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61" r:id="rId5"/>
    <p:sldId id="271" r:id="rId6"/>
    <p:sldId id="270" r:id="rId7"/>
    <p:sldId id="267" r:id="rId8"/>
    <p:sldId id="266" r:id="rId9"/>
    <p:sldId id="265" r:id="rId10"/>
    <p:sldId id="264" r:id="rId11"/>
    <p:sldId id="262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60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1"/>
    <p:restoredTop sz="94694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424" b="9091"/>
          <a:stretch>
            <a:fillRect/>
          </a:stretch>
        </p:blipFill>
        <p:spPr bwMode="auto">
          <a:xfrm>
            <a:off x="0" y="0"/>
            <a:ext cx="8305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logo keci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55750"/>
            <a:ext cx="6429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-228600" y="2209800"/>
            <a:ext cx="2057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20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Modul ke:</a:t>
            </a: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-228600" y="3962400"/>
            <a:ext cx="2057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00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Fakultas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-228600" y="4800600"/>
            <a:ext cx="2057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00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Program Studi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pPr lvl="0"/>
            <a:r>
              <a:rPr lang="en-US" noProof="0">
                <a:sym typeface="Wingdings" pitchFamily="2" charset="2"/>
              </a:rPr>
              <a:t>Click icon to add picture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75506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7424" b="9091"/>
          <a:stretch>
            <a:fillRect/>
          </a:stretch>
        </p:blipFill>
        <p:spPr bwMode="auto">
          <a:xfrm>
            <a:off x="838200" y="0"/>
            <a:ext cx="8305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logo keci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52400"/>
            <a:ext cx="50006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152400" y="838200"/>
            <a:ext cx="7570788" cy="476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41126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424" b="9091"/>
          <a:stretch>
            <a:fillRect/>
          </a:stretch>
        </p:blipFill>
        <p:spPr bwMode="auto">
          <a:xfrm>
            <a:off x="0" y="0"/>
            <a:ext cx="8305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457200" y="4491038"/>
            <a:ext cx="7570788" cy="4762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Picture 6" descr="logo keci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006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5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424" b="9091"/>
          <a:stretch>
            <a:fillRect/>
          </a:stretch>
        </p:blipFill>
        <p:spPr bwMode="auto">
          <a:xfrm>
            <a:off x="0" y="0"/>
            <a:ext cx="8305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1981200" y="2998788"/>
            <a:ext cx="5181600" cy="860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+mn-cs"/>
              </a:rPr>
              <a:t>Terima Kasih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966913" y="3781425"/>
            <a:ext cx="5210175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Picture 5" descr="logo keci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0063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8186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5"/>
          <p:cNvSpPr>
            <a:spLocks noGrp="1"/>
          </p:cNvSpPr>
          <p:nvPr>
            <p:ph type="body" sz="quarter" idx="19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12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2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400" dirty="0"/>
              <a:t>MKCU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148" name="Text Placeholder 7"/>
          <p:cNvSpPr>
            <a:spLocks noGrp="1"/>
          </p:cNvSpPr>
          <p:nvPr>
            <p:ph type="body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/>
              <a:t>Semua</a:t>
            </a: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Program </a:t>
            </a:r>
            <a:r>
              <a:rPr lang="en-US" dirty="0" err="1"/>
              <a:t>Studi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33600" y="1143000"/>
            <a:ext cx="6705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dirty="0"/>
              <a:t>Copy Right</a:t>
            </a:r>
          </a:p>
        </p:txBody>
      </p:sp>
      <p:sp>
        <p:nvSpPr>
          <p:cNvPr id="6152" name="Text Placeholder 10"/>
          <p:cNvSpPr>
            <a:spLocks noGrp="1"/>
          </p:cNvSpPr>
          <p:nvPr>
            <p:ph type="body" sz="quarter" idx="16"/>
          </p:nvPr>
        </p:nvSpPr>
        <p:spPr bwMode="auto">
          <a:xfrm>
            <a:off x="2133600" y="2619380"/>
            <a:ext cx="6705600" cy="1524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dirty="0" err="1"/>
              <a:t>Hak</a:t>
            </a:r>
            <a:r>
              <a:rPr lang="en-US" sz="2800" dirty="0"/>
              <a:t> </a:t>
            </a:r>
            <a:r>
              <a:rPr lang="en-US" sz="2800" dirty="0" err="1"/>
              <a:t>Cipta</a:t>
            </a:r>
            <a:r>
              <a:rPr lang="en-US" sz="2800" dirty="0"/>
              <a:t>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/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39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0" y="914400"/>
            <a:ext cx="8991600" cy="5943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peraga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 err="1"/>
              <a:t>Lagu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teks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/>
              <a:t>Drama </a:t>
            </a:r>
            <a:r>
              <a:rPr lang="en-US" dirty="0" err="1"/>
              <a:t>atau</a:t>
            </a:r>
            <a:r>
              <a:rPr lang="en-US" dirty="0"/>
              <a:t> drama </a:t>
            </a:r>
            <a:r>
              <a:rPr lang="en-US" dirty="0" err="1"/>
              <a:t>musikal</a:t>
            </a:r>
            <a:r>
              <a:rPr lang="en-US" dirty="0"/>
              <a:t>, </a:t>
            </a:r>
            <a:r>
              <a:rPr lang="en-US" dirty="0" err="1"/>
              <a:t>tari</a:t>
            </a:r>
            <a:r>
              <a:rPr lang="en-US" dirty="0"/>
              <a:t>, </a:t>
            </a:r>
            <a:r>
              <a:rPr lang="en-US" dirty="0" err="1"/>
              <a:t>koreografi</a:t>
            </a:r>
            <a:r>
              <a:rPr lang="en-US" dirty="0"/>
              <a:t>, </a:t>
            </a:r>
            <a:r>
              <a:rPr lang="en-US" dirty="0" err="1"/>
              <a:t>pewayangan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pantomim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pertunjukan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rupa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lukis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patung</a:t>
            </a:r>
            <a:r>
              <a:rPr lang="en-US" dirty="0"/>
              <a:t>, </a:t>
            </a:r>
            <a:r>
              <a:rPr lang="en-US" dirty="0" err="1"/>
              <a:t>kolase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terapan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– </a:t>
            </a:r>
            <a:r>
              <a:rPr lang="en-US" dirty="0" err="1"/>
              <a:t>arsitektur</a:t>
            </a:r>
            <a:r>
              <a:rPr lang="en-US" dirty="0"/>
              <a:t> – </a:t>
            </a:r>
            <a:r>
              <a:rPr lang="en-US" dirty="0" err="1"/>
              <a:t>peta</a:t>
            </a:r>
            <a:r>
              <a:rPr lang="en-US" dirty="0"/>
              <a:t> – </a:t>
            </a:r>
            <a:r>
              <a:rPr lang="en-US" dirty="0" err="1"/>
              <a:t>seni</a:t>
            </a:r>
            <a:r>
              <a:rPr lang="en-US" dirty="0"/>
              <a:t> batik – </a:t>
            </a:r>
            <a:r>
              <a:rPr lang="en-US" dirty="0" err="1"/>
              <a:t>fotografi</a:t>
            </a:r>
            <a:r>
              <a:rPr lang="en-US" dirty="0"/>
              <a:t> – </a:t>
            </a:r>
            <a:r>
              <a:rPr lang="en-US" dirty="0" err="1"/>
              <a:t>sinematografi</a:t>
            </a:r>
            <a:r>
              <a:rPr lang="en-US" dirty="0"/>
              <a:t> – </a:t>
            </a:r>
            <a:r>
              <a:rPr lang="en-US" dirty="0" err="1"/>
              <a:t>terjemahan</a:t>
            </a:r>
            <a:r>
              <a:rPr lang="en-US" dirty="0"/>
              <a:t>, </a:t>
            </a:r>
            <a:r>
              <a:rPr lang="en-US" dirty="0" err="1"/>
              <a:t>tafsir</a:t>
            </a:r>
            <a:r>
              <a:rPr lang="en-US" dirty="0"/>
              <a:t>, </a:t>
            </a:r>
            <a:r>
              <a:rPr lang="en-US" dirty="0" err="1"/>
              <a:t>saduran</a:t>
            </a:r>
            <a:r>
              <a:rPr lang="en-US" dirty="0"/>
              <a:t>,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rampai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lain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pengalihwujudan</a:t>
            </a:r>
            <a:r>
              <a:rPr lang="en-US" dirty="0"/>
              <a:t>.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63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152400" y="914400"/>
            <a:ext cx="8991600" cy="5943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kebudayaan</a:t>
            </a:r>
            <a:r>
              <a:rPr lang="en-US" dirty="0"/>
              <a:t> </a:t>
            </a:r>
            <a:r>
              <a:rPr lang="en-US" dirty="0" err="1"/>
              <a:t>rakyat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yang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penciptanya</a:t>
            </a:r>
            <a:r>
              <a:rPr lang="en-US" dirty="0"/>
              <a:t>,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memegang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peninggalan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,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Negara </a:t>
            </a:r>
            <a:r>
              <a:rPr lang="en-US" dirty="0" err="1"/>
              <a:t>memegang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folklore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kebudayaan</a:t>
            </a:r>
            <a:r>
              <a:rPr lang="en-US" dirty="0"/>
              <a:t> </a:t>
            </a:r>
            <a:r>
              <a:rPr lang="en-US" dirty="0" err="1"/>
              <a:t>rakyat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, </a:t>
            </a:r>
            <a:r>
              <a:rPr lang="en-US" dirty="0" err="1"/>
              <a:t>hikayat</a:t>
            </a:r>
            <a:r>
              <a:rPr lang="en-US" dirty="0"/>
              <a:t>, </a:t>
            </a:r>
            <a:r>
              <a:rPr lang="en-US" dirty="0" err="1"/>
              <a:t>dongeng</a:t>
            </a:r>
            <a:r>
              <a:rPr lang="en-US" dirty="0"/>
              <a:t>, </a:t>
            </a:r>
            <a:r>
              <a:rPr lang="en-US" dirty="0" err="1"/>
              <a:t>legenda</a:t>
            </a:r>
            <a:r>
              <a:rPr lang="en-US" dirty="0"/>
              <a:t>, </a:t>
            </a:r>
            <a:r>
              <a:rPr lang="en-US" dirty="0" err="1"/>
              <a:t>babad</a:t>
            </a:r>
            <a:r>
              <a:rPr lang="en-US" dirty="0"/>
              <a:t>, </a:t>
            </a:r>
            <a:r>
              <a:rPr lang="en-US" dirty="0" err="1"/>
              <a:t>lagu</a:t>
            </a:r>
            <a:r>
              <a:rPr lang="en-US" dirty="0"/>
              <a:t>, </a:t>
            </a:r>
            <a:r>
              <a:rPr lang="en-US" dirty="0" err="1"/>
              <a:t>kerajinan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, </a:t>
            </a:r>
            <a:r>
              <a:rPr lang="en-US" dirty="0" err="1"/>
              <a:t>koreografi</a:t>
            </a:r>
            <a:r>
              <a:rPr lang="en-US" dirty="0"/>
              <a:t>, </a:t>
            </a:r>
            <a:r>
              <a:rPr lang="en-US" dirty="0" err="1"/>
              <a:t>tarian</a:t>
            </a:r>
            <a:r>
              <a:rPr lang="en-US" dirty="0"/>
              <a:t>, </a:t>
            </a:r>
            <a:r>
              <a:rPr lang="en-US" dirty="0" err="1"/>
              <a:t>kaligrafi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dirty="0"/>
              <a:t>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52400"/>
            <a:ext cx="10134600" cy="762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Posisi</a:t>
            </a:r>
            <a:r>
              <a:rPr lang="en-US" dirty="0"/>
              <a:t> Indonesia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Bidang</a:t>
            </a:r>
            <a:r>
              <a:rPr lang="en-US" sz="3600" dirty="0"/>
              <a:t> </a:t>
            </a:r>
            <a:r>
              <a:rPr lang="en-US" sz="3600" dirty="0" err="1"/>
              <a:t>Hak</a:t>
            </a:r>
            <a:r>
              <a:rPr lang="en-US" sz="3600" dirty="0"/>
              <a:t> </a:t>
            </a:r>
            <a:r>
              <a:rPr lang="en-US" sz="3600" dirty="0" err="1"/>
              <a:t>Cipta</a:t>
            </a:r>
            <a:r>
              <a:rPr lang="en-US" dirty="0"/>
              <a:t> 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152400" y="914400"/>
            <a:ext cx="8991600" cy="5943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internasional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WIPO (World Intellectual Property Organization). Indonesia 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meratifikasi</a:t>
            </a:r>
            <a:r>
              <a:rPr lang="en-US" dirty="0"/>
              <a:t> </a:t>
            </a:r>
            <a:r>
              <a:rPr lang="en-US" dirty="0" err="1"/>
              <a:t>bebrapa</a:t>
            </a:r>
            <a:r>
              <a:rPr lang="en-US" dirty="0"/>
              <a:t> </a:t>
            </a:r>
            <a:r>
              <a:rPr lang="en-US" dirty="0" err="1"/>
              <a:t>konvensi</a:t>
            </a:r>
            <a:r>
              <a:rPr lang="en-US" dirty="0"/>
              <a:t> </a:t>
            </a:r>
            <a:r>
              <a:rPr lang="en-US" dirty="0" err="1"/>
              <a:t>Internasional</a:t>
            </a:r>
            <a:r>
              <a:rPr lang="en-US" dirty="0"/>
              <a:t> </a:t>
            </a:r>
            <a:r>
              <a:rPr lang="en-US" dirty="0" err="1"/>
              <a:t>dibidang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, </a:t>
            </a:r>
            <a:r>
              <a:rPr lang="en-US" dirty="0" err="1"/>
              <a:t>antara</a:t>
            </a:r>
            <a:r>
              <a:rPr lang="en-US" dirty="0"/>
              <a:t> lain: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Berne Convention, 7 Mei 1997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KepPres</a:t>
            </a:r>
            <a:r>
              <a:rPr lang="en-US" dirty="0"/>
              <a:t> No, 18/1987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dinotifikasi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WIPO </a:t>
            </a:r>
            <a:r>
              <a:rPr lang="en-US" dirty="0" err="1"/>
              <a:t>tanggal</a:t>
            </a:r>
            <a:r>
              <a:rPr lang="en-US" dirty="0"/>
              <a:t> 5 </a:t>
            </a:r>
            <a:r>
              <a:rPr lang="en-US" dirty="0" err="1"/>
              <a:t>Juni</a:t>
            </a:r>
            <a:r>
              <a:rPr lang="en-US" dirty="0"/>
              <a:t> 1997, </a:t>
            </a:r>
            <a:r>
              <a:rPr lang="en-US" dirty="0" err="1"/>
              <a:t>efektif</a:t>
            </a:r>
            <a:r>
              <a:rPr lang="en-US" dirty="0"/>
              <a:t> di Indonesia </a:t>
            </a:r>
            <a:r>
              <a:rPr lang="en-US" dirty="0" err="1"/>
              <a:t>tangal</a:t>
            </a:r>
            <a:r>
              <a:rPr lang="en-US" dirty="0"/>
              <a:t> 5 September 1997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WIPO Copyrights Treaty (WCT)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KepPres</a:t>
            </a:r>
            <a:r>
              <a:rPr lang="en-US" dirty="0"/>
              <a:t> No. 19/1997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WIPO Performance and Phonogram Treaty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KepPres</a:t>
            </a:r>
            <a:r>
              <a:rPr lang="en-US" dirty="0"/>
              <a:t> No. 74 </a:t>
            </a:r>
            <a:r>
              <a:rPr lang="en-US" dirty="0" err="1"/>
              <a:t>Tahun</a:t>
            </a:r>
            <a:r>
              <a:rPr lang="en-US" dirty="0"/>
              <a:t> 2004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Hak</a:t>
            </a:r>
            <a:r>
              <a:rPr lang="en-US" dirty="0"/>
              <a:t> Moral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Ekonomi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914400"/>
            <a:ext cx="8991600" cy="5943600"/>
          </a:xfrm>
        </p:spPr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moral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ekonomis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.</a:t>
            </a:r>
          </a:p>
          <a:p>
            <a:r>
              <a:rPr lang="en-US" b="1" dirty="0" err="1"/>
              <a:t>Hak</a:t>
            </a:r>
            <a:r>
              <a:rPr lang="en-US" b="1" dirty="0"/>
              <a:t> moral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yang </a:t>
            </a:r>
            <a:r>
              <a:rPr lang="en-US" dirty="0" err="1"/>
              <a:t>melekat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yang 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dialihkan</a:t>
            </a:r>
            <a:r>
              <a:rPr lang="en-US" dirty="0"/>
              <a:t>.</a:t>
            </a:r>
          </a:p>
          <a:p>
            <a:r>
              <a:rPr lang="en-US" b="1" dirty="0" err="1"/>
              <a:t>Hak</a:t>
            </a:r>
            <a:r>
              <a:rPr lang="en-US" b="1" dirty="0"/>
              <a:t> </a:t>
            </a:r>
            <a:r>
              <a:rPr lang="en-US" b="1" dirty="0" err="1"/>
              <a:t>ekonomi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terkait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29913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914400"/>
            <a:ext cx="8991600" cy="4800600"/>
          </a:xfrm>
        </p:spPr>
        <p:txBody>
          <a:bodyPr/>
          <a:lstStyle/>
          <a:p>
            <a:r>
              <a:rPr lang="en-US" b="1" dirty="0" err="1"/>
              <a:t>Pelaku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aktor</a:t>
            </a:r>
            <a:r>
              <a:rPr lang="en-US" dirty="0"/>
              <a:t>, </a:t>
            </a:r>
            <a:r>
              <a:rPr lang="en-US" dirty="0" err="1"/>
              <a:t>penyanyi</a:t>
            </a:r>
            <a:r>
              <a:rPr lang="en-US" dirty="0"/>
              <a:t>, </a:t>
            </a:r>
            <a:r>
              <a:rPr lang="en-US" dirty="0" err="1"/>
              <a:t>pemusik</a:t>
            </a:r>
            <a:r>
              <a:rPr lang="en-US" dirty="0"/>
              <a:t>, </a:t>
            </a:r>
            <a:r>
              <a:rPr lang="en-US" dirty="0" err="1"/>
              <a:t>penari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menampilkan</a:t>
            </a:r>
            <a:r>
              <a:rPr lang="en-US" dirty="0"/>
              <a:t>, </a:t>
            </a:r>
            <a:r>
              <a:rPr lang="en-US" dirty="0" err="1"/>
              <a:t>memperagakanm</a:t>
            </a:r>
            <a:r>
              <a:rPr lang="en-US" dirty="0"/>
              <a:t> </a:t>
            </a:r>
            <a:r>
              <a:rPr lang="en-US" dirty="0" err="1"/>
              <a:t>mempertunjukkan</a:t>
            </a:r>
            <a:r>
              <a:rPr lang="en-US" dirty="0"/>
              <a:t>, </a:t>
            </a:r>
            <a:r>
              <a:rPr lang="en-US" dirty="0" err="1"/>
              <a:t>menyanyikan</a:t>
            </a:r>
            <a:r>
              <a:rPr lang="en-US" dirty="0"/>
              <a:t>, </a:t>
            </a:r>
            <a:r>
              <a:rPr lang="en-US" dirty="0" err="1"/>
              <a:t>menympaikan</a:t>
            </a:r>
            <a:r>
              <a:rPr lang="en-US" dirty="0"/>
              <a:t>, </a:t>
            </a:r>
            <a:r>
              <a:rPr lang="en-US" dirty="0" err="1"/>
              <a:t>mendeklamasikan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memainkan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, drama, </a:t>
            </a:r>
            <a:r>
              <a:rPr lang="en-US" dirty="0" err="1"/>
              <a:t>tari</a:t>
            </a:r>
            <a:r>
              <a:rPr lang="en-US" dirty="0"/>
              <a:t>, </a:t>
            </a:r>
            <a:r>
              <a:rPr lang="en-US" dirty="0" err="1"/>
              <a:t>sastra</a:t>
            </a:r>
            <a:r>
              <a:rPr lang="en-US" dirty="0"/>
              <a:t>, </a:t>
            </a:r>
            <a:r>
              <a:rPr lang="en-US" dirty="0" err="1"/>
              <a:t>folklor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b="1" dirty="0" err="1"/>
              <a:t>Hak</a:t>
            </a:r>
            <a:r>
              <a:rPr lang="en-US" b="1" dirty="0"/>
              <a:t> </a:t>
            </a:r>
            <a:r>
              <a:rPr lang="en-US" b="1" dirty="0" err="1"/>
              <a:t>terkait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eksklusif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 yang </a:t>
            </a:r>
            <a:r>
              <a:rPr lang="en-US" dirty="0" err="1"/>
              <a:t>memperbolehkan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memperbanyak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meyewakan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menyiarkan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. 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27051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914400"/>
            <a:ext cx="8991600" cy="5943600"/>
          </a:xfrm>
        </p:spPr>
        <p:txBody>
          <a:bodyPr/>
          <a:lstStyle/>
          <a:p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yang </a:t>
            </a:r>
            <a:r>
              <a:rPr lang="en-US" dirty="0" err="1"/>
              <a:t>dipegang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pemegang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 </a:t>
            </a:r>
            <a:r>
              <a:rPr lang="en-US" dirty="0" err="1"/>
              <a:t>perseorangan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dipegang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orang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seumur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penciptanya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waris</a:t>
            </a:r>
            <a:r>
              <a:rPr lang="en-US" dirty="0"/>
              <a:t>, </a:t>
            </a:r>
            <a:r>
              <a:rPr lang="en-US" dirty="0" err="1"/>
              <a:t>hibah</a:t>
            </a:r>
            <a:r>
              <a:rPr lang="en-US" dirty="0"/>
              <a:t>, </a:t>
            </a:r>
            <a:r>
              <a:rPr lang="en-US" dirty="0" err="1"/>
              <a:t>wasiat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sang </a:t>
            </a:r>
            <a:r>
              <a:rPr lang="en-US" dirty="0" err="1"/>
              <a:t>pencipta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50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sang </a:t>
            </a:r>
            <a:r>
              <a:rPr lang="en-US" dirty="0" err="1"/>
              <a:t>pencipta</a:t>
            </a:r>
            <a:r>
              <a:rPr lang="en-US" dirty="0"/>
              <a:t> </a:t>
            </a:r>
            <a:r>
              <a:rPr lang="en-US" dirty="0" err="1"/>
              <a:t>meninggal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 </a:t>
            </a:r>
            <a:r>
              <a:rPr lang="en-US" dirty="0" err="1"/>
              <a:t>berupa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pamflet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lain;</a:t>
            </a:r>
          </a:p>
          <a:p>
            <a:pPr>
              <a:buFontTx/>
              <a:buChar char="-"/>
            </a:pPr>
            <a:r>
              <a:rPr lang="en-US" dirty="0"/>
              <a:t>Drama, drama </a:t>
            </a:r>
            <a:r>
              <a:rPr lang="en-US" dirty="0" err="1"/>
              <a:t>musikal</a:t>
            </a:r>
            <a:r>
              <a:rPr lang="en-US" dirty="0"/>
              <a:t>, </a:t>
            </a:r>
            <a:r>
              <a:rPr lang="en-US" dirty="0" err="1"/>
              <a:t>tari</a:t>
            </a:r>
            <a:r>
              <a:rPr lang="en-US" dirty="0"/>
              <a:t>, </a:t>
            </a:r>
            <a:r>
              <a:rPr lang="en-US" dirty="0" err="1"/>
              <a:t>koreografi</a:t>
            </a:r>
            <a:r>
              <a:rPr lang="en-US" dirty="0"/>
              <a:t>;</a:t>
            </a:r>
          </a:p>
          <a:p>
            <a:pPr>
              <a:buFontTx/>
              <a:buChar char="-"/>
            </a:pP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rupa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lukis</a:t>
            </a:r>
            <a:r>
              <a:rPr lang="en-US" dirty="0"/>
              <a:t>,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patung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pahat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2885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914400"/>
            <a:ext cx="8991600" cy="48006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/>
              <a:t>Seni</a:t>
            </a:r>
            <a:r>
              <a:rPr lang="en-US" dirty="0"/>
              <a:t> batik;</a:t>
            </a:r>
          </a:p>
          <a:p>
            <a:pPr>
              <a:buFontTx/>
              <a:buChar char="-"/>
            </a:pPr>
            <a:r>
              <a:rPr lang="en-US" dirty="0" err="1"/>
              <a:t>Lagu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;</a:t>
            </a:r>
          </a:p>
          <a:p>
            <a:pPr>
              <a:buFontTx/>
              <a:buChar char="-"/>
            </a:pPr>
            <a:r>
              <a:rPr lang="en-US" dirty="0" err="1"/>
              <a:t>Arsitektur</a:t>
            </a:r>
            <a:r>
              <a:rPr lang="en-US" dirty="0"/>
              <a:t>;</a:t>
            </a:r>
          </a:p>
          <a:p>
            <a:pPr>
              <a:buFontTx/>
              <a:buChar char="-"/>
            </a:pPr>
            <a:r>
              <a:rPr lang="en-US" dirty="0" err="1"/>
              <a:t>Ceramah</a:t>
            </a:r>
            <a:r>
              <a:rPr lang="en-US" dirty="0"/>
              <a:t>, </a:t>
            </a:r>
            <a:r>
              <a:rPr lang="en-US" dirty="0" err="1"/>
              <a:t>kuliah</a:t>
            </a:r>
            <a:r>
              <a:rPr lang="en-US" dirty="0"/>
              <a:t>, </a:t>
            </a:r>
            <a:r>
              <a:rPr lang="en-US" dirty="0" err="1"/>
              <a:t>pidato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sejenis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;</a:t>
            </a:r>
          </a:p>
          <a:p>
            <a:pPr>
              <a:buFontTx/>
              <a:buChar char="-"/>
            </a:pP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peraga</a:t>
            </a:r>
            <a:r>
              <a:rPr lang="en-US" dirty="0"/>
              <a:t>;</a:t>
            </a:r>
          </a:p>
          <a:p>
            <a:pPr>
              <a:buFontTx/>
              <a:buChar char="-"/>
            </a:pPr>
            <a:r>
              <a:rPr lang="en-US" dirty="0" err="1"/>
              <a:t>Peta</a:t>
            </a:r>
            <a:r>
              <a:rPr lang="en-US" dirty="0"/>
              <a:t>;</a:t>
            </a:r>
          </a:p>
          <a:p>
            <a:pPr>
              <a:buFontTx/>
              <a:buChar char="-"/>
            </a:pPr>
            <a:r>
              <a:rPr lang="en-US" dirty="0" err="1"/>
              <a:t>Terjemahan</a:t>
            </a:r>
            <a:r>
              <a:rPr lang="en-US" dirty="0"/>
              <a:t>, </a:t>
            </a:r>
            <a:r>
              <a:rPr lang="en-US" dirty="0" err="1"/>
              <a:t>tafsir</a:t>
            </a:r>
            <a:r>
              <a:rPr lang="en-US" dirty="0"/>
              <a:t>, </a:t>
            </a:r>
            <a:r>
              <a:rPr lang="en-US" dirty="0" err="1"/>
              <a:t>saduran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rampai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114081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914400"/>
            <a:ext cx="8991600" cy="5943600"/>
          </a:xfrm>
        </p:spPr>
        <p:txBody>
          <a:bodyPr/>
          <a:lstStyle/>
          <a:p>
            <a:r>
              <a:rPr lang="en-US" dirty="0"/>
              <a:t>Ada pula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 yang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hukumnya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50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diterbitkan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diumumkan</a:t>
            </a:r>
            <a:r>
              <a:rPr lang="en-US" dirty="0"/>
              <a:t>.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program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sinematografi</a:t>
            </a:r>
            <a:r>
              <a:rPr lang="en-US" dirty="0"/>
              <a:t>, database,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pengalihwujudan</a:t>
            </a:r>
            <a:r>
              <a:rPr lang="en-US" dirty="0"/>
              <a:t> (</a:t>
            </a:r>
            <a:r>
              <a:rPr lang="en-US" dirty="0" err="1"/>
              <a:t>adaptasi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, </a:t>
            </a:r>
            <a:r>
              <a:rPr lang="en-US" dirty="0" err="1"/>
              <a:t>aransemen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lain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),Layout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yang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ciptanya</a:t>
            </a:r>
            <a:r>
              <a:rPr lang="en-US" dirty="0"/>
              <a:t> </a:t>
            </a:r>
            <a:r>
              <a:rPr lang="en-US" dirty="0" err="1"/>
              <a:t>dipegang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perorangan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0737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600" y="914400"/>
            <a:ext cx="8839200" cy="4800600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yang </a:t>
            </a:r>
            <a:r>
              <a:rPr lang="en-US" dirty="0" err="1"/>
              <a:t>dipegang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ciptanya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perlindungannya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(</a:t>
            </a:r>
            <a:r>
              <a:rPr lang="en-US" dirty="0" err="1"/>
              <a:t>warisan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, </a:t>
            </a:r>
            <a:r>
              <a:rPr lang="en-US" dirty="0" err="1"/>
              <a:t>sejarah</a:t>
            </a:r>
            <a:r>
              <a:rPr lang="en-US" dirty="0"/>
              <a:t>,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, folklore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lainlain</a:t>
            </a:r>
            <a:r>
              <a:rPr lang="en-US" dirty="0"/>
              <a:t>),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penciptanya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memegang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50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semenjak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diterbitkan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0128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914400"/>
            <a:ext cx="8839200" cy="4800600"/>
          </a:xfrm>
        </p:spPr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agar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didaftarkan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lain: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/>
              <a:t>Ciptaan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,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sastra</a:t>
            </a:r>
            <a:r>
              <a:rPr lang="en-US" dirty="0"/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orisinal</a:t>
            </a:r>
            <a:r>
              <a:rPr lang="en-US" dirty="0"/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sekedar</a:t>
            </a:r>
            <a:r>
              <a:rPr lang="en-US" dirty="0"/>
              <a:t> ide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khalayak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75915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/Copyright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152400" y="838200"/>
            <a:ext cx="8991600" cy="4800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/Copyright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eksklusif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mengumumkan</a:t>
            </a:r>
            <a:r>
              <a:rPr lang="en-US" b="1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memperbanyak</a:t>
            </a:r>
            <a:r>
              <a:rPr lang="en-US" b="1" dirty="0"/>
              <a:t> </a:t>
            </a:r>
            <a:r>
              <a:rPr lang="en-US" dirty="0" err="1"/>
              <a:t>ciptaannya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pembatasan</a:t>
            </a:r>
            <a:r>
              <a:rPr lang="en-US" dirty="0"/>
              <a:t> </a:t>
            </a:r>
            <a:r>
              <a:rPr lang="en-US" dirty="0" err="1"/>
              <a:t>pembatasan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perundang-undangan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r>
              <a:rPr lang="en-US" dirty="0"/>
              <a:t>.</a:t>
            </a:r>
          </a:p>
          <a:p>
            <a:pPr eaLnBrk="1" hangingPunct="1"/>
            <a:r>
              <a:rPr lang="en-US" b="1" dirty="0" err="1"/>
              <a:t>Mengumumkan</a:t>
            </a:r>
            <a:r>
              <a:rPr lang="en-US" b="1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pembacaan</a:t>
            </a:r>
            <a:r>
              <a:rPr lang="en-US" dirty="0"/>
              <a:t>, </a:t>
            </a:r>
            <a:r>
              <a:rPr lang="en-US" dirty="0" err="1"/>
              <a:t>penyiaran</a:t>
            </a:r>
            <a:r>
              <a:rPr lang="en-US" dirty="0"/>
              <a:t>, </a:t>
            </a:r>
            <a:r>
              <a:rPr lang="en-US" dirty="0" err="1"/>
              <a:t>pameran</a:t>
            </a:r>
            <a:r>
              <a:rPr lang="en-US" dirty="0"/>
              <a:t>, </a:t>
            </a:r>
            <a:r>
              <a:rPr lang="en-US" dirty="0" err="1"/>
              <a:t>penjualan</a:t>
            </a:r>
            <a:r>
              <a:rPr lang="en-US" dirty="0"/>
              <a:t>, </a:t>
            </a:r>
            <a:r>
              <a:rPr lang="en-US" dirty="0" err="1"/>
              <a:t>pengedaran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, </a:t>
            </a:r>
            <a:r>
              <a:rPr lang="en-US" dirty="0" err="1"/>
              <a:t>didengar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orang lain.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400" y="152400"/>
            <a:ext cx="8229600" cy="762000"/>
          </a:xfrm>
        </p:spPr>
        <p:txBody>
          <a:bodyPr/>
          <a:lstStyle/>
          <a:p>
            <a:r>
              <a:rPr lang="en-US" dirty="0" err="1"/>
              <a:t>Syarat-syarat</a:t>
            </a:r>
            <a:r>
              <a:rPr lang="en-US" dirty="0"/>
              <a:t> </a:t>
            </a:r>
            <a:r>
              <a:rPr lang="en-US" dirty="0" err="1"/>
              <a:t>Permohonan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err="1"/>
              <a:t>Mengisi</a:t>
            </a:r>
            <a:r>
              <a:rPr lang="en-US" dirty="0"/>
              <a:t> form </a:t>
            </a:r>
            <a:r>
              <a:rPr lang="en-US" dirty="0" err="1"/>
              <a:t>pendaftaran</a:t>
            </a:r>
            <a:r>
              <a:rPr lang="en-US" dirty="0"/>
              <a:t> 2 </a:t>
            </a:r>
            <a:r>
              <a:rPr lang="en-US" dirty="0" err="1"/>
              <a:t>rangkap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tandatangan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materai</a:t>
            </a:r>
            <a:r>
              <a:rPr lang="en-US" dirty="0"/>
              <a:t>.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err="1"/>
              <a:t>Melampirkan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permohonan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, </a:t>
            </a:r>
            <a:r>
              <a:rPr lang="en-US" dirty="0" err="1"/>
              <a:t>mencantumkan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kewarganegaran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/</a:t>
            </a:r>
            <a:r>
              <a:rPr lang="en-US" dirty="0" err="1"/>
              <a:t>pemegang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/</a:t>
            </a:r>
            <a:r>
              <a:rPr lang="en-US" dirty="0" err="1"/>
              <a:t>kuasa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diumumkan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uraian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3 </a:t>
            </a:r>
            <a:r>
              <a:rPr lang="en-US" dirty="0" err="1"/>
              <a:t>rangkap</a:t>
            </a: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permohonan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</a:p>
          <a:p>
            <a:pPr marL="514350" indent="-514350">
              <a:spcBef>
                <a:spcPts val="0"/>
              </a:spcBef>
              <a:buAutoNum type="arabicPeriod"/>
            </a:pP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salinan</a:t>
            </a:r>
            <a:r>
              <a:rPr lang="en-US" dirty="0"/>
              <a:t> KTP/</a:t>
            </a:r>
            <a:r>
              <a:rPr lang="en-US" dirty="0" err="1"/>
              <a:t>Paspor</a:t>
            </a:r>
            <a:endParaRPr lang="en-US" dirty="0"/>
          </a:p>
          <a:p>
            <a:pPr marL="514350" indent="-514350">
              <a:spcBef>
                <a:spcPts val="0"/>
              </a:spcBef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5732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914400"/>
            <a:ext cx="8839200" cy="594360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pemohon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melampirkan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akta</a:t>
            </a:r>
            <a:r>
              <a:rPr lang="en-US" dirty="0"/>
              <a:t> </a:t>
            </a:r>
            <a:r>
              <a:rPr lang="en-US" dirty="0" err="1"/>
              <a:t>pendirian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/>
              <a:t>Jika</a:t>
            </a:r>
            <a:r>
              <a:rPr lang="en-US" dirty="0"/>
              <a:t> proses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dikuasakan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melampirkan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kuasa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pemegang</a:t>
            </a:r>
            <a:r>
              <a:rPr lang="en-US" dirty="0"/>
              <a:t> </a:t>
            </a:r>
            <a:r>
              <a:rPr lang="en-US" dirty="0" err="1"/>
              <a:t>kuasa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pemohon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Indonesia (</a:t>
            </a:r>
            <a:r>
              <a:rPr lang="en-US" dirty="0" err="1"/>
              <a:t>buka</a:t>
            </a:r>
            <a:r>
              <a:rPr lang="en-US" dirty="0"/>
              <a:t> WNI),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permohonan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di Indonesia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kuasa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Republik</a:t>
            </a:r>
            <a:r>
              <a:rPr lang="en-US" dirty="0"/>
              <a:t> Indonesia.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5640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990600"/>
            <a:ext cx="8991600" cy="4800600"/>
          </a:xfrm>
        </p:spPr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pemohon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pemohon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pemohon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dipindahtangankan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pemohon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melampirkan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pemindahan</a:t>
            </a:r>
            <a:r>
              <a:rPr lang="en-US" dirty="0"/>
              <a:t> </a:t>
            </a:r>
            <a:r>
              <a:rPr lang="en-US" dirty="0" err="1"/>
              <a:t>haknya</a:t>
            </a:r>
            <a:endParaRPr lang="en-US" dirty="0"/>
          </a:p>
          <a:p>
            <a:pPr marL="514350" indent="-514350">
              <a:buFont typeface="+mj-lt"/>
              <a:buAutoNum type="arabicPeriod" startAt="8"/>
            </a:pP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pendaftran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384734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400" y="152400"/>
            <a:ext cx="8610600" cy="762000"/>
          </a:xfrm>
        </p:spPr>
        <p:txBody>
          <a:bodyPr/>
          <a:lstStyle/>
          <a:p>
            <a:r>
              <a:rPr lang="en-US" dirty="0" err="1"/>
              <a:t>Berakhirnya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914400"/>
            <a:ext cx="8915400" cy="5943600"/>
          </a:xfrm>
        </p:spPr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3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berakhirnya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permohonan</a:t>
            </a:r>
            <a:r>
              <a:rPr lang="en-US" dirty="0"/>
              <a:t> orang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yang </a:t>
            </a:r>
            <a:r>
              <a:rPr lang="en-US" dirty="0" err="1"/>
              <a:t>namanya</a:t>
            </a:r>
            <a:r>
              <a:rPr lang="en-US" dirty="0"/>
              <a:t> </a:t>
            </a:r>
            <a:r>
              <a:rPr lang="en-US" dirty="0" err="1"/>
              <a:t>tercatat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pemegang</a:t>
            </a:r>
            <a:r>
              <a:rPr lang="en-US" dirty="0"/>
              <a:t> </a:t>
            </a:r>
            <a:r>
              <a:rPr lang="en-US" dirty="0" err="1"/>
              <a:t>hak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habis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batal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putusan</a:t>
            </a:r>
            <a:r>
              <a:rPr lang="en-US" dirty="0"/>
              <a:t> </a:t>
            </a:r>
            <a:r>
              <a:rPr lang="en-US" dirty="0" err="1"/>
              <a:t>pengadilan</a:t>
            </a:r>
            <a:r>
              <a:rPr lang="en-US" dirty="0"/>
              <a:t> yang </a:t>
            </a:r>
            <a:r>
              <a:rPr lang="en-US" dirty="0" err="1"/>
              <a:t>berkekutan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tetap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9678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Pelanggaran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914400"/>
            <a:ext cx="8991600" cy="5943600"/>
          </a:xfrm>
        </p:spPr>
        <p:txBody>
          <a:bodyPr/>
          <a:lstStyle/>
          <a:p>
            <a:r>
              <a:rPr lang="en-US" b="1" dirty="0" err="1"/>
              <a:t>Pelanggaran</a:t>
            </a:r>
            <a:r>
              <a:rPr lang="en-US" b="1" dirty="0"/>
              <a:t> </a:t>
            </a:r>
            <a:r>
              <a:rPr lang="en-US" b="1" dirty="0" err="1"/>
              <a:t>hak</a:t>
            </a:r>
            <a:r>
              <a:rPr lang="en-US" b="1" dirty="0"/>
              <a:t> </a:t>
            </a:r>
            <a:r>
              <a:rPr lang="en-US" b="1" dirty="0" err="1"/>
              <a:t>cipta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yang </a:t>
            </a:r>
            <a:r>
              <a:rPr lang="en-US" dirty="0" err="1"/>
              <a:t>melanggar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eksklusif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pemegang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/</a:t>
            </a:r>
            <a:r>
              <a:rPr lang="en-US" dirty="0" err="1"/>
              <a:t>pemegang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/ </a:t>
            </a:r>
            <a:r>
              <a:rPr lang="en-US" dirty="0" err="1"/>
              <a:t>pemegang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571500" indent="-571500">
              <a:buAutoNum type="romanLcPeriod"/>
            </a:pP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permohonan</a:t>
            </a:r>
            <a:r>
              <a:rPr lang="en-US" dirty="0"/>
              <a:t> </a:t>
            </a: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pengadilan</a:t>
            </a:r>
            <a:r>
              <a:rPr lang="en-US" dirty="0"/>
              <a:t> </a:t>
            </a:r>
            <a:r>
              <a:rPr lang="en-US" dirty="0" err="1"/>
              <a:t>niaga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meunjukkan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pemegang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:</a:t>
            </a:r>
          </a:p>
          <a:p>
            <a:pPr marL="571500" indent="-571500"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1820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914400"/>
            <a:ext cx="8839200" cy="6019800"/>
          </a:xfrm>
        </p:spPr>
        <p:txBody>
          <a:bodyPr/>
          <a:lstStyle/>
          <a:p>
            <a:pPr marL="806450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berlanjutnya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,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masuknya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diduga</a:t>
            </a:r>
            <a:r>
              <a:rPr lang="en-US" dirty="0"/>
              <a:t> me-</a:t>
            </a:r>
            <a:r>
              <a:rPr lang="en-US" dirty="0" err="1"/>
              <a:t>langgar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perdagangan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impor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;</a:t>
            </a:r>
          </a:p>
          <a:p>
            <a:pPr marL="806450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penghilangan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. </a:t>
            </a:r>
          </a:p>
          <a:p>
            <a:pPr marL="571500" indent="-571500">
              <a:spcBef>
                <a:spcPts val="0"/>
              </a:spcBef>
              <a:buFont typeface="+mj-lt"/>
              <a:buAutoNum type="romanLcPeriod" startAt="2"/>
            </a:pP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gugatan</a:t>
            </a:r>
            <a:r>
              <a:rPr lang="en-US" dirty="0"/>
              <a:t> </a:t>
            </a: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rugi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pelanggar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perdata</a:t>
            </a:r>
            <a:endParaRPr lang="en-US" dirty="0"/>
          </a:p>
          <a:p>
            <a:pPr marL="571500" indent="-571500">
              <a:spcBef>
                <a:spcPts val="0"/>
              </a:spcBef>
              <a:buFont typeface="+mj-lt"/>
              <a:buAutoNum type="romanLcPeriod" startAt="2"/>
            </a:pPr>
            <a:r>
              <a:rPr lang="en-US" dirty="0" err="1"/>
              <a:t>Melaporkan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penyidik</a:t>
            </a:r>
            <a:r>
              <a:rPr lang="en-US" dirty="0"/>
              <a:t> PPNS </a:t>
            </a:r>
            <a:r>
              <a:rPr lang="en-US" dirty="0" err="1"/>
              <a:t>DirJen</a:t>
            </a:r>
            <a:r>
              <a:rPr lang="en-US" dirty="0"/>
              <a:t> HKI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kepolisian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pidananya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1000063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793FF9D-7D24-FF40-88EC-D09ED98DF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Tugas 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64C914-8DAA-3242-80DB-7B487E0EDD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Kelas Tatap Muka</a:t>
            </a:r>
          </a:p>
          <a:p>
            <a:r>
              <a:rPr lang="en-US" sz="2400"/>
              <a:t>Membuat rencana produk/jasa apa saja dalam bisnisnya yang ingin didaftarkan ke Kementerian Hukum dan HAM dan menyiapkan dokumen pendaftaran.</a:t>
            </a:r>
            <a:endParaRPr lang="en-ID" sz="24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Kelas E-Learning</a:t>
            </a:r>
          </a:p>
          <a:p>
            <a:r>
              <a:rPr lang="en-US" sz="2400"/>
              <a:t>Membuat rencana produk/jasa apa saja dalam bisnisnya yang ingin didaftarkan ke Kementerian Hukum dan HAM dan menyiapkan dokumen pendaftaran, hasilnya dicopy ke drive google kemudian link dicopy ke elarning</a:t>
            </a:r>
            <a:endParaRPr lang="en-ID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7522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914400"/>
            <a:ext cx="8991600" cy="4800600"/>
          </a:xfrm>
        </p:spPr>
        <p:txBody>
          <a:bodyPr/>
          <a:lstStyle/>
          <a:p>
            <a:r>
              <a:rPr lang="en-US" b="1" dirty="0" err="1"/>
              <a:t>Memperbanyak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substansial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bahan-bahan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pengalihan</a:t>
            </a:r>
            <a:r>
              <a:rPr lang="en-US" dirty="0"/>
              <a:t> </a:t>
            </a:r>
            <a:r>
              <a:rPr lang="en-US" dirty="0" err="1"/>
              <a:t>wujud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permanen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temporer</a:t>
            </a:r>
            <a:endParaRPr lang="en-US" dirty="0"/>
          </a:p>
          <a:p>
            <a:r>
              <a:rPr lang="en-US" b="1" dirty="0" err="1"/>
              <a:t>Pencipta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orang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bersama-sama</a:t>
            </a:r>
            <a:r>
              <a:rPr lang="en-US" dirty="0"/>
              <a:t> yang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inspirasinya</a:t>
            </a:r>
            <a:r>
              <a:rPr lang="en-US" dirty="0"/>
              <a:t> </a:t>
            </a:r>
            <a:r>
              <a:rPr lang="en-US" dirty="0" err="1"/>
              <a:t>melahirkan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, </a:t>
            </a:r>
            <a:r>
              <a:rPr lang="en-US" dirty="0" err="1"/>
              <a:t>imajinasi</a:t>
            </a:r>
            <a:r>
              <a:rPr lang="en-US" dirty="0"/>
              <a:t>, </a:t>
            </a:r>
            <a:r>
              <a:rPr lang="en-US" dirty="0" err="1"/>
              <a:t>kecekatan</a:t>
            </a:r>
            <a:r>
              <a:rPr lang="en-US" dirty="0"/>
              <a:t>,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yang </a:t>
            </a:r>
            <a:r>
              <a:rPr lang="en-US" dirty="0" err="1"/>
              <a:t>dituangkan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</a:t>
            </a:r>
            <a:r>
              <a:rPr lang="en-US" dirty="0" err="1"/>
              <a:t>khas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28149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195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137615" y="762000"/>
            <a:ext cx="8991600" cy="5943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 yang </a:t>
            </a:r>
            <a:r>
              <a:rPr lang="en-US" dirty="0" err="1"/>
              <a:t>diciptakan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orang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yang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orang yang </a:t>
            </a:r>
            <a:r>
              <a:rPr lang="en-US" dirty="0" err="1"/>
              <a:t>memimpin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mengawasi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yang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orang yang </a:t>
            </a:r>
            <a:r>
              <a:rPr lang="en-US" dirty="0" err="1"/>
              <a:t>merangkai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diwujudkan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orang lain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pengawasan</a:t>
            </a:r>
            <a:r>
              <a:rPr lang="en-US" dirty="0"/>
              <a:t> orang yang </a:t>
            </a:r>
            <a:r>
              <a:rPr lang="en-US" dirty="0" err="1"/>
              <a:t>merancang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yang </a:t>
            </a:r>
            <a:r>
              <a:rPr lang="en-US" dirty="0" err="1"/>
              <a:t>merancang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152400" y="914400"/>
            <a:ext cx="8991600" cy="4800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kedinasan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pemegang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dinasnya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,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diperjanjikan</a:t>
            </a:r>
            <a:r>
              <a:rPr lang="en-US" dirty="0"/>
              <a:t> lain,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mempergunakan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memper-luas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dinas</a:t>
            </a:r>
            <a:r>
              <a:rPr lang="en-US" dirty="0"/>
              <a:t>. 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menyebut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penciptanya</a:t>
            </a:r>
            <a:r>
              <a:rPr lang="en-US" dirty="0"/>
              <a:t>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.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400" y="152400"/>
            <a:ext cx="7924800" cy="762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endParaRPr lang="en-US" dirty="0"/>
          </a:p>
        </p:txBody>
      </p:sp>
      <p:sp>
        <p:nvSpPr>
          <p:cNvPr id="10243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152400" y="762000"/>
            <a:ext cx="8991600" cy="5943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 err="1"/>
              <a:t>Pemegang</a:t>
            </a:r>
            <a:r>
              <a:rPr lang="en-US" b="1" dirty="0"/>
              <a:t> </a:t>
            </a:r>
            <a:r>
              <a:rPr lang="en-US" b="1" dirty="0" err="1"/>
              <a:t>hak</a:t>
            </a:r>
            <a:r>
              <a:rPr lang="en-US" b="1" dirty="0"/>
              <a:t> </a:t>
            </a:r>
            <a:r>
              <a:rPr lang="en-US" b="1" dirty="0" err="1"/>
              <a:t>cipta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 yang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.</a:t>
            </a:r>
          </a:p>
          <a:p>
            <a:r>
              <a:rPr lang="en-US" b="1" dirty="0" err="1"/>
              <a:t>Ciptaan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keasliannya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,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sastra</a:t>
            </a:r>
            <a:r>
              <a:rPr lang="en-US" dirty="0"/>
              <a:t>.</a:t>
            </a:r>
          </a:p>
          <a:p>
            <a:r>
              <a:rPr lang="en-US" b="1" dirty="0" err="1"/>
              <a:t>Perlindungan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b="1" dirty="0" err="1"/>
              <a:t>ciptaan</a:t>
            </a:r>
            <a:r>
              <a:rPr lang="en-US" dirty="0"/>
              <a:t>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diwujudkan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.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152400" y="914400"/>
            <a:ext cx="8991600" cy="4800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 </a:t>
            </a:r>
            <a:r>
              <a:rPr lang="en-US" dirty="0" err="1"/>
              <a:t>menjadikan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pemegang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di </a:t>
            </a:r>
            <a:r>
              <a:rPr lang="en-US" dirty="0" err="1"/>
              <a:t>pengadilan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sengketa</a:t>
            </a:r>
            <a:r>
              <a:rPr lang="en-US" dirty="0"/>
              <a:t> di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b="1" dirty="0" err="1"/>
              <a:t>Lisensi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pemegang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pemegang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mengumumkan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/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memperbanyak</a:t>
            </a:r>
            <a:r>
              <a:rPr lang="en-US" dirty="0"/>
              <a:t> </a:t>
            </a:r>
            <a:r>
              <a:rPr lang="en-US" dirty="0" err="1"/>
              <a:t>ciptaannya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produknya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400" y="152400"/>
            <a:ext cx="8458200" cy="762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endParaRPr lang="en-US" dirty="0"/>
          </a:p>
        </p:txBody>
      </p:sp>
      <p:sp>
        <p:nvSpPr>
          <p:cNvPr id="12291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152400" y="838200"/>
            <a:ext cx="8991600" cy="6019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Undang</a:t>
            </a:r>
            <a:r>
              <a:rPr lang="en-US" dirty="0"/>
              <a:t> </a:t>
            </a:r>
            <a:r>
              <a:rPr lang="en-US" dirty="0" err="1"/>
              <a:t>Undang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1982 </a:t>
            </a:r>
            <a:r>
              <a:rPr lang="en-US" dirty="0" err="1"/>
              <a:t>melalui</a:t>
            </a:r>
            <a:r>
              <a:rPr lang="en-US" dirty="0"/>
              <a:t>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UU No.6/1982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disempurnakan</a:t>
            </a:r>
            <a:r>
              <a:rPr lang="en-US" dirty="0"/>
              <a:t> </a:t>
            </a:r>
            <a:r>
              <a:rPr lang="en-US" dirty="0" err="1"/>
              <a:t>melalui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/>
              <a:t>UU No. 7/1987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disempurnakan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UU No. 12/1997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disempurnakan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UU No. 19/2002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disempurnakan</a:t>
            </a:r>
            <a:r>
              <a:rPr lang="en-US" dirty="0"/>
              <a:t> </a:t>
            </a:r>
            <a:r>
              <a:rPr lang="en-US" dirty="0" err="1"/>
              <a:t>Melalui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/>
              <a:t>UU No. 28 </a:t>
            </a:r>
            <a:r>
              <a:rPr lang="en-US" dirty="0" err="1"/>
              <a:t>Tahun</a:t>
            </a:r>
            <a:r>
              <a:rPr lang="en-US" dirty="0"/>
              <a:t> 2014.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315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102358" y="940558"/>
            <a:ext cx="9041642" cy="5917441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 err="1"/>
              <a:t>Pengalihan</a:t>
            </a:r>
            <a:r>
              <a:rPr lang="en-US" b="1" dirty="0"/>
              <a:t> </a:t>
            </a:r>
            <a:r>
              <a:rPr lang="en-US" b="1" dirty="0" err="1"/>
              <a:t>Hak</a:t>
            </a:r>
            <a:r>
              <a:rPr lang="en-US" b="1" dirty="0"/>
              <a:t> </a:t>
            </a:r>
            <a:r>
              <a:rPr lang="en-US" b="1" dirty="0" err="1"/>
              <a:t>Cipta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dialihkan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seluruhnya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: </a:t>
            </a:r>
            <a:r>
              <a:rPr lang="en-US" dirty="0" err="1"/>
              <a:t>waris</a:t>
            </a:r>
            <a:r>
              <a:rPr lang="en-US" dirty="0"/>
              <a:t>; </a:t>
            </a:r>
            <a:r>
              <a:rPr lang="en-US" dirty="0" err="1"/>
              <a:t>hibah</a:t>
            </a:r>
            <a:r>
              <a:rPr lang="en-US" dirty="0"/>
              <a:t>; </a:t>
            </a:r>
            <a:r>
              <a:rPr lang="en-US" dirty="0" err="1"/>
              <a:t>wasiat</a:t>
            </a:r>
            <a:r>
              <a:rPr lang="en-US" dirty="0"/>
              <a:t>; </a:t>
            </a:r>
            <a:r>
              <a:rPr lang="en-US" dirty="0" err="1"/>
              <a:t>perjanjian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;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sebab-sebab</a:t>
            </a:r>
            <a:r>
              <a:rPr lang="en-US" dirty="0"/>
              <a:t> lain yang </a:t>
            </a:r>
            <a:r>
              <a:rPr lang="en-US" dirty="0" err="1"/>
              <a:t>dibenarkan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perundang-undangan</a:t>
            </a:r>
            <a:r>
              <a:rPr lang="en-US" dirty="0"/>
              <a:t>.</a:t>
            </a:r>
          </a:p>
          <a:p>
            <a:r>
              <a:rPr lang="en-US" b="1" dirty="0"/>
              <a:t>Hal </a:t>
            </a:r>
            <a:r>
              <a:rPr lang="en-US" b="1" dirty="0" err="1"/>
              <a:t>hal</a:t>
            </a:r>
            <a:r>
              <a:rPr lang="en-US" b="1" dirty="0"/>
              <a:t> yang </a:t>
            </a:r>
            <a:r>
              <a:rPr lang="en-US" b="1" dirty="0" err="1"/>
              <a:t>dilindungi</a:t>
            </a:r>
            <a:r>
              <a:rPr lang="en-US" b="1" dirty="0"/>
              <a:t> </a:t>
            </a:r>
            <a:r>
              <a:rPr lang="en-US" b="1" dirty="0" err="1"/>
              <a:t>hak</a:t>
            </a:r>
            <a:r>
              <a:rPr lang="en-US" b="1" dirty="0"/>
              <a:t> </a:t>
            </a:r>
            <a:r>
              <a:rPr lang="en-US" b="1" dirty="0" err="1"/>
              <a:t>cipta</a:t>
            </a:r>
            <a:r>
              <a:rPr lang="en-US" b="1" dirty="0"/>
              <a:t>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dibidang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,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sastra</a:t>
            </a:r>
            <a:r>
              <a:rPr lang="en-US" dirty="0"/>
              <a:t>,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/>
              <a:t>Buku</a:t>
            </a:r>
            <a:r>
              <a:rPr lang="en-US" dirty="0"/>
              <a:t>, program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pamflet</a:t>
            </a:r>
            <a:r>
              <a:rPr lang="en-US" dirty="0"/>
              <a:t>, lay out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yang </a:t>
            </a:r>
            <a:r>
              <a:rPr lang="en-US" dirty="0" err="1"/>
              <a:t>diterbitkan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/>
              <a:t>Ceramah</a:t>
            </a:r>
            <a:r>
              <a:rPr lang="en-US" dirty="0"/>
              <a:t>, </a:t>
            </a:r>
            <a:r>
              <a:rPr lang="en-US" dirty="0" err="1"/>
              <a:t>kuliah</a:t>
            </a:r>
            <a:r>
              <a:rPr lang="en-US" dirty="0"/>
              <a:t>, </a:t>
            </a:r>
            <a:r>
              <a:rPr lang="en-US" dirty="0" err="1"/>
              <a:t>pidato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lain </a:t>
            </a:r>
            <a:r>
              <a:rPr lang="en-US" dirty="0" err="1"/>
              <a:t>sejenis</a:t>
            </a:r>
            <a:r>
              <a:rPr lang="en-US" b="1" dirty="0"/>
              <a:t> 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1618</Words>
  <Application>Microsoft Macintosh PowerPoint</Application>
  <PresentationFormat>On-screen Show (4:3)</PresentationFormat>
  <Paragraphs>101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Asus</cp:lastModifiedBy>
  <cp:revision>95</cp:revision>
  <dcterms:created xsi:type="dcterms:W3CDTF">2013-02-08T01:55:00Z</dcterms:created>
  <dcterms:modified xsi:type="dcterms:W3CDTF">2020-05-18T11:47:58Z</dcterms:modified>
</cp:coreProperties>
</file>