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58" r:id="rId4"/>
    <p:sldId id="272" r:id="rId5"/>
    <p:sldId id="259" r:id="rId6"/>
    <p:sldId id="273" r:id="rId7"/>
    <p:sldId id="260" r:id="rId8"/>
    <p:sldId id="274" r:id="rId9"/>
    <p:sldId id="261" r:id="rId10"/>
    <p:sldId id="275" r:id="rId11"/>
    <p:sldId id="276" r:id="rId12"/>
    <p:sldId id="280" r:id="rId13"/>
    <p:sldId id="279" r:id="rId14"/>
    <p:sldId id="283" r:id="rId15"/>
    <p:sldId id="284" r:id="rId16"/>
    <p:sldId id="285" r:id="rId17"/>
    <p:sldId id="281" r:id="rId18"/>
    <p:sldId id="278" r:id="rId19"/>
    <p:sldId id="286" r:id="rId20"/>
    <p:sldId id="263" r:id="rId21"/>
  </p:sldIdLst>
  <p:sldSz cx="18288000" cy="10287000"/>
  <p:notesSz cx="6858000" cy="9144000"/>
  <p:embeddedFontLst>
    <p:embeddedFont>
      <p:font typeface="Josefin Sans Bold" panose="020B0604020202020204" charset="0"/>
      <p:regular r:id="rId23"/>
      <p:boldItalic r:id="rId24"/>
    </p:embeddedFont>
    <p:embeddedFont>
      <p:font typeface="Consolas" panose="020B0609020204030204" pitchFamily="49" charset="0"/>
      <p:regular r:id="rId25"/>
      <p:bold r:id="rId26"/>
      <p:italic r:id="rId27"/>
      <p:boldItalic r:id="rId28"/>
    </p:embeddedFont>
    <p:embeddedFont>
      <p:font typeface="Josefin Sans" panose="020B0604020202020204" charset="0"/>
      <p:regular r:id="rId29"/>
    </p:embeddedFont>
    <p:embeddedFont>
      <p:font typeface="Calibri" panose="020F0502020204030204" pitchFamily="34" charset="0"/>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DDDE"/>
    <a:srgbClr val="2B4B82"/>
    <a:srgbClr val="F7B4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61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06570B-5AAC-454B-A849-82385A756261}" type="datetimeFigureOut">
              <a:rPr lang="en-US" smtClean="0"/>
              <a:t>12/12/2024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51115A-E810-4DC1-902C-A626DFA106F4}" type="slidenum">
              <a:rPr lang="en-US" smtClean="0"/>
              <a:t>‹#›</a:t>
            </a:fld>
            <a:endParaRPr lang="en-US"/>
          </a:p>
        </p:txBody>
      </p:sp>
    </p:spTree>
    <p:extLst>
      <p:ext uri="{BB962C8B-B14F-4D97-AF65-F5344CB8AC3E}">
        <p14:creationId xmlns:p14="http://schemas.microsoft.com/office/powerpoint/2010/main" val="3971796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1115A-E810-4DC1-902C-A626DFA106F4}" type="slidenum">
              <a:rPr lang="en-US" smtClean="0"/>
              <a:t>8</a:t>
            </a:fld>
            <a:endParaRPr lang="en-US"/>
          </a:p>
        </p:txBody>
      </p:sp>
    </p:spTree>
    <p:extLst>
      <p:ext uri="{BB962C8B-B14F-4D97-AF65-F5344CB8AC3E}">
        <p14:creationId xmlns:p14="http://schemas.microsoft.com/office/powerpoint/2010/main" val="3109592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6.sv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4.svg"/><Relationship Id="rId4" Type="http://schemas.openxmlformats.org/officeDocument/2006/relationships/image" Target="../media/image12.png"/><Relationship Id="rId9"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3" name="TextBox 3"/>
          <p:cNvSpPr txBox="1"/>
          <p:nvPr/>
        </p:nvSpPr>
        <p:spPr>
          <a:xfrm>
            <a:off x="8902445" y="3269750"/>
            <a:ext cx="8217084" cy="3175972"/>
          </a:xfrm>
          <a:prstGeom prst="rect">
            <a:avLst/>
          </a:prstGeom>
        </p:spPr>
        <p:txBody>
          <a:bodyPr lIns="0" tIns="0" rIns="0" bIns="0" rtlCol="0" anchor="t">
            <a:spAutoFit/>
          </a:bodyPr>
          <a:lstStyle/>
          <a:p>
            <a:pPr algn="l">
              <a:lnSpc>
                <a:spcPts val="8159"/>
              </a:lnSpc>
            </a:pPr>
            <a:r>
              <a:rPr lang="en-US" sz="8000" b="1" dirty="0" err="1">
                <a:solidFill>
                  <a:srgbClr val="F7B4A7"/>
                </a:solidFill>
                <a:latin typeface="Josefin Sans Bold"/>
                <a:ea typeface="Josefin Sans Bold"/>
                <a:cs typeface="Josefin Sans Bold"/>
                <a:sym typeface="Josefin Sans Bold"/>
              </a:rPr>
              <a:t>Aplikasi</a:t>
            </a:r>
            <a:r>
              <a:rPr lang="en-US" sz="8000" b="1" dirty="0">
                <a:solidFill>
                  <a:srgbClr val="F7B4A7"/>
                </a:solidFill>
                <a:latin typeface="Josefin Sans Bold"/>
                <a:ea typeface="Josefin Sans Bold"/>
                <a:cs typeface="Josefin Sans Bold"/>
                <a:sym typeface="Josefin Sans Bold"/>
              </a:rPr>
              <a:t> </a:t>
            </a:r>
            <a:r>
              <a:rPr lang="en-US" sz="8000" b="1" dirty="0" err="1">
                <a:solidFill>
                  <a:srgbClr val="F7B4A7"/>
                </a:solidFill>
                <a:latin typeface="Josefin Sans Bold"/>
                <a:ea typeface="Josefin Sans Bold"/>
                <a:cs typeface="Josefin Sans Bold"/>
                <a:sym typeface="Josefin Sans Bold"/>
              </a:rPr>
              <a:t>Pengadaan</a:t>
            </a:r>
            <a:r>
              <a:rPr lang="en-US" sz="8000" b="1" dirty="0">
                <a:solidFill>
                  <a:srgbClr val="F7B4A7"/>
                </a:solidFill>
                <a:latin typeface="Josefin Sans Bold"/>
                <a:ea typeface="Josefin Sans Bold"/>
                <a:cs typeface="Josefin Sans Bold"/>
                <a:sym typeface="Josefin Sans Bold"/>
              </a:rPr>
              <a:t> </a:t>
            </a:r>
            <a:r>
              <a:rPr lang="en-US" sz="8000" b="1" dirty="0" err="1">
                <a:solidFill>
                  <a:srgbClr val="F7B4A7"/>
                </a:solidFill>
                <a:latin typeface="Josefin Sans Bold"/>
                <a:ea typeface="Josefin Sans Bold"/>
                <a:cs typeface="Josefin Sans Bold"/>
                <a:sym typeface="Josefin Sans Bold"/>
              </a:rPr>
              <a:t>Barang</a:t>
            </a:r>
            <a:endParaRPr lang="en-US" sz="8000" b="1" dirty="0">
              <a:solidFill>
                <a:srgbClr val="F7B4A7"/>
              </a:solidFill>
              <a:latin typeface="Josefin Sans Bold"/>
              <a:ea typeface="Josefin Sans Bold"/>
              <a:cs typeface="Josefin Sans Bold"/>
              <a:sym typeface="Josefin Sans Bold"/>
            </a:endParaRPr>
          </a:p>
        </p:txBody>
      </p:sp>
      <p:sp>
        <p:nvSpPr>
          <p:cNvPr id="4" name="TextBox 4"/>
          <p:cNvSpPr txBox="1"/>
          <p:nvPr/>
        </p:nvSpPr>
        <p:spPr>
          <a:xfrm>
            <a:off x="8902445" y="1897085"/>
            <a:ext cx="8217084" cy="408181"/>
          </a:xfrm>
          <a:prstGeom prst="rect">
            <a:avLst/>
          </a:prstGeom>
        </p:spPr>
        <p:txBody>
          <a:bodyPr lIns="0" tIns="0" rIns="0" bIns="0" rtlCol="0" anchor="t">
            <a:spAutoFit/>
          </a:bodyPr>
          <a:lstStyle/>
          <a:p>
            <a:pPr algn="l">
              <a:lnSpc>
                <a:spcPts val="3359"/>
              </a:lnSpc>
            </a:pPr>
            <a:r>
              <a:rPr lang="en-US" sz="2400" spc="446" dirty="0">
                <a:solidFill>
                  <a:srgbClr val="94DDDE"/>
                </a:solidFill>
                <a:latin typeface="Josefin Sans"/>
                <a:ea typeface="Josefin Sans"/>
                <a:cs typeface="Josefin Sans"/>
                <a:sym typeface="Josefin Sans"/>
              </a:rPr>
              <a:t>PROJECT DASAR PEMROGRAMAN</a:t>
            </a:r>
          </a:p>
        </p:txBody>
      </p:sp>
      <p:sp>
        <p:nvSpPr>
          <p:cNvPr id="5" name="TextBox 5"/>
          <p:cNvSpPr txBox="1"/>
          <p:nvPr/>
        </p:nvSpPr>
        <p:spPr>
          <a:xfrm>
            <a:off x="8902445" y="6487214"/>
            <a:ext cx="8217084" cy="1170886"/>
          </a:xfrm>
          <a:prstGeom prst="rect">
            <a:avLst/>
          </a:prstGeom>
        </p:spPr>
        <p:txBody>
          <a:bodyPr lIns="0" tIns="0" rIns="0" bIns="0" rtlCol="0" anchor="t">
            <a:spAutoFit/>
          </a:bodyPr>
          <a:lstStyle/>
          <a:p>
            <a:pPr algn="l">
              <a:lnSpc>
                <a:spcPts val="4760"/>
              </a:lnSpc>
            </a:pPr>
            <a:r>
              <a:rPr lang="en-US" sz="3400" dirty="0" err="1">
                <a:solidFill>
                  <a:srgbClr val="94DDDE"/>
                </a:solidFill>
                <a:latin typeface="Josefin Sans"/>
                <a:ea typeface="Josefin Sans"/>
                <a:cs typeface="Josefin Sans"/>
                <a:sym typeface="Josefin Sans"/>
              </a:rPr>
              <a:t>Menggunakan</a:t>
            </a:r>
            <a:r>
              <a:rPr lang="en-US" sz="3400" dirty="0">
                <a:solidFill>
                  <a:srgbClr val="94DDDE"/>
                </a:solidFill>
                <a:latin typeface="Josefin Sans"/>
                <a:ea typeface="Josefin Sans"/>
                <a:cs typeface="Josefin Sans"/>
                <a:sym typeface="Josefin Sans"/>
              </a:rPr>
              <a:t> Bahasa </a:t>
            </a:r>
            <a:r>
              <a:rPr lang="en-US" sz="3400" dirty="0" err="1">
                <a:solidFill>
                  <a:srgbClr val="94DDDE"/>
                </a:solidFill>
                <a:latin typeface="Josefin Sans"/>
                <a:ea typeface="Josefin Sans"/>
                <a:cs typeface="Josefin Sans"/>
                <a:sym typeface="Josefin Sans"/>
              </a:rPr>
              <a:t>pemrograman</a:t>
            </a:r>
            <a:r>
              <a:rPr lang="en-US" sz="3400" dirty="0">
                <a:solidFill>
                  <a:srgbClr val="94DDDE"/>
                </a:solidFill>
                <a:latin typeface="Josefin Sans"/>
                <a:ea typeface="Josefin Sans"/>
                <a:cs typeface="Josefin Sans"/>
                <a:sym typeface="Josefin Sans"/>
              </a:rPr>
              <a:t> Python dan database MySQL</a:t>
            </a:r>
          </a:p>
        </p:txBody>
      </p:sp>
      <p:sp>
        <p:nvSpPr>
          <p:cNvPr id="6" name="Freeform 6"/>
          <p:cNvSpPr/>
          <p:nvPr/>
        </p:nvSpPr>
        <p:spPr>
          <a:xfrm>
            <a:off x="1182834" y="-1921745"/>
            <a:ext cx="6755642" cy="4114800"/>
          </a:xfrm>
          <a:custGeom>
            <a:avLst/>
            <a:gdLst/>
            <a:ahLst/>
            <a:cxnLst/>
            <a:rect l="l" t="t" r="r" b="b"/>
            <a:pathLst>
              <a:path w="6755642" h="4114800">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a:off x="6303834" y="1790711"/>
            <a:ext cx="1194327" cy="2586142"/>
          </a:xfrm>
          <a:custGeom>
            <a:avLst/>
            <a:gdLst/>
            <a:ahLst/>
            <a:cxnLst/>
            <a:rect l="l" t="t" r="r" b="b"/>
            <a:pathLst>
              <a:path w="1194327" h="2586142">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Freeform 8"/>
          <p:cNvSpPr/>
          <p:nvPr/>
        </p:nvSpPr>
        <p:spPr>
          <a:xfrm flipH="1">
            <a:off x="2095190" y="2021154"/>
            <a:ext cx="5357753" cy="5591583"/>
          </a:xfrm>
          <a:custGeom>
            <a:avLst/>
            <a:gdLst/>
            <a:ahLst/>
            <a:cxnLst/>
            <a:rect l="l" t="t" r="r" b="b"/>
            <a:pathLst>
              <a:path w="5357753" h="5591583">
                <a:moveTo>
                  <a:pt x="5357753" y="0"/>
                </a:moveTo>
                <a:lnTo>
                  <a:pt x="0" y="0"/>
                </a:lnTo>
                <a:lnTo>
                  <a:pt x="0" y="5591582"/>
                </a:lnTo>
                <a:lnTo>
                  <a:pt x="5357753" y="5591582"/>
                </a:lnTo>
                <a:lnTo>
                  <a:pt x="5357753"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9" name="Freeform 9"/>
          <p:cNvSpPr/>
          <p:nvPr/>
        </p:nvSpPr>
        <p:spPr>
          <a:xfrm>
            <a:off x="-947148" y="1264426"/>
            <a:ext cx="3144039" cy="2440918"/>
          </a:xfrm>
          <a:custGeom>
            <a:avLst/>
            <a:gdLst/>
            <a:ahLst/>
            <a:cxnLst/>
            <a:rect l="l" t="t" r="r" b="b"/>
            <a:pathLst>
              <a:path w="3144039" h="2440918">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0" name="Freeform 10"/>
          <p:cNvSpPr/>
          <p:nvPr/>
        </p:nvSpPr>
        <p:spPr>
          <a:xfrm>
            <a:off x="624872" y="5005800"/>
            <a:ext cx="1894295" cy="4252500"/>
          </a:xfrm>
          <a:custGeom>
            <a:avLst/>
            <a:gdLst/>
            <a:ahLst/>
            <a:cxnLst/>
            <a:rect l="l" t="t" r="r" b="b"/>
            <a:pathLst>
              <a:path w="1894295" h="4252500">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1" name="Freeform 11"/>
          <p:cNvSpPr/>
          <p:nvPr/>
        </p:nvSpPr>
        <p:spPr>
          <a:xfrm>
            <a:off x="4011803" y="7612736"/>
            <a:ext cx="3486358" cy="4114800"/>
          </a:xfrm>
          <a:custGeom>
            <a:avLst/>
            <a:gdLst/>
            <a:ahLst/>
            <a:cxnLst/>
            <a:rect l="l" t="t" r="r" b="b"/>
            <a:pathLst>
              <a:path w="3486358" h="4114800">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a:extLst>
            <a:ext uri="{FF2B5EF4-FFF2-40B4-BE49-F238E27FC236}">
              <a16:creationId xmlns:a16="http://schemas.microsoft.com/office/drawing/2014/main" xmlns="" id="{C457255F-02B5-B499-2391-B451EC9A83A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xmlns="" id="{B13CB768-D8DC-6984-09CD-93775B44B526}"/>
              </a:ext>
            </a:extLst>
          </p:cNvPr>
          <p:cNvGrpSpPr/>
          <p:nvPr/>
        </p:nvGrpSpPr>
        <p:grpSpPr>
          <a:xfrm>
            <a:off x="1028699" y="1731585"/>
            <a:ext cx="7658101" cy="7197011"/>
            <a:chOff x="-1" y="66675"/>
            <a:chExt cx="10210800" cy="7404838"/>
          </a:xfrm>
        </p:grpSpPr>
        <p:sp>
          <p:nvSpPr>
            <p:cNvPr id="3" name="TextBox 3">
              <a:extLst>
                <a:ext uri="{FF2B5EF4-FFF2-40B4-BE49-F238E27FC236}">
                  <a16:creationId xmlns:a16="http://schemas.microsoft.com/office/drawing/2014/main" xmlns="" id="{652705A5-52BF-939F-34CC-A07368E7CF5C}"/>
                </a:ext>
              </a:extLst>
            </p:cNvPr>
            <p:cNvSpPr txBox="1"/>
            <p:nvPr/>
          </p:nvSpPr>
          <p:spPr>
            <a:xfrm>
              <a:off x="0" y="66675"/>
              <a:ext cx="10210799" cy="1800368"/>
            </a:xfrm>
            <a:prstGeom prst="rect">
              <a:avLst/>
            </a:prstGeom>
          </p:spPr>
          <p:txBody>
            <a:bodyPr wrap="square" lIns="0" tIns="0" rIns="0" bIns="0" rtlCol="0" anchor="t">
              <a:spAutoFit/>
            </a:bodyPr>
            <a:lstStyle/>
            <a:p>
              <a:pPr algn="just">
                <a:lnSpc>
                  <a:spcPts val="6720"/>
                </a:lnSpc>
              </a:pPr>
              <a:r>
                <a:rPr lang="id-ID" sz="6400" b="1" dirty="0">
                  <a:solidFill>
                    <a:srgbClr val="F7B4A7"/>
                  </a:solidFill>
                  <a:latin typeface="Josefin Sans Bold"/>
                  <a:ea typeface="Josefin Sans Bold"/>
                  <a:cs typeface="Josefin Sans Bold"/>
                  <a:sym typeface="Josefin Sans Bold"/>
                </a:rPr>
                <a:t>Pengertian Pengadaan Barang</a:t>
              </a:r>
              <a:endParaRPr lang="en-US" sz="6400" b="1" dirty="0">
                <a:solidFill>
                  <a:srgbClr val="F7B4A7"/>
                </a:solidFill>
                <a:latin typeface="Josefin Sans Bold"/>
                <a:ea typeface="Josefin Sans Bold"/>
                <a:cs typeface="Josefin Sans Bold"/>
                <a:sym typeface="Josefin Sans Bold"/>
              </a:endParaRPr>
            </a:p>
          </p:txBody>
        </p:sp>
        <p:sp>
          <p:nvSpPr>
            <p:cNvPr id="5" name="TextBox 5">
              <a:extLst>
                <a:ext uri="{FF2B5EF4-FFF2-40B4-BE49-F238E27FC236}">
                  <a16:creationId xmlns:a16="http://schemas.microsoft.com/office/drawing/2014/main" xmlns="" id="{886ABE53-9EF4-257A-FA07-D3FB11F201AD}"/>
                </a:ext>
              </a:extLst>
            </p:cNvPr>
            <p:cNvSpPr txBox="1"/>
            <p:nvPr/>
          </p:nvSpPr>
          <p:spPr>
            <a:xfrm>
              <a:off x="-1" y="2602801"/>
              <a:ext cx="10210800" cy="4868712"/>
            </a:xfrm>
            <a:prstGeom prst="rect">
              <a:avLst/>
            </a:prstGeom>
          </p:spPr>
          <p:txBody>
            <a:bodyPr wrap="square" lIns="0" tIns="0" rIns="0" bIns="0" rtlCol="0" anchor="t">
              <a:spAutoFit/>
            </a:bodyPr>
            <a:lstStyle/>
            <a:p>
              <a:pPr algn="just">
                <a:lnSpc>
                  <a:spcPts val="4060"/>
                </a:lnSpc>
              </a:pPr>
              <a:r>
                <a:rPr lang="id-ID" sz="3200" dirty="0">
                  <a:solidFill>
                    <a:srgbClr val="94DDDE"/>
                  </a:solidFill>
                  <a:latin typeface="Josefin Sans" panose="020B0604020202020204" charset="0"/>
                </a:rPr>
                <a:t>Menurut Putri dan Sembiring (2021</a:t>
              </a:r>
              <a:r>
                <a:rPr lang="id-ID" sz="3200" dirty="0" smtClean="0">
                  <a:solidFill>
                    <a:srgbClr val="94DDDE"/>
                  </a:solidFill>
                  <a:latin typeface="Josefin Sans" panose="020B0604020202020204" charset="0"/>
                </a:rPr>
                <a:t>)</a:t>
              </a:r>
              <a:endParaRPr lang="en-US" sz="3200" dirty="0" smtClean="0">
                <a:solidFill>
                  <a:srgbClr val="94DDDE"/>
                </a:solidFill>
                <a:latin typeface="Josefin Sans" panose="020B0604020202020204" charset="0"/>
              </a:endParaRPr>
            </a:p>
            <a:p>
              <a:pPr algn="just">
                <a:lnSpc>
                  <a:spcPts val="4060"/>
                </a:lnSpc>
              </a:pPr>
              <a:endParaRPr lang="en-US" sz="3200" dirty="0">
                <a:solidFill>
                  <a:srgbClr val="94DDDE"/>
                </a:solidFill>
                <a:latin typeface="Josefin Sans" panose="020B0604020202020204" charset="0"/>
                <a:ea typeface="Josefin Sans"/>
                <a:cs typeface="Josefin Sans"/>
                <a:sym typeface="Josefin Sans"/>
              </a:endParaRPr>
            </a:p>
            <a:p>
              <a:pPr algn="just">
                <a:lnSpc>
                  <a:spcPts val="4060"/>
                </a:lnSpc>
              </a:pPr>
              <a:r>
                <a:rPr lang="id-ID" sz="3200" dirty="0">
                  <a:solidFill>
                    <a:srgbClr val="94DDDE"/>
                  </a:solidFill>
                </a:rPr>
                <a:t>Pengadaan barang adalah proses pembelian atau penyediaan barang dan jasa yang dibutuhkan oleh suatu organisasi. Proses ini melibatkan identifikasi kebutuhan, pemilihan pemasok, dan pengelolaan pengiriman barang dengan tujuan efisiensi dan penghematan </a:t>
              </a:r>
              <a:r>
                <a:rPr lang="id-ID" sz="3200" dirty="0" smtClean="0">
                  <a:solidFill>
                    <a:srgbClr val="94DDDE"/>
                  </a:solidFill>
                </a:rPr>
                <a:t>biaya</a:t>
              </a:r>
              <a:r>
                <a:rPr lang="en-US" sz="3200" dirty="0" smtClean="0">
                  <a:solidFill>
                    <a:srgbClr val="94DDDE"/>
                  </a:solidFill>
                </a:rPr>
                <a:t>.</a:t>
              </a:r>
              <a:endParaRPr lang="en-US" sz="2900" dirty="0">
                <a:solidFill>
                  <a:srgbClr val="94DDDE"/>
                </a:solidFill>
                <a:latin typeface="Josefin Sans" panose="020B0604020202020204" charset="0"/>
                <a:ea typeface="Josefin Sans"/>
                <a:cs typeface="Josefin Sans"/>
                <a:sym typeface="Josefin Sans"/>
              </a:endParaRPr>
            </a:p>
          </p:txBody>
        </p:sp>
      </p:grpSp>
      <p:pic>
        <p:nvPicPr>
          <p:cNvPr id="6" name="Graphic 5" descr="Shopping cart with solid fill">
            <a:extLst>
              <a:ext uri="{FF2B5EF4-FFF2-40B4-BE49-F238E27FC236}">
                <a16:creationId xmlns:a16="http://schemas.microsoft.com/office/drawing/2014/main" xmlns="" id="{FFC7DE48-E26B-40D0-2D77-A60FCA757F3A}"/>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125200" y="2588108"/>
            <a:ext cx="5110784" cy="5110784"/>
          </a:xfrm>
          <a:prstGeom prst="rect">
            <a:avLst/>
          </a:prstGeom>
        </p:spPr>
      </p:pic>
    </p:spTree>
    <p:extLst>
      <p:ext uri="{BB962C8B-B14F-4D97-AF65-F5344CB8AC3E}">
        <p14:creationId xmlns:p14="http://schemas.microsoft.com/office/powerpoint/2010/main" val="29361149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a:extLst>
            <a:ext uri="{FF2B5EF4-FFF2-40B4-BE49-F238E27FC236}">
              <a16:creationId xmlns:a16="http://schemas.microsoft.com/office/drawing/2014/main" xmlns="" id="{91F636DF-0C39-30DF-3376-20F57235D6F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xmlns="" id="{D1F7EFCF-919D-1462-8364-EAA1F9DAF3FA}"/>
              </a:ext>
            </a:extLst>
          </p:cNvPr>
          <p:cNvGrpSpPr/>
          <p:nvPr/>
        </p:nvGrpSpPr>
        <p:grpSpPr>
          <a:xfrm>
            <a:off x="1028699" y="1731585"/>
            <a:ext cx="7658101" cy="6125563"/>
            <a:chOff x="-1" y="66675"/>
            <a:chExt cx="10210800" cy="6302450"/>
          </a:xfrm>
        </p:grpSpPr>
        <p:sp>
          <p:nvSpPr>
            <p:cNvPr id="3" name="TextBox 3">
              <a:extLst>
                <a:ext uri="{FF2B5EF4-FFF2-40B4-BE49-F238E27FC236}">
                  <a16:creationId xmlns:a16="http://schemas.microsoft.com/office/drawing/2014/main" xmlns="" id="{C1782F71-F510-3C61-0FA6-BCEC1A3277D6}"/>
                </a:ext>
              </a:extLst>
            </p:cNvPr>
            <p:cNvSpPr txBox="1"/>
            <p:nvPr/>
          </p:nvSpPr>
          <p:spPr>
            <a:xfrm>
              <a:off x="0" y="66675"/>
              <a:ext cx="10210799" cy="1800368"/>
            </a:xfrm>
            <a:prstGeom prst="rect">
              <a:avLst/>
            </a:prstGeom>
          </p:spPr>
          <p:txBody>
            <a:bodyPr wrap="square" lIns="0" tIns="0" rIns="0" bIns="0" rtlCol="0" anchor="t">
              <a:spAutoFit/>
            </a:bodyPr>
            <a:lstStyle/>
            <a:p>
              <a:pPr algn="just">
                <a:lnSpc>
                  <a:spcPts val="6720"/>
                </a:lnSpc>
              </a:pPr>
              <a:r>
                <a:rPr lang="id-ID" sz="6400" b="1" dirty="0">
                  <a:solidFill>
                    <a:srgbClr val="F7B4A7"/>
                  </a:solidFill>
                  <a:latin typeface="Josefin Sans Bold"/>
                  <a:ea typeface="Josefin Sans Bold"/>
                  <a:cs typeface="Josefin Sans Bold"/>
                  <a:sym typeface="Josefin Sans Bold"/>
                </a:rPr>
                <a:t>Program Pengadaan Barang</a:t>
              </a:r>
              <a:endParaRPr lang="en-US" sz="6400" b="1" dirty="0">
                <a:solidFill>
                  <a:srgbClr val="F7B4A7"/>
                </a:solidFill>
                <a:latin typeface="Josefin Sans Bold"/>
                <a:ea typeface="Josefin Sans Bold"/>
                <a:cs typeface="Josefin Sans Bold"/>
                <a:sym typeface="Josefin Sans Bold"/>
              </a:endParaRPr>
            </a:p>
          </p:txBody>
        </p:sp>
        <p:sp>
          <p:nvSpPr>
            <p:cNvPr id="5" name="TextBox 5">
              <a:extLst>
                <a:ext uri="{FF2B5EF4-FFF2-40B4-BE49-F238E27FC236}">
                  <a16:creationId xmlns:a16="http://schemas.microsoft.com/office/drawing/2014/main" xmlns="" id="{CB078223-9A41-5E8B-8979-E329A6949531}"/>
                </a:ext>
              </a:extLst>
            </p:cNvPr>
            <p:cNvSpPr txBox="1"/>
            <p:nvPr/>
          </p:nvSpPr>
          <p:spPr>
            <a:xfrm>
              <a:off x="-1" y="2602801"/>
              <a:ext cx="10210800" cy="3766324"/>
            </a:xfrm>
            <a:prstGeom prst="rect">
              <a:avLst/>
            </a:prstGeom>
          </p:spPr>
          <p:txBody>
            <a:bodyPr wrap="square" lIns="0" tIns="0" rIns="0" bIns="0" rtlCol="0" anchor="t">
              <a:spAutoFit/>
            </a:bodyPr>
            <a:lstStyle/>
            <a:p>
              <a:pPr algn="just">
                <a:lnSpc>
                  <a:spcPts val="4060"/>
                </a:lnSpc>
              </a:pPr>
              <a:r>
                <a:rPr lang="id-ID" sz="2900" dirty="0">
                  <a:solidFill>
                    <a:srgbClr val="94DDDE"/>
                  </a:solidFill>
                  <a:latin typeface="Josefin Sans"/>
                  <a:ea typeface="Josefin Sans"/>
                  <a:cs typeface="Josefin Sans"/>
                  <a:sym typeface="Josefin Sans"/>
                </a:rPr>
                <a:t>Program Pengadaan Barang menggunakan </a:t>
              </a:r>
              <a:r>
                <a:rPr lang="id-ID" sz="2900" dirty="0" err="1">
                  <a:solidFill>
                    <a:srgbClr val="94DDDE"/>
                  </a:solidFill>
                  <a:latin typeface="Josefin Sans"/>
                  <a:ea typeface="Josefin Sans"/>
                  <a:cs typeface="Josefin Sans"/>
                  <a:sym typeface="Josefin Sans"/>
                </a:rPr>
                <a:t>Python</a:t>
              </a:r>
              <a:r>
                <a:rPr lang="id-ID" sz="2900" dirty="0">
                  <a:solidFill>
                    <a:srgbClr val="94DDDE"/>
                  </a:solidFill>
                  <a:latin typeface="Josefin Sans"/>
                  <a:ea typeface="Josefin Sans"/>
                  <a:cs typeface="Josefin Sans"/>
                  <a:sym typeface="Josefin Sans"/>
                </a:rPr>
                <a:t> dan </a:t>
              </a:r>
              <a:r>
                <a:rPr lang="id-ID" sz="2900" dirty="0" err="1">
                  <a:solidFill>
                    <a:srgbClr val="94DDDE"/>
                  </a:solidFill>
                  <a:latin typeface="Josefin Sans"/>
                  <a:ea typeface="Josefin Sans"/>
                  <a:cs typeface="Josefin Sans"/>
                  <a:sym typeface="Josefin Sans"/>
                </a:rPr>
                <a:t>MySQL</a:t>
              </a:r>
              <a:r>
                <a:rPr lang="id-ID" sz="2900" dirty="0">
                  <a:solidFill>
                    <a:srgbClr val="94DDDE"/>
                  </a:solidFill>
                  <a:latin typeface="Josefin Sans"/>
                  <a:ea typeface="Josefin Sans"/>
                  <a:cs typeface="Josefin Sans"/>
                  <a:sym typeface="Josefin Sans"/>
                </a:rPr>
                <a:t> adalah sebuah program yang dirancang untuk mengelola proses pengadaan barang secara efisien dengan menggunakan </a:t>
              </a:r>
              <a:r>
                <a:rPr lang="id-ID" sz="2900" dirty="0" err="1">
                  <a:solidFill>
                    <a:srgbClr val="94DDDE"/>
                  </a:solidFill>
                  <a:latin typeface="Josefin Sans"/>
                  <a:ea typeface="Josefin Sans"/>
                  <a:cs typeface="Josefin Sans"/>
                  <a:sym typeface="Josefin Sans"/>
                </a:rPr>
                <a:t>Python</a:t>
              </a:r>
              <a:r>
                <a:rPr lang="id-ID" sz="2900" dirty="0">
                  <a:solidFill>
                    <a:srgbClr val="94DDDE"/>
                  </a:solidFill>
                  <a:latin typeface="Josefin Sans"/>
                  <a:ea typeface="Josefin Sans"/>
                  <a:cs typeface="Josefin Sans"/>
                  <a:sym typeface="Josefin Sans"/>
                </a:rPr>
                <a:t> sebagai bahasa pemrograman dan </a:t>
              </a:r>
              <a:r>
                <a:rPr lang="id-ID" sz="2900" dirty="0" err="1">
                  <a:solidFill>
                    <a:srgbClr val="94DDDE"/>
                  </a:solidFill>
                  <a:latin typeface="Josefin Sans"/>
                  <a:ea typeface="Josefin Sans"/>
                  <a:cs typeface="Josefin Sans"/>
                  <a:sym typeface="Josefin Sans"/>
                </a:rPr>
                <a:t>MySQL</a:t>
              </a:r>
              <a:r>
                <a:rPr lang="id-ID" sz="2900" dirty="0">
                  <a:solidFill>
                    <a:srgbClr val="94DDDE"/>
                  </a:solidFill>
                  <a:latin typeface="Josefin Sans"/>
                  <a:ea typeface="Josefin Sans"/>
                  <a:cs typeface="Josefin Sans"/>
                  <a:sym typeface="Josefin Sans"/>
                </a:rPr>
                <a:t> sebagai Basis Data untuk menyimpan informasi</a:t>
              </a:r>
              <a:endParaRPr lang="en-US" sz="2900" dirty="0">
                <a:solidFill>
                  <a:srgbClr val="94DDDE"/>
                </a:solidFill>
                <a:latin typeface="Josefin Sans"/>
                <a:ea typeface="Josefin Sans"/>
                <a:cs typeface="Josefin Sans"/>
                <a:sym typeface="Josefin Sans"/>
              </a:endParaRPr>
            </a:p>
          </p:txBody>
        </p:sp>
      </p:grpSp>
      <p:pic>
        <p:nvPicPr>
          <p:cNvPr id="6" name="Graphic 5" descr="Shopping cart with solid fill">
            <a:extLst>
              <a:ext uri="{FF2B5EF4-FFF2-40B4-BE49-F238E27FC236}">
                <a16:creationId xmlns:a16="http://schemas.microsoft.com/office/drawing/2014/main" xmlns="" id="{AA637916-B3F0-32C5-0FE8-9A5658FAFAB8}"/>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9906000" y="2588108"/>
            <a:ext cx="5110784" cy="5110784"/>
          </a:xfrm>
          <a:prstGeom prst="rect">
            <a:avLst/>
          </a:prstGeom>
        </p:spPr>
      </p:pic>
    </p:spTree>
    <p:extLst>
      <p:ext uri="{BB962C8B-B14F-4D97-AF65-F5344CB8AC3E}">
        <p14:creationId xmlns:p14="http://schemas.microsoft.com/office/powerpoint/2010/main" val="412144049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a:extLst>
            <a:ext uri="{FF2B5EF4-FFF2-40B4-BE49-F238E27FC236}">
              <a16:creationId xmlns:a16="http://schemas.microsoft.com/office/drawing/2014/main" xmlns="" id="{9DCD4A80-4C8B-1788-2927-EFFBA70CF3A9}"/>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xmlns="" id="{A4B1FC7D-A4E2-EB4F-8D0B-C637D59F1B70}"/>
              </a:ext>
            </a:extLst>
          </p:cNvPr>
          <p:cNvSpPr txBox="1"/>
          <p:nvPr/>
        </p:nvSpPr>
        <p:spPr>
          <a:xfrm>
            <a:off x="5314950" y="647700"/>
            <a:ext cx="7658100" cy="890628"/>
          </a:xfrm>
          <a:prstGeom prst="rect">
            <a:avLst/>
          </a:prstGeom>
        </p:spPr>
        <p:txBody>
          <a:bodyPr wrap="square" lIns="0" tIns="0" rIns="0" bIns="0" rtlCol="0" anchor="t">
            <a:spAutoFit/>
          </a:bodyPr>
          <a:lstStyle/>
          <a:p>
            <a:pPr algn="ctr">
              <a:lnSpc>
                <a:spcPts val="6720"/>
              </a:lnSpc>
            </a:pPr>
            <a:r>
              <a:rPr lang="id-ID" sz="6400" b="1" dirty="0" err="1">
                <a:solidFill>
                  <a:srgbClr val="F7B4A7"/>
                </a:solidFill>
                <a:latin typeface="Josefin Sans Bold"/>
                <a:ea typeface="Josefin Sans Bold"/>
                <a:cs typeface="Josefin Sans Bold"/>
                <a:sym typeface="Josefin Sans Bold"/>
              </a:rPr>
              <a:t>List</a:t>
            </a:r>
            <a:r>
              <a:rPr lang="id-ID" sz="6400" b="1" dirty="0">
                <a:solidFill>
                  <a:srgbClr val="F7B4A7"/>
                </a:solidFill>
                <a:latin typeface="Josefin Sans Bold"/>
                <a:ea typeface="Josefin Sans Bold"/>
                <a:cs typeface="Josefin Sans Bold"/>
                <a:sym typeface="Josefin Sans Bold"/>
              </a:rPr>
              <a:t> Program</a:t>
            </a:r>
            <a:endParaRPr lang="en-US" sz="6400" b="1" dirty="0">
              <a:solidFill>
                <a:srgbClr val="F7B4A7"/>
              </a:solidFill>
              <a:latin typeface="Josefin Sans Bold"/>
              <a:ea typeface="Josefin Sans Bold"/>
              <a:cs typeface="Josefin Sans Bold"/>
              <a:sym typeface="Josefin Sans Bold"/>
            </a:endParaRPr>
          </a:p>
        </p:txBody>
      </p:sp>
      <p:sp>
        <p:nvSpPr>
          <p:cNvPr id="2" name="TextBox 5">
            <a:extLst>
              <a:ext uri="{FF2B5EF4-FFF2-40B4-BE49-F238E27FC236}">
                <a16:creationId xmlns:a16="http://schemas.microsoft.com/office/drawing/2014/main" xmlns="" id="{F1B3502D-F4F8-F9B2-54E4-9C1CD0F0583E}"/>
              </a:ext>
            </a:extLst>
          </p:cNvPr>
          <p:cNvSpPr txBox="1"/>
          <p:nvPr/>
        </p:nvSpPr>
        <p:spPr>
          <a:xfrm>
            <a:off x="1371600" y="2704759"/>
            <a:ext cx="7239000" cy="7386638"/>
          </a:xfrm>
          <a:prstGeom prst="rect">
            <a:avLst/>
          </a:prstGeom>
        </p:spPr>
        <p:txBody>
          <a:bodyPr wrap="square" lIns="0" tIns="0" rIns="0" bIns="0" rtlCol="0" anchor="t">
            <a:spAutoFit/>
          </a:bodyPr>
          <a:lstStyle/>
          <a:p>
            <a:r>
              <a:rPr lang="en-US" sz="3200" dirty="0">
                <a:solidFill>
                  <a:srgbClr val="C586C0"/>
                </a:solidFill>
                <a:latin typeface="Consolas" panose="020B0609020204030204" pitchFamily="49" charset="0"/>
              </a:rPr>
              <a:t>if</a:t>
            </a:r>
            <a:r>
              <a:rPr lang="en-US" sz="3200" dirty="0">
                <a:solidFill>
                  <a:srgbClr val="CCCCCC"/>
                </a:solidFill>
                <a:latin typeface="Consolas" panose="020B0609020204030204" pitchFamily="49" charset="0"/>
              </a:rPr>
              <a:t> </a:t>
            </a:r>
            <a:r>
              <a:rPr lang="en-US" sz="3200" dirty="0" err="1">
                <a:solidFill>
                  <a:srgbClr val="9CDCFE"/>
                </a:solidFill>
                <a:latin typeface="Consolas" panose="020B0609020204030204" pitchFamily="49" charset="0"/>
              </a:rPr>
              <a:t>cursor</a:t>
            </a:r>
            <a:r>
              <a:rPr lang="en-US" sz="3200" dirty="0" err="1">
                <a:solidFill>
                  <a:srgbClr val="CCCCCC"/>
                </a:solidFill>
                <a:latin typeface="Consolas" panose="020B0609020204030204" pitchFamily="49" charset="0"/>
              </a:rPr>
              <a:t>.</a:t>
            </a:r>
            <a:r>
              <a:rPr lang="en-US" sz="3200" dirty="0" err="1">
                <a:solidFill>
                  <a:srgbClr val="9CDCFE"/>
                </a:solidFill>
                <a:latin typeface="Consolas" panose="020B0609020204030204" pitchFamily="49" charset="0"/>
              </a:rPr>
              <a:t>rowcount</a:t>
            </a:r>
            <a:r>
              <a:rPr lang="en-US" sz="3200" dirty="0">
                <a:solidFill>
                  <a:srgbClr val="CCCCCC"/>
                </a:solidFill>
                <a:latin typeface="Consolas" panose="020B0609020204030204" pitchFamily="49" charset="0"/>
              </a:rPr>
              <a:t> </a:t>
            </a:r>
            <a:r>
              <a:rPr lang="en-US" sz="3200" dirty="0">
                <a:solidFill>
                  <a:srgbClr val="D4D4D4"/>
                </a:solidFill>
                <a:latin typeface="Consolas" panose="020B0609020204030204" pitchFamily="49" charset="0"/>
              </a:rPr>
              <a:t>==</a:t>
            </a:r>
            <a:r>
              <a:rPr lang="en-US" sz="3200" dirty="0">
                <a:solidFill>
                  <a:srgbClr val="CCCCCC"/>
                </a:solidFill>
                <a:latin typeface="Consolas" panose="020B0609020204030204" pitchFamily="49" charset="0"/>
              </a:rPr>
              <a:t> </a:t>
            </a:r>
            <a:r>
              <a:rPr lang="en-US" sz="3200" dirty="0">
                <a:solidFill>
                  <a:srgbClr val="B5CEA8"/>
                </a:solidFill>
                <a:latin typeface="Consolas" panose="020B0609020204030204" pitchFamily="49" charset="0"/>
              </a:rPr>
              <a:t>0</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err="1">
                <a:solidFill>
                  <a:srgbClr val="9CDCFE"/>
                </a:solidFill>
                <a:latin typeface="Consolas" panose="020B0609020204030204" pitchFamily="49" charset="0"/>
              </a:rPr>
              <a:t>cursor</a:t>
            </a:r>
            <a:r>
              <a:rPr lang="en-US" sz="3200" dirty="0" err="1">
                <a:solidFill>
                  <a:srgbClr val="CCCCCC"/>
                </a:solidFill>
                <a:latin typeface="Consolas" panose="020B0609020204030204" pitchFamily="49" charset="0"/>
              </a:rPr>
              <a:t>.</a:t>
            </a:r>
            <a:r>
              <a:rPr lang="en-US" sz="3200" dirty="0" err="1">
                <a:solidFill>
                  <a:srgbClr val="DCDCAA"/>
                </a:solidFill>
                <a:latin typeface="Consolas" panose="020B0609020204030204" pitchFamily="49" charset="0"/>
              </a:rPr>
              <a:t>execute</a:t>
            </a:r>
            <a:r>
              <a:rPr lang="en-US" sz="3200" dirty="0">
                <a:solidFill>
                  <a:srgbClr val="CCCCCC"/>
                </a:solidFill>
                <a:latin typeface="Consolas" panose="020B0609020204030204" pitchFamily="49" charset="0"/>
              </a:rPr>
              <a:t>(</a:t>
            </a:r>
            <a:r>
              <a:rPr lang="en-US" sz="3200" dirty="0">
                <a:solidFill>
                  <a:srgbClr val="CE9178"/>
                </a:solidFill>
                <a:latin typeface="Consolas" panose="020B0609020204030204" pitchFamily="49" charset="0"/>
              </a:rPr>
              <a:t>"INSERT INTO </a:t>
            </a:r>
            <a:r>
              <a:rPr lang="en-US" sz="3200" dirty="0" err="1">
                <a:solidFill>
                  <a:srgbClr val="CE9178"/>
                </a:solidFill>
                <a:latin typeface="Consolas" panose="020B0609020204030204" pitchFamily="49" charset="0"/>
              </a:rPr>
              <a:t>tb_product</a:t>
            </a:r>
            <a:r>
              <a:rPr lang="en-US" sz="3200" dirty="0">
                <a:solidFill>
                  <a:srgbClr val="CE9178"/>
                </a:solidFill>
                <a:latin typeface="Consolas" panose="020B0609020204030204" pitchFamily="49" charset="0"/>
              </a:rPr>
              <a:t> (name, category, weight, quantity, supplier, </a:t>
            </a:r>
            <a:r>
              <a:rPr lang="en-US" sz="3200" dirty="0" err="1">
                <a:solidFill>
                  <a:srgbClr val="CE9178"/>
                </a:solidFill>
                <a:latin typeface="Consolas" panose="020B0609020204030204" pitchFamily="49" charset="0"/>
              </a:rPr>
              <a:t>add_on</a:t>
            </a:r>
            <a:r>
              <a:rPr lang="en-US" sz="3200" dirty="0">
                <a:solidFill>
                  <a:srgbClr val="CE9178"/>
                </a:solidFill>
                <a:latin typeface="Consolas" panose="020B0609020204030204" pitchFamily="49" charset="0"/>
              </a:rPr>
              <a:t>, </a:t>
            </a:r>
            <a:r>
              <a:rPr lang="en-US" sz="3200" dirty="0" err="1">
                <a:solidFill>
                  <a:srgbClr val="CE9178"/>
                </a:solidFill>
                <a:latin typeface="Consolas" panose="020B0609020204030204" pitchFamily="49" charset="0"/>
              </a:rPr>
              <a:t>update_on</a:t>
            </a:r>
            <a:r>
              <a:rPr lang="en-US" sz="3200" dirty="0">
                <a:solidFill>
                  <a:srgbClr val="CE9178"/>
                </a:solidFill>
                <a:latin typeface="Consolas" panose="020B0609020204030204" pitchFamily="49" charset="0"/>
              </a:rPr>
              <a:t>) VALUES(</a:t>
            </a:r>
            <a:r>
              <a:rPr lang="en-US" sz="3200" dirty="0">
                <a:solidFill>
                  <a:srgbClr val="569CD6"/>
                </a:solidFill>
                <a:latin typeface="Consolas" panose="020B0609020204030204" pitchFamily="49" charset="0"/>
              </a:rPr>
              <a:t>%s</a:t>
            </a:r>
            <a:r>
              <a:rPr lang="en-US" sz="3200" dirty="0">
                <a:solidFill>
                  <a:srgbClr val="CE9178"/>
                </a:solidFill>
                <a:latin typeface="Consolas" panose="020B0609020204030204" pitchFamily="49" charset="0"/>
              </a:rPr>
              <a:t>, </a:t>
            </a:r>
            <a:r>
              <a:rPr lang="en-US" sz="3200" dirty="0">
                <a:solidFill>
                  <a:srgbClr val="569CD6"/>
                </a:solidFill>
                <a:latin typeface="Consolas" panose="020B0609020204030204" pitchFamily="49" charset="0"/>
              </a:rPr>
              <a:t>%s</a:t>
            </a:r>
            <a:r>
              <a:rPr lang="en-US" sz="3200" dirty="0">
                <a:solidFill>
                  <a:srgbClr val="CE9178"/>
                </a:solidFill>
                <a:latin typeface="Consolas" panose="020B0609020204030204" pitchFamily="49" charset="0"/>
              </a:rPr>
              <a:t>, </a:t>
            </a:r>
            <a:r>
              <a:rPr lang="en-US" sz="3200" dirty="0">
                <a:solidFill>
                  <a:srgbClr val="569CD6"/>
                </a:solidFill>
                <a:latin typeface="Consolas" panose="020B0609020204030204" pitchFamily="49" charset="0"/>
              </a:rPr>
              <a:t>%s</a:t>
            </a:r>
            <a:r>
              <a:rPr lang="en-US" sz="3200" dirty="0">
                <a:solidFill>
                  <a:srgbClr val="CE9178"/>
                </a:solidFill>
                <a:latin typeface="Consolas" panose="020B0609020204030204" pitchFamily="49" charset="0"/>
              </a:rPr>
              <a:t>, </a:t>
            </a:r>
            <a:r>
              <a:rPr lang="en-US" sz="3200" dirty="0">
                <a:solidFill>
                  <a:srgbClr val="569CD6"/>
                </a:solidFill>
                <a:latin typeface="Consolas" panose="020B0609020204030204" pitchFamily="49" charset="0"/>
              </a:rPr>
              <a:t>%s</a:t>
            </a:r>
            <a:r>
              <a:rPr lang="en-US" sz="3200" dirty="0">
                <a:solidFill>
                  <a:srgbClr val="CE9178"/>
                </a:solidFill>
                <a:latin typeface="Consolas" panose="020B0609020204030204" pitchFamily="49" charset="0"/>
              </a:rPr>
              <a:t>, </a:t>
            </a:r>
            <a:r>
              <a:rPr lang="en-US" sz="3200" dirty="0">
                <a:solidFill>
                  <a:srgbClr val="569CD6"/>
                </a:solidFill>
                <a:latin typeface="Consolas" panose="020B0609020204030204" pitchFamily="49" charset="0"/>
              </a:rPr>
              <a:t>%s</a:t>
            </a:r>
            <a:r>
              <a:rPr lang="en-US" sz="3200" dirty="0">
                <a:solidFill>
                  <a:srgbClr val="CE9178"/>
                </a:solidFill>
                <a:latin typeface="Consolas" panose="020B0609020204030204" pitchFamily="49" charset="0"/>
              </a:rPr>
              <a:t>, </a:t>
            </a:r>
            <a:r>
              <a:rPr lang="en-US" sz="3200" dirty="0">
                <a:solidFill>
                  <a:srgbClr val="569CD6"/>
                </a:solidFill>
                <a:latin typeface="Consolas" panose="020B0609020204030204" pitchFamily="49" charset="0"/>
              </a:rPr>
              <a:t>%s</a:t>
            </a:r>
            <a:r>
              <a:rPr lang="en-US" sz="3200" dirty="0">
                <a:solidFill>
                  <a:srgbClr val="CE9178"/>
                </a:solidFill>
                <a:latin typeface="Consolas" panose="020B0609020204030204" pitchFamily="49" charset="0"/>
              </a:rPr>
              <a:t>, </a:t>
            </a:r>
            <a:r>
              <a:rPr lang="en-US" sz="3200" dirty="0">
                <a:solidFill>
                  <a:srgbClr val="569CD6"/>
                </a:solidFill>
                <a:latin typeface="Consolas" panose="020B0609020204030204" pitchFamily="49" charset="0"/>
              </a:rPr>
              <a:t>%s</a:t>
            </a:r>
            <a:r>
              <a:rPr lang="en-US" sz="3200" dirty="0">
                <a:solidFill>
                  <a:srgbClr val="CE9178"/>
                </a:solidFill>
                <a:latin typeface="Consolas" panose="020B0609020204030204" pitchFamily="49" charset="0"/>
              </a:rPr>
              <a:t>)"</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name</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category</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weight</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quantity</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supplier</a:t>
            </a:r>
            <a:r>
              <a:rPr lang="en-US" sz="3200" dirty="0">
                <a:solidFill>
                  <a:srgbClr val="CCCCCC"/>
                </a:solidFill>
                <a:latin typeface="Consolas" panose="020B0609020204030204" pitchFamily="49" charset="0"/>
              </a:rPr>
              <a:t>, </a:t>
            </a:r>
            <a:r>
              <a:rPr lang="en-US" sz="3200" dirty="0" err="1">
                <a:solidFill>
                  <a:srgbClr val="9CDCFE"/>
                </a:solidFill>
                <a:latin typeface="Consolas" panose="020B0609020204030204" pitchFamily="49" charset="0"/>
              </a:rPr>
              <a:t>addOn</a:t>
            </a:r>
            <a:r>
              <a:rPr lang="en-US" sz="3200" dirty="0">
                <a:solidFill>
                  <a:srgbClr val="CCCCCC"/>
                </a:solidFill>
                <a:latin typeface="Consolas" panose="020B0609020204030204" pitchFamily="49" charset="0"/>
              </a:rPr>
              <a:t>, </a:t>
            </a:r>
            <a:r>
              <a:rPr lang="en-US" sz="3200" dirty="0" err="1">
                <a:solidFill>
                  <a:srgbClr val="9CDCFE"/>
                </a:solidFill>
                <a:latin typeface="Consolas" panose="020B0609020204030204" pitchFamily="49" charset="0"/>
              </a:rPr>
              <a:t>updateOn</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err="1">
                <a:solidFill>
                  <a:srgbClr val="9CDCFE"/>
                </a:solidFill>
                <a:latin typeface="Consolas" panose="020B0609020204030204" pitchFamily="49" charset="0"/>
              </a:rPr>
              <a:t>conn</a:t>
            </a:r>
            <a:r>
              <a:rPr lang="en-US" sz="3200" dirty="0" err="1">
                <a:solidFill>
                  <a:srgbClr val="CCCCCC"/>
                </a:solidFill>
                <a:latin typeface="Consolas" panose="020B0609020204030204" pitchFamily="49" charset="0"/>
              </a:rPr>
              <a:t>.</a:t>
            </a:r>
            <a:r>
              <a:rPr lang="en-US" sz="3200" dirty="0" err="1">
                <a:solidFill>
                  <a:srgbClr val="DCDCAA"/>
                </a:solidFill>
                <a:latin typeface="Consolas" panose="020B0609020204030204" pitchFamily="49" charset="0"/>
              </a:rPr>
              <a:t>commit</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err="1">
                <a:solidFill>
                  <a:srgbClr val="4EC9B0"/>
                </a:solidFill>
                <a:latin typeface="Consolas" panose="020B0609020204030204" pitchFamily="49" charset="0"/>
              </a:rPr>
              <a:t>web</a:t>
            </a:r>
            <a:r>
              <a:rPr lang="en-US" sz="3200" dirty="0" err="1">
                <a:solidFill>
                  <a:srgbClr val="CCCCCC"/>
                </a:solidFill>
                <a:latin typeface="Consolas" panose="020B0609020204030204" pitchFamily="49" charset="0"/>
              </a:rPr>
              <a:t>.</a:t>
            </a:r>
            <a:r>
              <a:rPr lang="en-US" sz="3200" dirty="0" err="1">
                <a:solidFill>
                  <a:srgbClr val="9CDCFE"/>
                </a:solidFill>
                <a:latin typeface="Consolas" panose="020B0609020204030204" pitchFamily="49" charset="0"/>
              </a:rPr>
              <a:t>success</a:t>
            </a:r>
            <a:r>
              <a:rPr lang="en-US" sz="3200" dirty="0">
                <a:solidFill>
                  <a:srgbClr val="CCCCCC"/>
                </a:solidFill>
                <a:latin typeface="Consolas" panose="020B0609020204030204" pitchFamily="49" charset="0"/>
              </a:rPr>
              <a:t>(</a:t>
            </a:r>
            <a:r>
              <a:rPr lang="en-US" sz="3200" dirty="0">
                <a:solidFill>
                  <a:srgbClr val="CE9178"/>
                </a:solidFill>
                <a:latin typeface="Consolas" panose="020B0609020204030204" pitchFamily="49" charset="0"/>
              </a:rPr>
              <a:t>"</a:t>
            </a:r>
            <a:r>
              <a:rPr lang="en-US" sz="3200" dirty="0" err="1">
                <a:solidFill>
                  <a:srgbClr val="CE9178"/>
                </a:solidFill>
                <a:latin typeface="Consolas" panose="020B0609020204030204" pitchFamily="49" charset="0"/>
              </a:rPr>
              <a:t>Produk</a:t>
            </a:r>
            <a:r>
              <a:rPr lang="en-US" sz="3200" dirty="0">
                <a:solidFill>
                  <a:srgbClr val="CE9178"/>
                </a:solidFill>
                <a:latin typeface="Consolas" panose="020B0609020204030204" pitchFamily="49" charset="0"/>
              </a:rPr>
              <a:t> </a:t>
            </a:r>
            <a:r>
              <a:rPr lang="en-US" sz="3200" dirty="0" err="1">
                <a:solidFill>
                  <a:srgbClr val="CE9178"/>
                </a:solidFill>
                <a:latin typeface="Consolas" panose="020B0609020204030204" pitchFamily="49" charset="0"/>
              </a:rPr>
              <a:t>berhasil</a:t>
            </a:r>
            <a:r>
              <a:rPr lang="en-US" sz="3200" dirty="0">
                <a:solidFill>
                  <a:srgbClr val="CE9178"/>
                </a:solidFill>
                <a:latin typeface="Consolas" panose="020B0609020204030204" pitchFamily="49" charset="0"/>
              </a:rPr>
              <a:t> </a:t>
            </a:r>
            <a:r>
              <a:rPr lang="en-US" sz="3200" dirty="0" err="1">
                <a:solidFill>
                  <a:srgbClr val="CE9178"/>
                </a:solidFill>
                <a:latin typeface="Consolas" panose="020B0609020204030204" pitchFamily="49" charset="0"/>
              </a:rPr>
              <a:t>ditambahkan</a:t>
            </a:r>
            <a:r>
              <a:rPr lang="en-US" sz="3200" dirty="0">
                <a:solidFill>
                  <a:srgbClr val="CE9178"/>
                </a:solidFill>
                <a:latin typeface="Consolas" panose="020B0609020204030204" pitchFamily="49" charset="0"/>
              </a:rPr>
              <a:t>!"</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a:solidFill>
                  <a:srgbClr val="C586C0"/>
                </a:solidFill>
                <a:latin typeface="Consolas" panose="020B0609020204030204" pitchFamily="49" charset="0"/>
              </a:rPr>
              <a:t>else</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err="1">
                <a:solidFill>
                  <a:srgbClr val="4EC9B0"/>
                </a:solidFill>
                <a:latin typeface="Consolas" panose="020B0609020204030204" pitchFamily="49" charset="0"/>
              </a:rPr>
              <a:t>web</a:t>
            </a:r>
            <a:r>
              <a:rPr lang="en-US" sz="3200" dirty="0" err="1">
                <a:solidFill>
                  <a:srgbClr val="CCCCCC"/>
                </a:solidFill>
                <a:latin typeface="Consolas" panose="020B0609020204030204" pitchFamily="49" charset="0"/>
              </a:rPr>
              <a:t>.</a:t>
            </a:r>
            <a:r>
              <a:rPr lang="en-US" sz="3200" dirty="0" err="1">
                <a:solidFill>
                  <a:srgbClr val="9CDCFE"/>
                </a:solidFill>
                <a:latin typeface="Consolas" panose="020B0609020204030204" pitchFamily="49" charset="0"/>
              </a:rPr>
              <a:t>error</a:t>
            </a:r>
            <a:r>
              <a:rPr lang="en-US" sz="3200" dirty="0">
                <a:solidFill>
                  <a:srgbClr val="CCCCCC"/>
                </a:solidFill>
                <a:latin typeface="Consolas" panose="020B0609020204030204" pitchFamily="49" charset="0"/>
              </a:rPr>
              <a:t>(</a:t>
            </a:r>
            <a:r>
              <a:rPr lang="en-US" sz="3200" dirty="0">
                <a:solidFill>
                  <a:srgbClr val="CE9178"/>
                </a:solidFill>
                <a:latin typeface="Consolas" panose="020B0609020204030204" pitchFamily="49" charset="0"/>
              </a:rPr>
              <a:t>"</a:t>
            </a:r>
            <a:r>
              <a:rPr lang="en-US" sz="3200" dirty="0" err="1">
                <a:solidFill>
                  <a:srgbClr val="CE9178"/>
                </a:solidFill>
                <a:latin typeface="Consolas" panose="020B0609020204030204" pitchFamily="49" charset="0"/>
              </a:rPr>
              <a:t>Produk</a:t>
            </a:r>
            <a:r>
              <a:rPr lang="en-US" sz="3200" dirty="0">
                <a:solidFill>
                  <a:srgbClr val="CE9178"/>
                </a:solidFill>
                <a:latin typeface="Consolas" panose="020B0609020204030204" pitchFamily="49" charset="0"/>
              </a:rPr>
              <a:t> </a:t>
            </a:r>
            <a:r>
              <a:rPr lang="en-US" sz="3200" dirty="0" err="1">
                <a:solidFill>
                  <a:srgbClr val="CE9178"/>
                </a:solidFill>
                <a:latin typeface="Consolas" panose="020B0609020204030204" pitchFamily="49" charset="0"/>
              </a:rPr>
              <a:t>baru</a:t>
            </a:r>
            <a:r>
              <a:rPr lang="en-US" sz="3200" dirty="0">
                <a:solidFill>
                  <a:srgbClr val="CE9178"/>
                </a:solidFill>
                <a:latin typeface="Consolas" panose="020B0609020204030204" pitchFamily="49" charset="0"/>
              </a:rPr>
              <a:t> yang </a:t>
            </a:r>
            <a:r>
              <a:rPr lang="en-US" sz="3200" dirty="0" err="1">
                <a:solidFill>
                  <a:srgbClr val="CE9178"/>
                </a:solidFill>
                <a:latin typeface="Consolas" panose="020B0609020204030204" pitchFamily="49" charset="0"/>
              </a:rPr>
              <a:t>ingin</a:t>
            </a:r>
            <a:r>
              <a:rPr lang="en-US" sz="3200" dirty="0">
                <a:solidFill>
                  <a:srgbClr val="CE9178"/>
                </a:solidFill>
                <a:latin typeface="Consolas" panose="020B0609020204030204" pitchFamily="49" charset="0"/>
              </a:rPr>
              <a:t> </a:t>
            </a:r>
            <a:r>
              <a:rPr lang="en-US" sz="3200" dirty="0" err="1">
                <a:solidFill>
                  <a:srgbClr val="CE9178"/>
                </a:solidFill>
                <a:latin typeface="Consolas" panose="020B0609020204030204" pitchFamily="49" charset="0"/>
              </a:rPr>
              <a:t>ditambahkan</a:t>
            </a:r>
            <a:r>
              <a:rPr lang="en-US" sz="3200" dirty="0">
                <a:solidFill>
                  <a:srgbClr val="CE9178"/>
                </a:solidFill>
                <a:latin typeface="Consolas" panose="020B0609020204030204" pitchFamily="49" charset="0"/>
              </a:rPr>
              <a:t> </a:t>
            </a:r>
            <a:r>
              <a:rPr lang="en-US" sz="3200" dirty="0" err="1">
                <a:solidFill>
                  <a:srgbClr val="CE9178"/>
                </a:solidFill>
                <a:latin typeface="Consolas" panose="020B0609020204030204" pitchFamily="49" charset="0"/>
              </a:rPr>
              <a:t>sudah</a:t>
            </a:r>
            <a:r>
              <a:rPr lang="en-US" sz="3200" dirty="0">
                <a:solidFill>
                  <a:srgbClr val="CE9178"/>
                </a:solidFill>
                <a:latin typeface="Consolas" panose="020B0609020204030204" pitchFamily="49" charset="0"/>
              </a:rPr>
              <a:t> </a:t>
            </a:r>
            <a:r>
              <a:rPr lang="en-US" sz="3200" dirty="0" err="1">
                <a:solidFill>
                  <a:srgbClr val="CE9178"/>
                </a:solidFill>
                <a:latin typeface="Consolas" panose="020B0609020204030204" pitchFamily="49" charset="0"/>
              </a:rPr>
              <a:t>ada</a:t>
            </a:r>
            <a:r>
              <a:rPr lang="en-US" sz="3200" dirty="0">
                <a:solidFill>
                  <a:srgbClr val="CE9178"/>
                </a:solidFill>
                <a:latin typeface="Consolas" panose="020B0609020204030204" pitchFamily="49" charset="0"/>
              </a:rPr>
              <a:t>!"</a:t>
            </a:r>
            <a:r>
              <a:rPr lang="en-US" sz="3200" dirty="0">
                <a:solidFill>
                  <a:srgbClr val="CCCCCC"/>
                </a:solidFill>
                <a:latin typeface="Consolas" panose="020B0609020204030204" pitchFamily="49" charset="0"/>
              </a:rPr>
              <a:t>)</a:t>
            </a:r>
            <a:endParaRPr lang="en-US" sz="3200" b="0" dirty="0">
              <a:solidFill>
                <a:srgbClr val="CCCCCC"/>
              </a:solidFill>
              <a:effectLst/>
              <a:latin typeface="Consolas" panose="020B0609020204030204" pitchFamily="49" charset="0"/>
            </a:endParaRPr>
          </a:p>
        </p:txBody>
      </p:sp>
      <p:sp>
        <p:nvSpPr>
          <p:cNvPr id="5" name="TextBox 5">
            <a:extLst>
              <a:ext uri="{FF2B5EF4-FFF2-40B4-BE49-F238E27FC236}">
                <a16:creationId xmlns:a16="http://schemas.microsoft.com/office/drawing/2014/main" xmlns="" id="{B7A7FD23-D827-BF95-EFBF-2F3D120D7499}"/>
              </a:ext>
            </a:extLst>
          </p:cNvPr>
          <p:cNvSpPr txBox="1"/>
          <p:nvPr/>
        </p:nvSpPr>
        <p:spPr>
          <a:xfrm>
            <a:off x="5314950" y="1538328"/>
            <a:ext cx="7658101" cy="505908"/>
          </a:xfrm>
          <a:prstGeom prst="rect">
            <a:avLst/>
          </a:prstGeom>
        </p:spPr>
        <p:txBody>
          <a:bodyPr wrap="square" lIns="0" tIns="0" rIns="0" bIns="0" rtlCol="0" anchor="t">
            <a:spAutoFit/>
          </a:bodyPr>
          <a:lstStyle/>
          <a:p>
            <a:pPr algn="ctr">
              <a:lnSpc>
                <a:spcPts val="4060"/>
              </a:lnSpc>
            </a:pPr>
            <a:r>
              <a:rPr lang="id-ID" sz="2900" dirty="0">
                <a:solidFill>
                  <a:srgbClr val="94DDDE"/>
                </a:solidFill>
                <a:latin typeface="Josefin Sans"/>
                <a:ea typeface="Josefin Sans"/>
                <a:cs typeface="Josefin Sans"/>
                <a:sym typeface="Josefin Sans"/>
              </a:rPr>
              <a:t>Operator Perbandingan</a:t>
            </a:r>
            <a:endParaRPr lang="en-US" sz="2900" dirty="0">
              <a:solidFill>
                <a:srgbClr val="94DDDE"/>
              </a:solidFill>
              <a:latin typeface="Josefin Sans"/>
              <a:ea typeface="Josefin Sans"/>
              <a:cs typeface="Josefin Sans"/>
              <a:sym typeface="Josefin Sans"/>
            </a:endParaRPr>
          </a:p>
        </p:txBody>
      </p:sp>
      <p:pic>
        <p:nvPicPr>
          <p:cNvPr id="7" name="Picture 6">
            <a:extLst>
              <a:ext uri="{FF2B5EF4-FFF2-40B4-BE49-F238E27FC236}">
                <a16:creationId xmlns:a16="http://schemas.microsoft.com/office/drawing/2014/main" xmlns="" id="{73635D00-BB4F-5C2C-2EDE-CCF3DCB77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0" y="2934864"/>
            <a:ext cx="5409895" cy="5409895"/>
          </a:xfrm>
          <a:prstGeom prst="rect">
            <a:avLst/>
          </a:prstGeom>
        </p:spPr>
      </p:pic>
    </p:spTree>
    <p:extLst>
      <p:ext uri="{BB962C8B-B14F-4D97-AF65-F5344CB8AC3E}">
        <p14:creationId xmlns:p14="http://schemas.microsoft.com/office/powerpoint/2010/main" val="1325732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a:extLst>
            <a:ext uri="{FF2B5EF4-FFF2-40B4-BE49-F238E27FC236}">
              <a16:creationId xmlns:a16="http://schemas.microsoft.com/office/drawing/2014/main" xmlns="" id="{FF22E2CE-F9BD-B6E3-7D41-70E18E5B3F77}"/>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xmlns="" id="{B5BB3C60-EEB4-B4B8-FB97-35EDAF86CE9D}"/>
              </a:ext>
            </a:extLst>
          </p:cNvPr>
          <p:cNvSpPr txBox="1"/>
          <p:nvPr/>
        </p:nvSpPr>
        <p:spPr>
          <a:xfrm>
            <a:off x="5314950" y="647700"/>
            <a:ext cx="7658100" cy="890628"/>
          </a:xfrm>
          <a:prstGeom prst="rect">
            <a:avLst/>
          </a:prstGeom>
        </p:spPr>
        <p:txBody>
          <a:bodyPr wrap="square" lIns="0" tIns="0" rIns="0" bIns="0" rtlCol="0" anchor="t">
            <a:spAutoFit/>
          </a:bodyPr>
          <a:lstStyle/>
          <a:p>
            <a:pPr algn="ctr">
              <a:lnSpc>
                <a:spcPts val="6720"/>
              </a:lnSpc>
            </a:pPr>
            <a:r>
              <a:rPr lang="id-ID" sz="6400" b="1" dirty="0" err="1">
                <a:solidFill>
                  <a:srgbClr val="F7B4A7"/>
                </a:solidFill>
                <a:latin typeface="Josefin Sans Bold"/>
                <a:ea typeface="Josefin Sans Bold"/>
                <a:cs typeface="Josefin Sans Bold"/>
                <a:sym typeface="Josefin Sans Bold"/>
              </a:rPr>
              <a:t>List</a:t>
            </a:r>
            <a:r>
              <a:rPr lang="id-ID" sz="6400" b="1" dirty="0">
                <a:solidFill>
                  <a:srgbClr val="F7B4A7"/>
                </a:solidFill>
                <a:latin typeface="Josefin Sans Bold"/>
                <a:ea typeface="Josefin Sans Bold"/>
                <a:cs typeface="Josefin Sans Bold"/>
                <a:sym typeface="Josefin Sans Bold"/>
              </a:rPr>
              <a:t> Program</a:t>
            </a:r>
            <a:endParaRPr lang="en-US" sz="6400" b="1" dirty="0">
              <a:solidFill>
                <a:srgbClr val="F7B4A7"/>
              </a:solidFill>
              <a:latin typeface="Josefin Sans Bold"/>
              <a:ea typeface="Josefin Sans Bold"/>
              <a:cs typeface="Josefin Sans Bold"/>
              <a:sym typeface="Josefin Sans Bold"/>
            </a:endParaRPr>
          </a:p>
        </p:txBody>
      </p:sp>
      <p:sp>
        <p:nvSpPr>
          <p:cNvPr id="2" name="TextBox 5">
            <a:extLst>
              <a:ext uri="{FF2B5EF4-FFF2-40B4-BE49-F238E27FC236}">
                <a16:creationId xmlns:a16="http://schemas.microsoft.com/office/drawing/2014/main" xmlns="" id="{1325FCC0-437B-1BBB-C732-E49FCAFCF44C}"/>
              </a:ext>
            </a:extLst>
          </p:cNvPr>
          <p:cNvSpPr txBox="1"/>
          <p:nvPr/>
        </p:nvSpPr>
        <p:spPr>
          <a:xfrm>
            <a:off x="990600" y="3390900"/>
            <a:ext cx="7239000" cy="6401753"/>
          </a:xfrm>
          <a:prstGeom prst="rect">
            <a:avLst/>
          </a:prstGeom>
        </p:spPr>
        <p:txBody>
          <a:bodyPr wrap="square" lIns="0" tIns="0" rIns="0" bIns="0" rtlCol="0" anchor="t">
            <a:spAutoFit/>
          </a:bodyPr>
          <a:lstStyle/>
          <a:p>
            <a:r>
              <a:rPr lang="en-US" sz="3200" dirty="0">
                <a:solidFill>
                  <a:srgbClr val="C586C0"/>
                </a:solidFill>
                <a:latin typeface="Consolas" panose="020B0609020204030204" pitchFamily="49" charset="0"/>
              </a:rPr>
              <a:t>if</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select</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err="1">
                <a:solidFill>
                  <a:srgbClr val="9CDCFE"/>
                </a:solidFill>
                <a:latin typeface="Consolas" panose="020B0609020204030204" pitchFamily="49" charset="0"/>
              </a:rPr>
              <a:t>cursor</a:t>
            </a:r>
            <a:r>
              <a:rPr lang="en-US" sz="3200" dirty="0" err="1">
                <a:solidFill>
                  <a:srgbClr val="CCCCCC"/>
                </a:solidFill>
                <a:latin typeface="Consolas" panose="020B0609020204030204" pitchFamily="49" charset="0"/>
              </a:rPr>
              <a:t>.</a:t>
            </a:r>
            <a:r>
              <a:rPr lang="en-US" sz="3200" dirty="0" err="1">
                <a:solidFill>
                  <a:srgbClr val="DCDCAA"/>
                </a:solidFill>
                <a:latin typeface="Consolas" panose="020B0609020204030204" pitchFamily="49" charset="0"/>
              </a:rPr>
              <a:t>execute</a:t>
            </a:r>
            <a:r>
              <a:rPr lang="en-US" sz="3200" dirty="0">
                <a:solidFill>
                  <a:srgbClr val="CCCCCC"/>
                </a:solidFill>
                <a:latin typeface="Consolas" panose="020B0609020204030204" pitchFamily="49" charset="0"/>
              </a:rPr>
              <a:t>(</a:t>
            </a:r>
            <a:r>
              <a:rPr lang="en-US" sz="3200" dirty="0">
                <a:solidFill>
                  <a:srgbClr val="CE9178"/>
                </a:solidFill>
                <a:latin typeface="Consolas" panose="020B0609020204030204" pitchFamily="49" charset="0"/>
              </a:rPr>
              <a:t>"UPDATE </a:t>
            </a:r>
            <a:r>
              <a:rPr lang="en-US" sz="3200" dirty="0" err="1">
                <a:solidFill>
                  <a:srgbClr val="CE9178"/>
                </a:solidFill>
                <a:latin typeface="Consolas" panose="020B0609020204030204" pitchFamily="49" charset="0"/>
              </a:rPr>
              <a:t>tb_product</a:t>
            </a:r>
            <a:r>
              <a:rPr lang="en-US" sz="3200" dirty="0">
                <a:solidFill>
                  <a:srgbClr val="CE9178"/>
                </a:solidFill>
                <a:latin typeface="Consolas" panose="020B0609020204030204" pitchFamily="49" charset="0"/>
              </a:rPr>
              <a:t> SET quantity = quantity + </a:t>
            </a:r>
            <a:r>
              <a:rPr lang="en-US" sz="3200" dirty="0">
                <a:solidFill>
                  <a:srgbClr val="569CD6"/>
                </a:solidFill>
                <a:latin typeface="Consolas" panose="020B0609020204030204" pitchFamily="49" charset="0"/>
              </a:rPr>
              <a:t>%s</a:t>
            </a:r>
            <a:r>
              <a:rPr lang="en-US" sz="3200" dirty="0">
                <a:solidFill>
                  <a:srgbClr val="CE9178"/>
                </a:solidFill>
                <a:latin typeface="Consolas" panose="020B0609020204030204" pitchFamily="49" charset="0"/>
              </a:rPr>
              <a:t>, </a:t>
            </a:r>
            <a:r>
              <a:rPr lang="en-US" sz="3200" dirty="0" err="1">
                <a:solidFill>
                  <a:srgbClr val="CE9178"/>
                </a:solidFill>
                <a:latin typeface="Consolas" panose="020B0609020204030204" pitchFamily="49" charset="0"/>
              </a:rPr>
              <a:t>update_on</a:t>
            </a:r>
            <a:r>
              <a:rPr lang="en-US" sz="3200" dirty="0">
                <a:solidFill>
                  <a:srgbClr val="CE9178"/>
                </a:solidFill>
                <a:latin typeface="Consolas" panose="020B0609020204030204" pitchFamily="49" charset="0"/>
              </a:rPr>
              <a:t> = </a:t>
            </a:r>
            <a:r>
              <a:rPr lang="en-US" sz="3200" dirty="0">
                <a:solidFill>
                  <a:srgbClr val="569CD6"/>
                </a:solidFill>
                <a:latin typeface="Consolas" panose="020B0609020204030204" pitchFamily="49" charset="0"/>
              </a:rPr>
              <a:t>%s</a:t>
            </a:r>
            <a:r>
              <a:rPr lang="en-US" sz="3200" dirty="0">
                <a:solidFill>
                  <a:srgbClr val="CE9178"/>
                </a:solidFill>
                <a:latin typeface="Consolas" panose="020B0609020204030204" pitchFamily="49" charset="0"/>
              </a:rPr>
              <a:t> WHERE id = </a:t>
            </a:r>
            <a:r>
              <a:rPr lang="en-US" sz="3200" dirty="0">
                <a:solidFill>
                  <a:srgbClr val="569CD6"/>
                </a:solidFill>
                <a:latin typeface="Consolas" panose="020B0609020204030204" pitchFamily="49" charset="0"/>
              </a:rPr>
              <a:t>%s</a:t>
            </a:r>
            <a:r>
              <a:rPr lang="en-US" sz="3200" dirty="0">
                <a:solidFill>
                  <a:srgbClr val="CE9178"/>
                </a:solidFill>
                <a:latin typeface="Consolas" panose="020B0609020204030204" pitchFamily="49" charset="0"/>
              </a:rPr>
              <a:t>"</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quantity</a:t>
            </a:r>
            <a:r>
              <a:rPr lang="en-US" sz="3200" dirty="0">
                <a:solidFill>
                  <a:srgbClr val="CCCCCC"/>
                </a:solidFill>
                <a:latin typeface="Consolas" panose="020B0609020204030204" pitchFamily="49" charset="0"/>
              </a:rPr>
              <a:t>, </a:t>
            </a:r>
            <a:r>
              <a:rPr lang="en-US" sz="3200" dirty="0" err="1">
                <a:solidFill>
                  <a:srgbClr val="9CDCFE"/>
                </a:solidFill>
                <a:latin typeface="Consolas" panose="020B0609020204030204" pitchFamily="49" charset="0"/>
              </a:rPr>
              <a:t>updateOn</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id</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err="1">
                <a:solidFill>
                  <a:srgbClr val="9CDCFE"/>
                </a:solidFill>
                <a:latin typeface="Consolas" panose="020B0609020204030204" pitchFamily="49" charset="0"/>
              </a:rPr>
              <a:t>conn</a:t>
            </a:r>
            <a:r>
              <a:rPr lang="en-US" sz="3200" dirty="0" err="1">
                <a:solidFill>
                  <a:srgbClr val="CCCCCC"/>
                </a:solidFill>
                <a:latin typeface="Consolas" panose="020B0609020204030204" pitchFamily="49" charset="0"/>
              </a:rPr>
              <a:t>.</a:t>
            </a:r>
            <a:r>
              <a:rPr lang="en-US" sz="3200" dirty="0" err="1">
                <a:solidFill>
                  <a:srgbClr val="DCDCAA"/>
                </a:solidFill>
                <a:latin typeface="Consolas" panose="020B0609020204030204" pitchFamily="49" charset="0"/>
              </a:rPr>
              <a:t>commit</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err="1">
                <a:solidFill>
                  <a:srgbClr val="4EC9B0"/>
                </a:solidFill>
                <a:latin typeface="Consolas" panose="020B0609020204030204" pitchFamily="49" charset="0"/>
              </a:rPr>
              <a:t>web</a:t>
            </a:r>
            <a:r>
              <a:rPr lang="en-US" sz="3200" dirty="0" err="1">
                <a:solidFill>
                  <a:srgbClr val="CCCCCC"/>
                </a:solidFill>
                <a:latin typeface="Consolas" panose="020B0609020204030204" pitchFamily="49" charset="0"/>
              </a:rPr>
              <a:t>.</a:t>
            </a:r>
            <a:r>
              <a:rPr lang="en-US" sz="3200" dirty="0" err="1">
                <a:solidFill>
                  <a:srgbClr val="9CDCFE"/>
                </a:solidFill>
                <a:latin typeface="Consolas" panose="020B0609020204030204" pitchFamily="49" charset="0"/>
              </a:rPr>
              <a:t>success</a:t>
            </a:r>
            <a:r>
              <a:rPr lang="en-US" sz="3200" dirty="0">
                <a:solidFill>
                  <a:srgbClr val="CCCCCC"/>
                </a:solidFill>
                <a:latin typeface="Consolas" panose="020B0609020204030204" pitchFamily="49" charset="0"/>
              </a:rPr>
              <a:t>(</a:t>
            </a:r>
            <a:r>
              <a:rPr lang="en-US" sz="3200" dirty="0">
                <a:solidFill>
                  <a:srgbClr val="CE9178"/>
                </a:solidFill>
                <a:latin typeface="Consolas" panose="020B0609020204030204" pitchFamily="49" charset="0"/>
              </a:rPr>
              <a:t>"Stok </a:t>
            </a:r>
            <a:r>
              <a:rPr lang="en-US" sz="3200" dirty="0" err="1">
                <a:solidFill>
                  <a:srgbClr val="CE9178"/>
                </a:solidFill>
                <a:latin typeface="Consolas" panose="020B0609020204030204" pitchFamily="49" charset="0"/>
              </a:rPr>
              <a:t>produk</a:t>
            </a:r>
            <a:r>
              <a:rPr lang="en-US" sz="3200" dirty="0">
                <a:solidFill>
                  <a:srgbClr val="CE9178"/>
                </a:solidFill>
                <a:latin typeface="Consolas" panose="020B0609020204030204" pitchFamily="49" charset="0"/>
              </a:rPr>
              <a:t> </a:t>
            </a:r>
            <a:r>
              <a:rPr lang="en-US" sz="3200" dirty="0" err="1">
                <a:solidFill>
                  <a:srgbClr val="CE9178"/>
                </a:solidFill>
                <a:latin typeface="Consolas" panose="020B0609020204030204" pitchFamily="49" charset="0"/>
              </a:rPr>
              <a:t>berhasil</a:t>
            </a:r>
            <a:r>
              <a:rPr lang="en-US" sz="3200" dirty="0">
                <a:solidFill>
                  <a:srgbClr val="CE9178"/>
                </a:solidFill>
                <a:latin typeface="Consolas" panose="020B0609020204030204" pitchFamily="49" charset="0"/>
              </a:rPr>
              <a:t> </a:t>
            </a:r>
            <a:r>
              <a:rPr lang="en-US" sz="3200" dirty="0" err="1">
                <a:solidFill>
                  <a:srgbClr val="CE9178"/>
                </a:solidFill>
                <a:latin typeface="Consolas" panose="020B0609020204030204" pitchFamily="49" charset="0"/>
              </a:rPr>
              <a:t>ditambah</a:t>
            </a:r>
            <a:r>
              <a:rPr lang="en-US" sz="3200" dirty="0">
                <a:solidFill>
                  <a:srgbClr val="CE9178"/>
                </a:solidFill>
                <a:latin typeface="Consolas" panose="020B0609020204030204" pitchFamily="49" charset="0"/>
              </a:rPr>
              <a:t>!"</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a:solidFill>
                  <a:srgbClr val="C586C0"/>
                </a:solidFill>
                <a:latin typeface="Consolas" panose="020B0609020204030204" pitchFamily="49" charset="0"/>
              </a:rPr>
              <a:t>else</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err="1">
                <a:solidFill>
                  <a:srgbClr val="4EC9B0"/>
                </a:solidFill>
                <a:latin typeface="Consolas" panose="020B0609020204030204" pitchFamily="49" charset="0"/>
              </a:rPr>
              <a:t>web</a:t>
            </a:r>
            <a:r>
              <a:rPr lang="en-US" sz="3200" dirty="0" err="1">
                <a:solidFill>
                  <a:srgbClr val="CCCCCC"/>
                </a:solidFill>
                <a:latin typeface="Consolas" panose="020B0609020204030204" pitchFamily="49" charset="0"/>
              </a:rPr>
              <a:t>.</a:t>
            </a:r>
            <a:r>
              <a:rPr lang="en-US" sz="3200" dirty="0" err="1">
                <a:solidFill>
                  <a:srgbClr val="9CDCFE"/>
                </a:solidFill>
                <a:latin typeface="Consolas" panose="020B0609020204030204" pitchFamily="49" charset="0"/>
              </a:rPr>
              <a:t>error</a:t>
            </a:r>
            <a:r>
              <a:rPr lang="en-US" sz="3200" dirty="0">
                <a:solidFill>
                  <a:srgbClr val="CCCCCC"/>
                </a:solidFill>
                <a:latin typeface="Consolas" panose="020B0609020204030204" pitchFamily="49" charset="0"/>
              </a:rPr>
              <a:t>(</a:t>
            </a:r>
            <a:r>
              <a:rPr lang="en-US" sz="3200" dirty="0">
                <a:solidFill>
                  <a:srgbClr val="CE9178"/>
                </a:solidFill>
                <a:latin typeface="Consolas" panose="020B0609020204030204" pitchFamily="49" charset="0"/>
              </a:rPr>
              <a:t>"</a:t>
            </a:r>
            <a:r>
              <a:rPr lang="en-US" sz="3200" dirty="0" err="1">
                <a:solidFill>
                  <a:srgbClr val="CE9178"/>
                </a:solidFill>
                <a:latin typeface="Consolas" panose="020B0609020204030204" pitchFamily="49" charset="0"/>
              </a:rPr>
              <a:t>Produk</a:t>
            </a:r>
            <a:r>
              <a:rPr lang="en-US" sz="3200" dirty="0">
                <a:solidFill>
                  <a:srgbClr val="CE9178"/>
                </a:solidFill>
                <a:latin typeface="Consolas" panose="020B0609020204030204" pitchFamily="49" charset="0"/>
              </a:rPr>
              <a:t> yang </a:t>
            </a:r>
            <a:r>
              <a:rPr lang="en-US" sz="3200" dirty="0" err="1">
                <a:solidFill>
                  <a:srgbClr val="CE9178"/>
                </a:solidFill>
                <a:latin typeface="Consolas" panose="020B0609020204030204" pitchFamily="49" charset="0"/>
              </a:rPr>
              <a:t>ingin</a:t>
            </a:r>
            <a:r>
              <a:rPr lang="en-US" sz="3200" dirty="0">
                <a:solidFill>
                  <a:srgbClr val="CE9178"/>
                </a:solidFill>
                <a:latin typeface="Consolas" panose="020B0609020204030204" pitchFamily="49" charset="0"/>
              </a:rPr>
              <a:t> </a:t>
            </a:r>
            <a:r>
              <a:rPr lang="en-US" sz="3200" dirty="0" err="1">
                <a:solidFill>
                  <a:srgbClr val="CE9178"/>
                </a:solidFill>
                <a:latin typeface="Consolas" panose="020B0609020204030204" pitchFamily="49" charset="0"/>
              </a:rPr>
              <a:t>ditambah</a:t>
            </a:r>
            <a:r>
              <a:rPr lang="en-US" sz="3200" dirty="0">
                <a:solidFill>
                  <a:srgbClr val="CE9178"/>
                </a:solidFill>
                <a:latin typeface="Consolas" panose="020B0609020204030204" pitchFamily="49" charset="0"/>
              </a:rPr>
              <a:t> </a:t>
            </a:r>
            <a:r>
              <a:rPr lang="en-US" sz="3200" dirty="0" err="1">
                <a:solidFill>
                  <a:srgbClr val="CE9178"/>
                </a:solidFill>
                <a:latin typeface="Consolas" panose="020B0609020204030204" pitchFamily="49" charset="0"/>
              </a:rPr>
              <a:t>stoknya</a:t>
            </a:r>
            <a:r>
              <a:rPr lang="en-US" sz="3200" dirty="0">
                <a:solidFill>
                  <a:srgbClr val="CE9178"/>
                </a:solidFill>
                <a:latin typeface="Consolas" panose="020B0609020204030204" pitchFamily="49" charset="0"/>
              </a:rPr>
              <a:t> </a:t>
            </a:r>
            <a:r>
              <a:rPr lang="en-US" sz="3200" dirty="0" err="1">
                <a:solidFill>
                  <a:srgbClr val="CE9178"/>
                </a:solidFill>
                <a:latin typeface="Consolas" panose="020B0609020204030204" pitchFamily="49" charset="0"/>
              </a:rPr>
              <a:t>tidak</a:t>
            </a:r>
            <a:r>
              <a:rPr lang="en-US" sz="3200" dirty="0">
                <a:solidFill>
                  <a:srgbClr val="CE9178"/>
                </a:solidFill>
                <a:latin typeface="Consolas" panose="020B0609020204030204" pitchFamily="49" charset="0"/>
              </a:rPr>
              <a:t> </a:t>
            </a:r>
            <a:r>
              <a:rPr lang="en-US" sz="3200" dirty="0" err="1">
                <a:solidFill>
                  <a:srgbClr val="CE9178"/>
                </a:solidFill>
                <a:latin typeface="Consolas" panose="020B0609020204030204" pitchFamily="49" charset="0"/>
              </a:rPr>
              <a:t>ditemukan</a:t>
            </a:r>
            <a:r>
              <a:rPr lang="en-US" sz="3200" dirty="0">
                <a:solidFill>
                  <a:srgbClr val="CE9178"/>
                </a:solidFill>
                <a:latin typeface="Consolas" panose="020B0609020204030204" pitchFamily="49" charset="0"/>
              </a:rPr>
              <a:t>!"</a:t>
            </a:r>
            <a:r>
              <a:rPr lang="en-US" sz="3200" dirty="0">
                <a:solidFill>
                  <a:srgbClr val="CCCCCC"/>
                </a:solidFill>
                <a:latin typeface="Consolas" panose="020B0609020204030204" pitchFamily="49" charset="0"/>
              </a:rPr>
              <a:t>)</a:t>
            </a:r>
            <a:endParaRPr lang="en-US" sz="3200" b="0" dirty="0">
              <a:solidFill>
                <a:srgbClr val="CCCCCC"/>
              </a:solidFill>
              <a:effectLst/>
              <a:latin typeface="Consolas" panose="020B0609020204030204" pitchFamily="49" charset="0"/>
            </a:endParaRPr>
          </a:p>
        </p:txBody>
      </p:sp>
      <p:sp>
        <p:nvSpPr>
          <p:cNvPr id="5" name="TextBox 5">
            <a:extLst>
              <a:ext uri="{FF2B5EF4-FFF2-40B4-BE49-F238E27FC236}">
                <a16:creationId xmlns:a16="http://schemas.microsoft.com/office/drawing/2014/main" xmlns="" id="{5288050E-0B4A-C01C-23E6-25A81217461D}"/>
              </a:ext>
            </a:extLst>
          </p:cNvPr>
          <p:cNvSpPr txBox="1"/>
          <p:nvPr/>
        </p:nvSpPr>
        <p:spPr>
          <a:xfrm>
            <a:off x="5314950" y="1538328"/>
            <a:ext cx="7658101" cy="505908"/>
          </a:xfrm>
          <a:prstGeom prst="rect">
            <a:avLst/>
          </a:prstGeom>
        </p:spPr>
        <p:txBody>
          <a:bodyPr wrap="square" lIns="0" tIns="0" rIns="0" bIns="0" rtlCol="0" anchor="t">
            <a:spAutoFit/>
          </a:bodyPr>
          <a:lstStyle/>
          <a:p>
            <a:pPr algn="ctr">
              <a:lnSpc>
                <a:spcPts val="4060"/>
              </a:lnSpc>
            </a:pPr>
            <a:r>
              <a:rPr lang="id-ID" sz="2900" dirty="0">
                <a:solidFill>
                  <a:srgbClr val="94DDDE"/>
                </a:solidFill>
                <a:latin typeface="Josefin Sans"/>
                <a:ea typeface="Josefin Sans"/>
                <a:cs typeface="Josefin Sans"/>
                <a:sym typeface="Josefin Sans"/>
              </a:rPr>
              <a:t>Operator </a:t>
            </a:r>
            <a:r>
              <a:rPr lang="id-ID" sz="2900" dirty="0" err="1">
                <a:solidFill>
                  <a:srgbClr val="94DDDE"/>
                </a:solidFill>
                <a:latin typeface="Josefin Sans"/>
                <a:ea typeface="Josefin Sans"/>
                <a:cs typeface="Josefin Sans"/>
                <a:sym typeface="Josefin Sans"/>
              </a:rPr>
              <a:t>Aritmatika</a:t>
            </a:r>
            <a:endParaRPr lang="en-US" sz="2900" dirty="0">
              <a:solidFill>
                <a:srgbClr val="94DDDE"/>
              </a:solidFill>
              <a:latin typeface="Josefin Sans"/>
              <a:ea typeface="Josefin Sans"/>
              <a:cs typeface="Josefin Sans"/>
              <a:sym typeface="Josefin Sans"/>
            </a:endParaRPr>
          </a:p>
        </p:txBody>
      </p:sp>
      <p:pic>
        <p:nvPicPr>
          <p:cNvPr id="9" name="Graphic 8" descr="Target Audience with solid fill">
            <a:extLst>
              <a:ext uri="{FF2B5EF4-FFF2-40B4-BE49-F238E27FC236}">
                <a16:creationId xmlns:a16="http://schemas.microsoft.com/office/drawing/2014/main" xmlns="" id="{CE519E0B-8A64-95FF-4245-D1019D4463C8}"/>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0439400" y="3000375"/>
            <a:ext cx="4286250" cy="4286250"/>
          </a:xfrm>
          <a:prstGeom prst="rect">
            <a:avLst/>
          </a:prstGeom>
        </p:spPr>
      </p:pic>
    </p:spTree>
    <p:extLst>
      <p:ext uri="{BB962C8B-B14F-4D97-AF65-F5344CB8AC3E}">
        <p14:creationId xmlns:p14="http://schemas.microsoft.com/office/powerpoint/2010/main" val="440655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a:extLst>
            <a:ext uri="{FF2B5EF4-FFF2-40B4-BE49-F238E27FC236}">
              <a16:creationId xmlns:a16="http://schemas.microsoft.com/office/drawing/2014/main" xmlns="" id="{88F4A9B6-C30B-6DA1-6E79-6BA394C47A1F}"/>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xmlns="" id="{9E31501B-2A52-ADC9-909D-2BA90CD51EE7}"/>
              </a:ext>
            </a:extLst>
          </p:cNvPr>
          <p:cNvSpPr txBox="1"/>
          <p:nvPr/>
        </p:nvSpPr>
        <p:spPr>
          <a:xfrm>
            <a:off x="5314950" y="647700"/>
            <a:ext cx="7658100" cy="890628"/>
          </a:xfrm>
          <a:prstGeom prst="rect">
            <a:avLst/>
          </a:prstGeom>
        </p:spPr>
        <p:txBody>
          <a:bodyPr wrap="square" lIns="0" tIns="0" rIns="0" bIns="0" rtlCol="0" anchor="t">
            <a:spAutoFit/>
          </a:bodyPr>
          <a:lstStyle/>
          <a:p>
            <a:pPr algn="ctr">
              <a:lnSpc>
                <a:spcPts val="6720"/>
              </a:lnSpc>
            </a:pPr>
            <a:r>
              <a:rPr lang="id-ID" sz="6400" b="1" dirty="0" err="1">
                <a:solidFill>
                  <a:srgbClr val="F7B4A7"/>
                </a:solidFill>
                <a:latin typeface="Josefin Sans Bold"/>
                <a:ea typeface="Josefin Sans Bold"/>
                <a:cs typeface="Josefin Sans Bold"/>
                <a:sym typeface="Josefin Sans Bold"/>
              </a:rPr>
              <a:t>List</a:t>
            </a:r>
            <a:r>
              <a:rPr lang="id-ID" sz="6400" b="1" dirty="0">
                <a:solidFill>
                  <a:srgbClr val="F7B4A7"/>
                </a:solidFill>
                <a:latin typeface="Josefin Sans Bold"/>
                <a:ea typeface="Josefin Sans Bold"/>
                <a:cs typeface="Josefin Sans Bold"/>
                <a:sym typeface="Josefin Sans Bold"/>
              </a:rPr>
              <a:t> Program</a:t>
            </a:r>
            <a:endParaRPr lang="en-US" sz="6400" b="1" dirty="0">
              <a:solidFill>
                <a:srgbClr val="F7B4A7"/>
              </a:solidFill>
              <a:latin typeface="Josefin Sans Bold"/>
              <a:ea typeface="Josefin Sans Bold"/>
              <a:cs typeface="Josefin Sans Bold"/>
              <a:sym typeface="Josefin Sans Bold"/>
            </a:endParaRPr>
          </a:p>
        </p:txBody>
      </p:sp>
      <p:sp>
        <p:nvSpPr>
          <p:cNvPr id="2" name="TextBox 5">
            <a:extLst>
              <a:ext uri="{FF2B5EF4-FFF2-40B4-BE49-F238E27FC236}">
                <a16:creationId xmlns:a16="http://schemas.microsoft.com/office/drawing/2014/main" xmlns="" id="{CEB41AD2-3FB5-5BCF-9F90-666B18613515}"/>
              </a:ext>
            </a:extLst>
          </p:cNvPr>
          <p:cNvSpPr txBox="1"/>
          <p:nvPr/>
        </p:nvSpPr>
        <p:spPr>
          <a:xfrm>
            <a:off x="914400" y="2405062"/>
            <a:ext cx="11277600" cy="4431983"/>
          </a:xfrm>
          <a:prstGeom prst="rect">
            <a:avLst/>
          </a:prstGeom>
        </p:spPr>
        <p:txBody>
          <a:bodyPr wrap="square" lIns="0" tIns="0" rIns="0" bIns="0" rtlCol="0" anchor="t">
            <a:spAutoFit/>
          </a:bodyPr>
          <a:lstStyle/>
          <a:p>
            <a:r>
              <a:rPr lang="en-US" sz="3200" dirty="0">
                <a:solidFill>
                  <a:srgbClr val="C586C0"/>
                </a:solidFill>
                <a:latin typeface="Consolas" panose="020B0609020204030204" pitchFamily="49" charset="0"/>
              </a:rPr>
              <a:t>if</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row</a:t>
            </a:r>
            <a:r>
              <a:rPr lang="en-US" sz="3200" dirty="0">
                <a:solidFill>
                  <a:srgbClr val="CCCCCC"/>
                </a:solidFill>
                <a:latin typeface="Consolas" panose="020B0609020204030204" pitchFamily="49" charset="0"/>
              </a:rPr>
              <a:t>[</a:t>
            </a:r>
            <a:r>
              <a:rPr lang="en-US" sz="3200" dirty="0">
                <a:solidFill>
                  <a:srgbClr val="CE9178"/>
                </a:solidFill>
                <a:latin typeface="Consolas" panose="020B0609020204030204" pitchFamily="49" charset="0"/>
              </a:rPr>
              <a:t>'QUANTITY'</a:t>
            </a:r>
            <a:r>
              <a:rPr lang="en-US" sz="3200" dirty="0">
                <a:solidFill>
                  <a:srgbClr val="CCCCCC"/>
                </a:solidFill>
                <a:latin typeface="Consolas" panose="020B0609020204030204" pitchFamily="49" charset="0"/>
              </a:rPr>
              <a:t>] </a:t>
            </a:r>
            <a:r>
              <a:rPr lang="en-US" sz="3200" dirty="0">
                <a:solidFill>
                  <a:srgbClr val="D4D4D4"/>
                </a:solidFill>
                <a:latin typeface="Consolas" panose="020B0609020204030204" pitchFamily="49" charset="0"/>
              </a:rPr>
              <a:t>&lt;</a:t>
            </a:r>
            <a:r>
              <a:rPr lang="en-US" sz="3200" dirty="0">
                <a:solidFill>
                  <a:srgbClr val="CCCCCC"/>
                </a:solidFill>
                <a:latin typeface="Consolas" panose="020B0609020204030204" pitchFamily="49" charset="0"/>
              </a:rPr>
              <a:t> </a:t>
            </a:r>
            <a:r>
              <a:rPr lang="en-US" sz="3200" dirty="0">
                <a:solidFill>
                  <a:srgbClr val="B5CEA8"/>
                </a:solidFill>
                <a:latin typeface="Consolas" panose="020B0609020204030204" pitchFamily="49" charset="0"/>
              </a:rPr>
              <a:t>50</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a:solidFill>
                  <a:srgbClr val="C586C0"/>
                </a:solidFill>
                <a:latin typeface="Consolas" panose="020B0609020204030204" pitchFamily="49" charset="0"/>
              </a:rPr>
              <a:t>return</a:t>
            </a:r>
            <a:r>
              <a:rPr lang="en-US" sz="3200" dirty="0">
                <a:solidFill>
                  <a:srgbClr val="CCCCCC"/>
                </a:solidFill>
                <a:latin typeface="Consolas" panose="020B0609020204030204" pitchFamily="49" charset="0"/>
              </a:rPr>
              <a:t>[</a:t>
            </a:r>
            <a:r>
              <a:rPr lang="en-US" sz="3200" dirty="0">
                <a:solidFill>
                  <a:srgbClr val="CE9178"/>
                </a:solidFill>
                <a:latin typeface="Consolas" panose="020B0609020204030204" pitchFamily="49" charset="0"/>
              </a:rPr>
              <a:t>'background-color: #fce1e1; color: #000000'</a:t>
            </a:r>
            <a:r>
              <a:rPr lang="en-US" sz="3200" dirty="0">
                <a:solidFill>
                  <a:srgbClr val="CCCCCC"/>
                </a:solidFill>
                <a:latin typeface="Consolas" panose="020B0609020204030204" pitchFamily="49" charset="0"/>
              </a:rPr>
              <a:t>] </a:t>
            </a:r>
            <a:r>
              <a:rPr lang="en-US" sz="3200" dirty="0">
                <a:solidFill>
                  <a:srgbClr val="D4D4D4"/>
                </a:solidFill>
                <a:latin typeface="Consolas" panose="020B0609020204030204" pitchFamily="49" charset="0"/>
              </a:rPr>
              <a:t>*</a:t>
            </a:r>
            <a:r>
              <a:rPr lang="en-US" sz="3200" dirty="0">
                <a:solidFill>
                  <a:srgbClr val="CCCCCC"/>
                </a:solidFill>
                <a:latin typeface="Consolas" panose="020B0609020204030204" pitchFamily="49" charset="0"/>
              </a:rPr>
              <a:t> </a:t>
            </a:r>
            <a:r>
              <a:rPr lang="en-US" sz="3200" dirty="0" err="1">
                <a:solidFill>
                  <a:srgbClr val="DCDCAA"/>
                </a:solidFill>
                <a:latin typeface="Consolas" panose="020B0609020204030204" pitchFamily="49" charset="0"/>
              </a:rPr>
              <a:t>len</a:t>
            </a:r>
            <a:r>
              <a:rPr lang="en-US" sz="3200" dirty="0">
                <a:solidFill>
                  <a:srgbClr val="CCCCCC"/>
                </a:solidFill>
                <a:latin typeface="Consolas" panose="020B0609020204030204" pitchFamily="49" charset="0"/>
              </a:rPr>
              <a:t>(</a:t>
            </a:r>
            <a:r>
              <a:rPr lang="en-US" sz="3200" dirty="0">
                <a:solidFill>
                  <a:srgbClr val="9CDCFE"/>
                </a:solidFill>
                <a:latin typeface="Consolas" panose="020B0609020204030204" pitchFamily="49" charset="0"/>
              </a:rPr>
              <a:t>row</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smtClean="0">
                <a:solidFill>
                  <a:srgbClr val="CCCCCC"/>
                </a:solidFill>
                <a:latin typeface="Consolas" panose="020B0609020204030204" pitchFamily="49" charset="0"/>
              </a:rPr>
              <a:t> </a:t>
            </a:r>
            <a:r>
              <a:rPr lang="en-US" sz="3200" dirty="0" err="1" smtClean="0">
                <a:solidFill>
                  <a:srgbClr val="C586C0"/>
                </a:solidFill>
                <a:latin typeface="Consolas" panose="020B0609020204030204" pitchFamily="49" charset="0"/>
              </a:rPr>
              <a:t>elif</a:t>
            </a:r>
            <a:r>
              <a:rPr lang="en-US" sz="3200" dirty="0" smtClean="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row</a:t>
            </a:r>
            <a:r>
              <a:rPr lang="en-US" sz="3200" dirty="0">
                <a:solidFill>
                  <a:srgbClr val="CCCCCC"/>
                </a:solidFill>
                <a:latin typeface="Consolas" panose="020B0609020204030204" pitchFamily="49" charset="0"/>
              </a:rPr>
              <a:t>[</a:t>
            </a:r>
            <a:r>
              <a:rPr lang="en-US" sz="3200" dirty="0">
                <a:solidFill>
                  <a:srgbClr val="CE9178"/>
                </a:solidFill>
                <a:latin typeface="Consolas" panose="020B0609020204030204" pitchFamily="49" charset="0"/>
              </a:rPr>
              <a:t>'QUANTITY'</a:t>
            </a:r>
            <a:r>
              <a:rPr lang="en-US" sz="3200" dirty="0">
                <a:solidFill>
                  <a:srgbClr val="CCCCCC"/>
                </a:solidFill>
                <a:latin typeface="Consolas" panose="020B0609020204030204" pitchFamily="49" charset="0"/>
              </a:rPr>
              <a:t>] </a:t>
            </a:r>
            <a:r>
              <a:rPr lang="en-US" sz="3200" dirty="0">
                <a:solidFill>
                  <a:srgbClr val="D4D4D4"/>
                </a:solidFill>
                <a:latin typeface="Consolas" panose="020B0609020204030204" pitchFamily="49" charset="0"/>
              </a:rPr>
              <a:t>&gt;</a:t>
            </a:r>
            <a:r>
              <a:rPr lang="en-US" sz="3200" dirty="0">
                <a:solidFill>
                  <a:srgbClr val="CCCCCC"/>
                </a:solidFill>
                <a:latin typeface="Consolas" panose="020B0609020204030204" pitchFamily="49" charset="0"/>
              </a:rPr>
              <a:t> </a:t>
            </a:r>
            <a:r>
              <a:rPr lang="en-US" sz="3200" dirty="0">
                <a:solidFill>
                  <a:srgbClr val="B5CEA8"/>
                </a:solidFill>
                <a:latin typeface="Consolas" panose="020B0609020204030204" pitchFamily="49" charset="0"/>
              </a:rPr>
              <a:t>50</a:t>
            </a:r>
            <a:r>
              <a:rPr lang="en-US" sz="3200" dirty="0">
                <a:solidFill>
                  <a:srgbClr val="CCCCCC"/>
                </a:solidFill>
                <a:latin typeface="Consolas" panose="020B0609020204030204" pitchFamily="49" charset="0"/>
              </a:rPr>
              <a:t> </a:t>
            </a:r>
            <a:r>
              <a:rPr lang="en-US" sz="3200" dirty="0">
                <a:solidFill>
                  <a:srgbClr val="569CD6"/>
                </a:solidFill>
                <a:latin typeface="Consolas" panose="020B0609020204030204" pitchFamily="49" charset="0"/>
              </a:rPr>
              <a:t>or</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row</a:t>
            </a:r>
            <a:r>
              <a:rPr lang="en-US" sz="3200" dirty="0">
                <a:solidFill>
                  <a:srgbClr val="CCCCCC"/>
                </a:solidFill>
                <a:latin typeface="Consolas" panose="020B0609020204030204" pitchFamily="49" charset="0"/>
              </a:rPr>
              <a:t>[</a:t>
            </a:r>
            <a:r>
              <a:rPr lang="en-US" sz="3200" dirty="0">
                <a:solidFill>
                  <a:srgbClr val="CE9178"/>
                </a:solidFill>
                <a:latin typeface="Consolas" panose="020B0609020204030204" pitchFamily="49" charset="0"/>
              </a:rPr>
              <a:t>'QUANTITY'</a:t>
            </a:r>
            <a:r>
              <a:rPr lang="en-US" sz="3200" dirty="0">
                <a:solidFill>
                  <a:srgbClr val="CCCCCC"/>
                </a:solidFill>
                <a:latin typeface="Consolas" panose="020B0609020204030204" pitchFamily="49" charset="0"/>
              </a:rPr>
              <a:t>] </a:t>
            </a:r>
            <a:r>
              <a:rPr lang="en-US" sz="3200" dirty="0">
                <a:solidFill>
                  <a:srgbClr val="D4D4D4"/>
                </a:solidFill>
                <a:latin typeface="Consolas" panose="020B0609020204030204" pitchFamily="49" charset="0"/>
              </a:rPr>
              <a:t>==</a:t>
            </a:r>
            <a:r>
              <a:rPr lang="en-US" sz="3200" dirty="0">
                <a:solidFill>
                  <a:srgbClr val="CCCCCC"/>
                </a:solidFill>
                <a:latin typeface="Consolas" panose="020B0609020204030204" pitchFamily="49" charset="0"/>
              </a:rPr>
              <a:t> </a:t>
            </a:r>
            <a:r>
              <a:rPr lang="en-US" sz="3200" dirty="0">
                <a:solidFill>
                  <a:srgbClr val="B5CEA8"/>
                </a:solidFill>
                <a:latin typeface="Consolas" panose="020B0609020204030204" pitchFamily="49" charset="0"/>
              </a:rPr>
              <a:t>50</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a:solidFill>
                  <a:srgbClr val="C586C0"/>
                </a:solidFill>
                <a:latin typeface="Consolas" panose="020B0609020204030204" pitchFamily="49" charset="0"/>
              </a:rPr>
              <a:t>return</a:t>
            </a:r>
            <a:r>
              <a:rPr lang="en-US" sz="3200" dirty="0">
                <a:solidFill>
                  <a:srgbClr val="CCCCCC"/>
                </a:solidFill>
                <a:latin typeface="Consolas" panose="020B0609020204030204" pitchFamily="49" charset="0"/>
              </a:rPr>
              <a:t> [</a:t>
            </a:r>
            <a:r>
              <a:rPr lang="en-US" sz="3200" dirty="0">
                <a:solidFill>
                  <a:srgbClr val="CE9178"/>
                </a:solidFill>
                <a:latin typeface="Consolas" panose="020B0609020204030204" pitchFamily="49" charset="0"/>
              </a:rPr>
              <a:t>'background-color: #e4fce1; color: #000000'</a:t>
            </a:r>
            <a:r>
              <a:rPr lang="en-US" sz="3200" dirty="0">
                <a:solidFill>
                  <a:srgbClr val="CCCCCC"/>
                </a:solidFill>
                <a:latin typeface="Consolas" panose="020B0609020204030204" pitchFamily="49" charset="0"/>
              </a:rPr>
              <a:t>] </a:t>
            </a:r>
            <a:r>
              <a:rPr lang="en-US" sz="3200" dirty="0">
                <a:solidFill>
                  <a:srgbClr val="D4D4D4"/>
                </a:solidFill>
                <a:latin typeface="Consolas" panose="020B0609020204030204" pitchFamily="49" charset="0"/>
              </a:rPr>
              <a:t>*</a:t>
            </a:r>
            <a:r>
              <a:rPr lang="en-US" sz="3200" dirty="0">
                <a:solidFill>
                  <a:srgbClr val="CCCCCC"/>
                </a:solidFill>
                <a:latin typeface="Consolas" panose="020B0609020204030204" pitchFamily="49" charset="0"/>
              </a:rPr>
              <a:t> </a:t>
            </a:r>
            <a:r>
              <a:rPr lang="en-US" sz="3200" dirty="0" err="1">
                <a:solidFill>
                  <a:srgbClr val="DCDCAA"/>
                </a:solidFill>
                <a:latin typeface="Consolas" panose="020B0609020204030204" pitchFamily="49" charset="0"/>
              </a:rPr>
              <a:t>len</a:t>
            </a:r>
            <a:r>
              <a:rPr lang="en-US" sz="3200" dirty="0">
                <a:solidFill>
                  <a:srgbClr val="CCCCCC"/>
                </a:solidFill>
                <a:latin typeface="Consolas" panose="020B0609020204030204" pitchFamily="49" charset="0"/>
              </a:rPr>
              <a:t>(</a:t>
            </a:r>
            <a:r>
              <a:rPr lang="en-US" sz="3200" dirty="0">
                <a:solidFill>
                  <a:srgbClr val="9CDCFE"/>
                </a:solidFill>
                <a:latin typeface="Consolas" panose="020B0609020204030204" pitchFamily="49" charset="0"/>
              </a:rPr>
              <a:t>row</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a:solidFill>
                  <a:srgbClr val="C586C0"/>
                </a:solidFill>
                <a:latin typeface="Consolas" panose="020B0609020204030204" pitchFamily="49" charset="0"/>
              </a:rPr>
              <a:t>else</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a:solidFill>
                  <a:srgbClr val="C586C0"/>
                </a:solidFill>
                <a:latin typeface="Consolas" panose="020B0609020204030204" pitchFamily="49" charset="0"/>
              </a:rPr>
              <a:t>return</a:t>
            </a:r>
            <a:r>
              <a:rPr lang="en-US" sz="3200" dirty="0">
                <a:solidFill>
                  <a:srgbClr val="CCCCCC"/>
                </a:solidFill>
                <a:latin typeface="Consolas" panose="020B0609020204030204" pitchFamily="49" charset="0"/>
              </a:rPr>
              <a:t> [</a:t>
            </a:r>
            <a:r>
              <a:rPr lang="en-US" sz="3200" dirty="0">
                <a:solidFill>
                  <a:srgbClr val="CE9178"/>
                </a:solidFill>
                <a:latin typeface="Consolas" panose="020B0609020204030204" pitchFamily="49" charset="0"/>
              </a:rPr>
              <a:t>''</a:t>
            </a:r>
            <a:r>
              <a:rPr lang="en-US" sz="3200" dirty="0">
                <a:solidFill>
                  <a:srgbClr val="CCCCCC"/>
                </a:solidFill>
                <a:latin typeface="Consolas" panose="020B0609020204030204" pitchFamily="49" charset="0"/>
              </a:rPr>
              <a:t>] </a:t>
            </a:r>
            <a:r>
              <a:rPr lang="en-US" sz="3200" dirty="0">
                <a:solidFill>
                  <a:srgbClr val="D4D4D4"/>
                </a:solidFill>
                <a:latin typeface="Consolas" panose="020B0609020204030204" pitchFamily="49" charset="0"/>
              </a:rPr>
              <a:t>*</a:t>
            </a:r>
            <a:r>
              <a:rPr lang="en-US" sz="3200" dirty="0">
                <a:solidFill>
                  <a:srgbClr val="CCCCCC"/>
                </a:solidFill>
                <a:latin typeface="Consolas" panose="020B0609020204030204" pitchFamily="49" charset="0"/>
              </a:rPr>
              <a:t> </a:t>
            </a:r>
            <a:r>
              <a:rPr lang="en-US" sz="3200" dirty="0" err="1">
                <a:solidFill>
                  <a:srgbClr val="DCDCAA"/>
                </a:solidFill>
                <a:latin typeface="Consolas" panose="020B0609020204030204" pitchFamily="49" charset="0"/>
              </a:rPr>
              <a:t>len</a:t>
            </a:r>
            <a:r>
              <a:rPr lang="en-US" sz="3200" dirty="0">
                <a:solidFill>
                  <a:srgbClr val="CCCCCC"/>
                </a:solidFill>
                <a:latin typeface="Consolas" panose="020B0609020204030204" pitchFamily="49" charset="0"/>
              </a:rPr>
              <a:t>(</a:t>
            </a:r>
            <a:r>
              <a:rPr lang="en-US" sz="3200" dirty="0">
                <a:solidFill>
                  <a:srgbClr val="9CDCFE"/>
                </a:solidFill>
                <a:latin typeface="Consolas" panose="020B0609020204030204" pitchFamily="49" charset="0"/>
              </a:rPr>
              <a:t>row</a:t>
            </a:r>
            <a:r>
              <a:rPr lang="en-US" sz="3200" dirty="0">
                <a:solidFill>
                  <a:srgbClr val="CCCCCC"/>
                </a:solidFill>
                <a:latin typeface="Consolas" panose="020B0609020204030204" pitchFamily="49" charset="0"/>
              </a:rPr>
              <a:t>)</a:t>
            </a:r>
            <a:endParaRPr lang="en-US" sz="3200" b="0" dirty="0">
              <a:solidFill>
                <a:srgbClr val="CCCCCC"/>
              </a:solidFill>
              <a:effectLst/>
              <a:latin typeface="Consolas" panose="020B0609020204030204" pitchFamily="49" charset="0"/>
            </a:endParaRPr>
          </a:p>
        </p:txBody>
      </p:sp>
      <p:sp>
        <p:nvSpPr>
          <p:cNvPr id="5" name="TextBox 5">
            <a:extLst>
              <a:ext uri="{FF2B5EF4-FFF2-40B4-BE49-F238E27FC236}">
                <a16:creationId xmlns:a16="http://schemas.microsoft.com/office/drawing/2014/main" xmlns="" id="{50DB4D2D-7C8A-595D-57A7-331DA6C4D1E3}"/>
              </a:ext>
            </a:extLst>
          </p:cNvPr>
          <p:cNvSpPr txBox="1"/>
          <p:nvPr/>
        </p:nvSpPr>
        <p:spPr>
          <a:xfrm>
            <a:off x="5314950" y="1538328"/>
            <a:ext cx="7658101" cy="505908"/>
          </a:xfrm>
          <a:prstGeom prst="rect">
            <a:avLst/>
          </a:prstGeom>
        </p:spPr>
        <p:txBody>
          <a:bodyPr wrap="square" lIns="0" tIns="0" rIns="0" bIns="0" rtlCol="0" anchor="t">
            <a:spAutoFit/>
          </a:bodyPr>
          <a:lstStyle/>
          <a:p>
            <a:pPr algn="ctr">
              <a:lnSpc>
                <a:spcPts val="4060"/>
              </a:lnSpc>
            </a:pPr>
            <a:r>
              <a:rPr lang="id-ID" sz="2900" dirty="0">
                <a:solidFill>
                  <a:srgbClr val="94DDDE"/>
                </a:solidFill>
                <a:latin typeface="Josefin Sans"/>
                <a:ea typeface="Josefin Sans"/>
                <a:cs typeface="Josefin Sans"/>
                <a:sym typeface="Josefin Sans"/>
              </a:rPr>
              <a:t>Percabangan</a:t>
            </a:r>
            <a:endParaRPr lang="en-US" sz="2900" dirty="0">
              <a:solidFill>
                <a:srgbClr val="94DDDE"/>
              </a:solidFill>
              <a:latin typeface="Josefin Sans"/>
              <a:ea typeface="Josefin Sans"/>
              <a:cs typeface="Josefin Sans"/>
              <a:sym typeface="Josefin Sans"/>
            </a:endParaRPr>
          </a:p>
        </p:txBody>
      </p:sp>
      <p:pic>
        <p:nvPicPr>
          <p:cNvPr id="9" name="Graphic 8" descr="Target Audience with solid fill">
            <a:extLst>
              <a:ext uri="{FF2B5EF4-FFF2-40B4-BE49-F238E27FC236}">
                <a16:creationId xmlns:a16="http://schemas.microsoft.com/office/drawing/2014/main" xmlns="" id="{7AD597AF-E9AA-82E6-6124-324CD9FB8CDF}"/>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2630150" y="3000375"/>
            <a:ext cx="4286250" cy="4286250"/>
          </a:xfrm>
          <a:prstGeom prst="rect">
            <a:avLst/>
          </a:prstGeom>
        </p:spPr>
      </p:pic>
    </p:spTree>
    <p:extLst>
      <p:ext uri="{BB962C8B-B14F-4D97-AF65-F5344CB8AC3E}">
        <p14:creationId xmlns:p14="http://schemas.microsoft.com/office/powerpoint/2010/main" val="26323289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a:extLst>
            <a:ext uri="{FF2B5EF4-FFF2-40B4-BE49-F238E27FC236}">
              <a16:creationId xmlns:a16="http://schemas.microsoft.com/office/drawing/2014/main" xmlns="" id="{674DC05F-3ECB-89F8-24DA-02EC71FBFF37}"/>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xmlns="" id="{C1511C2C-FDF7-A2E3-0978-9036C54661C8}"/>
              </a:ext>
            </a:extLst>
          </p:cNvPr>
          <p:cNvSpPr txBox="1"/>
          <p:nvPr/>
        </p:nvSpPr>
        <p:spPr>
          <a:xfrm>
            <a:off x="5314950" y="647700"/>
            <a:ext cx="7658100" cy="890628"/>
          </a:xfrm>
          <a:prstGeom prst="rect">
            <a:avLst/>
          </a:prstGeom>
        </p:spPr>
        <p:txBody>
          <a:bodyPr wrap="square" lIns="0" tIns="0" rIns="0" bIns="0" rtlCol="0" anchor="t">
            <a:spAutoFit/>
          </a:bodyPr>
          <a:lstStyle/>
          <a:p>
            <a:pPr algn="ctr">
              <a:lnSpc>
                <a:spcPts val="6720"/>
              </a:lnSpc>
            </a:pPr>
            <a:r>
              <a:rPr lang="id-ID" sz="6400" b="1" dirty="0" err="1">
                <a:solidFill>
                  <a:srgbClr val="F7B4A7"/>
                </a:solidFill>
                <a:latin typeface="Josefin Sans Bold"/>
                <a:ea typeface="Josefin Sans Bold"/>
                <a:cs typeface="Josefin Sans Bold"/>
                <a:sym typeface="Josefin Sans Bold"/>
              </a:rPr>
              <a:t>List</a:t>
            </a:r>
            <a:r>
              <a:rPr lang="id-ID" sz="6400" b="1" dirty="0">
                <a:solidFill>
                  <a:srgbClr val="F7B4A7"/>
                </a:solidFill>
                <a:latin typeface="Josefin Sans Bold"/>
                <a:ea typeface="Josefin Sans Bold"/>
                <a:cs typeface="Josefin Sans Bold"/>
                <a:sym typeface="Josefin Sans Bold"/>
              </a:rPr>
              <a:t> Program</a:t>
            </a:r>
            <a:endParaRPr lang="en-US" sz="6400" b="1" dirty="0">
              <a:solidFill>
                <a:srgbClr val="F7B4A7"/>
              </a:solidFill>
              <a:latin typeface="Josefin Sans Bold"/>
              <a:ea typeface="Josefin Sans Bold"/>
              <a:cs typeface="Josefin Sans Bold"/>
              <a:sym typeface="Josefin Sans Bold"/>
            </a:endParaRPr>
          </a:p>
        </p:txBody>
      </p:sp>
      <p:sp>
        <p:nvSpPr>
          <p:cNvPr id="2" name="TextBox 5">
            <a:extLst>
              <a:ext uri="{FF2B5EF4-FFF2-40B4-BE49-F238E27FC236}">
                <a16:creationId xmlns:a16="http://schemas.microsoft.com/office/drawing/2014/main" xmlns="" id="{56B59279-FBB3-AE1C-AABF-E98520C25D0C}"/>
              </a:ext>
            </a:extLst>
          </p:cNvPr>
          <p:cNvSpPr txBox="1"/>
          <p:nvPr/>
        </p:nvSpPr>
        <p:spPr>
          <a:xfrm>
            <a:off x="914400" y="3848100"/>
            <a:ext cx="11277600" cy="3447098"/>
          </a:xfrm>
          <a:prstGeom prst="rect">
            <a:avLst/>
          </a:prstGeom>
        </p:spPr>
        <p:txBody>
          <a:bodyPr wrap="square" lIns="0" tIns="0" rIns="0" bIns="0" rtlCol="0" anchor="t">
            <a:spAutoFit/>
          </a:bodyPr>
          <a:lstStyle/>
          <a:p>
            <a:r>
              <a:rPr lang="en-US" sz="3200" dirty="0">
                <a:solidFill>
                  <a:srgbClr val="C586C0"/>
                </a:solidFill>
                <a:latin typeface="Consolas" panose="020B0609020204030204" pitchFamily="49" charset="0"/>
              </a:rPr>
              <a:t>for</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user</a:t>
            </a:r>
            <a:r>
              <a:rPr lang="en-US" sz="3200" dirty="0">
                <a:solidFill>
                  <a:srgbClr val="CCCCCC"/>
                </a:solidFill>
                <a:latin typeface="Consolas" panose="020B0609020204030204" pitchFamily="49" charset="0"/>
              </a:rPr>
              <a:t> </a:t>
            </a:r>
            <a:r>
              <a:rPr lang="en-US" sz="3200" dirty="0">
                <a:solidFill>
                  <a:srgbClr val="C586C0"/>
                </a:solidFill>
                <a:latin typeface="Consolas" panose="020B0609020204030204" pitchFamily="49" charset="0"/>
              </a:rPr>
              <a:t>in</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users</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a:solidFill>
                  <a:srgbClr val="C586C0"/>
                </a:solidFill>
                <a:latin typeface="Consolas" panose="020B0609020204030204" pitchFamily="49" charset="0"/>
              </a:rPr>
              <a:t>if</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user</a:t>
            </a:r>
            <a:r>
              <a:rPr lang="en-US" sz="3200" dirty="0">
                <a:solidFill>
                  <a:srgbClr val="CCCCCC"/>
                </a:solidFill>
                <a:latin typeface="Consolas" panose="020B0609020204030204" pitchFamily="49" charset="0"/>
              </a:rPr>
              <a:t>[</a:t>
            </a:r>
            <a:r>
              <a:rPr lang="en-US" sz="3200" dirty="0">
                <a:solidFill>
                  <a:srgbClr val="CE9178"/>
                </a:solidFill>
                <a:latin typeface="Consolas" panose="020B0609020204030204" pitchFamily="49" charset="0"/>
              </a:rPr>
              <a:t>"username"</a:t>
            </a:r>
            <a:r>
              <a:rPr lang="en-US" sz="3200" dirty="0">
                <a:solidFill>
                  <a:srgbClr val="CCCCCC"/>
                </a:solidFill>
                <a:latin typeface="Consolas" panose="020B0609020204030204" pitchFamily="49" charset="0"/>
              </a:rPr>
              <a:t>] </a:t>
            </a:r>
            <a:r>
              <a:rPr lang="en-US" sz="3200" dirty="0">
                <a:solidFill>
                  <a:srgbClr val="D4D4D4"/>
                </a:solidFill>
                <a:latin typeface="Consolas" panose="020B0609020204030204" pitchFamily="49" charset="0"/>
              </a:rPr>
              <a:t>==</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username</a:t>
            </a:r>
            <a:r>
              <a:rPr lang="en-US" sz="3200" dirty="0">
                <a:solidFill>
                  <a:srgbClr val="CCCCCC"/>
                </a:solidFill>
                <a:latin typeface="Consolas" panose="020B0609020204030204" pitchFamily="49" charset="0"/>
              </a:rPr>
              <a:t> </a:t>
            </a:r>
            <a:r>
              <a:rPr lang="en-US" sz="3200" dirty="0">
                <a:solidFill>
                  <a:srgbClr val="569CD6"/>
                </a:solidFill>
                <a:latin typeface="Consolas" panose="020B0609020204030204" pitchFamily="49" charset="0"/>
              </a:rPr>
              <a:t>and</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user</a:t>
            </a:r>
            <a:r>
              <a:rPr lang="en-US" sz="3200" dirty="0">
                <a:solidFill>
                  <a:srgbClr val="CCCCCC"/>
                </a:solidFill>
                <a:latin typeface="Consolas" panose="020B0609020204030204" pitchFamily="49" charset="0"/>
              </a:rPr>
              <a:t>[</a:t>
            </a:r>
            <a:r>
              <a:rPr lang="en-US" sz="3200" dirty="0">
                <a:solidFill>
                  <a:srgbClr val="CE9178"/>
                </a:solidFill>
                <a:latin typeface="Consolas" panose="020B0609020204030204" pitchFamily="49" charset="0"/>
              </a:rPr>
              <a:t>"password"</a:t>
            </a:r>
            <a:r>
              <a:rPr lang="en-US" sz="3200" dirty="0">
                <a:solidFill>
                  <a:srgbClr val="CCCCCC"/>
                </a:solidFill>
                <a:latin typeface="Consolas" panose="020B0609020204030204" pitchFamily="49" charset="0"/>
              </a:rPr>
              <a:t>] </a:t>
            </a:r>
            <a:r>
              <a:rPr lang="en-US" sz="3200" dirty="0">
                <a:solidFill>
                  <a:srgbClr val="D4D4D4"/>
                </a:solidFill>
                <a:latin typeface="Consolas" panose="020B0609020204030204" pitchFamily="49" charset="0"/>
              </a:rPr>
              <a:t>==</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password</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a:solidFill>
                  <a:srgbClr val="C586C0"/>
                </a:solidFill>
                <a:latin typeface="Consolas" panose="020B0609020204030204" pitchFamily="49" charset="0"/>
              </a:rPr>
              <a:t>return</a:t>
            </a:r>
            <a:r>
              <a:rPr lang="en-US" sz="3200" dirty="0">
                <a:solidFill>
                  <a:srgbClr val="CCCCCC"/>
                </a:solidFill>
                <a:latin typeface="Consolas" panose="020B0609020204030204" pitchFamily="49" charset="0"/>
              </a:rPr>
              <a:t> </a:t>
            </a:r>
            <a:r>
              <a:rPr lang="en-US" sz="3200" dirty="0">
                <a:solidFill>
                  <a:srgbClr val="569CD6"/>
                </a:solidFill>
                <a:latin typeface="Consolas" panose="020B0609020204030204" pitchFamily="49" charset="0"/>
              </a:rPr>
              <a:t>True</a:t>
            </a:r>
            <a:endParaRPr lang="en-US" sz="3200" dirty="0">
              <a:solidFill>
                <a:srgbClr val="CCCCCC"/>
              </a:solidFill>
              <a:latin typeface="Consolas" panose="020B0609020204030204" pitchFamily="49" charset="0"/>
            </a:endParaRPr>
          </a:p>
          <a:p>
            <a:r>
              <a:rPr lang="en-US" sz="3200" dirty="0">
                <a:solidFill>
                  <a:srgbClr val="CCCCCC"/>
                </a:solidFill>
                <a:latin typeface="Consolas" panose="020B0609020204030204" pitchFamily="49" charset="0"/>
              </a:rPr>
              <a:t>    </a:t>
            </a:r>
            <a:r>
              <a:rPr lang="en-US" sz="3200" dirty="0">
                <a:solidFill>
                  <a:srgbClr val="C586C0"/>
                </a:solidFill>
                <a:latin typeface="Consolas" panose="020B0609020204030204" pitchFamily="49" charset="0"/>
              </a:rPr>
              <a:t>return</a:t>
            </a:r>
            <a:r>
              <a:rPr lang="en-US" sz="3200" dirty="0">
                <a:solidFill>
                  <a:srgbClr val="CCCCCC"/>
                </a:solidFill>
                <a:latin typeface="Consolas" panose="020B0609020204030204" pitchFamily="49" charset="0"/>
              </a:rPr>
              <a:t> </a:t>
            </a:r>
            <a:r>
              <a:rPr lang="en-US" sz="3200" dirty="0">
                <a:solidFill>
                  <a:srgbClr val="569CD6"/>
                </a:solidFill>
                <a:latin typeface="Consolas" panose="020B0609020204030204" pitchFamily="49" charset="0"/>
              </a:rPr>
              <a:t>False</a:t>
            </a:r>
            <a:endParaRPr lang="en-US" sz="3200" dirty="0">
              <a:solidFill>
                <a:srgbClr val="CCCCCC"/>
              </a:solidFill>
              <a:latin typeface="Consolas" panose="020B0609020204030204" pitchFamily="49" charset="0"/>
            </a:endParaRPr>
          </a:p>
          <a:p>
            <a:r>
              <a:rPr lang="en-US" sz="3200" dirty="0">
                <a:solidFill>
                  <a:srgbClr val="CCCCCC"/>
                </a:solidFill>
                <a:latin typeface="Consolas" panose="020B0609020204030204" pitchFamily="49" charset="0"/>
              </a:rPr>
              <a:t/>
            </a:r>
            <a:br>
              <a:rPr lang="en-US" sz="3200" dirty="0">
                <a:solidFill>
                  <a:srgbClr val="CCCCCC"/>
                </a:solidFill>
                <a:latin typeface="Consolas" panose="020B0609020204030204" pitchFamily="49" charset="0"/>
              </a:rPr>
            </a:br>
            <a:endParaRPr lang="en-US" sz="3200" b="0" dirty="0">
              <a:solidFill>
                <a:srgbClr val="CCCCCC"/>
              </a:solidFill>
              <a:effectLst/>
              <a:latin typeface="Consolas" panose="020B0609020204030204" pitchFamily="49" charset="0"/>
            </a:endParaRPr>
          </a:p>
        </p:txBody>
      </p:sp>
      <p:sp>
        <p:nvSpPr>
          <p:cNvPr id="5" name="TextBox 5">
            <a:extLst>
              <a:ext uri="{FF2B5EF4-FFF2-40B4-BE49-F238E27FC236}">
                <a16:creationId xmlns:a16="http://schemas.microsoft.com/office/drawing/2014/main" xmlns="" id="{C6FE7794-26A2-AB14-BF42-3A76F2582638}"/>
              </a:ext>
            </a:extLst>
          </p:cNvPr>
          <p:cNvSpPr txBox="1"/>
          <p:nvPr/>
        </p:nvSpPr>
        <p:spPr>
          <a:xfrm>
            <a:off x="5314950" y="1538328"/>
            <a:ext cx="7658101" cy="505908"/>
          </a:xfrm>
          <a:prstGeom prst="rect">
            <a:avLst/>
          </a:prstGeom>
        </p:spPr>
        <p:txBody>
          <a:bodyPr wrap="square" lIns="0" tIns="0" rIns="0" bIns="0" rtlCol="0" anchor="t">
            <a:spAutoFit/>
          </a:bodyPr>
          <a:lstStyle/>
          <a:p>
            <a:pPr algn="ctr">
              <a:lnSpc>
                <a:spcPts val="4060"/>
              </a:lnSpc>
            </a:pPr>
            <a:r>
              <a:rPr lang="id-ID" sz="2900" dirty="0" smtClean="0">
                <a:solidFill>
                  <a:srgbClr val="94DDDE"/>
                </a:solidFill>
                <a:latin typeface="Josefin Sans"/>
                <a:ea typeface="Josefin Sans"/>
                <a:cs typeface="Josefin Sans"/>
                <a:sym typeface="Josefin Sans"/>
              </a:rPr>
              <a:t>Pe</a:t>
            </a:r>
            <a:r>
              <a:rPr lang="en-US" sz="2900" dirty="0" err="1" smtClean="0">
                <a:solidFill>
                  <a:srgbClr val="94DDDE"/>
                </a:solidFill>
                <a:latin typeface="Josefin Sans"/>
                <a:ea typeface="Josefin Sans"/>
                <a:cs typeface="Josefin Sans"/>
                <a:sym typeface="Josefin Sans"/>
              </a:rPr>
              <a:t>rulanga</a:t>
            </a:r>
            <a:r>
              <a:rPr lang="id-ID" sz="2900" dirty="0" smtClean="0">
                <a:solidFill>
                  <a:srgbClr val="94DDDE"/>
                </a:solidFill>
                <a:latin typeface="Josefin Sans"/>
                <a:ea typeface="Josefin Sans"/>
                <a:cs typeface="Josefin Sans"/>
                <a:sym typeface="Josefin Sans"/>
              </a:rPr>
              <a:t>n</a:t>
            </a:r>
            <a:endParaRPr lang="en-US" sz="2900" dirty="0">
              <a:solidFill>
                <a:srgbClr val="94DDDE"/>
              </a:solidFill>
              <a:latin typeface="Josefin Sans"/>
              <a:ea typeface="Josefin Sans"/>
              <a:cs typeface="Josefin Sans"/>
              <a:sym typeface="Josefin Sans"/>
            </a:endParaRPr>
          </a:p>
        </p:txBody>
      </p:sp>
      <p:pic>
        <p:nvPicPr>
          <p:cNvPr id="9" name="Graphic 8" descr="Target Audience with solid fill">
            <a:extLst>
              <a:ext uri="{FF2B5EF4-FFF2-40B4-BE49-F238E27FC236}">
                <a16:creationId xmlns:a16="http://schemas.microsoft.com/office/drawing/2014/main" xmlns="" id="{6B1B7C70-286F-31EC-41D4-6E1978EACCE8}"/>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2630150" y="3000375"/>
            <a:ext cx="4286250" cy="4286250"/>
          </a:xfrm>
          <a:prstGeom prst="rect">
            <a:avLst/>
          </a:prstGeom>
        </p:spPr>
      </p:pic>
    </p:spTree>
    <p:extLst>
      <p:ext uri="{BB962C8B-B14F-4D97-AF65-F5344CB8AC3E}">
        <p14:creationId xmlns:p14="http://schemas.microsoft.com/office/powerpoint/2010/main" val="26651687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a:extLst>
            <a:ext uri="{FF2B5EF4-FFF2-40B4-BE49-F238E27FC236}">
              <a16:creationId xmlns:a16="http://schemas.microsoft.com/office/drawing/2014/main" xmlns="" id="{02D746B2-E80D-40F3-1524-53273EC7C3A2}"/>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xmlns="" id="{C885BEBE-A7A7-8CA3-FF01-CD6880EB6FDE}"/>
              </a:ext>
            </a:extLst>
          </p:cNvPr>
          <p:cNvSpPr txBox="1"/>
          <p:nvPr/>
        </p:nvSpPr>
        <p:spPr>
          <a:xfrm>
            <a:off x="5314950" y="647700"/>
            <a:ext cx="7658100" cy="890628"/>
          </a:xfrm>
          <a:prstGeom prst="rect">
            <a:avLst/>
          </a:prstGeom>
        </p:spPr>
        <p:txBody>
          <a:bodyPr wrap="square" lIns="0" tIns="0" rIns="0" bIns="0" rtlCol="0" anchor="t">
            <a:spAutoFit/>
          </a:bodyPr>
          <a:lstStyle/>
          <a:p>
            <a:pPr algn="ctr">
              <a:lnSpc>
                <a:spcPts val="6720"/>
              </a:lnSpc>
            </a:pPr>
            <a:r>
              <a:rPr lang="id-ID" sz="6400" b="1" dirty="0" err="1">
                <a:solidFill>
                  <a:srgbClr val="F7B4A7"/>
                </a:solidFill>
                <a:latin typeface="Josefin Sans Bold"/>
                <a:ea typeface="Josefin Sans Bold"/>
                <a:cs typeface="Josefin Sans Bold"/>
                <a:sym typeface="Josefin Sans Bold"/>
              </a:rPr>
              <a:t>List</a:t>
            </a:r>
            <a:r>
              <a:rPr lang="id-ID" sz="6400" b="1" dirty="0">
                <a:solidFill>
                  <a:srgbClr val="F7B4A7"/>
                </a:solidFill>
                <a:latin typeface="Josefin Sans Bold"/>
                <a:ea typeface="Josefin Sans Bold"/>
                <a:cs typeface="Josefin Sans Bold"/>
                <a:sym typeface="Josefin Sans Bold"/>
              </a:rPr>
              <a:t> Program</a:t>
            </a:r>
            <a:endParaRPr lang="en-US" sz="6400" b="1" dirty="0">
              <a:solidFill>
                <a:srgbClr val="F7B4A7"/>
              </a:solidFill>
              <a:latin typeface="Josefin Sans Bold"/>
              <a:ea typeface="Josefin Sans Bold"/>
              <a:cs typeface="Josefin Sans Bold"/>
              <a:sym typeface="Josefin Sans Bold"/>
            </a:endParaRPr>
          </a:p>
        </p:txBody>
      </p:sp>
      <p:sp>
        <p:nvSpPr>
          <p:cNvPr id="2" name="TextBox 5">
            <a:extLst>
              <a:ext uri="{FF2B5EF4-FFF2-40B4-BE49-F238E27FC236}">
                <a16:creationId xmlns:a16="http://schemas.microsoft.com/office/drawing/2014/main" xmlns="" id="{73CA7B89-0BEE-89EB-4F78-F4B3EDFFFF5A}"/>
              </a:ext>
            </a:extLst>
          </p:cNvPr>
          <p:cNvSpPr txBox="1"/>
          <p:nvPr/>
        </p:nvSpPr>
        <p:spPr>
          <a:xfrm>
            <a:off x="914400" y="3848100"/>
            <a:ext cx="11277600" cy="3447098"/>
          </a:xfrm>
          <a:prstGeom prst="rect">
            <a:avLst/>
          </a:prstGeom>
        </p:spPr>
        <p:txBody>
          <a:bodyPr wrap="square" lIns="0" tIns="0" rIns="0" bIns="0" rtlCol="0" anchor="t">
            <a:spAutoFit/>
          </a:bodyPr>
          <a:lstStyle/>
          <a:p>
            <a:r>
              <a:rPr lang="en-US" sz="3200" dirty="0" err="1">
                <a:solidFill>
                  <a:srgbClr val="569CD6"/>
                </a:solidFill>
                <a:latin typeface="Consolas" panose="020B0609020204030204" pitchFamily="49" charset="0"/>
              </a:rPr>
              <a:t>def</a:t>
            </a:r>
            <a:r>
              <a:rPr lang="en-US" sz="3200" dirty="0">
                <a:solidFill>
                  <a:srgbClr val="CCCCCC"/>
                </a:solidFill>
                <a:latin typeface="Consolas" panose="020B0609020204030204" pitchFamily="49" charset="0"/>
              </a:rPr>
              <a:t> </a:t>
            </a:r>
            <a:r>
              <a:rPr lang="en-US" sz="3200" dirty="0" err="1">
                <a:solidFill>
                  <a:srgbClr val="DCDCAA"/>
                </a:solidFill>
                <a:latin typeface="Consolas" panose="020B0609020204030204" pitchFamily="49" charset="0"/>
              </a:rPr>
              <a:t>not_result</a:t>
            </a:r>
            <a:r>
              <a:rPr lang="en-US" sz="3200" dirty="0">
                <a:solidFill>
                  <a:srgbClr val="CCCCCC"/>
                </a:solidFill>
                <a:latin typeface="Consolas" panose="020B0609020204030204" pitchFamily="49" charset="0"/>
              </a:rPr>
              <a:t>(</a:t>
            </a:r>
            <a:r>
              <a:rPr lang="en-US" sz="3200" dirty="0">
                <a:solidFill>
                  <a:srgbClr val="9CDCFE"/>
                </a:solidFill>
                <a:latin typeface="Consolas" panose="020B0609020204030204" pitchFamily="49" charset="0"/>
              </a:rPr>
              <a:t>name</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cursor</a:t>
            </a:r>
            <a:r>
              <a:rPr lang="en-US" sz="3200" dirty="0">
                <a:solidFill>
                  <a:srgbClr val="CCCCCC"/>
                </a:solidFill>
                <a:latin typeface="Consolas" panose="020B0609020204030204" pitchFamily="49" charset="0"/>
              </a:rPr>
              <a:t> </a:t>
            </a:r>
            <a:r>
              <a:rPr lang="en-US" sz="3200" dirty="0">
                <a:solidFill>
                  <a:srgbClr val="D4D4D4"/>
                </a:solidFill>
                <a:latin typeface="Consolas" panose="020B0609020204030204" pitchFamily="49" charset="0"/>
              </a:rPr>
              <a:t>=</a:t>
            </a:r>
            <a:r>
              <a:rPr lang="en-US" sz="3200" dirty="0">
                <a:solidFill>
                  <a:srgbClr val="CCCCCC"/>
                </a:solidFill>
                <a:latin typeface="Consolas" panose="020B0609020204030204" pitchFamily="49" charset="0"/>
              </a:rPr>
              <a:t> </a:t>
            </a:r>
            <a:r>
              <a:rPr lang="en-US" sz="3200" dirty="0" err="1">
                <a:solidFill>
                  <a:srgbClr val="9CDCFE"/>
                </a:solidFill>
                <a:latin typeface="Consolas" panose="020B0609020204030204" pitchFamily="49" charset="0"/>
              </a:rPr>
              <a:t>conn</a:t>
            </a:r>
            <a:r>
              <a:rPr lang="en-US" sz="3200" dirty="0" err="1">
                <a:solidFill>
                  <a:srgbClr val="CCCCCC"/>
                </a:solidFill>
                <a:latin typeface="Consolas" panose="020B0609020204030204" pitchFamily="49" charset="0"/>
              </a:rPr>
              <a:t>.</a:t>
            </a:r>
            <a:r>
              <a:rPr lang="en-US" sz="3200" dirty="0" err="1">
                <a:solidFill>
                  <a:srgbClr val="DCDCAA"/>
                </a:solidFill>
                <a:latin typeface="Consolas" panose="020B0609020204030204" pitchFamily="49" charset="0"/>
              </a:rPr>
              <a:t>cursor</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err="1">
                <a:solidFill>
                  <a:srgbClr val="9CDCFE"/>
                </a:solidFill>
                <a:latin typeface="Consolas" panose="020B0609020204030204" pitchFamily="49" charset="0"/>
              </a:rPr>
              <a:t>cursor</a:t>
            </a:r>
            <a:r>
              <a:rPr lang="en-US" sz="3200" dirty="0" err="1">
                <a:solidFill>
                  <a:srgbClr val="CCCCCC"/>
                </a:solidFill>
                <a:latin typeface="Consolas" panose="020B0609020204030204" pitchFamily="49" charset="0"/>
              </a:rPr>
              <a:t>.</a:t>
            </a:r>
            <a:r>
              <a:rPr lang="en-US" sz="3200" dirty="0" err="1">
                <a:solidFill>
                  <a:srgbClr val="DCDCAA"/>
                </a:solidFill>
                <a:latin typeface="Consolas" panose="020B0609020204030204" pitchFamily="49" charset="0"/>
              </a:rPr>
              <a:t>execute</a:t>
            </a:r>
            <a:r>
              <a:rPr lang="en-US" sz="3200" dirty="0">
                <a:solidFill>
                  <a:srgbClr val="CCCCCC"/>
                </a:solidFill>
                <a:latin typeface="Consolas" panose="020B0609020204030204" pitchFamily="49" charset="0"/>
              </a:rPr>
              <a:t>(</a:t>
            </a:r>
            <a:r>
              <a:rPr lang="en-US" sz="3200" dirty="0">
                <a:solidFill>
                  <a:srgbClr val="CE9178"/>
                </a:solidFill>
                <a:latin typeface="Consolas" panose="020B0609020204030204" pitchFamily="49" charset="0"/>
              </a:rPr>
              <a:t>"SELECT * FROM </a:t>
            </a:r>
            <a:r>
              <a:rPr lang="en-US" sz="3200" dirty="0" err="1">
                <a:solidFill>
                  <a:srgbClr val="CE9178"/>
                </a:solidFill>
                <a:latin typeface="Consolas" panose="020B0609020204030204" pitchFamily="49" charset="0"/>
              </a:rPr>
              <a:t>tb_product</a:t>
            </a:r>
            <a:r>
              <a:rPr lang="en-US" sz="3200" dirty="0">
                <a:solidFill>
                  <a:srgbClr val="CE9178"/>
                </a:solidFill>
                <a:latin typeface="Consolas" panose="020B0609020204030204" pitchFamily="49" charset="0"/>
              </a:rPr>
              <a:t> WHERE name = </a:t>
            </a:r>
            <a:r>
              <a:rPr lang="en-US" sz="3200" dirty="0">
                <a:solidFill>
                  <a:srgbClr val="569CD6"/>
                </a:solidFill>
                <a:latin typeface="Consolas" panose="020B0609020204030204" pitchFamily="49" charset="0"/>
              </a:rPr>
              <a:t>%s</a:t>
            </a:r>
            <a:r>
              <a:rPr lang="en-US" sz="3200" dirty="0">
                <a:solidFill>
                  <a:srgbClr val="CE9178"/>
                </a:solidFill>
                <a:latin typeface="Consolas" panose="020B0609020204030204" pitchFamily="49" charset="0"/>
              </a:rPr>
              <a:t>"</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name</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result</a:t>
            </a:r>
            <a:r>
              <a:rPr lang="en-US" sz="3200" dirty="0">
                <a:solidFill>
                  <a:srgbClr val="CCCCCC"/>
                </a:solidFill>
                <a:latin typeface="Consolas" panose="020B0609020204030204" pitchFamily="49" charset="0"/>
              </a:rPr>
              <a:t> </a:t>
            </a:r>
            <a:r>
              <a:rPr lang="en-US" sz="3200" dirty="0">
                <a:solidFill>
                  <a:srgbClr val="D4D4D4"/>
                </a:solidFill>
                <a:latin typeface="Consolas" panose="020B0609020204030204" pitchFamily="49" charset="0"/>
              </a:rPr>
              <a:t>=</a:t>
            </a:r>
            <a:r>
              <a:rPr lang="en-US" sz="3200" dirty="0">
                <a:solidFill>
                  <a:srgbClr val="CCCCCC"/>
                </a:solidFill>
                <a:latin typeface="Consolas" panose="020B0609020204030204" pitchFamily="49" charset="0"/>
              </a:rPr>
              <a:t> </a:t>
            </a:r>
            <a:r>
              <a:rPr lang="en-US" sz="3200" dirty="0" err="1">
                <a:solidFill>
                  <a:srgbClr val="9CDCFE"/>
                </a:solidFill>
                <a:latin typeface="Consolas" panose="020B0609020204030204" pitchFamily="49" charset="0"/>
              </a:rPr>
              <a:t>cursor</a:t>
            </a:r>
            <a:r>
              <a:rPr lang="en-US" sz="3200" dirty="0" err="1">
                <a:solidFill>
                  <a:srgbClr val="CCCCCC"/>
                </a:solidFill>
                <a:latin typeface="Consolas" panose="020B0609020204030204" pitchFamily="49" charset="0"/>
              </a:rPr>
              <a:t>.</a:t>
            </a:r>
            <a:r>
              <a:rPr lang="en-US" sz="3200" dirty="0" err="1">
                <a:solidFill>
                  <a:srgbClr val="DCDCAA"/>
                </a:solidFill>
                <a:latin typeface="Consolas" panose="020B0609020204030204" pitchFamily="49" charset="0"/>
              </a:rPr>
              <a:t>fetchall</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err="1">
                <a:solidFill>
                  <a:srgbClr val="4EC9B0"/>
                </a:solidFill>
                <a:latin typeface="Consolas" panose="020B0609020204030204" pitchFamily="49" charset="0"/>
              </a:rPr>
              <a:t>pd</a:t>
            </a:r>
            <a:r>
              <a:rPr lang="en-US" sz="3200" dirty="0" err="1">
                <a:solidFill>
                  <a:srgbClr val="CCCCCC"/>
                </a:solidFill>
                <a:latin typeface="Consolas" panose="020B0609020204030204" pitchFamily="49" charset="0"/>
              </a:rPr>
              <a:t>.</a:t>
            </a:r>
            <a:r>
              <a:rPr lang="en-US" sz="3200" dirty="0" err="1">
                <a:solidFill>
                  <a:srgbClr val="4EC9B0"/>
                </a:solidFill>
                <a:latin typeface="Consolas" panose="020B0609020204030204" pitchFamily="49" charset="0"/>
              </a:rPr>
              <a:t>DataFrame</a:t>
            </a:r>
            <a:r>
              <a:rPr lang="en-US" sz="3200" dirty="0">
                <a:solidFill>
                  <a:srgbClr val="CCCCCC"/>
                </a:solidFill>
                <a:latin typeface="Consolas" panose="020B0609020204030204" pitchFamily="49" charset="0"/>
              </a:rPr>
              <a:t>(</a:t>
            </a:r>
            <a:r>
              <a:rPr lang="en-US" sz="3200" dirty="0">
                <a:solidFill>
                  <a:srgbClr val="9CDCFE"/>
                </a:solidFill>
                <a:latin typeface="Consolas" panose="020B0609020204030204" pitchFamily="49" charset="0"/>
              </a:rPr>
              <a:t>result</a:t>
            </a:r>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columns</a:t>
            </a:r>
            <a:r>
              <a:rPr lang="en-US" sz="3200" dirty="0">
                <a:solidFill>
                  <a:srgbClr val="D4D4D4"/>
                </a:solidFill>
                <a:latin typeface="Consolas" panose="020B0609020204030204" pitchFamily="49" charset="0"/>
              </a:rPr>
              <a:t>=</a:t>
            </a:r>
            <a:r>
              <a:rPr lang="en-US" sz="3200" dirty="0">
                <a:solidFill>
                  <a:srgbClr val="CCCCCC"/>
                </a:solidFill>
                <a:latin typeface="Consolas" panose="020B0609020204030204" pitchFamily="49" charset="0"/>
              </a:rPr>
              <a:t>[</a:t>
            </a:r>
            <a:r>
              <a:rPr lang="en-US" sz="3200" dirty="0">
                <a:solidFill>
                  <a:srgbClr val="CE9178"/>
                </a:solidFill>
                <a:latin typeface="Consolas" panose="020B0609020204030204" pitchFamily="49" charset="0"/>
              </a:rPr>
              <a:t>"ID"</a:t>
            </a:r>
            <a:r>
              <a:rPr lang="en-US" sz="3200" dirty="0">
                <a:solidFill>
                  <a:srgbClr val="CCCCCC"/>
                </a:solidFill>
                <a:latin typeface="Consolas" panose="020B0609020204030204" pitchFamily="49" charset="0"/>
              </a:rPr>
              <a:t>, </a:t>
            </a:r>
            <a:r>
              <a:rPr lang="en-US" sz="3200" dirty="0">
                <a:solidFill>
                  <a:srgbClr val="CE9178"/>
                </a:solidFill>
                <a:latin typeface="Consolas" panose="020B0609020204030204" pitchFamily="49" charset="0"/>
              </a:rPr>
              <a:t>"NAME"</a:t>
            </a:r>
            <a:r>
              <a:rPr lang="en-US" sz="3200" dirty="0">
                <a:solidFill>
                  <a:srgbClr val="CCCCCC"/>
                </a:solidFill>
                <a:latin typeface="Consolas" panose="020B0609020204030204" pitchFamily="49" charset="0"/>
              </a:rPr>
              <a:t>, </a:t>
            </a:r>
            <a:r>
              <a:rPr lang="en-US" sz="3200" dirty="0">
                <a:solidFill>
                  <a:srgbClr val="CE9178"/>
                </a:solidFill>
                <a:latin typeface="Consolas" panose="020B0609020204030204" pitchFamily="49" charset="0"/>
              </a:rPr>
              <a:t>"CATEGORY"</a:t>
            </a:r>
            <a:r>
              <a:rPr lang="en-US" sz="3200" dirty="0">
                <a:solidFill>
                  <a:srgbClr val="CCCCCC"/>
                </a:solidFill>
                <a:latin typeface="Consolas" panose="020B0609020204030204" pitchFamily="49" charset="0"/>
              </a:rPr>
              <a:t>, </a:t>
            </a:r>
            <a:r>
              <a:rPr lang="en-US" sz="3200" dirty="0">
                <a:solidFill>
                  <a:srgbClr val="CE9178"/>
                </a:solidFill>
                <a:latin typeface="Consolas" panose="020B0609020204030204" pitchFamily="49" charset="0"/>
              </a:rPr>
              <a:t>"WEIGHT"</a:t>
            </a:r>
            <a:r>
              <a:rPr lang="en-US" sz="3200" dirty="0">
                <a:solidFill>
                  <a:srgbClr val="CCCCCC"/>
                </a:solidFill>
                <a:latin typeface="Consolas" panose="020B0609020204030204" pitchFamily="49" charset="0"/>
              </a:rPr>
              <a:t>, </a:t>
            </a:r>
            <a:r>
              <a:rPr lang="en-US" sz="3200" dirty="0">
                <a:solidFill>
                  <a:srgbClr val="CE9178"/>
                </a:solidFill>
                <a:latin typeface="Consolas" panose="020B0609020204030204" pitchFamily="49" charset="0"/>
              </a:rPr>
              <a:t>"QUANTITY"</a:t>
            </a:r>
            <a:r>
              <a:rPr lang="en-US" sz="3200" dirty="0">
                <a:solidFill>
                  <a:srgbClr val="CCCCCC"/>
                </a:solidFill>
                <a:latin typeface="Consolas" panose="020B0609020204030204" pitchFamily="49" charset="0"/>
              </a:rPr>
              <a:t>, </a:t>
            </a:r>
            <a:r>
              <a:rPr lang="en-US" sz="3200" dirty="0">
                <a:solidFill>
                  <a:srgbClr val="CE9178"/>
                </a:solidFill>
                <a:latin typeface="Consolas" panose="020B0609020204030204" pitchFamily="49" charset="0"/>
              </a:rPr>
              <a:t>"SUPPLIER"</a:t>
            </a:r>
            <a:r>
              <a:rPr lang="en-US" sz="3200" dirty="0">
                <a:solidFill>
                  <a:srgbClr val="CCCCCC"/>
                </a:solidFill>
                <a:latin typeface="Consolas" panose="020B0609020204030204" pitchFamily="49" charset="0"/>
              </a:rPr>
              <a:t>]) </a:t>
            </a:r>
            <a:endParaRPr lang="en-US" sz="3200" b="0" dirty="0">
              <a:solidFill>
                <a:srgbClr val="CCCCCC"/>
              </a:solidFill>
              <a:effectLst/>
              <a:latin typeface="Consolas" panose="020B0609020204030204" pitchFamily="49" charset="0"/>
            </a:endParaRPr>
          </a:p>
        </p:txBody>
      </p:sp>
      <p:sp>
        <p:nvSpPr>
          <p:cNvPr id="5" name="TextBox 5">
            <a:extLst>
              <a:ext uri="{FF2B5EF4-FFF2-40B4-BE49-F238E27FC236}">
                <a16:creationId xmlns:a16="http://schemas.microsoft.com/office/drawing/2014/main" xmlns="" id="{EA87D563-743F-9ADB-F9CF-FBA6F574AA3D}"/>
              </a:ext>
            </a:extLst>
          </p:cNvPr>
          <p:cNvSpPr txBox="1"/>
          <p:nvPr/>
        </p:nvSpPr>
        <p:spPr>
          <a:xfrm>
            <a:off x="5314950" y="1538328"/>
            <a:ext cx="7658101" cy="505908"/>
          </a:xfrm>
          <a:prstGeom prst="rect">
            <a:avLst/>
          </a:prstGeom>
        </p:spPr>
        <p:txBody>
          <a:bodyPr wrap="square" lIns="0" tIns="0" rIns="0" bIns="0" rtlCol="0" anchor="t">
            <a:spAutoFit/>
          </a:bodyPr>
          <a:lstStyle/>
          <a:p>
            <a:pPr algn="ctr">
              <a:lnSpc>
                <a:spcPts val="4060"/>
              </a:lnSpc>
            </a:pPr>
            <a:r>
              <a:rPr lang="id-ID" sz="2900" dirty="0" err="1">
                <a:solidFill>
                  <a:srgbClr val="94DDDE"/>
                </a:solidFill>
                <a:latin typeface="Josefin Sans"/>
                <a:ea typeface="Josefin Sans"/>
                <a:cs typeface="Josefin Sans"/>
                <a:sym typeface="Josefin Sans"/>
              </a:rPr>
              <a:t>Function</a:t>
            </a:r>
            <a:endParaRPr lang="en-US" sz="2900" dirty="0">
              <a:solidFill>
                <a:srgbClr val="94DDDE"/>
              </a:solidFill>
              <a:latin typeface="Josefin Sans"/>
              <a:ea typeface="Josefin Sans"/>
              <a:cs typeface="Josefin Sans"/>
              <a:sym typeface="Josefin Sans"/>
            </a:endParaRPr>
          </a:p>
        </p:txBody>
      </p:sp>
      <p:pic>
        <p:nvPicPr>
          <p:cNvPr id="9" name="Graphic 8" descr="Target Audience with solid fill">
            <a:extLst>
              <a:ext uri="{FF2B5EF4-FFF2-40B4-BE49-F238E27FC236}">
                <a16:creationId xmlns:a16="http://schemas.microsoft.com/office/drawing/2014/main" xmlns="" id="{E924DC78-F105-2C2F-DC0B-CA611C2E15A9}"/>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2630150" y="3000375"/>
            <a:ext cx="4286250" cy="4286250"/>
          </a:xfrm>
          <a:prstGeom prst="rect">
            <a:avLst/>
          </a:prstGeom>
        </p:spPr>
      </p:pic>
    </p:spTree>
    <p:extLst>
      <p:ext uri="{BB962C8B-B14F-4D97-AF65-F5344CB8AC3E}">
        <p14:creationId xmlns:p14="http://schemas.microsoft.com/office/powerpoint/2010/main" val="1146143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a:extLst>
            <a:ext uri="{FF2B5EF4-FFF2-40B4-BE49-F238E27FC236}">
              <a16:creationId xmlns:a16="http://schemas.microsoft.com/office/drawing/2014/main" xmlns="" id="{B0B29CD0-A653-BA95-75F6-DA6686294057}"/>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xmlns="" id="{62A80929-A8FA-F2C7-A8D1-17C380BB7B9E}"/>
              </a:ext>
            </a:extLst>
          </p:cNvPr>
          <p:cNvSpPr txBox="1"/>
          <p:nvPr/>
        </p:nvSpPr>
        <p:spPr>
          <a:xfrm>
            <a:off x="5314950" y="647700"/>
            <a:ext cx="7658100" cy="890628"/>
          </a:xfrm>
          <a:prstGeom prst="rect">
            <a:avLst/>
          </a:prstGeom>
        </p:spPr>
        <p:txBody>
          <a:bodyPr wrap="square" lIns="0" tIns="0" rIns="0" bIns="0" rtlCol="0" anchor="t">
            <a:spAutoFit/>
          </a:bodyPr>
          <a:lstStyle/>
          <a:p>
            <a:pPr algn="ctr">
              <a:lnSpc>
                <a:spcPts val="6720"/>
              </a:lnSpc>
            </a:pPr>
            <a:r>
              <a:rPr lang="id-ID" sz="6400" b="1" dirty="0" err="1">
                <a:solidFill>
                  <a:srgbClr val="F7B4A7"/>
                </a:solidFill>
                <a:latin typeface="Josefin Sans Bold"/>
                <a:ea typeface="Josefin Sans Bold"/>
                <a:cs typeface="Josefin Sans Bold"/>
                <a:sym typeface="Josefin Sans Bold"/>
              </a:rPr>
              <a:t>List</a:t>
            </a:r>
            <a:r>
              <a:rPr lang="id-ID" sz="6400" b="1" dirty="0">
                <a:solidFill>
                  <a:srgbClr val="F7B4A7"/>
                </a:solidFill>
                <a:latin typeface="Josefin Sans Bold"/>
                <a:ea typeface="Josefin Sans Bold"/>
                <a:cs typeface="Josefin Sans Bold"/>
                <a:sym typeface="Josefin Sans Bold"/>
              </a:rPr>
              <a:t> Program</a:t>
            </a:r>
            <a:endParaRPr lang="en-US" sz="6400" b="1" dirty="0">
              <a:solidFill>
                <a:srgbClr val="F7B4A7"/>
              </a:solidFill>
              <a:latin typeface="Josefin Sans Bold"/>
              <a:ea typeface="Josefin Sans Bold"/>
              <a:cs typeface="Josefin Sans Bold"/>
              <a:sym typeface="Josefin Sans Bold"/>
            </a:endParaRPr>
          </a:p>
        </p:txBody>
      </p:sp>
      <p:sp>
        <p:nvSpPr>
          <p:cNvPr id="2" name="TextBox 5">
            <a:extLst>
              <a:ext uri="{FF2B5EF4-FFF2-40B4-BE49-F238E27FC236}">
                <a16:creationId xmlns:a16="http://schemas.microsoft.com/office/drawing/2014/main" xmlns="" id="{125FA5D7-8883-4E78-5525-A6FF12B2FB66}"/>
              </a:ext>
            </a:extLst>
          </p:cNvPr>
          <p:cNvSpPr txBox="1"/>
          <p:nvPr/>
        </p:nvSpPr>
        <p:spPr>
          <a:xfrm>
            <a:off x="990600" y="2704147"/>
            <a:ext cx="9525000" cy="3447098"/>
          </a:xfrm>
          <a:prstGeom prst="rect">
            <a:avLst/>
          </a:prstGeom>
        </p:spPr>
        <p:txBody>
          <a:bodyPr wrap="square" lIns="0" tIns="0" rIns="0" bIns="0" rtlCol="0" anchor="t">
            <a:spAutoFit/>
          </a:bodyPr>
          <a:lstStyle/>
          <a:p>
            <a:r>
              <a:rPr lang="en-US" sz="3200" dirty="0" err="1">
                <a:solidFill>
                  <a:srgbClr val="569CD6"/>
                </a:solidFill>
                <a:latin typeface="Consolas" panose="020B0609020204030204" pitchFamily="49" charset="0"/>
              </a:rPr>
              <a:t>def</a:t>
            </a:r>
            <a:r>
              <a:rPr lang="en-US" sz="3200" dirty="0">
                <a:solidFill>
                  <a:srgbClr val="CCCCCC"/>
                </a:solidFill>
                <a:latin typeface="Consolas" panose="020B0609020204030204" pitchFamily="49" charset="0"/>
              </a:rPr>
              <a:t> </a:t>
            </a:r>
            <a:r>
              <a:rPr lang="en-US" sz="3200" dirty="0" err="1">
                <a:solidFill>
                  <a:srgbClr val="DCDCAA"/>
                </a:solidFill>
                <a:latin typeface="Consolas" panose="020B0609020204030204" pitchFamily="49" charset="0"/>
              </a:rPr>
              <a:t>connToDb</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a:solidFill>
                  <a:srgbClr val="C586C0"/>
                </a:solidFill>
                <a:latin typeface="Consolas" panose="020B0609020204030204" pitchFamily="49" charset="0"/>
              </a:rPr>
              <a:t>return</a:t>
            </a:r>
            <a:r>
              <a:rPr lang="en-US" sz="3200" dirty="0">
                <a:solidFill>
                  <a:srgbClr val="CCCCCC"/>
                </a:solidFill>
                <a:latin typeface="Consolas" panose="020B0609020204030204" pitchFamily="49" charset="0"/>
              </a:rPr>
              <a:t> </a:t>
            </a:r>
            <a:r>
              <a:rPr lang="en-US" sz="3200" dirty="0" err="1">
                <a:solidFill>
                  <a:srgbClr val="4EC9B0"/>
                </a:solidFill>
                <a:latin typeface="Consolas" panose="020B0609020204030204" pitchFamily="49" charset="0"/>
              </a:rPr>
              <a:t>db</a:t>
            </a:r>
            <a:r>
              <a:rPr lang="en-US" sz="3200" dirty="0" err="1">
                <a:solidFill>
                  <a:srgbClr val="CCCCCC"/>
                </a:solidFill>
                <a:latin typeface="Consolas" panose="020B0609020204030204" pitchFamily="49" charset="0"/>
              </a:rPr>
              <a:t>.</a:t>
            </a:r>
            <a:r>
              <a:rPr lang="en-US" sz="3200" dirty="0" err="1">
                <a:solidFill>
                  <a:srgbClr val="DCDCAA"/>
                </a:solidFill>
                <a:latin typeface="Consolas" panose="020B0609020204030204" pitchFamily="49" charset="0"/>
              </a:rPr>
              <a:t>connect</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host</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"localhost"</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user</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"root"</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password</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a:solidFill>
                  <a:srgbClr val="9CDCFE"/>
                </a:solidFill>
                <a:latin typeface="Consolas" panose="020B0609020204030204" pitchFamily="49" charset="0"/>
              </a:rPr>
              <a:t>database</a:t>
            </a:r>
            <a:r>
              <a:rPr lang="en-US" sz="3200" dirty="0">
                <a:solidFill>
                  <a:srgbClr val="D4D4D4"/>
                </a:solidFill>
                <a:latin typeface="Consolas" panose="020B0609020204030204" pitchFamily="49" charset="0"/>
              </a:rPr>
              <a:t>=</a:t>
            </a:r>
            <a:r>
              <a:rPr lang="en-US" sz="3200" dirty="0">
                <a:solidFill>
                  <a:srgbClr val="CE9178"/>
                </a:solidFill>
                <a:latin typeface="Consolas" panose="020B0609020204030204" pitchFamily="49" charset="0"/>
              </a:rPr>
              <a:t>"</a:t>
            </a:r>
            <a:r>
              <a:rPr lang="en-US" sz="3200" dirty="0" err="1">
                <a:solidFill>
                  <a:srgbClr val="CE9178"/>
                </a:solidFill>
                <a:latin typeface="Consolas" panose="020B0609020204030204" pitchFamily="49" charset="0"/>
              </a:rPr>
              <a:t>db_minimarket</a:t>
            </a:r>
            <a:r>
              <a:rPr lang="en-US" sz="3200" dirty="0">
                <a:solidFill>
                  <a:srgbClr val="CE9178"/>
                </a:solidFill>
                <a:latin typeface="Consolas" panose="020B0609020204030204" pitchFamily="49" charset="0"/>
              </a:rPr>
              <a:t>"</a:t>
            </a:r>
            <a:endParaRPr lang="en-US" sz="3200" dirty="0">
              <a:solidFill>
                <a:srgbClr val="CCCCCC"/>
              </a:solidFill>
              <a:latin typeface="Consolas" panose="020B0609020204030204" pitchFamily="49" charset="0"/>
            </a:endParaRPr>
          </a:p>
          <a:p>
            <a:r>
              <a:rPr lang="en-US" sz="3200" dirty="0">
                <a:solidFill>
                  <a:srgbClr val="CCCCCC"/>
                </a:solidFill>
                <a:latin typeface="Consolas" panose="020B0609020204030204" pitchFamily="49" charset="0"/>
              </a:rPr>
              <a:t>    )</a:t>
            </a:r>
            <a:endParaRPr lang="en-US" sz="3200" b="0" dirty="0">
              <a:solidFill>
                <a:srgbClr val="CCCCCC"/>
              </a:solidFill>
              <a:effectLst/>
              <a:latin typeface="Consolas" panose="020B0609020204030204" pitchFamily="49" charset="0"/>
            </a:endParaRPr>
          </a:p>
        </p:txBody>
      </p:sp>
      <p:sp>
        <p:nvSpPr>
          <p:cNvPr id="5" name="TextBox 5">
            <a:extLst>
              <a:ext uri="{FF2B5EF4-FFF2-40B4-BE49-F238E27FC236}">
                <a16:creationId xmlns:a16="http://schemas.microsoft.com/office/drawing/2014/main" xmlns="" id="{36307BEF-F99E-A479-1F3D-33241CFA8FD9}"/>
              </a:ext>
            </a:extLst>
          </p:cNvPr>
          <p:cNvSpPr txBox="1"/>
          <p:nvPr/>
        </p:nvSpPr>
        <p:spPr>
          <a:xfrm>
            <a:off x="5314950" y="1538328"/>
            <a:ext cx="7658101" cy="505908"/>
          </a:xfrm>
          <a:prstGeom prst="rect">
            <a:avLst/>
          </a:prstGeom>
        </p:spPr>
        <p:txBody>
          <a:bodyPr wrap="square" lIns="0" tIns="0" rIns="0" bIns="0" rtlCol="0" anchor="t">
            <a:spAutoFit/>
          </a:bodyPr>
          <a:lstStyle/>
          <a:p>
            <a:pPr algn="ctr">
              <a:lnSpc>
                <a:spcPts val="4060"/>
              </a:lnSpc>
            </a:pPr>
            <a:r>
              <a:rPr lang="id-ID" sz="2900" dirty="0" err="1">
                <a:solidFill>
                  <a:srgbClr val="94DDDE"/>
                </a:solidFill>
                <a:latin typeface="Josefin Sans"/>
                <a:ea typeface="Josefin Sans"/>
                <a:cs typeface="Josefin Sans"/>
                <a:sym typeface="Josefin Sans"/>
              </a:rPr>
              <a:t>Function</a:t>
            </a:r>
            <a:r>
              <a:rPr lang="id-ID" sz="2900" dirty="0">
                <a:solidFill>
                  <a:srgbClr val="94DDDE"/>
                </a:solidFill>
                <a:latin typeface="Josefin Sans"/>
                <a:ea typeface="Josefin Sans"/>
                <a:cs typeface="Josefin Sans"/>
                <a:sym typeface="Josefin Sans"/>
              </a:rPr>
              <a:t> untuk koneksi ke </a:t>
            </a:r>
            <a:r>
              <a:rPr lang="id-ID" sz="2900" dirty="0" err="1">
                <a:solidFill>
                  <a:srgbClr val="94DDDE"/>
                </a:solidFill>
                <a:latin typeface="Josefin Sans"/>
                <a:ea typeface="Josefin Sans"/>
                <a:cs typeface="Josefin Sans"/>
                <a:sym typeface="Josefin Sans"/>
              </a:rPr>
              <a:t>database</a:t>
            </a:r>
            <a:endParaRPr lang="en-US" sz="2900" dirty="0">
              <a:solidFill>
                <a:srgbClr val="94DDDE"/>
              </a:solidFill>
              <a:latin typeface="Josefin Sans"/>
              <a:ea typeface="Josefin Sans"/>
              <a:cs typeface="Josefin Sans"/>
              <a:sym typeface="Josefin Sans"/>
            </a:endParaRPr>
          </a:p>
        </p:txBody>
      </p:sp>
      <p:pic>
        <p:nvPicPr>
          <p:cNvPr id="7" name="Picture 6">
            <a:extLst>
              <a:ext uri="{FF2B5EF4-FFF2-40B4-BE49-F238E27FC236}">
                <a16:creationId xmlns:a16="http://schemas.microsoft.com/office/drawing/2014/main" xmlns="" id="{9E7238AA-529D-8B22-E175-83ECA0CFB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9600" y="2704759"/>
            <a:ext cx="4877481" cy="4877481"/>
          </a:xfrm>
          <a:prstGeom prst="rect">
            <a:avLst/>
          </a:prstGeom>
        </p:spPr>
      </p:pic>
    </p:spTree>
    <p:extLst>
      <p:ext uri="{BB962C8B-B14F-4D97-AF65-F5344CB8AC3E}">
        <p14:creationId xmlns:p14="http://schemas.microsoft.com/office/powerpoint/2010/main" val="6270054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a:extLst>
            <a:ext uri="{FF2B5EF4-FFF2-40B4-BE49-F238E27FC236}">
              <a16:creationId xmlns:a16="http://schemas.microsoft.com/office/drawing/2014/main" xmlns="" id="{53FEDA34-9773-F135-29CA-536D4FD5D012}"/>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xmlns="" id="{0C71282D-A8A4-7640-A93F-040225202EB6}"/>
              </a:ext>
            </a:extLst>
          </p:cNvPr>
          <p:cNvSpPr txBox="1"/>
          <p:nvPr/>
        </p:nvSpPr>
        <p:spPr>
          <a:xfrm>
            <a:off x="5314950" y="647700"/>
            <a:ext cx="7658100" cy="890628"/>
          </a:xfrm>
          <a:prstGeom prst="rect">
            <a:avLst/>
          </a:prstGeom>
        </p:spPr>
        <p:txBody>
          <a:bodyPr wrap="square" lIns="0" tIns="0" rIns="0" bIns="0" rtlCol="0" anchor="t">
            <a:spAutoFit/>
          </a:bodyPr>
          <a:lstStyle/>
          <a:p>
            <a:pPr algn="ctr">
              <a:lnSpc>
                <a:spcPts val="6720"/>
              </a:lnSpc>
            </a:pPr>
            <a:r>
              <a:rPr lang="id-ID" sz="6400" b="1" dirty="0" err="1">
                <a:solidFill>
                  <a:srgbClr val="F7B4A7"/>
                </a:solidFill>
                <a:latin typeface="Josefin Sans Bold"/>
                <a:ea typeface="Josefin Sans Bold"/>
                <a:cs typeface="Josefin Sans Bold"/>
                <a:sym typeface="Josefin Sans Bold"/>
              </a:rPr>
              <a:t>List</a:t>
            </a:r>
            <a:r>
              <a:rPr lang="id-ID" sz="6400" b="1" dirty="0">
                <a:solidFill>
                  <a:srgbClr val="F7B4A7"/>
                </a:solidFill>
                <a:latin typeface="Josefin Sans Bold"/>
                <a:ea typeface="Josefin Sans Bold"/>
                <a:cs typeface="Josefin Sans Bold"/>
                <a:sym typeface="Josefin Sans Bold"/>
              </a:rPr>
              <a:t> Program</a:t>
            </a:r>
            <a:endParaRPr lang="en-US" sz="6400" b="1" dirty="0">
              <a:solidFill>
                <a:srgbClr val="F7B4A7"/>
              </a:solidFill>
              <a:latin typeface="Josefin Sans Bold"/>
              <a:ea typeface="Josefin Sans Bold"/>
              <a:cs typeface="Josefin Sans Bold"/>
              <a:sym typeface="Josefin Sans Bold"/>
            </a:endParaRPr>
          </a:p>
        </p:txBody>
      </p:sp>
      <p:sp>
        <p:nvSpPr>
          <p:cNvPr id="2" name="TextBox 5">
            <a:extLst>
              <a:ext uri="{FF2B5EF4-FFF2-40B4-BE49-F238E27FC236}">
                <a16:creationId xmlns:a16="http://schemas.microsoft.com/office/drawing/2014/main" xmlns="" id="{6C10E5A1-9A3A-41D4-A21A-9478E059D131}"/>
              </a:ext>
            </a:extLst>
          </p:cNvPr>
          <p:cNvSpPr txBox="1"/>
          <p:nvPr/>
        </p:nvSpPr>
        <p:spPr>
          <a:xfrm>
            <a:off x="914400" y="4000500"/>
            <a:ext cx="7239000" cy="1969770"/>
          </a:xfrm>
          <a:prstGeom prst="rect">
            <a:avLst/>
          </a:prstGeom>
        </p:spPr>
        <p:txBody>
          <a:bodyPr wrap="square" lIns="0" tIns="0" rIns="0" bIns="0" rtlCol="0" anchor="t">
            <a:spAutoFit/>
          </a:bodyPr>
          <a:lstStyle/>
          <a:p>
            <a:r>
              <a:rPr lang="id-ID" sz="3200" b="0" dirty="0" err="1">
                <a:solidFill>
                  <a:srgbClr val="94DDDE"/>
                </a:solidFill>
                <a:effectLst/>
                <a:latin typeface="Consolas" panose="020B0609020204030204" pitchFamily="49" charset="0"/>
              </a:rPr>
              <a:t>import</a:t>
            </a:r>
            <a:r>
              <a:rPr lang="id-ID" sz="3200" b="0" dirty="0">
                <a:solidFill>
                  <a:srgbClr val="94DDDE"/>
                </a:solidFill>
                <a:effectLst/>
                <a:latin typeface="Consolas" panose="020B0609020204030204" pitchFamily="49" charset="0"/>
              </a:rPr>
              <a:t> </a:t>
            </a:r>
            <a:r>
              <a:rPr lang="id-ID" sz="3200" b="0" dirty="0" err="1">
                <a:solidFill>
                  <a:srgbClr val="94DDDE"/>
                </a:solidFill>
                <a:effectLst/>
                <a:latin typeface="Consolas" panose="020B0609020204030204" pitchFamily="49" charset="0"/>
              </a:rPr>
              <a:t>mysql.connector</a:t>
            </a:r>
            <a:r>
              <a:rPr lang="id-ID" sz="3200" b="0" dirty="0">
                <a:solidFill>
                  <a:srgbClr val="94DDDE"/>
                </a:solidFill>
                <a:effectLst/>
                <a:latin typeface="Consolas" panose="020B0609020204030204" pitchFamily="49" charset="0"/>
              </a:rPr>
              <a:t> </a:t>
            </a:r>
          </a:p>
          <a:p>
            <a:r>
              <a:rPr lang="en-US" sz="3200" dirty="0">
                <a:solidFill>
                  <a:srgbClr val="C586C0"/>
                </a:solidFill>
                <a:latin typeface="Consolas" panose="020B0609020204030204" pitchFamily="49" charset="0"/>
              </a:rPr>
              <a:t>import</a:t>
            </a:r>
            <a:r>
              <a:rPr lang="en-US" sz="3200" dirty="0">
                <a:solidFill>
                  <a:srgbClr val="CCCCCC"/>
                </a:solidFill>
                <a:latin typeface="Consolas" panose="020B0609020204030204" pitchFamily="49" charset="0"/>
              </a:rPr>
              <a:t> </a:t>
            </a:r>
            <a:r>
              <a:rPr lang="en-US" sz="3200" dirty="0" err="1">
                <a:solidFill>
                  <a:srgbClr val="4EC9B0"/>
                </a:solidFill>
                <a:latin typeface="Consolas" panose="020B0609020204030204" pitchFamily="49" charset="0"/>
              </a:rPr>
              <a:t>streamlit</a:t>
            </a:r>
            <a:r>
              <a:rPr lang="en-US" sz="3200" dirty="0">
                <a:solidFill>
                  <a:srgbClr val="CCCCCC"/>
                </a:solidFill>
                <a:latin typeface="Consolas" panose="020B0609020204030204" pitchFamily="49" charset="0"/>
              </a:rPr>
              <a:t> </a:t>
            </a:r>
            <a:r>
              <a:rPr lang="en-US" sz="3200" dirty="0">
                <a:solidFill>
                  <a:srgbClr val="C586C0"/>
                </a:solidFill>
                <a:latin typeface="Consolas" panose="020B0609020204030204" pitchFamily="49" charset="0"/>
              </a:rPr>
              <a:t>as</a:t>
            </a:r>
            <a:r>
              <a:rPr lang="en-US" sz="3200" dirty="0">
                <a:solidFill>
                  <a:srgbClr val="CCCCCC"/>
                </a:solidFill>
                <a:latin typeface="Consolas" panose="020B0609020204030204" pitchFamily="49" charset="0"/>
              </a:rPr>
              <a:t> </a:t>
            </a:r>
            <a:r>
              <a:rPr lang="en-US" sz="3200" dirty="0" smtClean="0">
                <a:solidFill>
                  <a:srgbClr val="4EC9B0"/>
                </a:solidFill>
                <a:latin typeface="Consolas" panose="020B0609020204030204" pitchFamily="49" charset="0"/>
              </a:rPr>
              <a:t>web</a:t>
            </a:r>
            <a:endParaRPr lang="en-US" sz="3200" dirty="0">
              <a:solidFill>
                <a:srgbClr val="CCCCCC"/>
              </a:solidFill>
              <a:latin typeface="Consolas" panose="020B0609020204030204" pitchFamily="49" charset="0"/>
            </a:endParaRPr>
          </a:p>
          <a:p>
            <a:r>
              <a:rPr lang="en-US" sz="3200" dirty="0">
                <a:solidFill>
                  <a:srgbClr val="C586C0"/>
                </a:solidFill>
                <a:latin typeface="Consolas" panose="020B0609020204030204" pitchFamily="49" charset="0"/>
              </a:rPr>
              <a:t>import</a:t>
            </a:r>
            <a:r>
              <a:rPr lang="en-US" sz="3200" dirty="0">
                <a:solidFill>
                  <a:srgbClr val="CCCCCC"/>
                </a:solidFill>
                <a:latin typeface="Consolas" panose="020B0609020204030204" pitchFamily="49" charset="0"/>
              </a:rPr>
              <a:t> </a:t>
            </a:r>
            <a:r>
              <a:rPr lang="en-US" sz="3200" dirty="0" err="1">
                <a:solidFill>
                  <a:srgbClr val="4EC9B0"/>
                </a:solidFill>
                <a:latin typeface="Consolas" panose="020B0609020204030204" pitchFamily="49" charset="0"/>
              </a:rPr>
              <a:t>datetime</a:t>
            </a:r>
            <a:endParaRPr lang="en-US" sz="3200" dirty="0">
              <a:solidFill>
                <a:srgbClr val="CCCCCC"/>
              </a:solidFill>
              <a:latin typeface="Consolas" panose="020B0609020204030204" pitchFamily="49" charset="0"/>
            </a:endParaRPr>
          </a:p>
          <a:p>
            <a:r>
              <a:rPr lang="en-US" sz="3200" dirty="0">
                <a:solidFill>
                  <a:srgbClr val="C586C0"/>
                </a:solidFill>
                <a:latin typeface="Consolas" panose="020B0609020204030204" pitchFamily="49" charset="0"/>
              </a:rPr>
              <a:t>import</a:t>
            </a:r>
            <a:r>
              <a:rPr lang="en-US" sz="3200" dirty="0">
                <a:solidFill>
                  <a:srgbClr val="CCCCCC"/>
                </a:solidFill>
                <a:latin typeface="Consolas" panose="020B0609020204030204" pitchFamily="49" charset="0"/>
              </a:rPr>
              <a:t> </a:t>
            </a:r>
            <a:r>
              <a:rPr lang="en-US" sz="3200" dirty="0">
                <a:solidFill>
                  <a:srgbClr val="4EC9B0"/>
                </a:solidFill>
                <a:latin typeface="Consolas" panose="020B0609020204030204" pitchFamily="49" charset="0"/>
              </a:rPr>
              <a:t>time</a:t>
            </a:r>
            <a:endParaRPr lang="en-US" sz="3200" b="0" dirty="0">
              <a:solidFill>
                <a:srgbClr val="CCCCCC"/>
              </a:solidFill>
              <a:effectLst/>
              <a:latin typeface="Consolas" panose="020B0609020204030204" pitchFamily="49" charset="0"/>
            </a:endParaRPr>
          </a:p>
        </p:txBody>
      </p:sp>
      <p:sp>
        <p:nvSpPr>
          <p:cNvPr id="5" name="TextBox 5">
            <a:extLst>
              <a:ext uri="{FF2B5EF4-FFF2-40B4-BE49-F238E27FC236}">
                <a16:creationId xmlns:a16="http://schemas.microsoft.com/office/drawing/2014/main" xmlns="" id="{C95605F7-FA59-7CF4-564D-9AD2441E7F15}"/>
              </a:ext>
            </a:extLst>
          </p:cNvPr>
          <p:cNvSpPr txBox="1"/>
          <p:nvPr/>
        </p:nvSpPr>
        <p:spPr>
          <a:xfrm>
            <a:off x="5314950" y="1538328"/>
            <a:ext cx="7658101" cy="505908"/>
          </a:xfrm>
          <a:prstGeom prst="rect">
            <a:avLst/>
          </a:prstGeom>
        </p:spPr>
        <p:txBody>
          <a:bodyPr wrap="square" lIns="0" tIns="0" rIns="0" bIns="0" rtlCol="0" anchor="t">
            <a:spAutoFit/>
          </a:bodyPr>
          <a:lstStyle/>
          <a:p>
            <a:pPr algn="ctr">
              <a:lnSpc>
                <a:spcPts val="4060"/>
              </a:lnSpc>
            </a:pPr>
            <a:r>
              <a:rPr lang="id-ID" sz="2900" dirty="0">
                <a:solidFill>
                  <a:srgbClr val="94DDDE"/>
                </a:solidFill>
                <a:latin typeface="Josefin Sans"/>
                <a:ea typeface="Josefin Sans"/>
                <a:cs typeface="Josefin Sans"/>
                <a:sym typeface="Josefin Sans"/>
              </a:rPr>
              <a:t>Modul</a:t>
            </a:r>
            <a:endParaRPr lang="en-US" sz="2900" dirty="0">
              <a:solidFill>
                <a:srgbClr val="94DDDE"/>
              </a:solidFill>
              <a:latin typeface="Josefin Sans"/>
              <a:ea typeface="Josefin Sans"/>
              <a:cs typeface="Josefin Sans"/>
              <a:sym typeface="Josefin Sans"/>
            </a:endParaRPr>
          </a:p>
        </p:txBody>
      </p:sp>
      <p:pic>
        <p:nvPicPr>
          <p:cNvPr id="8" name="Picture 7">
            <a:extLst>
              <a:ext uri="{FF2B5EF4-FFF2-40B4-BE49-F238E27FC236}">
                <a16:creationId xmlns:a16="http://schemas.microsoft.com/office/drawing/2014/main" xmlns="" id="{25433F77-15AC-0076-7068-4C537C0C9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1400" y="2869256"/>
            <a:ext cx="4876190" cy="4876190"/>
          </a:xfrm>
          <a:prstGeom prst="rect">
            <a:avLst/>
          </a:prstGeom>
        </p:spPr>
      </p:pic>
    </p:spTree>
    <p:extLst>
      <p:ext uri="{BB962C8B-B14F-4D97-AF65-F5344CB8AC3E}">
        <p14:creationId xmlns:p14="http://schemas.microsoft.com/office/powerpoint/2010/main" val="32843646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a:extLst>
            <a:ext uri="{FF2B5EF4-FFF2-40B4-BE49-F238E27FC236}">
              <a16:creationId xmlns:a16="http://schemas.microsoft.com/office/drawing/2014/main" xmlns="" id="{A1BC737D-8224-7FB7-2924-C78BD3CE5A23}"/>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xmlns="" id="{130416D5-72A3-B8EA-2E6C-CD2A754970CD}"/>
              </a:ext>
            </a:extLst>
          </p:cNvPr>
          <p:cNvSpPr txBox="1"/>
          <p:nvPr/>
        </p:nvSpPr>
        <p:spPr>
          <a:xfrm>
            <a:off x="5314950" y="647700"/>
            <a:ext cx="7658100" cy="890628"/>
          </a:xfrm>
          <a:prstGeom prst="rect">
            <a:avLst/>
          </a:prstGeom>
        </p:spPr>
        <p:txBody>
          <a:bodyPr wrap="square" lIns="0" tIns="0" rIns="0" bIns="0" rtlCol="0" anchor="t">
            <a:spAutoFit/>
          </a:bodyPr>
          <a:lstStyle/>
          <a:p>
            <a:pPr algn="ctr">
              <a:lnSpc>
                <a:spcPts val="6720"/>
              </a:lnSpc>
            </a:pPr>
            <a:r>
              <a:rPr lang="id-ID" sz="6400" b="1" dirty="0" err="1">
                <a:solidFill>
                  <a:srgbClr val="F7B4A7"/>
                </a:solidFill>
                <a:latin typeface="Josefin Sans Bold"/>
                <a:ea typeface="Josefin Sans Bold"/>
                <a:cs typeface="Josefin Sans Bold"/>
                <a:sym typeface="Josefin Sans Bold"/>
              </a:rPr>
              <a:t>List</a:t>
            </a:r>
            <a:r>
              <a:rPr lang="id-ID" sz="6400" b="1" dirty="0">
                <a:solidFill>
                  <a:srgbClr val="F7B4A7"/>
                </a:solidFill>
                <a:latin typeface="Josefin Sans Bold"/>
                <a:ea typeface="Josefin Sans Bold"/>
                <a:cs typeface="Josefin Sans Bold"/>
                <a:sym typeface="Josefin Sans Bold"/>
              </a:rPr>
              <a:t> Program</a:t>
            </a:r>
            <a:endParaRPr lang="en-US" sz="6400" b="1" dirty="0">
              <a:solidFill>
                <a:srgbClr val="F7B4A7"/>
              </a:solidFill>
              <a:latin typeface="Josefin Sans Bold"/>
              <a:ea typeface="Josefin Sans Bold"/>
              <a:cs typeface="Josefin Sans Bold"/>
              <a:sym typeface="Josefin Sans Bold"/>
            </a:endParaRPr>
          </a:p>
        </p:txBody>
      </p:sp>
      <p:sp>
        <p:nvSpPr>
          <p:cNvPr id="2" name="TextBox 5">
            <a:extLst>
              <a:ext uri="{FF2B5EF4-FFF2-40B4-BE49-F238E27FC236}">
                <a16:creationId xmlns:a16="http://schemas.microsoft.com/office/drawing/2014/main" xmlns="" id="{10872D99-0EFE-6D8F-AD01-881A99937E0E}"/>
              </a:ext>
            </a:extLst>
          </p:cNvPr>
          <p:cNvSpPr txBox="1"/>
          <p:nvPr/>
        </p:nvSpPr>
        <p:spPr>
          <a:xfrm>
            <a:off x="914400" y="2476500"/>
            <a:ext cx="11277600" cy="3939540"/>
          </a:xfrm>
          <a:prstGeom prst="rect">
            <a:avLst/>
          </a:prstGeom>
        </p:spPr>
        <p:txBody>
          <a:bodyPr wrap="square" lIns="0" tIns="0" rIns="0" bIns="0" rtlCol="0" anchor="t">
            <a:spAutoFit/>
          </a:bodyPr>
          <a:lstStyle/>
          <a:p>
            <a:r>
              <a:rPr lang="en-US" sz="3200" dirty="0">
                <a:solidFill>
                  <a:srgbClr val="9CDCFE"/>
                </a:solidFill>
                <a:latin typeface="Consolas" panose="020B0609020204030204" pitchFamily="49" charset="0"/>
              </a:rPr>
              <a:t>users</a:t>
            </a:r>
            <a:r>
              <a:rPr lang="en-US" sz="3200" dirty="0">
                <a:solidFill>
                  <a:srgbClr val="CCCCCC"/>
                </a:solidFill>
                <a:latin typeface="Consolas" panose="020B0609020204030204" pitchFamily="49" charset="0"/>
              </a:rPr>
              <a:t> </a:t>
            </a:r>
            <a:r>
              <a:rPr lang="en-US" sz="3200" dirty="0">
                <a:solidFill>
                  <a:srgbClr val="D4D4D4"/>
                </a:solidFill>
                <a:latin typeface="Consolas" panose="020B0609020204030204" pitchFamily="49" charset="0"/>
              </a:rPr>
              <a:t>=</a:t>
            </a:r>
            <a:r>
              <a:rPr lang="en-US" sz="3200" dirty="0">
                <a:solidFill>
                  <a:srgbClr val="CCCCCC"/>
                </a:solidFill>
                <a:latin typeface="Consolas" panose="020B0609020204030204" pitchFamily="49" charset="0"/>
              </a:rPr>
              <a:t> [</a:t>
            </a:r>
          </a:p>
          <a:p>
            <a:r>
              <a:rPr lang="en-US" sz="3200" dirty="0">
                <a:solidFill>
                  <a:srgbClr val="CCCCCC"/>
                </a:solidFill>
                <a:latin typeface="Consolas" panose="020B0609020204030204" pitchFamily="49" charset="0"/>
              </a:rPr>
              <a:t>    {</a:t>
            </a:r>
            <a:r>
              <a:rPr lang="en-US" sz="3200" dirty="0">
                <a:solidFill>
                  <a:srgbClr val="CE9178"/>
                </a:solidFill>
                <a:latin typeface="Consolas" panose="020B0609020204030204" pitchFamily="49" charset="0"/>
              </a:rPr>
              <a:t>"username"</a:t>
            </a:r>
            <a:r>
              <a:rPr lang="en-US" sz="3200" dirty="0">
                <a:solidFill>
                  <a:srgbClr val="CCCCCC"/>
                </a:solidFill>
                <a:latin typeface="Consolas" panose="020B0609020204030204" pitchFamily="49" charset="0"/>
              </a:rPr>
              <a:t> : </a:t>
            </a:r>
            <a:r>
              <a:rPr lang="en-US" sz="3200" dirty="0">
                <a:solidFill>
                  <a:srgbClr val="CE9178"/>
                </a:solidFill>
                <a:latin typeface="Consolas" panose="020B0609020204030204" pitchFamily="49" charset="0"/>
              </a:rPr>
              <a:t>"admin"</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a:solidFill>
                  <a:srgbClr val="CE9178"/>
                </a:solidFill>
                <a:latin typeface="Consolas" panose="020B0609020204030204" pitchFamily="49" charset="0"/>
              </a:rPr>
              <a:t>"password"</a:t>
            </a:r>
            <a:r>
              <a:rPr lang="en-US" sz="3200" dirty="0">
                <a:solidFill>
                  <a:srgbClr val="CCCCCC"/>
                </a:solidFill>
                <a:latin typeface="Consolas" panose="020B0609020204030204" pitchFamily="49" charset="0"/>
              </a:rPr>
              <a:t> : </a:t>
            </a:r>
            <a:r>
              <a:rPr lang="en-US" sz="3200" dirty="0">
                <a:solidFill>
                  <a:srgbClr val="CE9178"/>
                </a:solidFill>
                <a:latin typeface="Consolas" panose="020B0609020204030204" pitchFamily="49" charset="0"/>
              </a:rPr>
              <a:t>"admin"</a:t>
            </a:r>
            <a:endParaRPr lang="en-US" sz="3200" dirty="0">
              <a:solidFill>
                <a:srgbClr val="CCCCCC"/>
              </a:solidFill>
              <a:latin typeface="Consolas" panose="020B0609020204030204" pitchFamily="49" charset="0"/>
            </a:endParaRPr>
          </a:p>
          <a:p>
            <a:r>
              <a:rPr lang="en-US" sz="3200" dirty="0">
                <a:solidFill>
                  <a:srgbClr val="CCCCCC"/>
                </a:solidFill>
                <a:latin typeface="Consolas" panose="020B0609020204030204" pitchFamily="49" charset="0"/>
              </a:rPr>
              <a:t>     },</a:t>
            </a:r>
          </a:p>
          <a:p>
            <a:r>
              <a:rPr lang="en-US" sz="3200" dirty="0">
                <a:solidFill>
                  <a:srgbClr val="CCCCCC"/>
                </a:solidFill>
                <a:latin typeface="Consolas" panose="020B0609020204030204" pitchFamily="49" charset="0"/>
              </a:rPr>
              <a:t>    {</a:t>
            </a:r>
            <a:r>
              <a:rPr lang="en-US" sz="3200" dirty="0">
                <a:solidFill>
                  <a:srgbClr val="CE9178"/>
                </a:solidFill>
                <a:latin typeface="Consolas" panose="020B0609020204030204" pitchFamily="49" charset="0"/>
              </a:rPr>
              <a:t>"username"</a:t>
            </a:r>
            <a:r>
              <a:rPr lang="en-US" sz="3200" dirty="0">
                <a:solidFill>
                  <a:srgbClr val="CCCCCC"/>
                </a:solidFill>
                <a:latin typeface="Consolas" panose="020B0609020204030204" pitchFamily="49" charset="0"/>
              </a:rPr>
              <a:t> : </a:t>
            </a:r>
            <a:r>
              <a:rPr lang="en-US" sz="3200" dirty="0">
                <a:solidFill>
                  <a:srgbClr val="CE9178"/>
                </a:solidFill>
                <a:latin typeface="Consolas" panose="020B0609020204030204" pitchFamily="49" charset="0"/>
              </a:rPr>
              <a:t>"</a:t>
            </a:r>
            <a:r>
              <a:rPr lang="en-US" sz="3200" dirty="0" err="1">
                <a:solidFill>
                  <a:srgbClr val="CE9178"/>
                </a:solidFill>
                <a:latin typeface="Consolas" panose="020B0609020204030204" pitchFamily="49" charset="0"/>
              </a:rPr>
              <a:t>aldi</a:t>
            </a:r>
            <a:r>
              <a:rPr lang="en-US" sz="3200" dirty="0">
                <a:solidFill>
                  <a:srgbClr val="CE9178"/>
                </a:solidFill>
                <a:latin typeface="Consolas" panose="020B0609020204030204" pitchFamily="49" charset="0"/>
              </a:rPr>
              <a:t>"</a:t>
            </a:r>
            <a:r>
              <a:rPr lang="en-US" sz="3200" dirty="0">
                <a:solidFill>
                  <a:srgbClr val="CCCCCC"/>
                </a:solidFill>
                <a:latin typeface="Consolas" panose="020B0609020204030204" pitchFamily="49" charset="0"/>
              </a:rPr>
              <a:t>,</a:t>
            </a:r>
          </a:p>
          <a:p>
            <a:r>
              <a:rPr lang="en-US" sz="3200" dirty="0">
                <a:solidFill>
                  <a:srgbClr val="CCCCCC"/>
                </a:solidFill>
                <a:latin typeface="Consolas" panose="020B0609020204030204" pitchFamily="49" charset="0"/>
              </a:rPr>
              <a:t>     </a:t>
            </a:r>
            <a:r>
              <a:rPr lang="en-US" sz="3200" dirty="0">
                <a:solidFill>
                  <a:srgbClr val="CE9178"/>
                </a:solidFill>
                <a:latin typeface="Consolas" panose="020B0609020204030204" pitchFamily="49" charset="0"/>
              </a:rPr>
              <a:t>"password"</a:t>
            </a:r>
            <a:r>
              <a:rPr lang="en-US" sz="3200" dirty="0">
                <a:solidFill>
                  <a:srgbClr val="CCCCCC"/>
                </a:solidFill>
                <a:latin typeface="Consolas" panose="020B0609020204030204" pitchFamily="49" charset="0"/>
              </a:rPr>
              <a:t> : </a:t>
            </a:r>
            <a:r>
              <a:rPr lang="en-US" sz="3200" dirty="0">
                <a:solidFill>
                  <a:srgbClr val="CE9178"/>
                </a:solidFill>
                <a:latin typeface="Consolas" panose="020B0609020204030204" pitchFamily="49" charset="0"/>
              </a:rPr>
              <a:t>"</a:t>
            </a:r>
            <a:r>
              <a:rPr lang="en-US" sz="3200" dirty="0" err="1">
                <a:solidFill>
                  <a:srgbClr val="CE9178"/>
                </a:solidFill>
                <a:latin typeface="Consolas" panose="020B0609020204030204" pitchFamily="49" charset="0"/>
              </a:rPr>
              <a:t>aldi</a:t>
            </a:r>
            <a:r>
              <a:rPr lang="en-US" sz="3200" dirty="0">
                <a:solidFill>
                  <a:srgbClr val="CE9178"/>
                </a:solidFill>
                <a:latin typeface="Consolas" panose="020B0609020204030204" pitchFamily="49" charset="0"/>
              </a:rPr>
              <a:t>"</a:t>
            </a:r>
            <a:endParaRPr lang="en-US" sz="3200" dirty="0">
              <a:solidFill>
                <a:srgbClr val="CCCCCC"/>
              </a:solidFill>
              <a:latin typeface="Consolas" panose="020B0609020204030204" pitchFamily="49" charset="0"/>
            </a:endParaRPr>
          </a:p>
          <a:p>
            <a:r>
              <a:rPr lang="en-US" sz="3200" dirty="0">
                <a:solidFill>
                  <a:srgbClr val="CCCCCC"/>
                </a:solidFill>
                <a:latin typeface="Consolas" panose="020B0609020204030204" pitchFamily="49" charset="0"/>
              </a:rPr>
              <a:t>     },</a:t>
            </a:r>
          </a:p>
          <a:p>
            <a:r>
              <a:rPr lang="en-US" sz="3200" dirty="0">
                <a:solidFill>
                  <a:srgbClr val="CCCCCC"/>
                </a:solidFill>
                <a:latin typeface="Consolas" panose="020B0609020204030204" pitchFamily="49" charset="0"/>
              </a:rPr>
              <a:t>]</a:t>
            </a:r>
            <a:endParaRPr lang="en-US" sz="3200" b="0" dirty="0">
              <a:solidFill>
                <a:srgbClr val="CCCCCC"/>
              </a:solidFill>
              <a:effectLst/>
              <a:latin typeface="Consolas" panose="020B0609020204030204" pitchFamily="49" charset="0"/>
            </a:endParaRPr>
          </a:p>
        </p:txBody>
      </p:sp>
      <p:sp>
        <p:nvSpPr>
          <p:cNvPr id="5" name="TextBox 5">
            <a:extLst>
              <a:ext uri="{FF2B5EF4-FFF2-40B4-BE49-F238E27FC236}">
                <a16:creationId xmlns:a16="http://schemas.microsoft.com/office/drawing/2014/main" xmlns="" id="{3EB81062-50FE-3362-7F34-436FE27129C3}"/>
              </a:ext>
            </a:extLst>
          </p:cNvPr>
          <p:cNvSpPr txBox="1"/>
          <p:nvPr/>
        </p:nvSpPr>
        <p:spPr>
          <a:xfrm>
            <a:off x="5314950" y="1538328"/>
            <a:ext cx="7658101" cy="505908"/>
          </a:xfrm>
          <a:prstGeom prst="rect">
            <a:avLst/>
          </a:prstGeom>
        </p:spPr>
        <p:txBody>
          <a:bodyPr wrap="square" lIns="0" tIns="0" rIns="0" bIns="0" rtlCol="0" anchor="t">
            <a:spAutoFit/>
          </a:bodyPr>
          <a:lstStyle/>
          <a:p>
            <a:pPr algn="ctr">
              <a:lnSpc>
                <a:spcPts val="4060"/>
              </a:lnSpc>
            </a:pPr>
            <a:r>
              <a:rPr lang="id-ID" sz="2900" dirty="0" err="1">
                <a:solidFill>
                  <a:srgbClr val="94DDDE"/>
                </a:solidFill>
                <a:latin typeface="Josefin Sans"/>
                <a:ea typeface="Josefin Sans"/>
                <a:cs typeface="Josefin Sans"/>
                <a:sym typeface="Josefin Sans"/>
              </a:rPr>
              <a:t>List</a:t>
            </a:r>
            <a:endParaRPr lang="en-US" sz="2900" dirty="0">
              <a:solidFill>
                <a:srgbClr val="94DDDE"/>
              </a:solidFill>
              <a:latin typeface="Josefin Sans"/>
              <a:ea typeface="Josefin Sans"/>
              <a:cs typeface="Josefin Sans"/>
              <a:sym typeface="Josefin Sans"/>
            </a:endParaRPr>
          </a:p>
        </p:txBody>
      </p:sp>
      <p:pic>
        <p:nvPicPr>
          <p:cNvPr id="9" name="Graphic 8" descr="Target Audience with solid fill">
            <a:extLst>
              <a:ext uri="{FF2B5EF4-FFF2-40B4-BE49-F238E27FC236}">
                <a16:creationId xmlns:a16="http://schemas.microsoft.com/office/drawing/2014/main" xmlns="" id="{4A73E4DA-95F2-7D34-ED8F-78EB9B3C18FA}"/>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2630150" y="3000375"/>
            <a:ext cx="4286250" cy="4286250"/>
          </a:xfrm>
          <a:prstGeom prst="rect">
            <a:avLst/>
          </a:prstGeom>
        </p:spPr>
      </p:pic>
    </p:spTree>
    <p:extLst>
      <p:ext uri="{BB962C8B-B14F-4D97-AF65-F5344CB8AC3E}">
        <p14:creationId xmlns:p14="http://schemas.microsoft.com/office/powerpoint/2010/main" val="3475752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8626835" y="2705100"/>
            <a:ext cx="8953727" cy="3853556"/>
            <a:chOff x="0" y="-9525"/>
            <a:chExt cx="11938302" cy="5138074"/>
          </a:xfrm>
        </p:grpSpPr>
        <p:sp>
          <p:nvSpPr>
            <p:cNvPr id="3" name="TextBox 3"/>
            <p:cNvSpPr txBox="1"/>
            <p:nvPr/>
          </p:nvSpPr>
          <p:spPr>
            <a:xfrm>
              <a:off x="481672" y="-9525"/>
              <a:ext cx="11456630" cy="1659344"/>
            </a:xfrm>
            <a:prstGeom prst="rect">
              <a:avLst/>
            </a:prstGeom>
          </p:spPr>
          <p:txBody>
            <a:bodyPr wrap="square" lIns="0" tIns="0" rIns="0" bIns="0" rtlCol="0" anchor="t">
              <a:spAutoFit/>
            </a:bodyPr>
            <a:lstStyle/>
            <a:p>
              <a:pPr algn="l">
                <a:lnSpc>
                  <a:spcPts val="9719"/>
                </a:lnSpc>
              </a:pPr>
              <a:r>
                <a:rPr lang="id-ID" sz="8099" b="1" dirty="0">
                  <a:solidFill>
                    <a:srgbClr val="F7B4A7"/>
                  </a:solidFill>
                  <a:latin typeface="Josefin Sans Bold"/>
                  <a:ea typeface="Josefin Sans Bold"/>
                  <a:cs typeface="Josefin Sans Bold"/>
                  <a:sym typeface="Josefin Sans Bold"/>
                </a:rPr>
                <a:t>Nama Kelompok</a:t>
              </a:r>
              <a:endParaRPr lang="en-US" sz="8099" b="1" dirty="0">
                <a:solidFill>
                  <a:srgbClr val="F7B4A7"/>
                </a:solidFill>
                <a:latin typeface="Josefin Sans Bold"/>
                <a:ea typeface="Josefin Sans Bold"/>
                <a:cs typeface="Josefin Sans Bold"/>
                <a:sym typeface="Josefin Sans Bold"/>
              </a:endParaRPr>
            </a:p>
          </p:txBody>
        </p:sp>
        <p:sp>
          <p:nvSpPr>
            <p:cNvPr id="5" name="TextBox 5"/>
            <p:cNvSpPr txBox="1"/>
            <p:nvPr/>
          </p:nvSpPr>
          <p:spPr>
            <a:xfrm>
              <a:off x="0" y="1649819"/>
              <a:ext cx="11456630" cy="3478730"/>
            </a:xfrm>
            <a:prstGeom prst="rect">
              <a:avLst/>
            </a:prstGeom>
          </p:spPr>
          <p:txBody>
            <a:bodyPr lIns="0" tIns="0" rIns="0" bIns="0" rtlCol="0" anchor="t">
              <a:spAutoFit/>
            </a:bodyPr>
            <a:lstStyle/>
            <a:p>
              <a:pPr marL="626110" lvl="1" indent="-313055" algn="just">
                <a:lnSpc>
                  <a:spcPts val="4060"/>
                </a:lnSpc>
                <a:buFont typeface="Arial"/>
                <a:buChar char="•"/>
              </a:pPr>
              <a:r>
                <a:rPr lang="id-ID" sz="2900" dirty="0">
                  <a:solidFill>
                    <a:srgbClr val="94DDDE"/>
                  </a:solidFill>
                  <a:latin typeface="Josefin Sans"/>
                  <a:ea typeface="Josefin Sans"/>
                  <a:cs typeface="Josefin Sans"/>
                  <a:sym typeface="Josefin Sans"/>
                </a:rPr>
                <a:t>Abdul Aziz (19241791)</a:t>
              </a:r>
              <a:endParaRPr lang="en-US" sz="2900" dirty="0">
                <a:solidFill>
                  <a:srgbClr val="94DDDE"/>
                </a:solidFill>
                <a:latin typeface="Josefin Sans"/>
                <a:ea typeface="Josefin Sans"/>
                <a:cs typeface="Josefin Sans"/>
                <a:sym typeface="Josefin Sans"/>
              </a:endParaRPr>
            </a:p>
            <a:p>
              <a:pPr marL="626110" lvl="1" indent="-313055" algn="just">
                <a:lnSpc>
                  <a:spcPts val="4060"/>
                </a:lnSpc>
                <a:buFont typeface="Arial"/>
                <a:buChar char="•"/>
              </a:pPr>
              <a:r>
                <a:rPr lang="id-ID" sz="2900" dirty="0">
                  <a:solidFill>
                    <a:srgbClr val="94DDDE"/>
                  </a:solidFill>
                  <a:latin typeface="Josefin Sans"/>
                  <a:ea typeface="Josefin Sans"/>
                  <a:cs typeface="Josefin Sans"/>
                  <a:sym typeface="Josefin Sans"/>
                </a:rPr>
                <a:t>Ahmad Maulana Zuhdi (19240878)</a:t>
              </a:r>
              <a:endParaRPr lang="en-US" sz="2900" dirty="0">
                <a:solidFill>
                  <a:srgbClr val="94DDDE"/>
                </a:solidFill>
                <a:latin typeface="Josefin Sans"/>
                <a:ea typeface="Josefin Sans"/>
                <a:cs typeface="Josefin Sans"/>
                <a:sym typeface="Josefin Sans"/>
              </a:endParaRPr>
            </a:p>
            <a:p>
              <a:pPr marL="626110" lvl="1" indent="-313055" algn="just">
                <a:lnSpc>
                  <a:spcPts val="4060"/>
                </a:lnSpc>
                <a:buFont typeface="Arial"/>
                <a:buChar char="•"/>
              </a:pPr>
              <a:r>
                <a:rPr lang="id-ID" sz="2900" dirty="0">
                  <a:solidFill>
                    <a:srgbClr val="94DDDE"/>
                  </a:solidFill>
                  <a:latin typeface="Josefin Sans"/>
                  <a:ea typeface="Josefin Sans"/>
                  <a:cs typeface="Josefin Sans"/>
                  <a:sym typeface="Josefin Sans"/>
                </a:rPr>
                <a:t>Defa Raihan Agis (19240506)</a:t>
              </a:r>
              <a:endParaRPr lang="en-US" sz="2900" dirty="0">
                <a:solidFill>
                  <a:srgbClr val="94DDDE"/>
                </a:solidFill>
                <a:latin typeface="Josefin Sans"/>
                <a:ea typeface="Josefin Sans"/>
                <a:cs typeface="Josefin Sans"/>
                <a:sym typeface="Josefin Sans"/>
              </a:endParaRPr>
            </a:p>
            <a:p>
              <a:pPr marL="626110" lvl="1" indent="-313055" algn="just">
                <a:lnSpc>
                  <a:spcPts val="4060"/>
                </a:lnSpc>
                <a:buFont typeface="Arial"/>
                <a:buChar char="•"/>
              </a:pPr>
              <a:r>
                <a:rPr lang="id-ID" sz="2900" dirty="0">
                  <a:solidFill>
                    <a:srgbClr val="94DDDE"/>
                  </a:solidFill>
                  <a:latin typeface="Josefin Sans"/>
                  <a:ea typeface="Josefin Sans"/>
                  <a:cs typeface="Josefin Sans"/>
                  <a:sym typeface="Josefin Sans"/>
                </a:rPr>
                <a:t>Muhammad Nadhif Fadhilah </a:t>
              </a:r>
              <a:r>
                <a:rPr lang="id-ID" sz="2900" dirty="0" err="1">
                  <a:solidFill>
                    <a:srgbClr val="94DDDE"/>
                  </a:solidFill>
                  <a:latin typeface="Josefin Sans"/>
                  <a:ea typeface="Josefin Sans"/>
                  <a:cs typeface="Josefin Sans"/>
                  <a:sym typeface="Josefin Sans"/>
                </a:rPr>
                <a:t>Toziri</a:t>
              </a:r>
              <a:r>
                <a:rPr lang="id-ID" sz="2900" dirty="0">
                  <a:solidFill>
                    <a:srgbClr val="94DDDE"/>
                  </a:solidFill>
                  <a:latin typeface="Josefin Sans"/>
                  <a:ea typeface="Josefin Sans"/>
                  <a:cs typeface="Josefin Sans"/>
                  <a:sym typeface="Josefin Sans"/>
                </a:rPr>
                <a:t> (19240559)</a:t>
              </a:r>
              <a:endParaRPr lang="en-US" sz="2900" dirty="0">
                <a:solidFill>
                  <a:srgbClr val="94DDDE"/>
                </a:solidFill>
                <a:latin typeface="Josefin Sans"/>
                <a:ea typeface="Josefin Sans"/>
                <a:cs typeface="Josefin Sans"/>
                <a:sym typeface="Josefin Sans"/>
              </a:endParaRPr>
            </a:p>
            <a:p>
              <a:pPr marL="626110" lvl="1" indent="-313055" algn="just">
                <a:lnSpc>
                  <a:spcPts val="4060"/>
                </a:lnSpc>
                <a:buFont typeface="Arial"/>
                <a:buChar char="•"/>
              </a:pPr>
              <a:r>
                <a:rPr lang="id-ID" sz="2900" dirty="0" err="1">
                  <a:solidFill>
                    <a:srgbClr val="94DDDE"/>
                  </a:solidFill>
                  <a:latin typeface="Josefin Sans"/>
                  <a:ea typeface="Josefin Sans"/>
                  <a:cs typeface="Josefin Sans"/>
                  <a:sym typeface="Josefin Sans"/>
                </a:rPr>
                <a:t>Nero</a:t>
              </a:r>
              <a:r>
                <a:rPr lang="id-ID" sz="2900" dirty="0">
                  <a:solidFill>
                    <a:srgbClr val="94DDDE"/>
                  </a:solidFill>
                  <a:latin typeface="Josefin Sans"/>
                  <a:ea typeface="Josefin Sans"/>
                  <a:cs typeface="Josefin Sans"/>
                  <a:sym typeface="Josefin Sans"/>
                </a:rPr>
                <a:t> Aziz Saputra (19240522)</a:t>
              </a:r>
              <a:endParaRPr lang="en-US" sz="2900" dirty="0">
                <a:solidFill>
                  <a:srgbClr val="94DDDE"/>
                </a:solidFill>
                <a:latin typeface="Josefin Sans"/>
                <a:ea typeface="Josefin Sans"/>
                <a:cs typeface="Josefin Sans"/>
                <a:sym typeface="Josefin Sans"/>
              </a:endParaRPr>
            </a:p>
          </p:txBody>
        </p:sp>
      </p:grpSp>
      <p:sp>
        <p:nvSpPr>
          <p:cNvPr id="6" name="Freeform 6"/>
          <p:cNvSpPr/>
          <p:nvPr/>
        </p:nvSpPr>
        <p:spPr>
          <a:xfrm>
            <a:off x="1309758" y="1684366"/>
            <a:ext cx="3874545" cy="5122596"/>
          </a:xfrm>
          <a:custGeom>
            <a:avLst/>
            <a:gdLst/>
            <a:ahLst/>
            <a:cxnLst/>
            <a:rect l="l" t="t" r="r" b="b"/>
            <a:pathLst>
              <a:path w="3874545" h="5122596">
                <a:moveTo>
                  <a:pt x="0" y="0"/>
                </a:moveTo>
                <a:lnTo>
                  <a:pt x="3874546" y="0"/>
                </a:lnTo>
                <a:lnTo>
                  <a:pt x="3874546" y="5122596"/>
                </a:lnTo>
                <a:lnTo>
                  <a:pt x="0" y="512259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a:off x="2380976" y="2475095"/>
            <a:ext cx="3874545" cy="5122596"/>
          </a:xfrm>
          <a:custGeom>
            <a:avLst/>
            <a:gdLst/>
            <a:ahLst/>
            <a:cxnLst/>
            <a:rect l="l" t="t" r="r" b="b"/>
            <a:pathLst>
              <a:path w="3874545" h="5122596">
                <a:moveTo>
                  <a:pt x="0" y="0"/>
                </a:moveTo>
                <a:lnTo>
                  <a:pt x="3874545" y="0"/>
                </a:lnTo>
                <a:lnTo>
                  <a:pt x="3874545" y="5122595"/>
                </a:lnTo>
                <a:lnTo>
                  <a:pt x="0" y="512259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Freeform 8"/>
          <p:cNvSpPr/>
          <p:nvPr/>
        </p:nvSpPr>
        <p:spPr>
          <a:xfrm>
            <a:off x="3495732" y="3214319"/>
            <a:ext cx="3874545" cy="5122596"/>
          </a:xfrm>
          <a:custGeom>
            <a:avLst/>
            <a:gdLst/>
            <a:ahLst/>
            <a:cxnLst/>
            <a:rect l="l" t="t" r="r" b="b"/>
            <a:pathLst>
              <a:path w="3874545" h="5122596">
                <a:moveTo>
                  <a:pt x="0" y="0"/>
                </a:moveTo>
                <a:lnTo>
                  <a:pt x="3874545" y="0"/>
                </a:lnTo>
                <a:lnTo>
                  <a:pt x="3874545" y="5122596"/>
                </a:lnTo>
                <a:lnTo>
                  <a:pt x="0" y="512259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3" name="TextBox 3"/>
          <p:cNvSpPr txBox="1"/>
          <p:nvPr/>
        </p:nvSpPr>
        <p:spPr>
          <a:xfrm>
            <a:off x="4899443" y="4489475"/>
            <a:ext cx="8489114" cy="1308050"/>
          </a:xfrm>
          <a:prstGeom prst="rect">
            <a:avLst/>
          </a:prstGeom>
        </p:spPr>
        <p:txBody>
          <a:bodyPr lIns="0" tIns="0" rIns="0" bIns="0" rtlCol="0" anchor="t">
            <a:spAutoFit/>
          </a:bodyPr>
          <a:lstStyle/>
          <a:p>
            <a:pPr algn="l">
              <a:lnSpc>
                <a:spcPts val="10200"/>
              </a:lnSpc>
            </a:pPr>
            <a:r>
              <a:rPr lang="en-US" sz="8500" b="1" dirty="0" smtClean="0">
                <a:solidFill>
                  <a:srgbClr val="F7B4A7"/>
                </a:solidFill>
                <a:latin typeface="Josefin Sans Bold"/>
                <a:ea typeface="Josefin Sans Bold"/>
                <a:cs typeface="Josefin Sans Bold"/>
                <a:sym typeface="Josefin Sans Bold"/>
              </a:rPr>
              <a:t>TERIMA KASIH</a:t>
            </a:r>
            <a:endParaRPr lang="en-US" sz="8500" b="1" dirty="0">
              <a:solidFill>
                <a:srgbClr val="F7B4A7"/>
              </a:solidFill>
              <a:latin typeface="Josefin Sans Bold"/>
              <a:ea typeface="Josefin Sans Bold"/>
              <a:cs typeface="Josefin Sans Bold"/>
              <a:sym typeface="Josefin Sans Bo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Freeform 2"/>
          <p:cNvSpPr/>
          <p:nvPr/>
        </p:nvSpPr>
        <p:spPr>
          <a:xfrm>
            <a:off x="11497814" y="3086100"/>
            <a:ext cx="5131837" cy="4114800"/>
          </a:xfrm>
          <a:custGeom>
            <a:avLst/>
            <a:gdLst/>
            <a:ahLst/>
            <a:cxnLst/>
            <a:rect l="l" t="t" r="r" b="b"/>
            <a:pathLst>
              <a:path w="5131837" h="4114800">
                <a:moveTo>
                  <a:pt x="0" y="0"/>
                </a:moveTo>
                <a:lnTo>
                  <a:pt x="5131837" y="0"/>
                </a:lnTo>
                <a:lnTo>
                  <a:pt x="5131837" y="4114800"/>
                </a:lnTo>
                <a:lnTo>
                  <a:pt x="0" y="41148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007679" y="2410732"/>
            <a:ext cx="9789251" cy="4205972"/>
            <a:chOff x="-28028" y="-19049"/>
            <a:chExt cx="13052334" cy="5607964"/>
          </a:xfrm>
        </p:grpSpPr>
        <p:sp>
          <p:nvSpPr>
            <p:cNvPr id="4" name="TextBox 4"/>
            <p:cNvSpPr txBox="1"/>
            <p:nvPr/>
          </p:nvSpPr>
          <p:spPr>
            <a:xfrm>
              <a:off x="0" y="-19049"/>
              <a:ext cx="13024306" cy="1356782"/>
            </a:xfrm>
            <a:prstGeom prst="rect">
              <a:avLst/>
            </a:prstGeom>
          </p:spPr>
          <p:txBody>
            <a:bodyPr lIns="0" tIns="0" rIns="0" bIns="0" rtlCol="0" anchor="t">
              <a:spAutoFit/>
            </a:bodyPr>
            <a:lstStyle/>
            <a:p>
              <a:pPr algn="l">
                <a:lnSpc>
                  <a:spcPts val="7680"/>
                </a:lnSpc>
              </a:pPr>
              <a:r>
                <a:rPr lang="id-ID" sz="7200" b="1" dirty="0">
                  <a:solidFill>
                    <a:srgbClr val="31356E"/>
                  </a:solidFill>
                  <a:latin typeface="Josefin Sans Bold"/>
                  <a:ea typeface="Josefin Sans Bold"/>
                  <a:cs typeface="Josefin Sans Bold"/>
                  <a:sym typeface="Josefin Sans Bold"/>
                </a:rPr>
                <a:t>Latar Belakang</a:t>
              </a:r>
              <a:endParaRPr lang="en-US" sz="7200" b="1" dirty="0">
                <a:solidFill>
                  <a:srgbClr val="31356E"/>
                </a:solidFill>
                <a:latin typeface="Josefin Sans Bold"/>
                <a:ea typeface="Josefin Sans Bold"/>
                <a:cs typeface="Josefin Sans Bold"/>
                <a:sym typeface="Josefin Sans Bold"/>
              </a:endParaRPr>
            </a:p>
          </p:txBody>
        </p:sp>
        <p:sp>
          <p:nvSpPr>
            <p:cNvPr id="5" name="TextBox 5"/>
            <p:cNvSpPr txBox="1"/>
            <p:nvPr/>
          </p:nvSpPr>
          <p:spPr>
            <a:xfrm>
              <a:off x="-28028" y="1999042"/>
              <a:ext cx="12478551" cy="3589873"/>
            </a:xfrm>
            <a:prstGeom prst="rect">
              <a:avLst/>
            </a:prstGeom>
          </p:spPr>
          <p:txBody>
            <a:bodyPr lIns="0" tIns="0" rIns="0" bIns="0" rtlCol="0" anchor="t">
              <a:spAutoFit/>
            </a:bodyPr>
            <a:lstStyle/>
            <a:p>
              <a:pPr algn="l">
                <a:lnSpc>
                  <a:spcPts val="3480"/>
                </a:lnSpc>
              </a:pPr>
              <a:r>
                <a:rPr lang="id-ID" sz="2900" dirty="0">
                  <a:solidFill>
                    <a:srgbClr val="2B4B82"/>
                  </a:solidFill>
                  <a:latin typeface="Josefin Sans"/>
                  <a:ea typeface="Josefin Sans"/>
                  <a:cs typeface="Josefin Sans"/>
                  <a:sym typeface="Josefin Sans"/>
                </a:rPr>
                <a:t>Aplikasi ini dirancang untuk mengotomatiskan proses pengadaan, meminimalkan kesalahan, meningkatkan transparansi, serta mempercepat waktu pemrosesan.</a:t>
              </a:r>
            </a:p>
            <a:p>
              <a:pPr algn="l">
                <a:lnSpc>
                  <a:spcPts val="3480"/>
                </a:lnSpc>
              </a:pPr>
              <a:r>
                <a:rPr lang="id-ID" sz="2900" dirty="0">
                  <a:solidFill>
                    <a:srgbClr val="2B4B82"/>
                  </a:solidFill>
                  <a:latin typeface="Josefin Sans"/>
                  <a:ea typeface="Josefin Sans"/>
                  <a:cs typeface="Josefin Sans"/>
                  <a:sym typeface="Josefin Sans"/>
                </a:rPr>
                <a:t>Pengembangan aplikasi pengadaan barang dapat dilakukan menggunakan berbagai teknologi, termasuk </a:t>
              </a:r>
              <a:r>
                <a:rPr lang="id-ID" sz="2900" dirty="0" err="1">
                  <a:solidFill>
                    <a:srgbClr val="2B4B82"/>
                  </a:solidFill>
                  <a:latin typeface="Josefin Sans"/>
                  <a:ea typeface="Josefin Sans"/>
                  <a:cs typeface="Josefin Sans"/>
                  <a:sym typeface="Josefin Sans"/>
                </a:rPr>
                <a:t>Python</a:t>
              </a:r>
              <a:r>
                <a:rPr lang="id-ID" sz="2900" dirty="0">
                  <a:solidFill>
                    <a:srgbClr val="2B4B82"/>
                  </a:solidFill>
                  <a:latin typeface="Josefin Sans"/>
                  <a:ea typeface="Josefin Sans"/>
                  <a:cs typeface="Josefin Sans"/>
                  <a:sym typeface="Josefin Sans"/>
                </a:rPr>
                <a:t> sebagai struktur aplikasi dan </a:t>
              </a:r>
              <a:r>
                <a:rPr lang="id-ID" sz="2900" dirty="0" err="1">
                  <a:solidFill>
                    <a:srgbClr val="2B4B82"/>
                  </a:solidFill>
                  <a:latin typeface="Josefin Sans"/>
                  <a:ea typeface="Josefin Sans"/>
                  <a:cs typeface="Josefin Sans"/>
                  <a:sym typeface="Josefin Sans"/>
                </a:rPr>
                <a:t>MySQL</a:t>
              </a:r>
              <a:r>
                <a:rPr lang="id-ID" sz="2900" dirty="0">
                  <a:solidFill>
                    <a:srgbClr val="2B4B82"/>
                  </a:solidFill>
                  <a:latin typeface="Josefin Sans"/>
                  <a:ea typeface="Josefin Sans"/>
                  <a:cs typeface="Josefin Sans"/>
                  <a:sym typeface="Josefin Sans"/>
                </a:rPr>
                <a:t>.</a:t>
              </a:r>
              <a:endParaRPr lang="en-US" sz="2900" dirty="0">
                <a:solidFill>
                  <a:srgbClr val="2B4B82"/>
                </a:solidFill>
                <a:latin typeface="Josefin Sans"/>
                <a:ea typeface="Josefin Sans"/>
                <a:cs typeface="Josefin Sans"/>
                <a:sym typeface="Josefin Sans"/>
              </a:endParaRP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a:extLst>
            <a:ext uri="{FF2B5EF4-FFF2-40B4-BE49-F238E27FC236}">
              <a16:creationId xmlns:a16="http://schemas.microsoft.com/office/drawing/2014/main" xmlns="" id="{AD64786E-4006-AF44-E76B-3F675ABE473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xmlns="" id="{0B46755A-F908-28CB-DFAB-E7526EC4DDC6}"/>
              </a:ext>
            </a:extLst>
          </p:cNvPr>
          <p:cNvSpPr/>
          <p:nvPr/>
        </p:nvSpPr>
        <p:spPr>
          <a:xfrm flipH="1">
            <a:off x="1295400" y="3086100"/>
            <a:ext cx="5131837" cy="4114800"/>
          </a:xfrm>
          <a:custGeom>
            <a:avLst/>
            <a:gdLst/>
            <a:ahLst/>
            <a:cxnLst/>
            <a:rect l="l" t="t" r="r" b="b"/>
            <a:pathLst>
              <a:path w="5131837" h="4114800">
                <a:moveTo>
                  <a:pt x="0" y="0"/>
                </a:moveTo>
                <a:lnTo>
                  <a:pt x="5131837" y="0"/>
                </a:lnTo>
                <a:lnTo>
                  <a:pt x="5131837" y="4114800"/>
                </a:lnTo>
                <a:lnTo>
                  <a:pt x="0" y="41148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a:extLst>
              <a:ext uri="{FF2B5EF4-FFF2-40B4-BE49-F238E27FC236}">
                <a16:creationId xmlns:a16="http://schemas.microsoft.com/office/drawing/2014/main" xmlns="" id="{3E9D8EEB-1831-755E-E66C-FCE63D09F65F}"/>
              </a:ext>
            </a:extLst>
          </p:cNvPr>
          <p:cNvGrpSpPr/>
          <p:nvPr/>
        </p:nvGrpSpPr>
        <p:grpSpPr>
          <a:xfrm>
            <a:off x="7391400" y="2410732"/>
            <a:ext cx="9789251" cy="2990896"/>
            <a:chOff x="-28028" y="-19049"/>
            <a:chExt cx="13052334" cy="3987862"/>
          </a:xfrm>
        </p:grpSpPr>
        <p:sp>
          <p:nvSpPr>
            <p:cNvPr id="4" name="TextBox 4">
              <a:extLst>
                <a:ext uri="{FF2B5EF4-FFF2-40B4-BE49-F238E27FC236}">
                  <a16:creationId xmlns:a16="http://schemas.microsoft.com/office/drawing/2014/main" xmlns="" id="{C1ECD58C-4F2B-B686-CB7F-4D6161BBDDFB}"/>
                </a:ext>
              </a:extLst>
            </p:cNvPr>
            <p:cNvSpPr txBox="1"/>
            <p:nvPr/>
          </p:nvSpPr>
          <p:spPr>
            <a:xfrm>
              <a:off x="0" y="-19049"/>
              <a:ext cx="13024306" cy="1356782"/>
            </a:xfrm>
            <a:prstGeom prst="rect">
              <a:avLst/>
            </a:prstGeom>
          </p:spPr>
          <p:txBody>
            <a:bodyPr lIns="0" tIns="0" rIns="0" bIns="0" rtlCol="0" anchor="t">
              <a:spAutoFit/>
            </a:bodyPr>
            <a:lstStyle/>
            <a:p>
              <a:pPr algn="l">
                <a:lnSpc>
                  <a:spcPts val="7680"/>
                </a:lnSpc>
              </a:pPr>
              <a:r>
                <a:rPr lang="id-ID" sz="7200" b="1" dirty="0">
                  <a:solidFill>
                    <a:srgbClr val="31356E"/>
                  </a:solidFill>
                  <a:latin typeface="Josefin Sans Bold"/>
                  <a:ea typeface="Josefin Sans Bold"/>
                  <a:cs typeface="Josefin Sans Bold"/>
                  <a:sym typeface="Josefin Sans Bold"/>
                </a:rPr>
                <a:t>Identifikasi Masalah</a:t>
              </a:r>
              <a:endParaRPr lang="en-US" sz="7200" b="1" dirty="0">
                <a:solidFill>
                  <a:srgbClr val="31356E"/>
                </a:solidFill>
                <a:latin typeface="Josefin Sans Bold"/>
                <a:ea typeface="Josefin Sans Bold"/>
                <a:cs typeface="Josefin Sans Bold"/>
                <a:sym typeface="Josefin Sans Bold"/>
              </a:endParaRPr>
            </a:p>
          </p:txBody>
        </p:sp>
        <p:sp>
          <p:nvSpPr>
            <p:cNvPr id="5" name="TextBox 5">
              <a:extLst>
                <a:ext uri="{FF2B5EF4-FFF2-40B4-BE49-F238E27FC236}">
                  <a16:creationId xmlns:a16="http://schemas.microsoft.com/office/drawing/2014/main" xmlns="" id="{D4A5B9A8-B247-DB64-B326-80D004AD3B9B}"/>
                </a:ext>
              </a:extLst>
            </p:cNvPr>
            <p:cNvSpPr txBox="1"/>
            <p:nvPr/>
          </p:nvSpPr>
          <p:spPr>
            <a:xfrm>
              <a:off x="-28028" y="1999042"/>
              <a:ext cx="12478551" cy="1969771"/>
            </a:xfrm>
            <a:prstGeom prst="rect">
              <a:avLst/>
            </a:prstGeom>
          </p:spPr>
          <p:txBody>
            <a:bodyPr lIns="0" tIns="0" rIns="0" bIns="0" rtlCol="0" anchor="t">
              <a:spAutoFit/>
            </a:bodyPr>
            <a:lstStyle/>
            <a:p>
              <a:pPr marL="514350" lvl="0" indent="-514350">
                <a:buFont typeface="+mj-lt"/>
                <a:buAutoNum type="alphaLcPeriod"/>
              </a:pPr>
              <a:r>
                <a:rPr lang="id-ID" sz="3200" dirty="0">
                  <a:solidFill>
                    <a:srgbClr val="2B4B82"/>
                  </a:solidFill>
                </a:rPr>
                <a:t>Pengelolaan data pengadaan barang yang manual</a:t>
              </a:r>
              <a:endParaRPr lang="en-US" sz="3200" dirty="0">
                <a:solidFill>
                  <a:srgbClr val="2B4B82"/>
                </a:solidFill>
              </a:endParaRPr>
            </a:p>
            <a:p>
              <a:pPr marL="514350" lvl="0" indent="-514350">
                <a:buFont typeface="+mj-lt"/>
                <a:buAutoNum type="alphaLcPeriod"/>
              </a:pPr>
              <a:r>
                <a:rPr lang="id-ID" sz="3200" dirty="0">
                  <a:solidFill>
                    <a:srgbClr val="2B4B82"/>
                  </a:solidFill>
                </a:rPr>
                <a:t>Kurangnya efisiensi dalam proses pengadaan</a:t>
              </a:r>
              <a:endParaRPr lang="en-US" sz="3200" dirty="0">
                <a:solidFill>
                  <a:srgbClr val="2B4B82"/>
                </a:solidFill>
              </a:endParaRPr>
            </a:p>
            <a:p>
              <a:pPr marL="514350" indent="-514350">
                <a:buFont typeface="+mj-lt"/>
                <a:buAutoNum type="alphaLcPeriod"/>
              </a:pPr>
              <a:r>
                <a:rPr lang="id-ID" sz="3200" dirty="0">
                  <a:solidFill>
                    <a:srgbClr val="2B4B82"/>
                  </a:solidFill>
                </a:rPr>
                <a:t>Kesulitan memantau stok barang</a:t>
              </a:r>
              <a:endParaRPr lang="en-US" sz="2900" dirty="0">
                <a:solidFill>
                  <a:srgbClr val="2B4B82"/>
                </a:solidFill>
                <a:latin typeface="Josefin Sans"/>
                <a:ea typeface="Josefin Sans"/>
                <a:cs typeface="Josefin Sans"/>
                <a:sym typeface="Josefin Sans"/>
              </a:endParaRPr>
            </a:p>
          </p:txBody>
        </p:sp>
      </p:grpSp>
    </p:spTree>
    <p:extLst>
      <p:ext uri="{BB962C8B-B14F-4D97-AF65-F5344CB8AC3E}">
        <p14:creationId xmlns:p14="http://schemas.microsoft.com/office/powerpoint/2010/main" val="102522809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grpSp>
        <p:nvGrpSpPr>
          <p:cNvPr id="2" name="Group 2"/>
          <p:cNvGrpSpPr/>
          <p:nvPr/>
        </p:nvGrpSpPr>
        <p:grpSpPr>
          <a:xfrm>
            <a:off x="1370694" y="5219700"/>
            <a:ext cx="7544706" cy="5001273"/>
            <a:chOff x="0" y="-19051"/>
            <a:chExt cx="8369239" cy="6325821"/>
          </a:xfrm>
        </p:grpSpPr>
        <p:sp>
          <p:nvSpPr>
            <p:cNvPr id="3" name="TextBox 3"/>
            <p:cNvSpPr txBox="1"/>
            <p:nvPr/>
          </p:nvSpPr>
          <p:spPr>
            <a:xfrm>
              <a:off x="0" y="-19051"/>
              <a:ext cx="8369239" cy="1315745"/>
            </a:xfrm>
            <a:prstGeom prst="rect">
              <a:avLst/>
            </a:prstGeom>
          </p:spPr>
          <p:txBody>
            <a:bodyPr lIns="0" tIns="0" rIns="0" bIns="0" rtlCol="0" anchor="t">
              <a:spAutoFit/>
            </a:bodyPr>
            <a:lstStyle/>
            <a:p>
              <a:pPr algn="ctr">
                <a:lnSpc>
                  <a:spcPts val="7680"/>
                </a:lnSpc>
              </a:pPr>
              <a:r>
                <a:rPr lang="id-ID" sz="6400" b="1" dirty="0">
                  <a:solidFill>
                    <a:srgbClr val="2B4B82"/>
                  </a:solidFill>
                  <a:latin typeface="Josefin Sans Bold"/>
                  <a:ea typeface="Josefin Sans Bold"/>
                  <a:cs typeface="Josefin Sans Bold"/>
                  <a:sym typeface="Josefin Sans Bold"/>
                </a:rPr>
                <a:t>Rumusan Masalah</a:t>
              </a:r>
              <a:endParaRPr lang="en-US" sz="6400" b="1" dirty="0">
                <a:solidFill>
                  <a:srgbClr val="2B4B82"/>
                </a:solidFill>
                <a:latin typeface="Josefin Sans Bold"/>
                <a:ea typeface="Josefin Sans Bold"/>
                <a:cs typeface="Josefin Sans Bold"/>
                <a:sym typeface="Josefin Sans Bold"/>
              </a:endParaRPr>
            </a:p>
          </p:txBody>
        </p:sp>
        <p:sp>
          <p:nvSpPr>
            <p:cNvPr id="4" name="TextBox 4"/>
            <p:cNvSpPr txBox="1"/>
            <p:nvPr/>
          </p:nvSpPr>
          <p:spPr>
            <a:xfrm>
              <a:off x="0" y="1382344"/>
              <a:ext cx="8369239" cy="4924426"/>
            </a:xfrm>
            <a:prstGeom prst="rect">
              <a:avLst/>
            </a:prstGeom>
          </p:spPr>
          <p:txBody>
            <a:bodyPr lIns="0" tIns="0" rIns="0" bIns="0" rtlCol="0" anchor="t">
              <a:spAutoFit/>
            </a:bodyPr>
            <a:lstStyle/>
            <a:p>
              <a:pPr marL="914400" lvl="1" indent="-457200">
                <a:buFont typeface="+mj-lt"/>
                <a:buAutoNum type="alphaLcPeriod"/>
              </a:pPr>
              <a:r>
                <a:rPr lang="id-ID" sz="2400" dirty="0">
                  <a:solidFill>
                    <a:srgbClr val="2B4B82"/>
                  </a:solidFill>
                  <a:latin typeface="Josefin Sans" panose="020B0604020202020204" charset="0"/>
                </a:rPr>
                <a:t>Bagaimana cara membuat sistem pengadaan barang yang terotomatisasi menggunakan Python untuk memudahkan proses pencatatan data barang?</a:t>
              </a:r>
              <a:endParaRPr lang="en-US" sz="2400" b="1" dirty="0">
                <a:solidFill>
                  <a:srgbClr val="2B4B82"/>
                </a:solidFill>
                <a:latin typeface="Josefin Sans" panose="020B0604020202020204" charset="0"/>
              </a:endParaRPr>
            </a:p>
            <a:p>
              <a:pPr marL="914400" lvl="1" indent="-457200">
                <a:buFont typeface="+mj-lt"/>
                <a:buAutoNum type="alphaLcPeriod"/>
              </a:pPr>
              <a:r>
                <a:rPr lang="id-ID" sz="2400" dirty="0">
                  <a:solidFill>
                    <a:srgbClr val="2B4B82"/>
                  </a:solidFill>
                  <a:latin typeface="Josefin Sans" panose="020B0604020202020204" charset="0"/>
                </a:rPr>
                <a:t>Bagaimana cara menyimpan dan mengelola data barang, seperti stok, harga, dan pemasok, secara terstruktur menggunakan Python?</a:t>
              </a:r>
              <a:endParaRPr lang="en-US" sz="2400" b="1" dirty="0">
                <a:solidFill>
                  <a:srgbClr val="2B4B82"/>
                </a:solidFill>
                <a:latin typeface="Josefin Sans" panose="020B0604020202020204" charset="0"/>
              </a:endParaRPr>
            </a:p>
            <a:p>
              <a:pPr marL="914400" lvl="1" indent="-457200">
                <a:buFont typeface="+mj-lt"/>
                <a:buAutoNum type="alphaLcPeriod"/>
              </a:pPr>
              <a:r>
                <a:rPr lang="id-ID" sz="2400" dirty="0">
                  <a:solidFill>
                    <a:srgbClr val="2B4B82"/>
                  </a:solidFill>
                  <a:latin typeface="Josefin Sans" panose="020B0604020202020204" charset="0"/>
                </a:rPr>
                <a:t>Bagaimana sistem dapat membantu pengguna memantau stok barang dan menghasilkan laporan pengadaan secara otomatis?</a:t>
              </a:r>
              <a:endParaRPr lang="en-US" sz="2400" b="1" dirty="0">
                <a:solidFill>
                  <a:srgbClr val="2B4B82"/>
                </a:solidFill>
                <a:latin typeface="Josefin Sans" panose="020B0604020202020204" charset="0"/>
              </a:endParaRPr>
            </a:p>
          </p:txBody>
        </p:sp>
      </p:grpSp>
      <p:grpSp>
        <p:nvGrpSpPr>
          <p:cNvPr id="5" name="Group 5"/>
          <p:cNvGrpSpPr/>
          <p:nvPr/>
        </p:nvGrpSpPr>
        <p:grpSpPr>
          <a:xfrm>
            <a:off x="10893831" y="5219700"/>
            <a:ext cx="6082836" cy="3021688"/>
            <a:chOff x="0" y="-19051"/>
            <a:chExt cx="8031299" cy="3764019"/>
          </a:xfrm>
        </p:grpSpPr>
        <p:sp>
          <p:nvSpPr>
            <p:cNvPr id="6" name="TextBox 6"/>
            <p:cNvSpPr txBox="1"/>
            <p:nvPr/>
          </p:nvSpPr>
          <p:spPr>
            <a:xfrm>
              <a:off x="0" y="-19051"/>
              <a:ext cx="8031299" cy="1315745"/>
            </a:xfrm>
            <a:prstGeom prst="rect">
              <a:avLst/>
            </a:prstGeom>
          </p:spPr>
          <p:txBody>
            <a:bodyPr lIns="0" tIns="0" rIns="0" bIns="0" rtlCol="0" anchor="t">
              <a:spAutoFit/>
            </a:bodyPr>
            <a:lstStyle/>
            <a:p>
              <a:pPr algn="ctr">
                <a:lnSpc>
                  <a:spcPts val="7680"/>
                </a:lnSpc>
              </a:pPr>
              <a:r>
                <a:rPr lang="id-ID" sz="6400" b="1" dirty="0">
                  <a:solidFill>
                    <a:srgbClr val="2B4B82"/>
                  </a:solidFill>
                  <a:latin typeface="Josefin Sans Bold"/>
                  <a:ea typeface="Josefin Sans Bold"/>
                  <a:cs typeface="Josefin Sans Bold"/>
                  <a:sym typeface="Josefin Sans Bold"/>
                </a:rPr>
                <a:t>Tujuan</a:t>
              </a:r>
              <a:endParaRPr lang="en-US" sz="6400" b="1" dirty="0">
                <a:solidFill>
                  <a:srgbClr val="2B4B82"/>
                </a:solidFill>
                <a:latin typeface="Josefin Sans Bold"/>
                <a:ea typeface="Josefin Sans Bold"/>
                <a:cs typeface="Josefin Sans Bold"/>
                <a:sym typeface="Josefin Sans Bold"/>
              </a:endParaRPr>
            </a:p>
          </p:txBody>
        </p:sp>
        <p:sp>
          <p:nvSpPr>
            <p:cNvPr id="7" name="TextBox 7"/>
            <p:cNvSpPr txBox="1"/>
            <p:nvPr/>
          </p:nvSpPr>
          <p:spPr>
            <a:xfrm>
              <a:off x="0" y="1382344"/>
              <a:ext cx="8031299" cy="2362624"/>
            </a:xfrm>
            <a:prstGeom prst="rect">
              <a:avLst/>
            </a:prstGeom>
          </p:spPr>
          <p:txBody>
            <a:bodyPr lIns="0" tIns="0" rIns="0" bIns="0" rtlCol="0" anchor="t">
              <a:spAutoFit/>
            </a:bodyPr>
            <a:lstStyle/>
            <a:p>
              <a:pPr marL="457200" lvl="0" indent="-457200">
                <a:buFont typeface="+mj-lt"/>
                <a:buAutoNum type="alphaLcPeriod"/>
              </a:pPr>
              <a:r>
                <a:rPr lang="id-ID" sz="2400" dirty="0">
                  <a:solidFill>
                    <a:srgbClr val="2B4B82"/>
                  </a:solidFill>
                  <a:latin typeface="Josefin Sans" panose="020B0604020202020204" charset="0"/>
                </a:rPr>
                <a:t>Mengotomatisasi proses pencatatan pengadaan barang</a:t>
              </a:r>
              <a:endParaRPr lang="en-US" sz="2400" dirty="0">
                <a:solidFill>
                  <a:srgbClr val="2B4B82"/>
                </a:solidFill>
                <a:latin typeface="Josefin Sans" panose="020B0604020202020204" charset="0"/>
              </a:endParaRPr>
            </a:p>
            <a:p>
              <a:pPr marL="457200" lvl="0" indent="-457200">
                <a:buFont typeface="+mj-lt"/>
                <a:buAutoNum type="alphaLcPeriod"/>
              </a:pPr>
              <a:r>
                <a:rPr lang="id-ID" sz="2400" dirty="0">
                  <a:solidFill>
                    <a:srgbClr val="2B4B82"/>
                  </a:solidFill>
                  <a:latin typeface="Josefin Sans" panose="020B0604020202020204" charset="0"/>
                </a:rPr>
                <a:t>Meningkatkan efisiensi manajemen stok</a:t>
              </a:r>
              <a:endParaRPr lang="en-US" sz="2400" dirty="0">
                <a:solidFill>
                  <a:srgbClr val="2B4B82"/>
                </a:solidFill>
                <a:latin typeface="Josefin Sans" panose="020B0604020202020204" charset="0"/>
              </a:endParaRPr>
            </a:p>
            <a:p>
              <a:pPr marL="457200" lvl="0" indent="-457200">
                <a:buFont typeface="+mj-lt"/>
                <a:buAutoNum type="alphaLcPeriod"/>
              </a:pPr>
              <a:r>
                <a:rPr lang="id-ID" sz="2400" dirty="0">
                  <a:solidFill>
                    <a:srgbClr val="2B4B82"/>
                  </a:solidFill>
                  <a:latin typeface="Josefin Sans" panose="020B0604020202020204" charset="0"/>
                </a:rPr>
                <a:t>Menyediakan laporan pengadaan</a:t>
              </a:r>
              <a:endParaRPr lang="en-US" sz="2400" dirty="0">
                <a:solidFill>
                  <a:srgbClr val="2B4B82"/>
                </a:solidFill>
                <a:latin typeface="Josefin Sans" panose="020B0604020202020204" charset="0"/>
              </a:endParaRPr>
            </a:p>
            <a:p>
              <a:pPr marL="518160" lvl="1" indent="-259080" algn="just">
                <a:lnSpc>
                  <a:spcPts val="3359"/>
                </a:lnSpc>
                <a:buFont typeface="Arial"/>
                <a:buChar char="•"/>
              </a:pPr>
              <a:endParaRPr lang="en-US" sz="2400" dirty="0">
                <a:solidFill>
                  <a:srgbClr val="2B4B82"/>
                </a:solidFill>
                <a:latin typeface="Josefin Sans"/>
                <a:ea typeface="Josefin Sans"/>
                <a:cs typeface="Josefin Sans"/>
                <a:sym typeface="Josefin Sans"/>
              </a:endParaRPr>
            </a:p>
          </p:txBody>
        </p:sp>
      </p:grpSp>
      <p:sp>
        <p:nvSpPr>
          <p:cNvPr id="8" name="Freeform 8"/>
          <p:cNvSpPr/>
          <p:nvPr/>
        </p:nvSpPr>
        <p:spPr>
          <a:xfrm>
            <a:off x="0" y="1866686"/>
            <a:ext cx="4597438" cy="2842053"/>
          </a:xfrm>
          <a:custGeom>
            <a:avLst/>
            <a:gdLst/>
            <a:ahLst/>
            <a:cxnLst/>
            <a:rect l="l" t="t" r="r" b="b"/>
            <a:pathLst>
              <a:path w="4597438" h="2842053">
                <a:moveTo>
                  <a:pt x="0" y="0"/>
                </a:moveTo>
                <a:lnTo>
                  <a:pt x="4597438" y="0"/>
                </a:lnTo>
                <a:lnTo>
                  <a:pt x="4597438" y="2842052"/>
                </a:lnTo>
                <a:lnTo>
                  <a:pt x="0" y="284205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flipH="1">
            <a:off x="10551837" y="3220694"/>
            <a:ext cx="2076668" cy="1276207"/>
          </a:xfrm>
          <a:custGeom>
            <a:avLst/>
            <a:gdLst/>
            <a:ahLst/>
            <a:cxnLst/>
            <a:rect l="l" t="t" r="r" b="b"/>
            <a:pathLst>
              <a:path w="2076668" h="1276207">
                <a:moveTo>
                  <a:pt x="2076668" y="0"/>
                </a:moveTo>
                <a:lnTo>
                  <a:pt x="0" y="0"/>
                </a:lnTo>
                <a:lnTo>
                  <a:pt x="0" y="1276208"/>
                </a:lnTo>
                <a:lnTo>
                  <a:pt x="2076668" y="1276208"/>
                </a:lnTo>
                <a:lnTo>
                  <a:pt x="2076668"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Freeform 10"/>
          <p:cNvSpPr/>
          <p:nvPr/>
        </p:nvSpPr>
        <p:spPr>
          <a:xfrm>
            <a:off x="13138681" y="382102"/>
            <a:ext cx="3837986" cy="4114800"/>
          </a:xfrm>
          <a:custGeom>
            <a:avLst/>
            <a:gdLst/>
            <a:ahLst/>
            <a:cxnLst/>
            <a:rect l="l" t="t" r="r" b="b"/>
            <a:pathLst>
              <a:path w="3837986" h="4114800">
                <a:moveTo>
                  <a:pt x="0" y="0"/>
                </a:moveTo>
                <a:lnTo>
                  <a:pt x="3837987" y="0"/>
                </a:lnTo>
                <a:lnTo>
                  <a:pt x="3837987" y="4114800"/>
                </a:lnTo>
                <a:lnTo>
                  <a:pt x="0" y="411480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1" name="Freeform 11"/>
          <p:cNvSpPr/>
          <p:nvPr/>
        </p:nvSpPr>
        <p:spPr>
          <a:xfrm>
            <a:off x="5087887" y="-498910"/>
            <a:ext cx="5357753" cy="5591583"/>
          </a:xfrm>
          <a:custGeom>
            <a:avLst/>
            <a:gdLst/>
            <a:ahLst/>
            <a:cxnLst/>
            <a:rect l="l" t="t" r="r" b="b"/>
            <a:pathLst>
              <a:path w="5357753" h="5591583">
                <a:moveTo>
                  <a:pt x="0" y="0"/>
                </a:moveTo>
                <a:lnTo>
                  <a:pt x="5357752" y="0"/>
                </a:lnTo>
                <a:lnTo>
                  <a:pt x="5357752" y="5591583"/>
                </a:lnTo>
                <a:lnTo>
                  <a:pt x="0" y="5591583"/>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a:extLst>
            <a:ext uri="{FF2B5EF4-FFF2-40B4-BE49-F238E27FC236}">
              <a16:creationId xmlns:a16="http://schemas.microsoft.com/office/drawing/2014/main" xmlns="" id="{F0608E47-960C-A9E7-19B4-8838B37B9C7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xmlns="" id="{E51CC3DF-B59D-FD3F-50EF-C2A5D10FFAC1}"/>
              </a:ext>
            </a:extLst>
          </p:cNvPr>
          <p:cNvSpPr/>
          <p:nvPr/>
        </p:nvSpPr>
        <p:spPr>
          <a:xfrm flipH="1">
            <a:off x="1295400" y="-1159803"/>
            <a:ext cx="5131837" cy="4114800"/>
          </a:xfrm>
          <a:custGeom>
            <a:avLst/>
            <a:gdLst/>
            <a:ahLst/>
            <a:cxnLst/>
            <a:rect l="l" t="t" r="r" b="b"/>
            <a:pathLst>
              <a:path w="5131837" h="4114800">
                <a:moveTo>
                  <a:pt x="0" y="0"/>
                </a:moveTo>
                <a:lnTo>
                  <a:pt x="5131837" y="0"/>
                </a:lnTo>
                <a:lnTo>
                  <a:pt x="5131837" y="4114800"/>
                </a:lnTo>
                <a:lnTo>
                  <a:pt x="0" y="41148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a:extLst>
              <a:ext uri="{FF2B5EF4-FFF2-40B4-BE49-F238E27FC236}">
                <a16:creationId xmlns:a16="http://schemas.microsoft.com/office/drawing/2014/main" xmlns="" id="{10E56CD3-EB49-3AE9-84FD-9AFE03E9A763}"/>
              </a:ext>
            </a:extLst>
          </p:cNvPr>
          <p:cNvGrpSpPr/>
          <p:nvPr/>
        </p:nvGrpSpPr>
        <p:grpSpPr>
          <a:xfrm>
            <a:off x="4249375" y="3938196"/>
            <a:ext cx="9789251" cy="3308290"/>
            <a:chOff x="-28028" y="-19049"/>
            <a:chExt cx="13052334" cy="4411054"/>
          </a:xfrm>
        </p:grpSpPr>
        <p:sp>
          <p:nvSpPr>
            <p:cNvPr id="4" name="TextBox 4">
              <a:extLst>
                <a:ext uri="{FF2B5EF4-FFF2-40B4-BE49-F238E27FC236}">
                  <a16:creationId xmlns:a16="http://schemas.microsoft.com/office/drawing/2014/main" xmlns="" id="{5DCB1B57-1A01-EE03-A6A0-198A950D6E28}"/>
                </a:ext>
              </a:extLst>
            </p:cNvPr>
            <p:cNvSpPr txBox="1"/>
            <p:nvPr/>
          </p:nvSpPr>
          <p:spPr>
            <a:xfrm>
              <a:off x="0" y="-19049"/>
              <a:ext cx="13024306" cy="1356782"/>
            </a:xfrm>
            <a:prstGeom prst="rect">
              <a:avLst/>
            </a:prstGeom>
          </p:spPr>
          <p:txBody>
            <a:bodyPr lIns="0" tIns="0" rIns="0" bIns="0" rtlCol="0" anchor="t">
              <a:spAutoFit/>
            </a:bodyPr>
            <a:lstStyle/>
            <a:p>
              <a:pPr algn="ctr">
                <a:lnSpc>
                  <a:spcPts val="7680"/>
                </a:lnSpc>
              </a:pPr>
              <a:r>
                <a:rPr lang="id-ID" sz="7200" b="1" dirty="0">
                  <a:solidFill>
                    <a:srgbClr val="31356E"/>
                  </a:solidFill>
                  <a:latin typeface="Josefin Sans Bold"/>
                  <a:ea typeface="Josefin Sans Bold"/>
                  <a:cs typeface="Josefin Sans Bold"/>
                  <a:sym typeface="Josefin Sans Bold"/>
                </a:rPr>
                <a:t>Ruang Lingkup</a:t>
              </a:r>
              <a:endParaRPr lang="en-US" sz="7200" b="1" dirty="0">
                <a:solidFill>
                  <a:srgbClr val="31356E"/>
                </a:solidFill>
                <a:latin typeface="Josefin Sans Bold"/>
                <a:ea typeface="Josefin Sans Bold"/>
                <a:cs typeface="Josefin Sans Bold"/>
                <a:sym typeface="Josefin Sans Bold"/>
              </a:endParaRPr>
            </a:p>
          </p:txBody>
        </p:sp>
        <p:sp>
          <p:nvSpPr>
            <p:cNvPr id="5" name="TextBox 5">
              <a:extLst>
                <a:ext uri="{FF2B5EF4-FFF2-40B4-BE49-F238E27FC236}">
                  <a16:creationId xmlns:a16="http://schemas.microsoft.com/office/drawing/2014/main" xmlns="" id="{F8E7D22C-4BDB-02A7-DFCE-0FBDD93F4EF1}"/>
                </a:ext>
              </a:extLst>
            </p:cNvPr>
            <p:cNvSpPr txBox="1"/>
            <p:nvPr/>
          </p:nvSpPr>
          <p:spPr>
            <a:xfrm>
              <a:off x="-28028" y="1999042"/>
              <a:ext cx="12478551" cy="2392963"/>
            </a:xfrm>
            <a:prstGeom prst="rect">
              <a:avLst/>
            </a:prstGeom>
          </p:spPr>
          <p:txBody>
            <a:bodyPr lIns="0" tIns="0" rIns="0" bIns="0" rtlCol="0" anchor="t">
              <a:spAutoFit/>
            </a:bodyPr>
            <a:lstStyle/>
            <a:p>
              <a:pPr algn="just">
                <a:lnSpc>
                  <a:spcPts val="3480"/>
                </a:lnSpc>
              </a:pPr>
              <a:r>
                <a:rPr lang="id-ID" sz="2900" dirty="0">
                  <a:solidFill>
                    <a:srgbClr val="2B4B82"/>
                  </a:solidFill>
                  <a:latin typeface="Josefin Sans"/>
                  <a:ea typeface="Josefin Sans"/>
                  <a:cs typeface="Josefin Sans"/>
                  <a:sym typeface="Josefin Sans"/>
                </a:rPr>
                <a:t>Mengatasi permasalahan terkait pengadaan barang dengan menggunakan Bahasa Pemrograman </a:t>
              </a:r>
              <a:r>
                <a:rPr lang="id-ID" sz="2900" dirty="0" err="1">
                  <a:solidFill>
                    <a:srgbClr val="2B4B82"/>
                  </a:solidFill>
                  <a:latin typeface="Josefin Sans"/>
                  <a:ea typeface="Josefin Sans"/>
                  <a:cs typeface="Josefin Sans"/>
                  <a:sym typeface="Josefin Sans"/>
                </a:rPr>
                <a:t>Python</a:t>
              </a:r>
              <a:r>
                <a:rPr lang="id-ID" sz="2900" dirty="0">
                  <a:solidFill>
                    <a:srgbClr val="2B4B82"/>
                  </a:solidFill>
                  <a:latin typeface="Josefin Sans"/>
                  <a:ea typeface="Josefin Sans"/>
                  <a:cs typeface="Josefin Sans"/>
                  <a:sym typeface="Josefin Sans"/>
                </a:rPr>
                <a:t> dan basis data </a:t>
              </a:r>
              <a:r>
                <a:rPr lang="id-ID" sz="2900" dirty="0" err="1">
                  <a:solidFill>
                    <a:srgbClr val="2B4B82"/>
                  </a:solidFill>
                  <a:latin typeface="Josefin Sans"/>
                  <a:ea typeface="Josefin Sans"/>
                  <a:cs typeface="Josefin Sans"/>
                  <a:sym typeface="Josefin Sans"/>
                </a:rPr>
                <a:t>MySQL</a:t>
              </a:r>
              <a:r>
                <a:rPr lang="id-ID" sz="2900" dirty="0">
                  <a:solidFill>
                    <a:srgbClr val="2B4B82"/>
                  </a:solidFill>
                  <a:latin typeface="Josefin Sans"/>
                  <a:ea typeface="Josefin Sans"/>
                  <a:cs typeface="Josefin Sans"/>
                  <a:sym typeface="Josefin Sans"/>
                </a:rPr>
                <a:t> untuk menampilkan beberapa fitur yang dapat memperbarui data dengan cepat.</a:t>
              </a:r>
              <a:endParaRPr lang="en-US" sz="2900" dirty="0">
                <a:solidFill>
                  <a:srgbClr val="2B4B82"/>
                </a:solidFill>
                <a:latin typeface="Josefin Sans"/>
                <a:ea typeface="Josefin Sans"/>
                <a:cs typeface="Josefin Sans"/>
                <a:sym typeface="Josefin Sans"/>
              </a:endParaRPr>
            </a:p>
          </p:txBody>
        </p:sp>
      </p:grpSp>
    </p:spTree>
    <p:extLst>
      <p:ext uri="{BB962C8B-B14F-4D97-AF65-F5344CB8AC3E}">
        <p14:creationId xmlns:p14="http://schemas.microsoft.com/office/powerpoint/2010/main" val="395512749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TextBox 2"/>
          <p:cNvSpPr txBox="1"/>
          <p:nvPr/>
        </p:nvSpPr>
        <p:spPr>
          <a:xfrm>
            <a:off x="1028700" y="1009650"/>
            <a:ext cx="16135350" cy="990600"/>
          </a:xfrm>
          <a:prstGeom prst="rect">
            <a:avLst/>
          </a:prstGeom>
        </p:spPr>
        <p:txBody>
          <a:bodyPr lIns="0" tIns="0" rIns="0" bIns="0" rtlCol="0" anchor="t">
            <a:spAutoFit/>
          </a:bodyPr>
          <a:lstStyle/>
          <a:p>
            <a:pPr algn="ctr">
              <a:lnSpc>
                <a:spcPts val="7680"/>
              </a:lnSpc>
            </a:pPr>
            <a:r>
              <a:rPr lang="en-US" sz="6400" b="1" dirty="0">
                <a:solidFill>
                  <a:srgbClr val="2B4B82"/>
                </a:solidFill>
                <a:latin typeface="Josefin Sans Bold"/>
                <a:ea typeface="Josefin Sans Bold"/>
                <a:cs typeface="Josefin Sans Bold"/>
                <a:sym typeface="Josefin Sans Bold"/>
              </a:rPr>
              <a:t>Cara </a:t>
            </a:r>
            <a:r>
              <a:rPr lang="en-US" sz="6400" b="1" dirty="0" err="1">
                <a:solidFill>
                  <a:srgbClr val="2B4B82"/>
                </a:solidFill>
                <a:latin typeface="Josefin Sans Bold"/>
                <a:ea typeface="Josefin Sans Bold"/>
                <a:cs typeface="Josefin Sans Bold"/>
                <a:sym typeface="Josefin Sans Bold"/>
              </a:rPr>
              <a:t>mempersiapkan</a:t>
            </a:r>
            <a:r>
              <a:rPr lang="en-US" sz="6400" b="1" dirty="0">
                <a:solidFill>
                  <a:srgbClr val="2B4B82"/>
                </a:solidFill>
                <a:latin typeface="Josefin Sans Bold"/>
                <a:ea typeface="Josefin Sans Bold"/>
                <a:cs typeface="Josefin Sans Bold"/>
                <a:sym typeface="Josefin Sans Bold"/>
              </a:rPr>
              <a:t> </a:t>
            </a:r>
            <a:r>
              <a:rPr lang="en-US" sz="6400" b="1" dirty="0" err="1">
                <a:solidFill>
                  <a:srgbClr val="2B4B82"/>
                </a:solidFill>
                <a:latin typeface="Josefin Sans Bold"/>
                <a:ea typeface="Josefin Sans Bold"/>
                <a:cs typeface="Josefin Sans Bold"/>
                <a:sym typeface="Josefin Sans Bold"/>
              </a:rPr>
              <a:t>ruang</a:t>
            </a:r>
            <a:r>
              <a:rPr lang="en-US" sz="6400" b="1" dirty="0">
                <a:solidFill>
                  <a:srgbClr val="2B4B82"/>
                </a:solidFill>
                <a:latin typeface="Josefin Sans Bold"/>
                <a:ea typeface="Josefin Sans Bold"/>
                <a:cs typeface="Josefin Sans Bold"/>
                <a:sym typeface="Josefin Sans Bold"/>
              </a:rPr>
              <a:t> </a:t>
            </a:r>
            <a:r>
              <a:rPr lang="en-US" sz="6400" b="1" dirty="0" err="1">
                <a:solidFill>
                  <a:srgbClr val="2B4B82"/>
                </a:solidFill>
                <a:latin typeface="Josefin Sans Bold"/>
                <a:ea typeface="Josefin Sans Bold"/>
                <a:cs typeface="Josefin Sans Bold"/>
                <a:sym typeface="Josefin Sans Bold"/>
              </a:rPr>
              <a:t>kelas</a:t>
            </a:r>
            <a:r>
              <a:rPr lang="en-US" sz="6400" b="1" dirty="0">
                <a:solidFill>
                  <a:srgbClr val="2B4B82"/>
                </a:solidFill>
                <a:latin typeface="Josefin Sans Bold"/>
                <a:ea typeface="Josefin Sans Bold"/>
                <a:cs typeface="Josefin Sans Bold"/>
                <a:sym typeface="Josefin Sans Bold"/>
              </a:rPr>
              <a:t> virtual</a:t>
            </a:r>
          </a:p>
        </p:txBody>
      </p:sp>
      <p:grpSp>
        <p:nvGrpSpPr>
          <p:cNvPr id="3" name="Group 3"/>
          <p:cNvGrpSpPr/>
          <p:nvPr/>
        </p:nvGrpSpPr>
        <p:grpSpPr>
          <a:xfrm>
            <a:off x="4584432" y="4153055"/>
            <a:ext cx="2401669" cy="3288107"/>
            <a:chOff x="0" y="0"/>
            <a:chExt cx="3202226" cy="4384143"/>
          </a:xfrm>
        </p:grpSpPr>
        <p:sp>
          <p:nvSpPr>
            <p:cNvPr id="4" name="TextBox 4"/>
            <p:cNvSpPr txBox="1"/>
            <p:nvPr/>
          </p:nvSpPr>
          <p:spPr>
            <a:xfrm>
              <a:off x="0" y="-57150"/>
              <a:ext cx="3202226" cy="616279"/>
            </a:xfrm>
            <a:prstGeom prst="rect">
              <a:avLst/>
            </a:prstGeom>
          </p:spPr>
          <p:txBody>
            <a:bodyPr lIns="0" tIns="0" rIns="0" bIns="0" rtlCol="0" anchor="t">
              <a:spAutoFit/>
            </a:bodyPr>
            <a:lstStyle/>
            <a:p>
              <a:pPr algn="ctr">
                <a:lnSpc>
                  <a:spcPts val="3919"/>
                </a:lnSpc>
              </a:pPr>
              <a:r>
                <a:rPr lang="en-US" sz="2800" b="1" spc="478">
                  <a:solidFill>
                    <a:srgbClr val="2B4B82"/>
                  </a:solidFill>
                  <a:latin typeface="Josefin Sans Bold"/>
                  <a:ea typeface="Josefin Sans Bold"/>
                  <a:cs typeface="Josefin Sans Bold"/>
                  <a:sym typeface="Josefin Sans Bold"/>
                </a:rPr>
                <a:t>LANGKAH</a:t>
              </a:r>
            </a:p>
          </p:txBody>
        </p:sp>
        <p:sp>
          <p:nvSpPr>
            <p:cNvPr id="5" name="TextBox 5"/>
            <p:cNvSpPr txBox="1"/>
            <p:nvPr/>
          </p:nvSpPr>
          <p:spPr>
            <a:xfrm>
              <a:off x="0" y="2928692"/>
              <a:ext cx="3202226" cy="1948433"/>
            </a:xfrm>
            <a:prstGeom prst="rect">
              <a:avLst/>
            </a:prstGeom>
          </p:spPr>
          <p:txBody>
            <a:bodyPr lIns="0" tIns="0" rIns="0" bIns="0" rtlCol="0" anchor="t">
              <a:spAutoFit/>
            </a:bodyPr>
            <a:lstStyle/>
            <a:p>
              <a:pPr algn="ctr">
                <a:lnSpc>
                  <a:spcPts val="2940"/>
                </a:lnSpc>
              </a:pPr>
              <a:r>
                <a:rPr lang="en-US" sz="2100" dirty="0">
                  <a:solidFill>
                    <a:srgbClr val="2B4B82"/>
                  </a:solidFill>
                  <a:latin typeface="Josefin Sans"/>
                  <a:ea typeface="Josefin Sans"/>
                  <a:cs typeface="Josefin Sans"/>
                  <a:sym typeface="Josefin Sans"/>
                </a:rPr>
                <a:t>Bersiap dan </a:t>
              </a:r>
              <a:r>
                <a:rPr lang="en-US" sz="2100" dirty="0" err="1">
                  <a:solidFill>
                    <a:srgbClr val="2B4B82"/>
                  </a:solidFill>
                  <a:latin typeface="Josefin Sans"/>
                  <a:ea typeface="Josefin Sans"/>
                  <a:cs typeface="Josefin Sans"/>
                  <a:sym typeface="Josefin Sans"/>
                </a:rPr>
                <a:t>ketahui</a:t>
              </a:r>
              <a:r>
                <a:rPr lang="en-US" sz="2100" dirty="0">
                  <a:solidFill>
                    <a:srgbClr val="2B4B82"/>
                  </a:solidFill>
                  <a:latin typeface="Josefin Sans"/>
                  <a:ea typeface="Josefin Sans"/>
                  <a:cs typeface="Josefin Sans"/>
                  <a:sym typeface="Josefin Sans"/>
                </a:rPr>
                <a:t> </a:t>
              </a:r>
              <a:r>
                <a:rPr lang="en-US" sz="2100" dirty="0" err="1">
                  <a:solidFill>
                    <a:srgbClr val="2B4B82"/>
                  </a:solidFill>
                  <a:latin typeface="Josefin Sans"/>
                  <a:ea typeface="Josefin Sans"/>
                  <a:cs typeface="Josefin Sans"/>
                  <a:sym typeface="Josefin Sans"/>
                </a:rPr>
                <a:t>cara</a:t>
              </a:r>
              <a:r>
                <a:rPr lang="en-US" sz="2100" dirty="0">
                  <a:solidFill>
                    <a:srgbClr val="2B4B82"/>
                  </a:solidFill>
                  <a:latin typeface="Josefin Sans"/>
                  <a:ea typeface="Josefin Sans"/>
                  <a:cs typeface="Josefin Sans"/>
                  <a:sym typeface="Josefin Sans"/>
                </a:rPr>
                <a:t> </a:t>
              </a:r>
              <a:r>
                <a:rPr lang="en-US" sz="2100" dirty="0" err="1">
                  <a:solidFill>
                    <a:srgbClr val="2B4B82"/>
                  </a:solidFill>
                  <a:latin typeface="Josefin Sans"/>
                  <a:ea typeface="Josefin Sans"/>
                  <a:cs typeface="Josefin Sans"/>
                  <a:sym typeface="Josefin Sans"/>
                </a:rPr>
                <a:t>menggunakan</a:t>
              </a:r>
              <a:r>
                <a:rPr lang="en-US" sz="2100" dirty="0">
                  <a:solidFill>
                    <a:srgbClr val="2B4B82"/>
                  </a:solidFill>
                  <a:latin typeface="Josefin Sans"/>
                  <a:ea typeface="Josefin Sans"/>
                  <a:cs typeface="Josefin Sans"/>
                  <a:sym typeface="Josefin Sans"/>
                </a:rPr>
                <a:t> </a:t>
              </a:r>
              <a:r>
                <a:rPr lang="en-US" sz="2100" dirty="0" err="1">
                  <a:solidFill>
                    <a:srgbClr val="2B4B82"/>
                  </a:solidFill>
                  <a:latin typeface="Josefin Sans"/>
                  <a:ea typeface="Josefin Sans"/>
                  <a:cs typeface="Josefin Sans"/>
                  <a:sym typeface="Josefin Sans"/>
                </a:rPr>
                <a:t>bahannya</a:t>
              </a:r>
              <a:r>
                <a:rPr lang="en-US" sz="2100" dirty="0">
                  <a:solidFill>
                    <a:srgbClr val="2B4B82"/>
                  </a:solidFill>
                  <a:latin typeface="Josefin Sans"/>
                  <a:ea typeface="Josefin Sans"/>
                  <a:cs typeface="Josefin Sans"/>
                  <a:sym typeface="Josefin Sans"/>
                </a:rPr>
                <a:t>.</a:t>
              </a:r>
            </a:p>
          </p:txBody>
        </p:sp>
        <p:sp>
          <p:nvSpPr>
            <p:cNvPr id="6" name="TextBox 6"/>
            <p:cNvSpPr txBox="1"/>
            <p:nvPr/>
          </p:nvSpPr>
          <p:spPr>
            <a:xfrm>
              <a:off x="0" y="906221"/>
              <a:ext cx="3202226" cy="1675619"/>
            </a:xfrm>
            <a:prstGeom prst="rect">
              <a:avLst/>
            </a:prstGeom>
          </p:spPr>
          <p:txBody>
            <a:bodyPr lIns="0" tIns="0" rIns="0" bIns="0" rtlCol="0" anchor="t">
              <a:spAutoFit/>
            </a:bodyPr>
            <a:lstStyle/>
            <a:p>
              <a:pPr algn="ctr">
                <a:lnSpc>
                  <a:spcPts val="3359"/>
                </a:lnSpc>
              </a:pPr>
              <a:r>
                <a:rPr lang="en-US" sz="2400" b="1">
                  <a:solidFill>
                    <a:srgbClr val="2B4B82"/>
                  </a:solidFill>
                  <a:latin typeface="Josefin Sans Bold"/>
                  <a:ea typeface="Josefin Sans Bold"/>
                  <a:cs typeface="Josefin Sans Bold"/>
                  <a:sym typeface="Josefin Sans Bold"/>
                </a:rPr>
                <a:t>Tinjau semua bahan belajar online.</a:t>
              </a:r>
            </a:p>
          </p:txBody>
        </p:sp>
      </p:grpSp>
      <p:grpSp>
        <p:nvGrpSpPr>
          <p:cNvPr id="7" name="Group 7"/>
          <p:cNvGrpSpPr/>
          <p:nvPr/>
        </p:nvGrpSpPr>
        <p:grpSpPr>
          <a:xfrm>
            <a:off x="1123950" y="4153055"/>
            <a:ext cx="2459408" cy="3293976"/>
            <a:chOff x="0" y="0"/>
            <a:chExt cx="3279211" cy="4391968"/>
          </a:xfrm>
        </p:grpSpPr>
        <p:sp>
          <p:nvSpPr>
            <p:cNvPr id="8" name="TextBox 8"/>
            <p:cNvSpPr txBox="1"/>
            <p:nvPr/>
          </p:nvSpPr>
          <p:spPr>
            <a:xfrm>
              <a:off x="0" y="-57150"/>
              <a:ext cx="3279211" cy="616279"/>
            </a:xfrm>
            <a:prstGeom prst="rect">
              <a:avLst/>
            </a:prstGeom>
          </p:spPr>
          <p:txBody>
            <a:bodyPr lIns="0" tIns="0" rIns="0" bIns="0" rtlCol="0" anchor="t">
              <a:spAutoFit/>
            </a:bodyPr>
            <a:lstStyle/>
            <a:p>
              <a:pPr algn="ctr">
                <a:lnSpc>
                  <a:spcPts val="3919"/>
                </a:lnSpc>
              </a:pPr>
              <a:r>
                <a:rPr lang="en-US" sz="2799" b="1" spc="478" dirty="0">
                  <a:solidFill>
                    <a:srgbClr val="2B4B82"/>
                  </a:solidFill>
                  <a:latin typeface="Josefin Sans Bold"/>
                  <a:ea typeface="Josefin Sans Bold"/>
                  <a:cs typeface="Josefin Sans Bold"/>
                  <a:sym typeface="Josefin Sans Bold"/>
                </a:rPr>
                <a:t>LANGKAH</a:t>
              </a:r>
            </a:p>
          </p:txBody>
        </p:sp>
        <p:sp>
          <p:nvSpPr>
            <p:cNvPr id="9" name="TextBox 9"/>
            <p:cNvSpPr txBox="1"/>
            <p:nvPr/>
          </p:nvSpPr>
          <p:spPr>
            <a:xfrm>
              <a:off x="0" y="2936517"/>
              <a:ext cx="3279211" cy="1948433"/>
            </a:xfrm>
            <a:prstGeom prst="rect">
              <a:avLst/>
            </a:prstGeom>
          </p:spPr>
          <p:txBody>
            <a:bodyPr lIns="0" tIns="0" rIns="0" bIns="0" rtlCol="0" anchor="t">
              <a:spAutoFit/>
            </a:bodyPr>
            <a:lstStyle/>
            <a:p>
              <a:pPr algn="ctr">
                <a:lnSpc>
                  <a:spcPts val="2940"/>
                </a:lnSpc>
              </a:pPr>
              <a:r>
                <a:rPr lang="en-US" sz="2100">
                  <a:solidFill>
                    <a:srgbClr val="2B4B82"/>
                  </a:solidFill>
                  <a:latin typeface="Josefin Sans"/>
                  <a:ea typeface="Josefin Sans"/>
                  <a:cs typeface="Josefin Sans"/>
                  <a:sym typeface="Josefin Sans"/>
                </a:rPr>
                <a:t>Pelajari sistemnya agar dapat memaksimalkan penggunaannya.</a:t>
              </a:r>
            </a:p>
          </p:txBody>
        </p:sp>
        <p:sp>
          <p:nvSpPr>
            <p:cNvPr id="10" name="TextBox 10"/>
            <p:cNvSpPr txBox="1"/>
            <p:nvPr/>
          </p:nvSpPr>
          <p:spPr>
            <a:xfrm>
              <a:off x="0" y="900631"/>
              <a:ext cx="3279211" cy="1675619"/>
            </a:xfrm>
            <a:prstGeom prst="rect">
              <a:avLst/>
            </a:prstGeom>
          </p:spPr>
          <p:txBody>
            <a:bodyPr lIns="0" tIns="0" rIns="0" bIns="0" rtlCol="0" anchor="t">
              <a:spAutoFit/>
            </a:bodyPr>
            <a:lstStyle/>
            <a:p>
              <a:pPr algn="ctr">
                <a:lnSpc>
                  <a:spcPts val="3359"/>
                </a:lnSpc>
              </a:pPr>
              <a:r>
                <a:rPr lang="en-US" sz="2400" b="1">
                  <a:solidFill>
                    <a:srgbClr val="2B4B82"/>
                  </a:solidFill>
                  <a:latin typeface="Josefin Sans Bold"/>
                  <a:ea typeface="Josefin Sans Bold"/>
                  <a:cs typeface="Josefin Sans Bold"/>
                  <a:sym typeface="Josefin Sans Bold"/>
                </a:rPr>
                <a:t>Pilih sistem manajemen pembelajaran.</a:t>
              </a:r>
            </a:p>
          </p:txBody>
        </p:sp>
      </p:grpSp>
      <p:grpSp>
        <p:nvGrpSpPr>
          <p:cNvPr id="11" name="Group 11"/>
          <p:cNvGrpSpPr/>
          <p:nvPr/>
        </p:nvGrpSpPr>
        <p:grpSpPr>
          <a:xfrm>
            <a:off x="7819046" y="4153055"/>
            <a:ext cx="2459408" cy="3288107"/>
            <a:chOff x="0" y="0"/>
            <a:chExt cx="3279211" cy="4384143"/>
          </a:xfrm>
        </p:grpSpPr>
        <p:sp>
          <p:nvSpPr>
            <p:cNvPr id="12" name="TextBox 12"/>
            <p:cNvSpPr txBox="1"/>
            <p:nvPr/>
          </p:nvSpPr>
          <p:spPr>
            <a:xfrm>
              <a:off x="0" y="-57150"/>
              <a:ext cx="3279211" cy="616279"/>
            </a:xfrm>
            <a:prstGeom prst="rect">
              <a:avLst/>
            </a:prstGeom>
          </p:spPr>
          <p:txBody>
            <a:bodyPr lIns="0" tIns="0" rIns="0" bIns="0" rtlCol="0" anchor="t">
              <a:spAutoFit/>
            </a:bodyPr>
            <a:lstStyle/>
            <a:p>
              <a:pPr algn="ctr">
                <a:lnSpc>
                  <a:spcPts val="3919"/>
                </a:lnSpc>
              </a:pPr>
              <a:r>
                <a:rPr lang="en-US" sz="2799" b="1" spc="478">
                  <a:solidFill>
                    <a:srgbClr val="2B4B82"/>
                  </a:solidFill>
                  <a:latin typeface="Josefin Sans Bold"/>
                  <a:ea typeface="Josefin Sans Bold"/>
                  <a:cs typeface="Josefin Sans Bold"/>
                  <a:sym typeface="Josefin Sans Bold"/>
                </a:rPr>
                <a:t>LANGKAH</a:t>
              </a:r>
            </a:p>
          </p:txBody>
        </p:sp>
        <p:sp>
          <p:nvSpPr>
            <p:cNvPr id="13" name="TextBox 13"/>
            <p:cNvSpPr txBox="1"/>
            <p:nvPr/>
          </p:nvSpPr>
          <p:spPr>
            <a:xfrm>
              <a:off x="0" y="2928692"/>
              <a:ext cx="3279211" cy="1948433"/>
            </a:xfrm>
            <a:prstGeom prst="rect">
              <a:avLst/>
            </a:prstGeom>
          </p:spPr>
          <p:txBody>
            <a:bodyPr lIns="0" tIns="0" rIns="0" bIns="0" rtlCol="0" anchor="t">
              <a:spAutoFit/>
            </a:bodyPr>
            <a:lstStyle/>
            <a:p>
              <a:pPr algn="ctr">
                <a:lnSpc>
                  <a:spcPts val="2940"/>
                </a:lnSpc>
              </a:pPr>
              <a:r>
                <a:rPr lang="en-US" sz="2100">
                  <a:solidFill>
                    <a:srgbClr val="2B4B82"/>
                  </a:solidFill>
                  <a:latin typeface="Josefin Sans"/>
                  <a:ea typeface="Josefin Sans"/>
                  <a:cs typeface="Josefin Sans"/>
                  <a:sym typeface="Josefin Sans"/>
                </a:rPr>
                <a:t>Gunakan alat yang diperlukan untuk mengelola waktu dengan baik.</a:t>
              </a:r>
            </a:p>
          </p:txBody>
        </p:sp>
        <p:sp>
          <p:nvSpPr>
            <p:cNvPr id="14" name="TextBox 14"/>
            <p:cNvSpPr txBox="1"/>
            <p:nvPr/>
          </p:nvSpPr>
          <p:spPr>
            <a:xfrm>
              <a:off x="0" y="906221"/>
              <a:ext cx="3279211" cy="1675619"/>
            </a:xfrm>
            <a:prstGeom prst="rect">
              <a:avLst/>
            </a:prstGeom>
          </p:spPr>
          <p:txBody>
            <a:bodyPr lIns="0" tIns="0" rIns="0" bIns="0" rtlCol="0" anchor="t">
              <a:spAutoFit/>
            </a:bodyPr>
            <a:lstStyle/>
            <a:p>
              <a:pPr algn="ctr">
                <a:lnSpc>
                  <a:spcPts val="3359"/>
                </a:lnSpc>
              </a:pPr>
              <a:r>
                <a:rPr lang="en-US" sz="2400" b="1">
                  <a:solidFill>
                    <a:srgbClr val="2B4B82"/>
                  </a:solidFill>
                  <a:latin typeface="Josefin Sans Bold"/>
                  <a:ea typeface="Josefin Sans Bold"/>
                  <a:cs typeface="Josefin Sans Bold"/>
                  <a:sym typeface="Josefin Sans Bold"/>
                </a:rPr>
                <a:t>Berinvestasi pada aplikasi komunikasi.</a:t>
              </a:r>
            </a:p>
          </p:txBody>
        </p:sp>
      </p:grpSp>
      <p:grpSp>
        <p:nvGrpSpPr>
          <p:cNvPr id="15" name="Group 15"/>
          <p:cNvGrpSpPr/>
          <p:nvPr/>
        </p:nvGrpSpPr>
        <p:grpSpPr>
          <a:xfrm>
            <a:off x="11266418" y="4153055"/>
            <a:ext cx="2680634" cy="3657844"/>
            <a:chOff x="0" y="0"/>
            <a:chExt cx="3574179" cy="4877125"/>
          </a:xfrm>
        </p:grpSpPr>
        <p:sp>
          <p:nvSpPr>
            <p:cNvPr id="16" name="TextBox 16"/>
            <p:cNvSpPr txBox="1"/>
            <p:nvPr/>
          </p:nvSpPr>
          <p:spPr>
            <a:xfrm>
              <a:off x="0" y="-57150"/>
              <a:ext cx="3574179" cy="616279"/>
            </a:xfrm>
            <a:prstGeom prst="rect">
              <a:avLst/>
            </a:prstGeom>
          </p:spPr>
          <p:txBody>
            <a:bodyPr lIns="0" tIns="0" rIns="0" bIns="0" rtlCol="0" anchor="t">
              <a:spAutoFit/>
            </a:bodyPr>
            <a:lstStyle/>
            <a:p>
              <a:pPr algn="ctr">
                <a:lnSpc>
                  <a:spcPts val="3919"/>
                </a:lnSpc>
              </a:pPr>
              <a:r>
                <a:rPr lang="en-US" sz="2800" b="1" spc="478">
                  <a:solidFill>
                    <a:srgbClr val="2B4B82"/>
                  </a:solidFill>
                  <a:latin typeface="Josefin Sans Bold"/>
                  <a:ea typeface="Josefin Sans Bold"/>
                  <a:cs typeface="Josefin Sans Bold"/>
                  <a:sym typeface="Josefin Sans Bold"/>
                </a:rPr>
                <a:t>LANGKAH</a:t>
              </a:r>
            </a:p>
          </p:txBody>
        </p:sp>
        <p:sp>
          <p:nvSpPr>
            <p:cNvPr id="17" name="TextBox 17"/>
            <p:cNvSpPr txBox="1"/>
            <p:nvPr/>
          </p:nvSpPr>
          <p:spPr>
            <a:xfrm>
              <a:off x="0" y="2928692"/>
              <a:ext cx="3574179" cy="2441415"/>
            </a:xfrm>
            <a:prstGeom prst="rect">
              <a:avLst/>
            </a:prstGeom>
          </p:spPr>
          <p:txBody>
            <a:bodyPr lIns="0" tIns="0" rIns="0" bIns="0" rtlCol="0" anchor="t">
              <a:spAutoFit/>
            </a:bodyPr>
            <a:lstStyle/>
            <a:p>
              <a:pPr algn="ctr">
                <a:lnSpc>
                  <a:spcPts val="2940"/>
                </a:lnSpc>
              </a:pPr>
              <a:r>
                <a:rPr lang="en-US" sz="2100">
                  <a:solidFill>
                    <a:srgbClr val="2B4B82"/>
                  </a:solidFill>
                  <a:latin typeface="Josefin Sans"/>
                  <a:ea typeface="Josefin Sans"/>
                  <a:cs typeface="Josefin Sans"/>
                  <a:sym typeface="Josefin Sans"/>
                </a:rPr>
                <a:t>Pilih platform andal yang dapat membantu pencapaian sasaran Anda.</a:t>
              </a:r>
            </a:p>
          </p:txBody>
        </p:sp>
        <p:sp>
          <p:nvSpPr>
            <p:cNvPr id="18" name="TextBox 18"/>
            <p:cNvSpPr txBox="1"/>
            <p:nvPr/>
          </p:nvSpPr>
          <p:spPr>
            <a:xfrm>
              <a:off x="0" y="906221"/>
              <a:ext cx="3574179" cy="1675619"/>
            </a:xfrm>
            <a:prstGeom prst="rect">
              <a:avLst/>
            </a:prstGeom>
          </p:spPr>
          <p:txBody>
            <a:bodyPr lIns="0" tIns="0" rIns="0" bIns="0" rtlCol="0" anchor="t">
              <a:spAutoFit/>
            </a:bodyPr>
            <a:lstStyle/>
            <a:p>
              <a:pPr algn="ctr">
                <a:lnSpc>
                  <a:spcPts val="3359"/>
                </a:lnSpc>
              </a:pPr>
              <a:r>
                <a:rPr lang="en-US" sz="2400" b="1">
                  <a:solidFill>
                    <a:srgbClr val="2B4B82"/>
                  </a:solidFill>
                  <a:latin typeface="Josefin Sans Bold"/>
                  <a:ea typeface="Josefin Sans Bold"/>
                  <a:cs typeface="Josefin Sans Bold"/>
                  <a:sym typeface="Josefin Sans Bold"/>
                </a:rPr>
                <a:t>Pilih platform streaming yang aman.</a:t>
              </a:r>
            </a:p>
          </p:txBody>
        </p:sp>
      </p:grpSp>
      <p:grpSp>
        <p:nvGrpSpPr>
          <p:cNvPr id="19" name="Group 19"/>
          <p:cNvGrpSpPr/>
          <p:nvPr/>
        </p:nvGrpSpPr>
        <p:grpSpPr>
          <a:xfrm>
            <a:off x="14704642" y="4153055"/>
            <a:ext cx="2459408" cy="3657844"/>
            <a:chOff x="0" y="0"/>
            <a:chExt cx="3279211" cy="4877125"/>
          </a:xfrm>
        </p:grpSpPr>
        <p:sp>
          <p:nvSpPr>
            <p:cNvPr id="20" name="TextBox 20"/>
            <p:cNvSpPr txBox="1"/>
            <p:nvPr/>
          </p:nvSpPr>
          <p:spPr>
            <a:xfrm>
              <a:off x="0" y="-57150"/>
              <a:ext cx="3279211" cy="616279"/>
            </a:xfrm>
            <a:prstGeom prst="rect">
              <a:avLst/>
            </a:prstGeom>
          </p:spPr>
          <p:txBody>
            <a:bodyPr lIns="0" tIns="0" rIns="0" bIns="0" rtlCol="0" anchor="t">
              <a:spAutoFit/>
            </a:bodyPr>
            <a:lstStyle/>
            <a:p>
              <a:pPr algn="ctr">
                <a:lnSpc>
                  <a:spcPts val="3919"/>
                </a:lnSpc>
              </a:pPr>
              <a:r>
                <a:rPr lang="en-US" sz="2799" b="1" spc="478">
                  <a:solidFill>
                    <a:srgbClr val="2B4B82"/>
                  </a:solidFill>
                  <a:latin typeface="Josefin Sans Bold"/>
                  <a:ea typeface="Josefin Sans Bold"/>
                  <a:cs typeface="Josefin Sans Bold"/>
                  <a:sym typeface="Josefin Sans Bold"/>
                </a:rPr>
                <a:t>LANGKAH</a:t>
              </a:r>
            </a:p>
          </p:txBody>
        </p:sp>
        <p:sp>
          <p:nvSpPr>
            <p:cNvPr id="21" name="TextBox 21"/>
            <p:cNvSpPr txBox="1"/>
            <p:nvPr/>
          </p:nvSpPr>
          <p:spPr>
            <a:xfrm>
              <a:off x="0" y="2928692"/>
              <a:ext cx="3279211" cy="1948433"/>
            </a:xfrm>
            <a:prstGeom prst="rect">
              <a:avLst/>
            </a:prstGeom>
          </p:spPr>
          <p:txBody>
            <a:bodyPr lIns="0" tIns="0" rIns="0" bIns="0" rtlCol="0" anchor="t">
              <a:spAutoFit/>
            </a:bodyPr>
            <a:lstStyle/>
            <a:p>
              <a:pPr algn="ctr">
                <a:lnSpc>
                  <a:spcPts val="2940"/>
                </a:lnSpc>
              </a:pPr>
              <a:r>
                <a:rPr lang="en-US" sz="2100">
                  <a:solidFill>
                    <a:srgbClr val="2B4B82"/>
                  </a:solidFill>
                  <a:latin typeface="Josefin Sans"/>
                  <a:ea typeface="Josefin Sans"/>
                  <a:cs typeface="Josefin Sans"/>
                  <a:sym typeface="Josefin Sans"/>
                </a:rPr>
                <a:t>Buat lingkungan pembelajaran yang mendorong kerja sama tim.</a:t>
              </a:r>
            </a:p>
          </p:txBody>
        </p:sp>
        <p:sp>
          <p:nvSpPr>
            <p:cNvPr id="22" name="TextBox 22"/>
            <p:cNvSpPr txBox="1"/>
            <p:nvPr/>
          </p:nvSpPr>
          <p:spPr>
            <a:xfrm>
              <a:off x="0" y="906221"/>
              <a:ext cx="3279211" cy="1675619"/>
            </a:xfrm>
            <a:prstGeom prst="rect">
              <a:avLst/>
            </a:prstGeom>
          </p:spPr>
          <p:txBody>
            <a:bodyPr lIns="0" tIns="0" rIns="0" bIns="0" rtlCol="0" anchor="t">
              <a:spAutoFit/>
            </a:bodyPr>
            <a:lstStyle/>
            <a:p>
              <a:pPr algn="ctr">
                <a:lnSpc>
                  <a:spcPts val="3359"/>
                </a:lnSpc>
              </a:pPr>
              <a:r>
                <a:rPr lang="en-US" sz="2400" b="1">
                  <a:solidFill>
                    <a:srgbClr val="2B4B82"/>
                  </a:solidFill>
                  <a:latin typeface="Josefin Sans Bold"/>
                  <a:ea typeface="Josefin Sans Bold"/>
                  <a:cs typeface="Josefin Sans Bold"/>
                  <a:sym typeface="Josefin Sans Bold"/>
                </a:rPr>
                <a:t>Pilih aplikasi yang kolaboratif.</a:t>
              </a:r>
            </a:p>
          </p:txBody>
        </p:sp>
      </p:grpSp>
      <p:grpSp>
        <p:nvGrpSpPr>
          <p:cNvPr id="23" name="Group 23"/>
          <p:cNvGrpSpPr/>
          <p:nvPr/>
        </p:nvGrpSpPr>
        <p:grpSpPr>
          <a:xfrm>
            <a:off x="2051969" y="3258915"/>
            <a:ext cx="14021736" cy="669290"/>
            <a:chOff x="0" y="0"/>
            <a:chExt cx="18695648" cy="892387"/>
          </a:xfrm>
        </p:grpSpPr>
        <p:sp>
          <p:nvSpPr>
            <p:cNvPr id="24" name="TextBox 24"/>
            <p:cNvSpPr txBox="1"/>
            <p:nvPr/>
          </p:nvSpPr>
          <p:spPr>
            <a:xfrm>
              <a:off x="0" y="-104775"/>
              <a:ext cx="804493" cy="997162"/>
            </a:xfrm>
            <a:prstGeom prst="rect">
              <a:avLst/>
            </a:prstGeom>
          </p:spPr>
          <p:txBody>
            <a:bodyPr lIns="0" tIns="0" rIns="0" bIns="0" rtlCol="0" anchor="t">
              <a:spAutoFit/>
            </a:bodyPr>
            <a:lstStyle/>
            <a:p>
              <a:pPr algn="ctr">
                <a:lnSpc>
                  <a:spcPts val="6160"/>
                </a:lnSpc>
              </a:pPr>
              <a:r>
                <a:rPr lang="en-US" sz="4400" b="1" spc="752">
                  <a:solidFill>
                    <a:srgbClr val="2B4B82"/>
                  </a:solidFill>
                  <a:latin typeface="Josefin Sans Bold"/>
                  <a:ea typeface="Josefin Sans Bold"/>
                  <a:cs typeface="Josefin Sans Bold"/>
                  <a:sym typeface="Josefin Sans Bold"/>
                </a:rPr>
                <a:t>1</a:t>
              </a:r>
            </a:p>
          </p:txBody>
        </p:sp>
        <p:sp>
          <p:nvSpPr>
            <p:cNvPr id="25" name="TextBox 25"/>
            <p:cNvSpPr txBox="1"/>
            <p:nvPr/>
          </p:nvSpPr>
          <p:spPr>
            <a:xfrm>
              <a:off x="4575484" y="-104775"/>
              <a:ext cx="804493" cy="997162"/>
            </a:xfrm>
            <a:prstGeom prst="rect">
              <a:avLst/>
            </a:prstGeom>
          </p:spPr>
          <p:txBody>
            <a:bodyPr lIns="0" tIns="0" rIns="0" bIns="0" rtlCol="0" anchor="t">
              <a:spAutoFit/>
            </a:bodyPr>
            <a:lstStyle/>
            <a:p>
              <a:pPr algn="ctr">
                <a:lnSpc>
                  <a:spcPts val="6160"/>
                </a:lnSpc>
              </a:pPr>
              <a:r>
                <a:rPr lang="en-US" sz="4400" b="1" spc="752">
                  <a:solidFill>
                    <a:srgbClr val="2B4B82"/>
                  </a:solidFill>
                  <a:latin typeface="Josefin Sans Bold"/>
                  <a:ea typeface="Josefin Sans Bold"/>
                  <a:cs typeface="Josefin Sans Bold"/>
                  <a:sym typeface="Josefin Sans Bold"/>
                </a:rPr>
                <a:t>2</a:t>
              </a:r>
            </a:p>
          </p:txBody>
        </p:sp>
        <p:sp>
          <p:nvSpPr>
            <p:cNvPr id="26" name="TextBox 26"/>
            <p:cNvSpPr txBox="1"/>
            <p:nvPr/>
          </p:nvSpPr>
          <p:spPr>
            <a:xfrm>
              <a:off x="8926794" y="-104775"/>
              <a:ext cx="804493" cy="997162"/>
            </a:xfrm>
            <a:prstGeom prst="rect">
              <a:avLst/>
            </a:prstGeom>
          </p:spPr>
          <p:txBody>
            <a:bodyPr lIns="0" tIns="0" rIns="0" bIns="0" rtlCol="0" anchor="t">
              <a:spAutoFit/>
            </a:bodyPr>
            <a:lstStyle/>
            <a:p>
              <a:pPr algn="ctr">
                <a:lnSpc>
                  <a:spcPts val="6160"/>
                </a:lnSpc>
              </a:pPr>
              <a:r>
                <a:rPr lang="en-US" sz="4400" b="1" spc="752">
                  <a:solidFill>
                    <a:srgbClr val="2B4B82"/>
                  </a:solidFill>
                  <a:latin typeface="Josefin Sans Bold"/>
                  <a:ea typeface="Josefin Sans Bold"/>
                  <a:cs typeface="Josefin Sans Bold"/>
                  <a:sym typeface="Josefin Sans Bold"/>
                </a:rPr>
                <a:t>3</a:t>
              </a:r>
            </a:p>
          </p:txBody>
        </p:sp>
        <p:sp>
          <p:nvSpPr>
            <p:cNvPr id="27" name="TextBox 27"/>
            <p:cNvSpPr txBox="1"/>
            <p:nvPr/>
          </p:nvSpPr>
          <p:spPr>
            <a:xfrm>
              <a:off x="13670775" y="-104775"/>
              <a:ext cx="804493" cy="997162"/>
            </a:xfrm>
            <a:prstGeom prst="rect">
              <a:avLst/>
            </a:prstGeom>
          </p:spPr>
          <p:txBody>
            <a:bodyPr lIns="0" tIns="0" rIns="0" bIns="0" rtlCol="0" anchor="t">
              <a:spAutoFit/>
            </a:bodyPr>
            <a:lstStyle/>
            <a:p>
              <a:pPr algn="ctr">
                <a:lnSpc>
                  <a:spcPts val="6160"/>
                </a:lnSpc>
              </a:pPr>
              <a:r>
                <a:rPr lang="en-US" sz="4400" b="1" spc="752">
                  <a:solidFill>
                    <a:srgbClr val="2B4B82"/>
                  </a:solidFill>
                  <a:latin typeface="Josefin Sans Bold"/>
                  <a:ea typeface="Josefin Sans Bold"/>
                  <a:cs typeface="Josefin Sans Bold"/>
                  <a:sym typeface="Josefin Sans Bold"/>
                </a:rPr>
                <a:t>4</a:t>
              </a:r>
            </a:p>
          </p:txBody>
        </p:sp>
        <p:sp>
          <p:nvSpPr>
            <p:cNvPr id="28" name="TextBox 28"/>
            <p:cNvSpPr txBox="1"/>
            <p:nvPr/>
          </p:nvSpPr>
          <p:spPr>
            <a:xfrm>
              <a:off x="17891155" y="-104775"/>
              <a:ext cx="804493" cy="997162"/>
            </a:xfrm>
            <a:prstGeom prst="rect">
              <a:avLst/>
            </a:prstGeom>
          </p:spPr>
          <p:txBody>
            <a:bodyPr lIns="0" tIns="0" rIns="0" bIns="0" rtlCol="0" anchor="t">
              <a:spAutoFit/>
            </a:bodyPr>
            <a:lstStyle/>
            <a:p>
              <a:pPr algn="ctr">
                <a:lnSpc>
                  <a:spcPts val="6160"/>
                </a:lnSpc>
              </a:pPr>
              <a:r>
                <a:rPr lang="en-US" sz="4400" b="1" spc="752">
                  <a:solidFill>
                    <a:srgbClr val="2B4B82"/>
                  </a:solidFill>
                  <a:latin typeface="Josefin Sans Bold"/>
                  <a:ea typeface="Josefin Sans Bold"/>
                  <a:cs typeface="Josefin Sans Bold"/>
                  <a:sym typeface="Josefin Sans Bold"/>
                </a:rPr>
                <a:t>5</a:t>
              </a:r>
            </a:p>
          </p:txBody>
        </p:sp>
        <p:sp>
          <p:nvSpPr>
            <p:cNvPr id="29" name="AutoShape 29"/>
            <p:cNvSpPr/>
            <p:nvPr/>
          </p:nvSpPr>
          <p:spPr>
            <a:xfrm>
              <a:off x="804493" y="395393"/>
              <a:ext cx="3529461" cy="0"/>
            </a:xfrm>
            <a:prstGeom prst="line">
              <a:avLst/>
            </a:prstGeom>
            <a:ln w="38100" cap="flat">
              <a:solidFill>
                <a:srgbClr val="2B4B82"/>
              </a:solidFill>
              <a:prstDash val="solid"/>
              <a:headEnd type="none" w="sm" len="sm"/>
              <a:tailEnd type="none" w="sm" len="sm"/>
            </a:ln>
          </p:spPr>
        </p:sp>
        <p:sp>
          <p:nvSpPr>
            <p:cNvPr id="30" name="AutoShape 30"/>
            <p:cNvSpPr/>
            <p:nvPr/>
          </p:nvSpPr>
          <p:spPr>
            <a:xfrm>
              <a:off x="5397334" y="382693"/>
              <a:ext cx="3529461" cy="0"/>
            </a:xfrm>
            <a:prstGeom prst="line">
              <a:avLst/>
            </a:prstGeom>
            <a:ln w="38100" cap="flat">
              <a:solidFill>
                <a:srgbClr val="2B4B82"/>
              </a:solidFill>
              <a:prstDash val="solid"/>
              <a:headEnd type="none" w="sm" len="sm"/>
              <a:tailEnd type="none" w="sm" len="sm"/>
            </a:ln>
          </p:spPr>
        </p:sp>
        <p:sp>
          <p:nvSpPr>
            <p:cNvPr id="31" name="AutoShape 31"/>
            <p:cNvSpPr/>
            <p:nvPr/>
          </p:nvSpPr>
          <p:spPr>
            <a:xfrm>
              <a:off x="9980379" y="382693"/>
              <a:ext cx="3529461" cy="0"/>
            </a:xfrm>
            <a:prstGeom prst="line">
              <a:avLst/>
            </a:prstGeom>
            <a:ln w="38100" cap="flat">
              <a:solidFill>
                <a:srgbClr val="2B4B82"/>
              </a:solidFill>
              <a:prstDash val="solid"/>
              <a:headEnd type="none" w="sm" len="sm"/>
              <a:tailEnd type="none" w="sm" len="sm"/>
            </a:ln>
          </p:spPr>
        </p:sp>
        <p:sp>
          <p:nvSpPr>
            <p:cNvPr id="32" name="AutoShape 32"/>
            <p:cNvSpPr/>
            <p:nvPr/>
          </p:nvSpPr>
          <p:spPr>
            <a:xfrm>
              <a:off x="14361695" y="382693"/>
              <a:ext cx="3529461" cy="0"/>
            </a:xfrm>
            <a:prstGeom prst="line">
              <a:avLst/>
            </a:prstGeom>
            <a:ln w="38100" cap="flat">
              <a:solidFill>
                <a:srgbClr val="2B4B82"/>
              </a:solidFill>
              <a:prstDash val="solid"/>
              <a:headEnd type="none" w="sm" len="sm"/>
              <a:tailEnd type="none" w="sm" len="sm"/>
            </a:ln>
          </p:spPr>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a:extLst>
            <a:ext uri="{FF2B5EF4-FFF2-40B4-BE49-F238E27FC236}">
              <a16:creationId xmlns:a16="http://schemas.microsoft.com/office/drawing/2014/main" xmlns="" id="{A367F518-9437-79E0-009A-BEB8BCBD8C7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xmlns="" id="{000D3235-DC6E-90FF-E68C-718587F98B27}"/>
              </a:ext>
            </a:extLst>
          </p:cNvPr>
          <p:cNvGrpSpPr/>
          <p:nvPr/>
        </p:nvGrpSpPr>
        <p:grpSpPr>
          <a:xfrm>
            <a:off x="1028698" y="1731585"/>
            <a:ext cx="9334501" cy="7839180"/>
            <a:chOff x="-1" y="66675"/>
            <a:chExt cx="9554490" cy="8065552"/>
          </a:xfrm>
        </p:grpSpPr>
        <p:sp>
          <p:nvSpPr>
            <p:cNvPr id="3" name="TextBox 3">
              <a:extLst>
                <a:ext uri="{FF2B5EF4-FFF2-40B4-BE49-F238E27FC236}">
                  <a16:creationId xmlns:a16="http://schemas.microsoft.com/office/drawing/2014/main" xmlns="" id="{979CA7B3-DCD4-EC38-662A-B6074E672181}"/>
                </a:ext>
              </a:extLst>
            </p:cNvPr>
            <p:cNvSpPr txBox="1"/>
            <p:nvPr/>
          </p:nvSpPr>
          <p:spPr>
            <a:xfrm>
              <a:off x="0" y="66675"/>
              <a:ext cx="9554489" cy="1800367"/>
            </a:xfrm>
            <a:prstGeom prst="rect">
              <a:avLst/>
            </a:prstGeom>
          </p:spPr>
          <p:txBody>
            <a:bodyPr lIns="0" tIns="0" rIns="0" bIns="0" rtlCol="0" anchor="t">
              <a:spAutoFit/>
            </a:bodyPr>
            <a:lstStyle/>
            <a:p>
              <a:pPr algn="just">
                <a:lnSpc>
                  <a:spcPts val="6720"/>
                </a:lnSpc>
              </a:pPr>
              <a:r>
                <a:rPr lang="id-ID" sz="6400" b="1" dirty="0">
                  <a:solidFill>
                    <a:srgbClr val="F7B4A7"/>
                  </a:solidFill>
                  <a:latin typeface="Josefin Sans Bold"/>
                  <a:ea typeface="Josefin Sans Bold"/>
                  <a:cs typeface="Josefin Sans Bold"/>
                  <a:sym typeface="Josefin Sans Bold"/>
                </a:rPr>
                <a:t>Pengertian </a:t>
              </a:r>
              <a:r>
                <a:rPr lang="id-ID" sz="6400" b="1" dirty="0" err="1">
                  <a:solidFill>
                    <a:srgbClr val="F7B4A7"/>
                  </a:solidFill>
                  <a:latin typeface="Josefin Sans Bold"/>
                  <a:ea typeface="Josefin Sans Bold"/>
                  <a:cs typeface="Josefin Sans Bold"/>
                  <a:sym typeface="Josefin Sans Bold"/>
                </a:rPr>
                <a:t>Python</a:t>
              </a:r>
              <a:endParaRPr lang="en-US" sz="6400" b="1" dirty="0">
                <a:solidFill>
                  <a:srgbClr val="F7B4A7"/>
                </a:solidFill>
                <a:latin typeface="Josefin Sans Bold"/>
                <a:ea typeface="Josefin Sans Bold"/>
                <a:cs typeface="Josefin Sans Bold"/>
                <a:sym typeface="Josefin Sans Bold"/>
              </a:endParaRPr>
            </a:p>
          </p:txBody>
        </p:sp>
        <p:sp>
          <p:nvSpPr>
            <p:cNvPr id="4" name="TextBox 4">
              <a:extLst>
                <a:ext uri="{FF2B5EF4-FFF2-40B4-BE49-F238E27FC236}">
                  <a16:creationId xmlns:a16="http://schemas.microsoft.com/office/drawing/2014/main" xmlns="" id="{FFC6B3B0-5AF8-CD45-AA39-AA5B8C2A2C83}"/>
                </a:ext>
              </a:extLst>
            </p:cNvPr>
            <p:cNvSpPr txBox="1"/>
            <p:nvPr/>
          </p:nvSpPr>
          <p:spPr>
            <a:xfrm>
              <a:off x="0" y="1773905"/>
              <a:ext cx="9289779" cy="518802"/>
            </a:xfrm>
            <a:prstGeom prst="rect">
              <a:avLst/>
            </a:prstGeom>
          </p:spPr>
          <p:txBody>
            <a:bodyPr lIns="0" tIns="0" rIns="0" bIns="0" rtlCol="0" anchor="t">
              <a:spAutoFit/>
            </a:bodyPr>
            <a:lstStyle/>
            <a:p>
              <a:pPr>
                <a:lnSpc>
                  <a:spcPts val="3967"/>
                </a:lnSpc>
              </a:pPr>
              <a:r>
                <a:rPr lang="id-ID" sz="3200" dirty="0">
                  <a:solidFill>
                    <a:srgbClr val="94DDDE"/>
                  </a:solidFill>
                  <a:latin typeface="Josefin Sans" panose="020B0604020202020204" charset="0"/>
                </a:rPr>
                <a:t>Menurut Dafa Raditya Denishtsany (2024)</a:t>
              </a:r>
              <a:endParaRPr lang="en-US" sz="3099" spc="471" dirty="0">
                <a:solidFill>
                  <a:srgbClr val="94DDDE"/>
                </a:solidFill>
                <a:latin typeface="Josefin Sans" panose="020B0604020202020204" charset="0"/>
                <a:ea typeface="Josefin Sans"/>
                <a:cs typeface="Josefin Sans"/>
                <a:sym typeface="Josefin Sans"/>
              </a:endParaRPr>
            </a:p>
          </p:txBody>
        </p:sp>
        <p:sp>
          <p:nvSpPr>
            <p:cNvPr id="5" name="TextBox 5">
              <a:extLst>
                <a:ext uri="{FF2B5EF4-FFF2-40B4-BE49-F238E27FC236}">
                  <a16:creationId xmlns:a16="http://schemas.microsoft.com/office/drawing/2014/main" xmlns="" id="{5B579E91-0DCD-D6C3-F601-4552743AB41D}"/>
                </a:ext>
              </a:extLst>
            </p:cNvPr>
            <p:cNvSpPr txBox="1"/>
            <p:nvPr/>
          </p:nvSpPr>
          <p:spPr>
            <a:xfrm>
              <a:off x="-1" y="3263514"/>
              <a:ext cx="9289780" cy="4868713"/>
            </a:xfrm>
            <a:prstGeom prst="rect">
              <a:avLst/>
            </a:prstGeom>
          </p:spPr>
          <p:txBody>
            <a:bodyPr wrap="square" lIns="0" tIns="0" rIns="0" bIns="0" rtlCol="0" anchor="t">
              <a:spAutoFit/>
            </a:bodyPr>
            <a:lstStyle/>
            <a:p>
              <a:pPr algn="just">
                <a:lnSpc>
                  <a:spcPts val="4060"/>
                </a:lnSpc>
              </a:pPr>
              <a:r>
                <a:rPr lang="id-ID" sz="3200" dirty="0">
                  <a:solidFill>
                    <a:srgbClr val="94DDDE"/>
                  </a:solidFill>
                  <a:latin typeface="Josefin Sans" panose="020B0604020202020204" charset="0"/>
                </a:rPr>
                <a:t>Python adalah bahasa pemrograman tingkat tinggi yang dirancang dengan sintaksis sederhana dan mudah dipahami, menjadikannya cocok untuk pemula. Python mendukung berbagai bidang, seperti pengembangan web, analisis data, kecerdasan buatan, dan pembelajaran mesin. Keunggulannya termasuk fleksibilitas, pustaka yang kaya, dan kemampuan untuk diintegrasikan dengan bahasa </a:t>
              </a:r>
              <a:r>
                <a:rPr lang="id-ID" sz="3200" dirty="0" smtClean="0">
                  <a:solidFill>
                    <a:srgbClr val="94DDDE"/>
                  </a:solidFill>
                  <a:latin typeface="Josefin Sans" panose="020B0604020202020204" charset="0"/>
                </a:rPr>
                <a:t>lain</a:t>
              </a:r>
              <a:r>
                <a:rPr lang="en-US" sz="3200" dirty="0" smtClean="0">
                  <a:solidFill>
                    <a:srgbClr val="94DDDE"/>
                  </a:solidFill>
                  <a:latin typeface="Josefin Sans" panose="020B0604020202020204" charset="0"/>
                </a:rPr>
                <a:t>.</a:t>
              </a:r>
              <a:endParaRPr lang="en-US" sz="2900" dirty="0">
                <a:solidFill>
                  <a:srgbClr val="94DDDE"/>
                </a:solidFill>
                <a:latin typeface="Josefin Sans" panose="020B0604020202020204" charset="0"/>
                <a:ea typeface="Josefin Sans"/>
                <a:cs typeface="Josefin Sans"/>
                <a:sym typeface="Josefin Sans"/>
              </a:endParaRPr>
            </a:p>
          </p:txBody>
        </p:sp>
      </p:grpSp>
      <p:pic>
        <p:nvPicPr>
          <p:cNvPr id="8" name="Picture 7">
            <a:extLst>
              <a:ext uri="{FF2B5EF4-FFF2-40B4-BE49-F238E27FC236}">
                <a16:creationId xmlns:a16="http://schemas.microsoft.com/office/drawing/2014/main" xmlns="" id="{1607F674-8843-942E-E23E-0088EFB24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2459389"/>
            <a:ext cx="5368221" cy="5368221"/>
          </a:xfrm>
          <a:prstGeom prst="rect">
            <a:avLst/>
          </a:prstGeom>
        </p:spPr>
      </p:pic>
    </p:spTree>
    <p:extLst>
      <p:ext uri="{BB962C8B-B14F-4D97-AF65-F5344CB8AC3E}">
        <p14:creationId xmlns:p14="http://schemas.microsoft.com/office/powerpoint/2010/main" val="270575964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1028699" y="1731585"/>
            <a:ext cx="7165868" cy="7197011"/>
            <a:chOff x="-1" y="66675"/>
            <a:chExt cx="9554490" cy="7404838"/>
          </a:xfrm>
        </p:grpSpPr>
        <p:sp>
          <p:nvSpPr>
            <p:cNvPr id="3" name="TextBox 3"/>
            <p:cNvSpPr txBox="1"/>
            <p:nvPr/>
          </p:nvSpPr>
          <p:spPr>
            <a:xfrm>
              <a:off x="0" y="66675"/>
              <a:ext cx="9554489" cy="1800368"/>
            </a:xfrm>
            <a:prstGeom prst="rect">
              <a:avLst/>
            </a:prstGeom>
          </p:spPr>
          <p:txBody>
            <a:bodyPr lIns="0" tIns="0" rIns="0" bIns="0" rtlCol="0" anchor="t">
              <a:spAutoFit/>
            </a:bodyPr>
            <a:lstStyle/>
            <a:p>
              <a:pPr algn="just">
                <a:lnSpc>
                  <a:spcPts val="6720"/>
                </a:lnSpc>
              </a:pPr>
              <a:r>
                <a:rPr lang="id-ID" sz="6400" b="1" dirty="0">
                  <a:solidFill>
                    <a:srgbClr val="F7B4A7"/>
                  </a:solidFill>
                  <a:latin typeface="Josefin Sans Bold"/>
                  <a:ea typeface="Josefin Sans Bold"/>
                  <a:cs typeface="Josefin Sans Bold"/>
                  <a:sym typeface="Josefin Sans Bold"/>
                </a:rPr>
                <a:t>Pengertian </a:t>
              </a:r>
              <a:r>
                <a:rPr lang="id-ID" sz="6400" b="1" dirty="0" err="1">
                  <a:solidFill>
                    <a:srgbClr val="F7B4A7"/>
                  </a:solidFill>
                  <a:latin typeface="Josefin Sans Bold"/>
                  <a:ea typeface="Josefin Sans Bold"/>
                  <a:cs typeface="Josefin Sans Bold"/>
                  <a:sym typeface="Josefin Sans Bold"/>
                </a:rPr>
                <a:t>MySQL</a:t>
              </a:r>
              <a:endParaRPr lang="en-US" sz="6400" b="1" dirty="0">
                <a:solidFill>
                  <a:srgbClr val="F7B4A7"/>
                </a:solidFill>
                <a:latin typeface="Josefin Sans Bold"/>
                <a:ea typeface="Josefin Sans Bold"/>
                <a:cs typeface="Josefin Sans Bold"/>
                <a:sym typeface="Josefin Sans Bold"/>
              </a:endParaRPr>
            </a:p>
          </p:txBody>
        </p:sp>
        <p:sp>
          <p:nvSpPr>
            <p:cNvPr id="5" name="TextBox 5"/>
            <p:cNvSpPr txBox="1"/>
            <p:nvPr/>
          </p:nvSpPr>
          <p:spPr>
            <a:xfrm>
              <a:off x="-1" y="2602801"/>
              <a:ext cx="9289779" cy="4868712"/>
            </a:xfrm>
            <a:prstGeom prst="rect">
              <a:avLst/>
            </a:prstGeom>
          </p:spPr>
          <p:txBody>
            <a:bodyPr wrap="square" lIns="0" tIns="0" rIns="0" bIns="0" rtlCol="0" anchor="t">
              <a:spAutoFit/>
            </a:bodyPr>
            <a:lstStyle/>
            <a:p>
              <a:pPr algn="just">
                <a:lnSpc>
                  <a:spcPts val="4060"/>
                </a:lnSpc>
              </a:pPr>
              <a:r>
                <a:rPr lang="id-ID" sz="3200" dirty="0">
                  <a:solidFill>
                    <a:srgbClr val="94DDDE"/>
                  </a:solidFill>
                  <a:latin typeface="Josefin Sans" panose="020B0604020202020204" charset="0"/>
                </a:rPr>
                <a:t>Menurut Ahmad (2021</a:t>
              </a:r>
              <a:r>
                <a:rPr lang="id-ID" sz="3200" dirty="0" smtClean="0">
                  <a:solidFill>
                    <a:srgbClr val="94DDDE"/>
                  </a:solidFill>
                  <a:latin typeface="Josefin Sans" panose="020B0604020202020204" charset="0"/>
                </a:rPr>
                <a:t>)</a:t>
              </a:r>
              <a:endParaRPr lang="id-ID" sz="3200" dirty="0">
                <a:solidFill>
                  <a:srgbClr val="94DDDE"/>
                </a:solidFill>
                <a:latin typeface="Josefin Sans" panose="020B0604020202020204" charset="0"/>
                <a:ea typeface="Josefin Sans"/>
                <a:cs typeface="Josefin Sans"/>
                <a:sym typeface="Josefin Sans"/>
              </a:endParaRPr>
            </a:p>
            <a:p>
              <a:pPr algn="just">
                <a:lnSpc>
                  <a:spcPts val="4060"/>
                </a:lnSpc>
              </a:pPr>
              <a:endParaRPr lang="id-ID" sz="2900" dirty="0">
                <a:solidFill>
                  <a:srgbClr val="94DDDE"/>
                </a:solidFill>
                <a:latin typeface="Josefin Sans"/>
                <a:ea typeface="Josefin Sans"/>
                <a:cs typeface="Josefin Sans"/>
                <a:sym typeface="Josefin Sans"/>
              </a:endParaRPr>
            </a:p>
            <a:p>
              <a:pPr algn="just">
                <a:lnSpc>
                  <a:spcPts val="4060"/>
                </a:lnSpc>
              </a:pPr>
              <a:r>
                <a:rPr lang="id-ID" sz="3200" dirty="0">
                  <a:solidFill>
                    <a:srgbClr val="94DDDE"/>
                  </a:solidFill>
                </a:rPr>
                <a:t>MySQL adalah sistem manajemen basis data relasional (RDBMS) yang terkenal karena kecepatan dan efisiensinya. MySQL sering digunakan dalam pengembangan aplikasi berbasis web untuk menyimpan dan mengelola data secara </a:t>
              </a:r>
              <a:r>
                <a:rPr lang="id-ID" sz="3200" dirty="0" smtClean="0">
                  <a:solidFill>
                    <a:srgbClr val="94DDDE"/>
                  </a:solidFill>
                </a:rPr>
                <a:t>terstruktur</a:t>
              </a:r>
              <a:r>
                <a:rPr lang="en-US" sz="3200" dirty="0" smtClean="0">
                  <a:solidFill>
                    <a:srgbClr val="94DDDE"/>
                  </a:solidFill>
                </a:rPr>
                <a:t>.</a:t>
              </a:r>
              <a:endParaRPr lang="en-US" sz="2900" dirty="0">
                <a:solidFill>
                  <a:srgbClr val="94DDDE"/>
                </a:solidFill>
                <a:latin typeface="Josefin Sans"/>
                <a:ea typeface="Josefin Sans"/>
                <a:cs typeface="Josefin Sans"/>
                <a:sym typeface="Josefin Sans"/>
              </a:endParaRPr>
            </a:p>
          </p:txBody>
        </p:sp>
      </p:grpSp>
      <p:pic>
        <p:nvPicPr>
          <p:cNvPr id="10" name="Picture 9">
            <a:extLst>
              <a:ext uri="{FF2B5EF4-FFF2-40B4-BE49-F238E27FC236}">
                <a16:creationId xmlns:a16="http://schemas.microsoft.com/office/drawing/2014/main" xmlns="" id="{6E55A941-CB20-9C25-4A1D-7154E537E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0" y="2400300"/>
            <a:ext cx="5486400" cy="5486400"/>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542</Words>
  <Application>Microsoft Office PowerPoint</Application>
  <PresentationFormat>Custom</PresentationFormat>
  <Paragraphs>125</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Josefin Sans Bold</vt:lpstr>
      <vt:lpstr>Arial</vt:lpstr>
      <vt:lpstr>Consolas</vt:lpstr>
      <vt:lpstr>Josefin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Biru Elemen &amp; Mockup Isometrik Teknologi dalam Pendidikan Presentasi Teknologi</dc:title>
  <dc:creator>Aldi</dc:creator>
  <cp:lastModifiedBy>DELL-PC</cp:lastModifiedBy>
  <cp:revision>7</cp:revision>
  <dcterms:created xsi:type="dcterms:W3CDTF">2006-08-16T00:00:00Z</dcterms:created>
  <dcterms:modified xsi:type="dcterms:W3CDTF">2024-12-12T07:02:19Z</dcterms:modified>
  <dc:identifier>DAGXeD4Pzmo</dc:identifier>
</cp:coreProperties>
</file>