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445" r:id="rId2"/>
    <p:sldId id="5452" r:id="rId3"/>
    <p:sldId id="5474" r:id="rId4"/>
    <p:sldId id="5460" r:id="rId5"/>
    <p:sldId id="5462" r:id="rId6"/>
    <p:sldId id="5479" r:id="rId7"/>
    <p:sldId id="5444" r:id="rId8"/>
    <p:sldId id="5436" r:id="rId9"/>
    <p:sldId id="5437" r:id="rId10"/>
    <p:sldId id="5430" r:id="rId11"/>
    <p:sldId id="5405" r:id="rId12"/>
  </p:sldIdLst>
  <p:sldSz cx="9906000" cy="6858000" type="A4"/>
  <p:notesSz cx="9939338" cy="6807200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Main Body" id="{795851E3-DEB9-4420-AE6B-0165375B96DA}">
          <p14:sldIdLst>
            <p14:sldId id="5445"/>
            <p14:sldId id="5452"/>
            <p14:sldId id="5474"/>
            <p14:sldId id="5460"/>
            <p14:sldId id="5462"/>
            <p14:sldId id="5479"/>
            <p14:sldId id="5444"/>
            <p14:sldId id="5436"/>
            <p14:sldId id="5437"/>
            <p14:sldId id="5430"/>
            <p14:sldId id="5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913">
          <p15:clr>
            <a:srgbClr val="A4A3A4"/>
          </p15:clr>
        </p15:guide>
        <p15:guide id="3" pos="5849">
          <p15:clr>
            <a:srgbClr val="A4A3A4"/>
          </p15:clr>
        </p15:guide>
        <p15:guide id="4" pos="330">
          <p15:clr>
            <a:srgbClr val="A4A3A4"/>
          </p15:clr>
        </p15:guide>
        <p15:guide id="5" pos="2100">
          <p15:clr>
            <a:srgbClr val="A4A3A4"/>
          </p15:clr>
        </p15:guide>
        <p15:guide id="6" pos="5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aig Rawlings" initials="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FFFF"/>
    <a:srgbClr val="FFCC00"/>
    <a:srgbClr val="CFFDDA"/>
    <a:srgbClr val="00CC99"/>
    <a:srgbClr val="3399FF"/>
    <a:srgbClr val="FF5D5D"/>
    <a:srgbClr val="DCE6F1"/>
    <a:srgbClr val="66FFFF"/>
    <a:srgbClr val="BDF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6535" autoAdjust="0"/>
  </p:normalViewPr>
  <p:slideViewPr>
    <p:cSldViewPr snapToObjects="1" showGuides="1">
      <p:cViewPr varScale="1">
        <p:scale>
          <a:sx n="64" d="100"/>
          <a:sy n="64" d="100"/>
        </p:scale>
        <p:origin x="1266" y="72"/>
      </p:cViewPr>
      <p:guideLst>
        <p:guide orient="horz" pos="3793"/>
        <p:guide orient="horz" pos="913"/>
        <p:guide pos="5849"/>
        <p:guide pos="330"/>
        <p:guide pos="2100"/>
        <p:guide pos="5456"/>
      </p:guideLst>
    </p:cSldViewPr>
  </p:slideViewPr>
  <p:outlineViewPr>
    <p:cViewPr>
      <p:scale>
        <a:sx n="33" d="100"/>
        <a:sy n="33" d="100"/>
      </p:scale>
      <p:origin x="0" y="137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8490"/>
    </p:cViewPr>
  </p:sorterViewPr>
  <p:notesViewPr>
    <p:cSldViewPr snapToObjects="1" showGuides="1">
      <p:cViewPr varScale="1">
        <p:scale>
          <a:sx n="52" d="100"/>
          <a:sy n="52" d="100"/>
        </p:scale>
        <p:origin x="-2874" y="-96"/>
      </p:cViewPr>
      <p:guideLst>
        <p:guide orient="horz" pos="2144"/>
        <p:guide pos="31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0.252\hrskm\HRSKM\HRSKM\2.%20Knowledge%20Management\2.3.%20KM%20Process\7.%20Statistik%20Sharing%20Knowledge%202018%20per%2025%20Juni%20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[7. Statistik Sharing Knowledge 2018 per 25 Juni 2018.xlsx]X!PivotTable1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d-ID" sz="1800"/>
              <a:t>Jumlah Peserta Sharing Knowledge </a:t>
            </a:r>
            <a:r>
              <a:rPr lang="en-US" sz="1800"/>
              <a:t>X</a:t>
            </a:r>
            <a:r>
              <a:rPr lang="id-ID" sz="1800"/>
              <a:t> </a:t>
            </a:r>
            <a:r>
              <a:rPr lang="en-US" sz="1800"/>
              <a:t> KP </a:t>
            </a:r>
            <a:r>
              <a:rPr lang="id-ID" sz="1800"/>
              <a:t>(2018</a:t>
            </a:r>
            <a:r>
              <a:rPr lang="en-US" sz="1800"/>
              <a:t>)</a:t>
            </a:r>
            <a:endParaRPr lang="id-ID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1917604085343523E-2"/>
          <c:y val="0.12175943789347622"/>
          <c:w val="0.93208772691124753"/>
          <c:h val="0.34570432213143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X!$G$3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X!$F$4:$F$20</c:f>
              <c:multiLvlStrCache>
                <c:ptCount val="12"/>
                <c:lvl>
                  <c:pt idx="0">
                    <c:v>Audit Management</c:v>
                  </c:pt>
                  <c:pt idx="1">
                    <c:v>Business Process Improvement</c:v>
                  </c:pt>
                  <c:pt idx="2">
                    <c:v>Internal Audit</c:v>
                  </c:pt>
                  <c:pt idx="3">
                    <c:v>Costing</c:v>
                  </c:pt>
                  <c:pt idx="4">
                    <c:v>Finance</c:v>
                  </c:pt>
                  <c:pt idx="5">
                    <c:v>Information Technology </c:v>
                  </c:pt>
                  <c:pt idx="6">
                    <c:v>Compensation &amp; Benefit</c:v>
                  </c:pt>
                  <c:pt idx="7">
                    <c:v>Industrial Relation</c:v>
                  </c:pt>
                  <c:pt idx="8">
                    <c:v>Personalia</c:v>
                  </c:pt>
                  <c:pt idx="9">
                    <c:v>Recruitment</c:v>
                  </c:pt>
                  <c:pt idx="10">
                    <c:v>HR Support</c:v>
                  </c:pt>
                  <c:pt idx="11">
                    <c:v>Purchasing</c:v>
                  </c:pt>
                </c:lvl>
                <c:lvl>
                  <c:pt idx="0">
                    <c:v>BOD</c:v>
                  </c:pt>
                  <c:pt idx="3">
                    <c:v>FAST</c:v>
                  </c:pt>
                  <c:pt idx="6">
                    <c:v>HRD</c:v>
                  </c:pt>
                  <c:pt idx="11">
                    <c:v>Supply</c:v>
                  </c:pt>
                </c:lvl>
              </c:multiLvlStrCache>
            </c:multiLvlStrRef>
          </c:cat>
          <c:val>
            <c:numRef>
              <c:f>X!$G$4:$G$20</c:f>
              <c:numCache>
                <c:formatCode>General</c:formatCode>
                <c:ptCount val="12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10</c:v>
                </c:pt>
                <c:pt idx="4">
                  <c:v>9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7330976"/>
        <c:axId val="347331368"/>
      </c:barChart>
      <c:catAx>
        <c:axId val="3473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331368"/>
        <c:crosses val="autoZero"/>
        <c:auto val="1"/>
        <c:lblAlgn val="ctr"/>
        <c:lblOffset val="100"/>
        <c:noMultiLvlLbl val="0"/>
      </c:catAx>
      <c:valAx>
        <c:axId val="34733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33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3" y="1"/>
            <a:ext cx="4307047" cy="34036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5629996" y="1"/>
            <a:ext cx="4307047" cy="34036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r">
              <a:defRPr sz="1200"/>
            </a:lvl1pPr>
          </a:lstStyle>
          <a:p>
            <a:fld id="{429731B9-D2D4-4D43-8CBF-D0184DDEB7D7}" type="datetimeFigureOut">
              <a:rPr lang="en-AU" smtClean="0"/>
              <a:pPr/>
              <a:t>10/12/2018</a:t>
            </a:fld>
            <a:endParaRPr lang="en-A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3" y="6465659"/>
            <a:ext cx="4307047" cy="34036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5629996" y="6465659"/>
            <a:ext cx="4307047" cy="34036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r">
              <a:defRPr sz="1200"/>
            </a:lvl1pPr>
          </a:lstStyle>
          <a:p>
            <a:fld id="{5C2A0147-0BBB-4754-93D4-F4A2B787A1C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51956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993934" y="1"/>
            <a:ext cx="3313114" cy="34036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5629992" y="1"/>
            <a:ext cx="3315413" cy="34036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749550" y="250825"/>
            <a:ext cx="4440238" cy="3073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8" tIns="46219" rIns="92438" bIns="46219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993934" y="3403602"/>
            <a:ext cx="7951470" cy="2893060"/>
          </a:xfrm>
          <a:prstGeom prst="rect">
            <a:avLst/>
          </a:prstGeom>
        </p:spPr>
        <p:txBody>
          <a:bodyPr vert="horz" lIns="0" tIns="46219" rIns="0" bIns="46219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993934" y="6465659"/>
            <a:ext cx="3313114" cy="34036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4638363" y="6465659"/>
            <a:ext cx="4307047" cy="34036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44FAA9-51FA-4F6B-AC6F-9EF5239E7D3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505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5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638" indent="-165638">
              <a:buFont typeface="Arial" panose="020B0604020202020204" pitchFamily="34" charset="0"/>
              <a:buChar char="•"/>
            </a:pPr>
            <a:r>
              <a:rPr lang="id-ID" dirty="0"/>
              <a:t>Nilai tertinggi adalah unsur manfaat materi / topik bagi peserta dengan nilai 4,07. Nilai terendah adalah unsur makanan dan minuman, yaitu 3,46. </a:t>
            </a:r>
          </a:p>
          <a:p>
            <a:pPr marL="165638" indent="-165638">
              <a:buFont typeface="Arial" panose="020B0604020202020204" pitchFamily="34" charset="0"/>
              <a:buChar char="•"/>
            </a:pPr>
            <a:r>
              <a:rPr lang="id-ID" dirty="0"/>
              <a:t>Secara umum terjadi penurunan nilai evaluasi mutu kegiatan K-sharing, sebelumnya rata-rata total adalah 4,23 menjadi 3,87. Hal ini lebih umum disebabkan karena penilaian terhadap unsur sarana berada di skala 3 (cukup).</a:t>
            </a:r>
          </a:p>
          <a:p>
            <a:pPr marL="165638" indent="-165638">
              <a:buFont typeface="Arial" panose="020B0604020202020204" pitchFamily="34" charset="0"/>
              <a:buChar char="•"/>
            </a:pPr>
            <a:r>
              <a:rPr lang="id-ID" dirty="0"/>
              <a:t>Namun hasil penilaian peserta masih dalam kategori B (Baik).</a:t>
            </a:r>
          </a:p>
        </p:txBody>
      </p:sp>
    </p:spTree>
    <p:extLst>
      <p:ext uri="{BB962C8B-B14F-4D97-AF65-F5344CB8AC3E}">
        <p14:creationId xmlns:p14="http://schemas.microsoft.com/office/powerpoint/2010/main" val="252494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9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auto">
          <a:xfrm>
            <a:off x="497020" y="6550025"/>
            <a:ext cx="94089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8568003"/>
              </p:ext>
            </p:extLst>
          </p:nvPr>
        </p:nvGraphicFramePr>
        <p:xfrm>
          <a:off x="0" y="0"/>
          <a:ext cx="171979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7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AutoShape 111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71979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auto">
          <a:xfrm>
            <a:off x="497020" y="2558023"/>
            <a:ext cx="4455980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tx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auto">
          <a:xfrm>
            <a:off x="500468" y="3653973"/>
            <a:ext cx="4452540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pic>
        <p:nvPicPr>
          <p:cNvPr id="706657" name="Picture 1121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497020" y="762000"/>
            <a:ext cx="22002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137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" y="6525924"/>
            <a:ext cx="9902560" cy="33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5" y="1592"/>
            <a:ext cx="1719" cy="1587"/>
          </a:xfrm>
          <a:prstGeom prst="rect">
            <a:avLst/>
          </a:prstGeom>
          <a:noFill/>
        </p:spPr>
      </p:pic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507354" y="1640438"/>
            <a:ext cx="8891323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16000" indent="-216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16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tabLst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Bullet 1</a:t>
            </a:r>
          </a:p>
          <a:p>
            <a:pPr lvl="1"/>
            <a:r>
              <a:rPr lang="en-US" noProof="0" dirty="0" smtClean="0"/>
              <a:t>Bullet 2</a:t>
            </a:r>
          </a:p>
          <a:p>
            <a:pPr lvl="2"/>
            <a:r>
              <a:rPr lang="en-US" noProof="0" dirty="0" smtClean="0"/>
              <a:t>Bullet 3</a:t>
            </a:r>
          </a:p>
          <a:p>
            <a:pPr lvl="3"/>
            <a:r>
              <a:rPr lang="en-US" noProof="0" dirty="0" smtClean="0"/>
              <a:t>Bullet 4</a:t>
            </a:r>
          </a:p>
          <a:p>
            <a:pPr lvl="4"/>
            <a:r>
              <a:rPr lang="en-US" noProof="0" dirty="0" smtClean="0"/>
              <a:t>Bullet 5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 bwMode="auto">
          <a:xfrm>
            <a:off x="507354" y="1102301"/>
            <a:ext cx="8891323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16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507354" y="414044"/>
            <a:ext cx="8887063" cy="688256"/>
          </a:xfrm>
        </p:spPr>
        <p:txBody>
          <a:bodyPr/>
          <a:lstStyle>
            <a:lvl1pPr>
              <a:defRPr>
                <a:solidFill>
                  <a:srgbClr val="FF9933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 bwMode="auto">
          <a:xfrm>
            <a:off x="8964616" y="6578482"/>
            <a:ext cx="42980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2" name="Text Box 255"/>
          <p:cNvSpPr txBox="1">
            <a:spLocks noChangeArrowheads="1"/>
          </p:cNvSpPr>
          <p:nvPr userDrawn="1"/>
        </p:nvSpPr>
        <p:spPr bwMode="auto">
          <a:xfrm>
            <a:off x="6969224" y="6622717"/>
            <a:ext cx="255037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© 2015</a:t>
            </a:r>
            <a:r>
              <a:rPr lang="en-US" sz="1000" b="1" baseline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PT</a:t>
            </a:r>
            <a:r>
              <a:rPr lang="en-US" sz="1000" b="1" baseline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b="1" baseline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Griya</a:t>
            </a:r>
            <a:r>
              <a:rPr lang="en-US" sz="1000" b="1" baseline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Mie </a:t>
            </a:r>
            <a:r>
              <a:rPr lang="en-US" sz="1000" b="1" baseline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Sejati</a:t>
            </a:r>
            <a:r>
              <a:rPr lang="en-US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All Rights Reserved.</a:t>
            </a:r>
            <a:endParaRPr lang="en-US" sz="1000" b="1" dirty="0">
              <a:solidFill>
                <a:schemeClr val="tx1"/>
              </a:solidFill>
              <a:latin typeface="+mj-lt"/>
              <a:cs typeface="+mn-cs"/>
            </a:endParaRPr>
          </a:p>
        </p:txBody>
      </p:sp>
      <p:pic>
        <p:nvPicPr>
          <p:cNvPr id="779265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552" y="122715"/>
            <a:ext cx="642688" cy="48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45578297"/>
              </p:ext>
            </p:extLst>
          </p:nvPr>
        </p:nvGraphicFramePr>
        <p:xfrm>
          <a:off x="160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38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Picture 7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Object 1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35" y="1592"/>
            <a:ext cx="1719" cy="1587"/>
          </a:xfrm>
          <a:prstGeom prst="rect">
            <a:avLst/>
          </a:prstGeom>
          <a:noFill/>
        </p:spPr>
      </p:pic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507354" y="414044"/>
            <a:ext cx="8887063" cy="6882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13" name="Inhaltsplatzhalter 13"/>
          <p:cNvSpPr txBox="1">
            <a:spLocks/>
          </p:cNvSpPr>
          <p:nvPr/>
        </p:nvSpPr>
        <p:spPr bwMode="auto">
          <a:xfrm>
            <a:off x="8964616" y="6569102"/>
            <a:ext cx="42980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07351" y="1102300"/>
            <a:ext cx="9398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000" b="1" kern="1200" dirty="0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Knowledge Sharing</a:t>
            </a:r>
            <a:endParaRPr lang="id-ID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07354" y="1640438"/>
            <a:ext cx="8891323" cy="4741311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Te</a:t>
            </a:r>
            <a:r>
              <a:rPr lang="id-ID" dirty="0"/>
              <a:t>mpat </a:t>
            </a:r>
            <a:r>
              <a:rPr lang="id-ID" dirty="0" smtClean="0"/>
              <a:t>Kegiatan	</a:t>
            </a:r>
            <a:r>
              <a:rPr lang="id-ID" dirty="0"/>
              <a:t>	</a:t>
            </a:r>
            <a:r>
              <a:rPr lang="id-ID" dirty="0" smtClean="0"/>
              <a:t>: </a:t>
            </a:r>
            <a:r>
              <a:rPr lang="en-US" dirty="0" smtClean="0"/>
              <a:t>Kantor </a:t>
            </a:r>
            <a:r>
              <a:rPr lang="en-US" dirty="0" err="1" smtClean="0"/>
              <a:t>Pusat</a:t>
            </a:r>
            <a:r>
              <a:rPr lang="en-US" dirty="0" smtClean="0"/>
              <a:t> (KP), </a:t>
            </a:r>
            <a:r>
              <a:rPr lang="en-US" dirty="0" err="1" smtClean="0"/>
              <a:t>Lantai</a:t>
            </a:r>
            <a:r>
              <a:rPr lang="en-US" dirty="0" smtClean="0"/>
              <a:t> 3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Hari/Tanggal 	</a:t>
            </a:r>
            <a:r>
              <a:rPr lang="id-ID" dirty="0" smtClean="0"/>
              <a:t>	: </a:t>
            </a:r>
            <a:r>
              <a:rPr lang="en-US" dirty="0" err="1" smtClean="0"/>
              <a:t>Senin</a:t>
            </a:r>
            <a:r>
              <a:rPr lang="en-US" dirty="0" smtClean="0"/>
              <a:t>, 25 </a:t>
            </a:r>
            <a:r>
              <a:rPr lang="en-US" dirty="0" err="1" smtClean="0"/>
              <a:t>Juni</a:t>
            </a:r>
            <a:r>
              <a:rPr lang="en-US" dirty="0" smtClean="0"/>
              <a:t> 2018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Waktu </a:t>
            </a:r>
            <a:r>
              <a:rPr lang="id-ID" dirty="0" smtClean="0"/>
              <a:t>			: 1</a:t>
            </a:r>
            <a:r>
              <a:rPr lang="en-US" dirty="0"/>
              <a:t>7</a:t>
            </a:r>
            <a:r>
              <a:rPr lang="id-ID" dirty="0" smtClean="0"/>
              <a:t>.00 WIB - 1</a:t>
            </a:r>
            <a:r>
              <a:rPr lang="en-US" dirty="0"/>
              <a:t>9</a:t>
            </a:r>
            <a:r>
              <a:rPr lang="id-ID" dirty="0" smtClean="0"/>
              <a:t>.00 </a:t>
            </a:r>
            <a:r>
              <a:rPr lang="id-ID" dirty="0"/>
              <a:t>WIB. </a:t>
            </a:r>
            <a:endParaRPr lang="id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dirty="0"/>
              <a:t>Jumlah Peserta	</a:t>
            </a:r>
            <a:r>
              <a:rPr lang="id-ID" dirty="0" smtClean="0"/>
              <a:t>	: </a:t>
            </a:r>
            <a:r>
              <a:rPr lang="en-US" b="1" dirty="0" smtClean="0"/>
              <a:t>38 </a:t>
            </a:r>
            <a:r>
              <a:rPr lang="en-US" b="1" dirty="0" err="1" smtClean="0"/>
              <a:t>Peserta</a:t>
            </a:r>
            <a:r>
              <a:rPr lang="en-US" b="1" dirty="0" smtClean="0"/>
              <a:t> (yang </a:t>
            </a:r>
            <a:r>
              <a:rPr lang="en-US" b="1" dirty="0" err="1" smtClean="0"/>
              <a:t>hadir</a:t>
            </a:r>
            <a:r>
              <a:rPr lang="en-US" b="1" dirty="0" smtClean="0"/>
              <a:t> di KP)</a:t>
            </a:r>
            <a:endParaRPr lang="id-ID" b="1" dirty="0" smtClean="0"/>
          </a:p>
          <a:p>
            <a:pPr marL="0" indent="0">
              <a:buNone/>
            </a:pPr>
            <a:r>
              <a:rPr lang="id-ID" dirty="0" smtClean="0"/>
              <a:t>Narasumber		: </a:t>
            </a:r>
            <a:r>
              <a:rPr lang="en-US" dirty="0" smtClean="0"/>
              <a:t>Novel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&amp; </a:t>
            </a:r>
            <a:r>
              <a:rPr lang="en-US" dirty="0" err="1" smtClean="0"/>
              <a:t>Hanggulan</a:t>
            </a:r>
            <a:r>
              <a:rPr lang="en-US" dirty="0" smtClean="0"/>
              <a:t> Kiting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Moderator</a:t>
            </a:r>
            <a:r>
              <a:rPr lang="id-ID" dirty="0"/>
              <a:t>	</a:t>
            </a:r>
            <a:r>
              <a:rPr lang="id-ID" dirty="0" smtClean="0"/>
              <a:t>	: </a:t>
            </a:r>
            <a:r>
              <a:rPr lang="en-US" dirty="0" smtClean="0"/>
              <a:t>Johan Mohammad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Notulen	</a:t>
            </a:r>
            <a:r>
              <a:rPr lang="id-ID" dirty="0"/>
              <a:t>		</a:t>
            </a:r>
            <a:r>
              <a:rPr lang="id-ID" dirty="0" smtClean="0"/>
              <a:t>: </a:t>
            </a:r>
            <a:r>
              <a:rPr lang="en-US" dirty="0" smtClean="0"/>
              <a:t>Adinda </a:t>
            </a:r>
            <a:r>
              <a:rPr lang="en-US" dirty="0" err="1" smtClean="0"/>
              <a:t>Nidya</a:t>
            </a:r>
            <a:r>
              <a:rPr lang="en-US" dirty="0" smtClean="0"/>
              <a:t> Lestari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Logistik </a:t>
            </a:r>
            <a:r>
              <a:rPr lang="id-ID" dirty="0"/>
              <a:t>&amp; </a:t>
            </a:r>
            <a:r>
              <a:rPr lang="id-ID" dirty="0" smtClean="0"/>
              <a:t>Konsumsi	</a:t>
            </a:r>
            <a:r>
              <a:rPr lang="id-ID" dirty="0"/>
              <a:t>	: </a:t>
            </a:r>
            <a:r>
              <a:rPr lang="id-ID" dirty="0" smtClean="0"/>
              <a:t>Tim HR Support</a:t>
            </a:r>
            <a:endParaRPr lang="id-ID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d-ID" dirty="0" smtClean="0"/>
              <a:t>Dokumentasi</a:t>
            </a:r>
            <a:r>
              <a:rPr lang="id-ID" dirty="0"/>
              <a:t>	</a:t>
            </a:r>
            <a:r>
              <a:rPr lang="id-ID" dirty="0" smtClean="0"/>
              <a:t>	: </a:t>
            </a:r>
            <a:r>
              <a:rPr lang="en-US" dirty="0" smtClean="0"/>
              <a:t>Tri M &amp; Aditya </a:t>
            </a:r>
            <a:r>
              <a:rPr lang="en-US" dirty="0" err="1" smtClean="0"/>
              <a:t>Wardiman</a:t>
            </a:r>
            <a:r>
              <a:rPr lang="en-US" dirty="0" smtClean="0"/>
              <a:t> </a:t>
            </a:r>
            <a:r>
              <a:rPr lang="id-ID" dirty="0" smtClean="0"/>
              <a:t>(Foto &amp; Facebook live)</a:t>
            </a:r>
          </a:p>
          <a:p>
            <a:pPr marL="0" indent="0">
              <a:buNone/>
            </a:pPr>
            <a:r>
              <a:rPr lang="id-ID" dirty="0" smtClean="0"/>
              <a:t>Set </a:t>
            </a:r>
            <a:r>
              <a:rPr lang="id-ID" dirty="0"/>
              <a:t>Up Ruang	</a:t>
            </a:r>
            <a:r>
              <a:rPr lang="id-ID" dirty="0" smtClean="0"/>
              <a:t>	: </a:t>
            </a:r>
            <a:r>
              <a:rPr lang="en-US" dirty="0" smtClean="0"/>
              <a:t>Island-island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Set </a:t>
            </a:r>
            <a:r>
              <a:rPr lang="id-ID" dirty="0"/>
              <a:t>Up </a:t>
            </a:r>
            <a:r>
              <a:rPr lang="id-ID" dirty="0" smtClean="0"/>
              <a:t>Snack</a:t>
            </a:r>
            <a:r>
              <a:rPr lang="id-ID" dirty="0"/>
              <a:t>	</a:t>
            </a:r>
            <a:r>
              <a:rPr lang="id-ID" dirty="0" smtClean="0"/>
              <a:t>	: </a:t>
            </a:r>
            <a:r>
              <a:rPr lang="id-ID" dirty="0"/>
              <a:t>Kopi &amp; Teh, Snack kotak &amp; Aqua </a:t>
            </a:r>
            <a:r>
              <a:rPr lang="id-ID" dirty="0" smtClean="0"/>
              <a:t>(</a:t>
            </a:r>
            <a:r>
              <a:rPr lang="en-US" dirty="0" smtClean="0"/>
              <a:t>50 </a:t>
            </a:r>
            <a:r>
              <a:rPr lang="id-ID" dirty="0" smtClean="0"/>
              <a:t>pcs)</a:t>
            </a:r>
          </a:p>
          <a:p>
            <a:pPr marL="0" indent="0">
              <a:buNone/>
            </a:pPr>
            <a:r>
              <a:rPr lang="id-ID" dirty="0" smtClean="0"/>
              <a:t>Atribut </a:t>
            </a:r>
            <a:r>
              <a:rPr lang="id-ID" dirty="0"/>
              <a:t>Presentasi	</a:t>
            </a:r>
            <a:r>
              <a:rPr lang="id-ID" dirty="0" smtClean="0"/>
              <a:t>	: </a:t>
            </a:r>
            <a:r>
              <a:rPr lang="id-ID" dirty="0"/>
              <a:t>Projector, Rol Kabel, Sound System, Mic, Clicker, </a:t>
            </a:r>
            <a:r>
              <a:rPr lang="id-ID" dirty="0" smtClean="0"/>
              <a:t>Backdrop.</a:t>
            </a:r>
          </a:p>
          <a:p>
            <a:pPr marL="0" indent="0">
              <a:buNone/>
            </a:pPr>
            <a:r>
              <a:rPr lang="id-ID" dirty="0" smtClean="0"/>
              <a:t>Atribut </a:t>
            </a:r>
            <a:r>
              <a:rPr lang="id-ID" dirty="0"/>
              <a:t>Dokumentasi 	: Audio Recorder, </a:t>
            </a:r>
            <a:r>
              <a:rPr lang="id-ID" dirty="0" smtClean="0"/>
              <a:t>Kamera foto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id-ID" dirty="0" smtClean="0"/>
              <a:t>Facebook Live</a:t>
            </a:r>
          </a:p>
          <a:p>
            <a:pPr marL="0" indent="0">
              <a:buNone/>
            </a:pPr>
            <a:r>
              <a:rPr lang="id-ID" dirty="0" smtClean="0"/>
              <a:t>Reward </a:t>
            </a:r>
            <a:r>
              <a:rPr lang="id-ID" dirty="0"/>
              <a:t>&amp; Recognition	: </a:t>
            </a:r>
            <a:r>
              <a:rPr lang="en-US" dirty="0" smtClean="0"/>
              <a:t>Snack Bag</a:t>
            </a:r>
            <a:r>
              <a:rPr lang="id-ID" dirty="0" smtClean="0"/>
              <a:t> dan Piagam</a:t>
            </a:r>
            <a:endParaRPr lang="id-ID" b="1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07354" y="1102301"/>
            <a:ext cx="8891323" cy="538138"/>
          </a:xfrm>
        </p:spPr>
        <p:txBody>
          <a:bodyPr/>
          <a:lstStyle/>
          <a:p>
            <a:r>
              <a:rPr lang="id-ID" dirty="0" smtClean="0"/>
              <a:t>Realiasasi Kegiatan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78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354" y="1524000"/>
            <a:ext cx="8891323" cy="4741311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Hasil Evaluasi Peserta</a:t>
            </a:r>
          </a:p>
          <a:p>
            <a:pPr marL="0" indent="0">
              <a:buNone/>
            </a:pPr>
            <a:endParaRPr lang="id-ID" b="1" dirty="0" smtClean="0"/>
          </a:p>
          <a:p>
            <a:pPr marL="0" indent="0">
              <a:buNone/>
            </a:pPr>
            <a:endParaRPr lang="id-ID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id-ID" dirty="0" smtClean="0"/>
              <a:t>Evaluasi </a:t>
            </a:r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Knowledge Sharing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2172994" y="2571433"/>
            <a:ext cx="354725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id-ID" sz="2400" b="1" dirty="0" smtClean="0"/>
              <a:t>Rata- Rata Total = </a:t>
            </a:r>
            <a:r>
              <a:rPr lang="en-US" sz="2400" b="1" dirty="0" smtClean="0"/>
              <a:t>78.83</a:t>
            </a:r>
            <a:endParaRPr lang="id-ID" sz="2400" b="1" dirty="0" smtClean="0"/>
          </a:p>
          <a:p>
            <a:pPr algn="l"/>
            <a:r>
              <a:rPr lang="id-ID" sz="2400" b="1" dirty="0" smtClean="0"/>
              <a:t>Mutu Evaluasi = </a:t>
            </a:r>
            <a:r>
              <a:rPr lang="en-US" sz="2400" b="1" dirty="0"/>
              <a:t>B</a:t>
            </a:r>
            <a:endParaRPr lang="en-US" sz="2400" b="1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65508"/>
              </p:ext>
            </p:extLst>
          </p:nvPr>
        </p:nvGraphicFramePr>
        <p:xfrm>
          <a:off x="2197803" y="3406551"/>
          <a:ext cx="5765125" cy="1230630"/>
        </p:xfrm>
        <a:graphic>
          <a:graphicData uri="http://schemas.openxmlformats.org/drawingml/2006/table">
            <a:tbl>
              <a:tblPr firstRow="1" lastRow="1" bandRow="1">
                <a:tableStyleId>{3C2FFA5D-87B4-456A-9821-1D502468CF0F}</a:tableStyleId>
              </a:tblPr>
              <a:tblGrid>
                <a:gridCol w="667808"/>
                <a:gridCol w="1172186"/>
                <a:gridCol w="1634296"/>
                <a:gridCol w="1386336"/>
                <a:gridCol w="904499"/>
              </a:tblGrid>
              <a:tr h="33105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Persepsi</a:t>
                      </a:r>
                      <a:endParaRPr lang="id-ID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Nilai Interval IKP</a:t>
                      </a:r>
                      <a:endParaRPr lang="id-ID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Nilai Interval Konversi IKP</a:t>
                      </a:r>
                      <a:endParaRPr lang="id-ID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Mutu Evaluasi Training</a:t>
                      </a:r>
                      <a:endParaRPr lang="id-ID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Interpretasi</a:t>
                      </a:r>
                      <a:endParaRPr lang="id-ID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8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1,00 - 1,800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20 - 36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E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Kurang Sekali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01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1,81 - 2,60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36,2 - 52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D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Kurang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01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>
                          <a:effectLst/>
                        </a:rPr>
                        <a:t>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u="none" strike="noStrike" dirty="0">
                          <a:effectLst/>
                        </a:rPr>
                        <a:t>2,61 - 3,40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52,2 - 68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C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Cukup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01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id-ID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3,41 - 4,20</a:t>
                      </a:r>
                      <a:endParaRPr lang="id-ID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68,2 - 84</a:t>
                      </a:r>
                      <a:endParaRPr lang="id-ID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</a:t>
                      </a:r>
                      <a:endParaRPr lang="id-ID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Baik</a:t>
                      </a:r>
                      <a:endParaRPr lang="id-ID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01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id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4,21 - 5,00</a:t>
                      </a:r>
                      <a:endParaRPr lang="id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84,2 - 100</a:t>
                      </a:r>
                      <a:endParaRPr lang="id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id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Baik Sekali</a:t>
                      </a:r>
                      <a:endParaRPr lang="id-ID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8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id-ID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9" descr="BGM DH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246438"/>
            <a:ext cx="1371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5274" y="1451138"/>
            <a:ext cx="8887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 algn="ctr"/>
            <a:r>
              <a:rPr lang="id-ID" sz="2400" dirty="0" smtClean="0">
                <a:latin typeface="MV Boli" pitchFamily="2" charset="0"/>
                <a:cs typeface="MV Boli" pitchFamily="2" charset="0"/>
              </a:rPr>
              <a:t>“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The Greatest Enemy of Knowledge is Not Ignorance,</a:t>
            </a:r>
          </a:p>
          <a:p>
            <a:pPr marL="363538" indent="-363538" algn="ctr"/>
            <a:r>
              <a:rPr lang="en-US" sz="2400" dirty="0" smtClean="0">
                <a:latin typeface="MV Boli" pitchFamily="2" charset="0"/>
                <a:cs typeface="MV Boli" pitchFamily="2" charset="0"/>
              </a:rPr>
              <a:t> it is The Illusion of Knowledge</a:t>
            </a:r>
            <a:r>
              <a:rPr lang="id-ID" sz="2400" dirty="0" smtClean="0">
                <a:latin typeface="MV Boli" pitchFamily="2" charset="0"/>
                <a:cs typeface="MV Boli" pitchFamily="2" charset="0"/>
              </a:rPr>
              <a:t>”</a:t>
            </a:r>
          </a:p>
          <a:p>
            <a:pPr marL="363538" indent="-363538" algn="ctr"/>
            <a:r>
              <a:rPr lang="id-ID" sz="2400" dirty="0" smtClean="0">
                <a:latin typeface="MV Boli" pitchFamily="2" charset="0"/>
                <a:cs typeface="MV Boli" pitchFamily="2" charset="0"/>
              </a:rPr>
              <a:t>- </a:t>
            </a:r>
            <a:r>
              <a:rPr lang="en-US" sz="2400" dirty="0" smtClean="0">
                <a:latin typeface="MV Boli" pitchFamily="2" charset="0"/>
                <a:cs typeface="MV Boli" pitchFamily="2" charset="0"/>
              </a:rPr>
              <a:t>Stephen Hawking</a:t>
            </a:r>
            <a:endParaRPr lang="id-ID" sz="24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465638"/>
            <a:ext cx="99060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d-ID" sz="2000" b="1" dirty="0" smtClean="0">
                <a:latin typeface="Calibri" pitchFamily="34" charset="0"/>
                <a:cs typeface="Calibri" pitchFamily="34" charset="0"/>
              </a:rPr>
              <a:t>Knowledge Management Bakmi </a:t>
            </a:r>
            <a:r>
              <a:rPr lang="id-ID" sz="2000" b="1" dirty="0">
                <a:latin typeface="Calibri" pitchFamily="34" charset="0"/>
                <a:cs typeface="Calibri" pitchFamily="34" charset="0"/>
              </a:rPr>
              <a:t>GM</a:t>
            </a:r>
          </a:p>
          <a:p>
            <a:pPr algn="ctr"/>
            <a:r>
              <a:rPr lang="id-ID" dirty="0">
                <a:latin typeface="Calibri" pitchFamily="34" charset="0"/>
                <a:cs typeface="Calibri" pitchFamily="34" charset="0"/>
              </a:rPr>
              <a:t>Jl. Arjuna Utara No. 66, Duri Kepa, Kebon Jeruk, </a:t>
            </a:r>
          </a:p>
          <a:p>
            <a:pPr algn="ctr"/>
            <a:r>
              <a:rPr lang="id-ID" dirty="0">
                <a:latin typeface="Calibri" pitchFamily="34" charset="0"/>
                <a:cs typeface="Calibri" pitchFamily="34" charset="0"/>
              </a:rPr>
              <a:t>Jakarta Barat 11510</a:t>
            </a:r>
          </a:p>
          <a:p>
            <a:pPr algn="ctr"/>
            <a:r>
              <a:rPr lang="id-ID" dirty="0">
                <a:latin typeface="Calibri" pitchFamily="34" charset="0"/>
                <a:cs typeface="Calibri" pitchFamily="34" charset="0"/>
              </a:rPr>
              <a:t>Ph: 021-5655008 (ext 416)</a:t>
            </a:r>
          </a:p>
          <a:p>
            <a:pPr algn="ctr"/>
            <a:r>
              <a:rPr lang="id-ID" dirty="0">
                <a:latin typeface="Calibri" pitchFamily="34" charset="0"/>
                <a:cs typeface="Calibri" pitchFamily="34" charset="0"/>
              </a:rPr>
              <a:t>Mb: </a:t>
            </a:r>
            <a:r>
              <a:rPr lang="id-ID" dirty="0" smtClean="0">
                <a:latin typeface="Calibri" pitchFamily="34" charset="0"/>
                <a:cs typeface="Calibri" pitchFamily="34" charset="0"/>
              </a:rPr>
              <a:t>08121810018</a:t>
            </a:r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370106" y="110931"/>
            <a:ext cx="9677400" cy="12944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3"/>
          <a:stretch/>
        </p:blipFill>
        <p:spPr>
          <a:xfrm>
            <a:off x="4572000" y="2830617"/>
            <a:ext cx="4041377" cy="144665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id-ID" dirty="0" smtClean="0"/>
              <a:t>Kehadiran </a:t>
            </a:r>
            <a:r>
              <a:rPr lang="id-ID" dirty="0"/>
              <a:t>Peserta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Knowledge Sharing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4283439" y="1377881"/>
            <a:ext cx="1524000" cy="318924"/>
          </a:xfrm>
          <a:prstGeom prst="rect">
            <a:avLst/>
          </a:prstGeom>
          <a:solidFill>
            <a:srgbClr val="FFFF00"/>
          </a:solidFill>
        </p:spPr>
        <p:txBody>
          <a:bodyPr wrap="square" lIns="36000" tIns="36000" rIns="36000" bIns="36000" rtlCol="0">
            <a:spAutoFit/>
          </a:bodyPr>
          <a:lstStyle/>
          <a:p>
            <a:pPr lvl="0"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latin typeface="Arial"/>
              </a:rPr>
              <a:t>KP/CPP</a:t>
            </a:r>
            <a:endParaRPr lang="id-ID" sz="1600" b="1" dirty="0"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14253"/>
              </p:ext>
            </p:extLst>
          </p:nvPr>
        </p:nvGraphicFramePr>
        <p:xfrm>
          <a:off x="3352800" y="1897629"/>
          <a:ext cx="4008965" cy="4389120"/>
        </p:xfrm>
        <a:graphic>
          <a:graphicData uri="http://schemas.openxmlformats.org/drawingml/2006/table">
            <a:tbl>
              <a:tblPr/>
              <a:tblGrid>
                <a:gridCol w="400896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 Management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Process Improvement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 Audit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Costing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 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Compensation &amp; Benefit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Relation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Personalia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Recruitment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 Support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Purchasing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9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03095" y="1102301"/>
            <a:ext cx="3535506" cy="538138"/>
          </a:xfrm>
        </p:spPr>
        <p:txBody>
          <a:bodyPr/>
          <a:lstStyle/>
          <a:p>
            <a:r>
              <a:rPr lang="id-ID" dirty="0"/>
              <a:t>Data Kehadiran Peserta</a:t>
            </a:r>
            <a:r>
              <a:rPr lang="en-US" dirty="0"/>
              <a:t> – </a:t>
            </a:r>
            <a:r>
              <a:rPr lang="en-US" dirty="0" smtClean="0"/>
              <a:t>KP/CPP</a:t>
            </a:r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094" y="414044"/>
            <a:ext cx="8887063" cy="688256"/>
          </a:xfrm>
        </p:spPr>
        <p:txBody>
          <a:bodyPr/>
          <a:lstStyle/>
          <a:p>
            <a:r>
              <a:rPr lang="id-ID" dirty="0" smtClean="0"/>
              <a:t>Knowledge Sharing</a:t>
            </a:r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50873"/>
              </p:ext>
            </p:extLst>
          </p:nvPr>
        </p:nvGraphicFramePr>
        <p:xfrm>
          <a:off x="3195403" y="1640439"/>
          <a:ext cx="4343400" cy="4389120"/>
        </p:xfrm>
        <a:graphic>
          <a:graphicData uri="http://schemas.openxmlformats.org/drawingml/2006/table">
            <a:tbl>
              <a:tblPr/>
              <a:tblGrid>
                <a:gridCol w="3019390"/>
                <a:gridCol w="132401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 Management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Process Improvement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 Audit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Costing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 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Compensation &amp; Benefit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 Relation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Personalia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Recruitment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 Support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Purchasing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0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03094" y="1102301"/>
            <a:ext cx="8891323" cy="538138"/>
          </a:xfrm>
        </p:spPr>
        <p:txBody>
          <a:bodyPr/>
          <a:lstStyle/>
          <a:p>
            <a:r>
              <a:rPr lang="id-ID" dirty="0"/>
              <a:t>Data Kehadiran Peserta</a:t>
            </a:r>
            <a:r>
              <a:rPr lang="en-US" dirty="0"/>
              <a:t> – </a:t>
            </a:r>
            <a:r>
              <a:rPr lang="en-US" dirty="0" smtClean="0"/>
              <a:t>KP/CPP</a:t>
            </a:r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094" y="414044"/>
            <a:ext cx="8887063" cy="688256"/>
          </a:xfrm>
        </p:spPr>
        <p:txBody>
          <a:bodyPr/>
          <a:lstStyle/>
          <a:p>
            <a:r>
              <a:rPr lang="id-ID" dirty="0" smtClean="0"/>
              <a:t>Knowledge Sharing</a:t>
            </a:r>
            <a:endParaRPr lang="id-ID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524867"/>
              </p:ext>
            </p:extLst>
          </p:nvPr>
        </p:nvGraphicFramePr>
        <p:xfrm>
          <a:off x="1600200" y="1698426"/>
          <a:ext cx="7146131" cy="4245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07353" y="1102301"/>
            <a:ext cx="9131711" cy="538138"/>
          </a:xfrm>
        </p:spPr>
        <p:txBody>
          <a:bodyPr/>
          <a:lstStyle/>
          <a:p>
            <a:r>
              <a:rPr lang="id-ID" dirty="0"/>
              <a:t>Reward Session</a:t>
            </a: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507354" y="414045"/>
            <a:ext cx="8941446" cy="688256"/>
          </a:xfrm>
        </p:spPr>
        <p:txBody>
          <a:bodyPr/>
          <a:lstStyle/>
          <a:p>
            <a:r>
              <a:rPr lang="id-ID" dirty="0" smtClean="0"/>
              <a:t>Knowledge Sharing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48" y="1343888"/>
            <a:ext cx="3246120" cy="24345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66650"/>
            <a:ext cx="3246120" cy="2434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66650"/>
            <a:ext cx="3246120" cy="24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07353" y="1102301"/>
            <a:ext cx="9131711" cy="538138"/>
          </a:xfrm>
        </p:spPr>
        <p:txBody>
          <a:bodyPr/>
          <a:lstStyle/>
          <a:p>
            <a:r>
              <a:rPr lang="id-ID" dirty="0"/>
              <a:t>Reward Session</a:t>
            </a: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507354" y="414045"/>
            <a:ext cx="8941446" cy="688256"/>
          </a:xfrm>
        </p:spPr>
        <p:txBody>
          <a:bodyPr/>
          <a:lstStyle/>
          <a:p>
            <a:r>
              <a:rPr lang="id-ID" dirty="0" smtClean="0"/>
              <a:t>Knowledge Sharing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08" y="2308920"/>
            <a:ext cx="4270248" cy="3202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3" y="2311206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07353" y="1102301"/>
            <a:ext cx="9131711" cy="538138"/>
          </a:xfrm>
        </p:spPr>
        <p:txBody>
          <a:bodyPr/>
          <a:lstStyle/>
          <a:p>
            <a:r>
              <a:rPr lang="id-ID" dirty="0"/>
              <a:t>Reward Session</a:t>
            </a: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507354" y="414045"/>
            <a:ext cx="8941446" cy="688256"/>
          </a:xfrm>
        </p:spPr>
        <p:txBody>
          <a:bodyPr/>
          <a:lstStyle/>
          <a:p>
            <a:r>
              <a:rPr lang="id-ID" dirty="0" smtClean="0"/>
              <a:t>Knowledge Sharing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75"/>
          <a:stretch/>
        </p:blipFill>
        <p:spPr>
          <a:xfrm>
            <a:off x="1371600" y="1640439"/>
            <a:ext cx="7213923" cy="42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07354" y="1124843"/>
            <a:ext cx="8891323" cy="538138"/>
          </a:xfrm>
        </p:spPr>
        <p:txBody>
          <a:bodyPr/>
          <a:lstStyle/>
          <a:p>
            <a:r>
              <a:rPr lang="id-ID" dirty="0" smtClean="0"/>
              <a:t>Testimoni Peserta</a:t>
            </a:r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Knowledge Sharing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507354" y="218476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9900"/>
                </a:solidFill>
              </a:rPr>
              <a:t>lebih</a:t>
            </a:r>
            <a:r>
              <a:rPr lang="en-US" dirty="0">
                <a:solidFill>
                  <a:srgbClr val="009900"/>
                </a:solidFill>
              </a:rPr>
              <a:t> tau </a:t>
            </a:r>
            <a:r>
              <a:rPr lang="en-US" dirty="0" err="1">
                <a:solidFill>
                  <a:srgbClr val="009900"/>
                </a:solidFill>
              </a:rPr>
              <a:t>tentang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hukum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3613150"/>
            <a:ext cx="504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900"/>
                </a:solidFill>
                <a:latin typeface="Calibri" panose="020F0502020204030204" pitchFamily="34" charset="0"/>
              </a:rPr>
              <a:t>Ok</a:t>
            </a:r>
            <a:r>
              <a:rPr lang="en-US" dirty="0">
                <a:solidFill>
                  <a:srgbClr val="00990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7561" y="5587915"/>
            <a:ext cx="34575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9900"/>
                </a:solidFill>
                <a:latin typeface="Calibri" panose="020F0502020204030204" pitchFamily="34" charset="0"/>
              </a:rPr>
              <a:t>tambahin</a:t>
            </a:r>
            <a:r>
              <a:rPr lang="en-US" dirty="0">
                <a:solidFill>
                  <a:srgbClr val="0099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9900"/>
                </a:solidFill>
                <a:latin typeface="Calibri" panose="020F0502020204030204" pitchFamily="34" charset="0"/>
              </a:rPr>
              <a:t>akustika</a:t>
            </a:r>
            <a:r>
              <a:rPr lang="en-US" dirty="0">
                <a:solidFill>
                  <a:srgbClr val="0099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9900"/>
                </a:solidFill>
                <a:latin typeface="Calibri" panose="020F0502020204030204" pitchFamily="34" charset="0"/>
              </a:rPr>
              <a:t>seru</a:t>
            </a:r>
            <a:r>
              <a:rPr lang="en-US" dirty="0">
                <a:solidFill>
                  <a:srgbClr val="0099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9900"/>
                </a:solidFill>
                <a:latin typeface="Calibri" panose="020F0502020204030204" pitchFamily="34" charset="0"/>
              </a:rPr>
              <a:t>kayaknya</a:t>
            </a:r>
            <a:r>
              <a:rPr lang="en-US" dirty="0">
                <a:solidFill>
                  <a:srgbClr val="009900"/>
                </a:solidFill>
                <a:latin typeface="Calibri" panose="020F0502020204030204" pitchFamily="34" charset="0"/>
              </a:rPr>
              <a:t>!</a:t>
            </a:r>
            <a:r>
              <a:rPr lang="en-US" dirty="0">
                <a:solidFill>
                  <a:srgbClr val="009900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4931" y="4691128"/>
            <a:ext cx="25209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makanan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kurang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banyak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2973551"/>
            <a:ext cx="7481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paham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hukum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terkait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medsos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berhati-hati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bermedsos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849" y="3940639"/>
            <a:ext cx="671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lebih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baik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KM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diadakan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jangan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terlalu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mepet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soalnya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udah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lesu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96050" y="2029400"/>
            <a:ext cx="22383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menambah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wawasan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37131" y="5658780"/>
            <a:ext cx="26987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materi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yang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lebih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menarik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43617" y="1483316"/>
            <a:ext cx="495300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  <a:latin typeface="Calibri" panose="020F0502020204030204" pitchFamily="34" charset="0"/>
              </a:rPr>
              <a:t>paham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libri" panose="020F0502020204030204" pitchFamily="34" charset="0"/>
              </a:rPr>
              <a:t>hukum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libri" panose="020F0502020204030204" pitchFamily="34" charset="0"/>
              </a:rPr>
              <a:t>terkait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libri" panose="020F0502020204030204" pitchFamily="34" charset="0"/>
              </a:rPr>
              <a:t>medsos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libri" panose="020F0502020204030204" pitchFamily="34" charset="0"/>
              </a:rPr>
              <a:t>dan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libri" panose="020F0502020204030204" pitchFamily="34" charset="0"/>
              </a:rPr>
              <a:t>dapat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libri" panose="020F0502020204030204" pitchFamily="34" charset="0"/>
              </a:rPr>
              <a:t>berhati-hati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libri" panose="020F0502020204030204" pitchFamily="34" charset="0"/>
              </a:rPr>
              <a:t>dalam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alibri" panose="020F0502020204030204" pitchFamily="34" charset="0"/>
              </a:rPr>
              <a:t>bermedsos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8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id-ID" dirty="0" smtClean="0"/>
              <a:t>Evaluasi</a:t>
            </a:r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Knowledge Sharing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6" y="2590800"/>
            <a:ext cx="9296400" cy="17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CENTFARBEEXIST" val="0"/>
  <p:tag name="VERSION" val="V8.0"/>
  <p:tag name="VORLAGE" val="QPT_Molecules"/>
  <p:tag name="GROESSE" val="Standard"/>
  <p:tag name="AGENDAHEIGHT" val="373.3316"/>
  <p:tag name="PAGENUMBER" val="0"/>
  <p:tag name="THINKCELLPRESENTATIONDONOTDELETE" val="&lt;?xml version=&quot;1.0&quot; encoding=&quot;UTF-16&quot; standalone=&quot;yes&quot;?&gt;&#10;&lt;root reqver=&quot;21047&quot;&gt;&lt;version val=&quot;23212&quot;/&gt;&lt;CPresentation id=&quot;1&quot;&gt;&lt;m_precDefaultNumber/&gt;&lt;m_precDefaultPercent/&gt;&lt;m_precDefaultDate/&gt;&lt;m_precDefaultYear/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0&quot;/&gt;&lt;/m_mruColor&gt;&lt;/CPresentation&gt;&lt;/root&gt;"/>
  <p:tag name="THINKCELLUNDODONOTDELETE" val="18"/>
  <p:tag name="TEXTBOX" val="Marc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MM0slJkmHq0MMTh075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CouNEH0ib8o2ayKNhw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yWiIZmWn06DdheOWFs3GA"/>
</p:tagLst>
</file>

<file path=ppt/theme/theme1.xml><?xml version="1.0" encoding="utf-8"?>
<a:theme xmlns:a="http://schemas.openxmlformats.org/drawingml/2006/main" name="Accenture Management Consulting Splash Yellow Orange">
  <a:themeElements>
    <a:clrScheme name="AMC Splash Yellow Orange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FF9900"/>
      </a:accent1>
      <a:accent2>
        <a:srgbClr val="6688BB"/>
      </a:accent2>
      <a:accent3>
        <a:srgbClr val="003344"/>
      </a:accent3>
      <a:accent4>
        <a:srgbClr val="AA1133"/>
      </a:accent4>
      <a:accent5>
        <a:srgbClr val="DD4411"/>
      </a:accent5>
      <a:accent6>
        <a:srgbClr val="666666"/>
      </a:accent6>
      <a:hlink>
        <a:srgbClr val="6688BB"/>
      </a:hlink>
      <a:folHlink>
        <a:srgbClr val="DD4411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64644</TotalTime>
  <Words>360</Words>
  <Application>Microsoft Office PowerPoint</Application>
  <PresentationFormat>A4 Paper (210x297 mm)</PresentationFormat>
  <Paragraphs>133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MV Boli</vt:lpstr>
      <vt:lpstr>Wingdings</vt:lpstr>
      <vt:lpstr>Accenture Management Consulting Splash Yellow Orange</vt:lpstr>
      <vt:lpstr>think-cell Slide</vt:lpstr>
      <vt:lpstr>Knowledge Sharing</vt:lpstr>
      <vt:lpstr>Knowledge Sharing</vt:lpstr>
      <vt:lpstr>Knowledge Sharing</vt:lpstr>
      <vt:lpstr>Knowledge Sharing</vt:lpstr>
      <vt:lpstr>Knowledge Sharing</vt:lpstr>
      <vt:lpstr>Knowledge Sharing</vt:lpstr>
      <vt:lpstr>Knowledge Sharing</vt:lpstr>
      <vt:lpstr>Knowledge Sharing</vt:lpstr>
      <vt:lpstr>Knowledge Sharing</vt:lpstr>
      <vt:lpstr>Knowledge Sharing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tari.s.anggraini</dc:creator>
  <dc:description>Accenture</dc:description>
  <cp:lastModifiedBy>Adinda Lestari</cp:lastModifiedBy>
  <cp:revision>7216</cp:revision>
  <cp:lastPrinted>2018-03-13T04:13:26Z</cp:lastPrinted>
  <dcterms:created xsi:type="dcterms:W3CDTF">2009-07-22T06:53:27Z</dcterms:created>
  <dcterms:modified xsi:type="dcterms:W3CDTF">2018-12-10T07:36:53Z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2899541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D5.0.5</vt:lpwstr>
  </property>
</Properties>
</file>