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81" r:id="rId8"/>
    <p:sldId id="283" r:id="rId9"/>
    <p:sldId id="284" r:id="rId10"/>
    <p:sldId id="285" r:id="rId11"/>
    <p:sldId id="286" r:id="rId12"/>
    <p:sldId id="265" r:id="rId13"/>
    <p:sldId id="267" r:id="rId14"/>
    <p:sldId id="282" r:id="rId15"/>
    <p:sldId id="268" r:id="rId16"/>
    <p:sldId id="269" r:id="rId17"/>
    <p:sldId id="277" r:id="rId18"/>
    <p:sldId id="278" r:id="rId19"/>
    <p:sldId id="287" r:id="rId20"/>
    <p:sldId id="270" r:id="rId21"/>
    <p:sldId id="28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4986-BD3C-4BAE-B74A-8A9865DEABFF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C915-49DF-4980-96FE-160C365D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Contract Review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9306"/>
            <a:ext cx="9144000" cy="1108494"/>
          </a:xfrm>
        </p:spPr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7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91" y="180885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cs typeface="Angsana New" charset="-34"/>
              </a:rPr>
              <a:t>Proposal Draft review – </a:t>
            </a:r>
            <a:r>
              <a:rPr lang="en-US" altLang="en-US" b="1" dirty="0" smtClean="0">
                <a:solidFill>
                  <a:srgbClr val="FF0000"/>
                </a:solidFill>
                <a:cs typeface="Angsana New" charset="-34"/>
              </a:rPr>
              <a:t>Subject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07" y="1696229"/>
            <a:ext cx="8591668" cy="1911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78" y="3695824"/>
            <a:ext cx="83153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cs typeface="Angsana New" charset="-34"/>
              </a:rPr>
              <a:t>Proposal Draft review – </a:t>
            </a:r>
            <a:r>
              <a:rPr lang="en-US" altLang="en-US" b="1" dirty="0" smtClean="0">
                <a:solidFill>
                  <a:srgbClr val="FF0000"/>
                </a:solidFill>
                <a:cs typeface="Angsana New" charset="-34"/>
              </a:rPr>
              <a:t>Subject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7" y="1825625"/>
            <a:ext cx="82772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4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Stage Two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00747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accent1">
                    <a:lumMod val="75000"/>
                  </a:schemeClr>
                </a:solidFill>
                <a:cs typeface="Cordia New" pitchFamily="34" charset="-34"/>
              </a:rPr>
              <a:t>CONTRACT DRAFT REVIEW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FF0000"/>
                </a:solidFill>
                <a:cs typeface="Angsana New" charset="-34"/>
              </a:rPr>
              <a:t>Contract Draft Review </a:t>
            </a:r>
            <a:r>
              <a:rPr lang="en-US" altLang="en-US" sz="3600" b="1" dirty="0">
                <a:cs typeface="Angsana New" charset="-34"/>
              </a:rPr>
              <a:t>Objectives</a:t>
            </a:r>
            <a:endParaRPr lang="th-TH" altLang="en-US" sz="3600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958195"/>
            <a:ext cx="10515600" cy="4218767"/>
          </a:xfrm>
        </p:spPr>
        <p:txBody>
          <a:bodyPr/>
          <a:lstStyle/>
          <a:p>
            <a:r>
              <a:rPr lang="en-US" altLang="en-US" dirty="0" smtClean="0">
                <a:cs typeface="Cordia New" pitchFamily="34" charset="-34"/>
              </a:rPr>
              <a:t>The objective of the contract draft review are to make sure that the following activities have been performed satisfactorily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1. No unclarified issues remain in the contract draft.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2. All understanding a reached subsequent to the proposal are correctly documented.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3. No “new” changes, additions, or omissions have entered the contract draft.</a:t>
            </a:r>
          </a:p>
          <a:p>
            <a:pPr>
              <a:buFont typeface="Arial" panose="020B0604020202020204" pitchFamily="34" charset="0"/>
              <a:buNone/>
            </a:pPr>
            <a:endParaRPr lang="th-TH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6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cs typeface="Angsana New" charset="-34"/>
              </a:rPr>
              <a:t>Contract Draft review – </a:t>
            </a:r>
            <a:r>
              <a:rPr lang="en-US" altLang="en-US" b="1" dirty="0" smtClean="0">
                <a:solidFill>
                  <a:srgbClr val="FF0000"/>
                </a:solidFill>
                <a:cs typeface="Angsana New" charset="-34"/>
              </a:rPr>
              <a:t>Subject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57" y="1690688"/>
            <a:ext cx="6629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12038" cy="23876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  <a:cs typeface="Angsana New" charset="-34"/>
              </a:rPr>
              <a:t>Implementation of a contract review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25487"/>
          </a:xfrm>
        </p:spPr>
        <p:txBody>
          <a:bodyPr/>
          <a:lstStyle/>
          <a:p>
            <a:r>
              <a:rPr lang="en-US" altLang="en-US" sz="3200" b="1">
                <a:cs typeface="Angsana New" charset="-34"/>
              </a:rPr>
              <a:t>Implementation of a contract review</a:t>
            </a:r>
            <a:endParaRPr lang="th-TH" altLang="en-US" sz="320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52625" y="1214438"/>
            <a:ext cx="8229600" cy="4525962"/>
          </a:xfrm>
        </p:spPr>
        <p:txBody>
          <a:bodyPr/>
          <a:lstStyle/>
          <a:p>
            <a:r>
              <a:rPr lang="en-US" altLang="en-US" sz="2400">
                <a:cs typeface="Cordia New" pitchFamily="34" charset="-34"/>
              </a:rPr>
              <a:t>Contract reviews vary in their magnitude, depending on the characteristics of the proposed project.</a:t>
            </a:r>
          </a:p>
          <a:p>
            <a:r>
              <a:rPr lang="en-US" altLang="en-US" sz="2400">
                <a:cs typeface="Cordia New" pitchFamily="34" charset="-34"/>
              </a:rPr>
              <a:t>Factors affecting the extent of a contract review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Project magnitude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Project technical complexity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Degree of all staff acquaintance with and experience in the project area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Project organizational complexity</a:t>
            </a:r>
          </a:p>
          <a:p>
            <a:r>
              <a:rPr lang="en-US" altLang="en-US" sz="2400">
                <a:cs typeface="Cordia New" pitchFamily="34" charset="-34"/>
              </a:rPr>
              <a:t>Who performs a contract review ?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The leader or another member of the proposal team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The members of the proposal team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An outside professional or a company staff member who is not a member of the proposal team</a:t>
            </a:r>
          </a:p>
          <a:p>
            <a:pPr lvl="2"/>
            <a:r>
              <a:rPr lang="en-US" altLang="en-US" sz="1800">
                <a:solidFill>
                  <a:srgbClr val="0070C0"/>
                </a:solidFill>
                <a:cs typeface="Cordia New" pitchFamily="34" charset="-34"/>
              </a:rPr>
              <a:t>A team of outside experts.</a:t>
            </a:r>
          </a:p>
        </p:txBody>
      </p:sp>
    </p:spTree>
    <p:extLst>
      <p:ext uri="{BB962C8B-B14F-4D97-AF65-F5344CB8AC3E}">
        <p14:creationId xmlns:p14="http://schemas.microsoft.com/office/powerpoint/2010/main" val="62506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389" y="1235711"/>
            <a:ext cx="8779166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dirty="0">
                <a:latin typeface="Century Gothic"/>
                <a:cs typeface="Century Gothic"/>
              </a:rPr>
              <a:t>Factors </a:t>
            </a:r>
            <a:r>
              <a:rPr sz="2800" spc="-5" dirty="0">
                <a:latin typeface="Century Gothic"/>
                <a:cs typeface="Century Gothic"/>
              </a:rPr>
              <a:t>affecting </a:t>
            </a:r>
            <a:r>
              <a:rPr sz="2800" dirty="0">
                <a:latin typeface="Century Gothic"/>
                <a:cs typeface="Century Gothic"/>
              </a:rPr>
              <a:t>the </a:t>
            </a:r>
            <a:r>
              <a:rPr sz="2800" spc="-5" dirty="0">
                <a:latin typeface="Century Gothic"/>
                <a:cs typeface="Century Gothic"/>
              </a:rPr>
              <a:t>extent </a:t>
            </a:r>
            <a:r>
              <a:rPr sz="2800" spc="5" dirty="0">
                <a:latin typeface="Century Gothic"/>
                <a:cs typeface="Century Gothic"/>
              </a:rPr>
              <a:t>of a </a:t>
            </a:r>
            <a:r>
              <a:rPr sz="2800" dirty="0">
                <a:latin typeface="Century Gothic"/>
                <a:cs typeface="Century Gothic"/>
              </a:rPr>
              <a:t>contract  </a:t>
            </a:r>
            <a:r>
              <a:rPr sz="2800" spc="5" dirty="0">
                <a:latin typeface="Century Gothic"/>
                <a:cs typeface="Century Gothic"/>
              </a:rPr>
              <a:t>review: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739" y="2367268"/>
            <a:ext cx="10455215" cy="222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695325" indent="-274320">
              <a:lnSpc>
                <a:spcPts val="2590"/>
              </a:lnSpc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Project magnitude, usually measured in man-  month</a:t>
            </a:r>
            <a:r>
              <a:rPr sz="2400" spc="-1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resources.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250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Project technical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complexity</a:t>
            </a:r>
            <a:endParaRPr sz="2400" dirty="0">
              <a:latin typeface="Times New Roman"/>
              <a:cs typeface="Times New Roman"/>
            </a:endParaRPr>
          </a:p>
          <a:p>
            <a:pPr marL="286385" marR="198120" indent="-274320">
              <a:lnSpc>
                <a:spcPts val="2590"/>
              </a:lnSpc>
              <a:spcBef>
                <a:spcPts val="61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Degree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staff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acquaintance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and experience  in the project</a:t>
            </a:r>
            <a:r>
              <a:rPr sz="2400" spc="-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area.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57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Project organizational </a:t>
            </a:r>
            <a:r>
              <a:rPr sz="2400" spc="-25" dirty="0">
                <a:solidFill>
                  <a:srgbClr val="3D3C2C"/>
                </a:solidFill>
                <a:latin typeface="Times New Roman"/>
                <a:cs typeface="Times New Roman"/>
              </a:rPr>
              <a:t>complexity,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greater the  number of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organizations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partners, subcontractors,  and customers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 taking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part in the project, the  greater the contract review 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efforts</a:t>
            </a:r>
            <a:r>
              <a:rPr sz="2400" spc="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required.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3963" y="310857"/>
            <a:ext cx="1098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FDFDFD"/>
                </a:solidFill>
                <a:latin typeface="Century Gothic"/>
                <a:cs typeface="Century Gothic"/>
              </a:rPr>
              <a:t>9</a:t>
            </a:r>
            <a:endParaRPr sz="12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98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492" y="1410258"/>
            <a:ext cx="666391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entury Gothic"/>
                <a:cs typeface="Century Gothic"/>
              </a:rPr>
              <a:t>Who </a:t>
            </a:r>
            <a:r>
              <a:rPr sz="2800" spc="-5" dirty="0">
                <a:latin typeface="Century Gothic"/>
                <a:cs typeface="Century Gothic"/>
              </a:rPr>
              <a:t>performs </a:t>
            </a:r>
            <a:r>
              <a:rPr sz="2800" spc="5" dirty="0">
                <a:latin typeface="Century Gothic"/>
                <a:cs typeface="Century Gothic"/>
              </a:rPr>
              <a:t>a </a:t>
            </a:r>
            <a:r>
              <a:rPr sz="2800" spc="-5" dirty="0">
                <a:latin typeface="Century Gothic"/>
                <a:cs typeface="Century Gothic"/>
              </a:rPr>
              <a:t>contract</a:t>
            </a:r>
            <a:r>
              <a:rPr sz="2800" spc="-25" dirty="0">
                <a:latin typeface="Century Gothic"/>
                <a:cs typeface="Century Gothic"/>
              </a:rPr>
              <a:t> </a:t>
            </a:r>
            <a:r>
              <a:rPr sz="2800" spc="5" dirty="0">
                <a:latin typeface="Century Gothic"/>
                <a:cs typeface="Century Gothic"/>
              </a:rPr>
              <a:t>review: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492" y="2405344"/>
            <a:ext cx="7437118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/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leader or another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member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of the proposal 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team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57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members of the proposal</a:t>
            </a:r>
            <a:r>
              <a:rPr sz="2400" spc="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team</a:t>
            </a:r>
            <a:endParaRPr sz="2400" dirty="0">
              <a:latin typeface="Times New Roman"/>
              <a:cs typeface="Times New Roman"/>
            </a:endParaRPr>
          </a:p>
          <a:p>
            <a:pPr marL="286385" marR="64135" indent="-274320">
              <a:spcBef>
                <a:spcPts val="57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An outside professional or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company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staff 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member who is not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member of the proposal 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team.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575"/>
              </a:spcBef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team of outside</a:t>
            </a:r>
            <a:r>
              <a:rPr sz="2400" spc="-10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experts.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3963" y="310908"/>
            <a:ext cx="196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5" dirty="0">
                <a:solidFill>
                  <a:srgbClr val="FDFDFD"/>
                </a:solidFill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860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69" y="766389"/>
            <a:ext cx="9989388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latin typeface="Century Gothic"/>
                <a:cs typeface="Century Gothic"/>
              </a:rPr>
              <a:t>Implementation </a:t>
            </a:r>
            <a:r>
              <a:rPr sz="2700" b="1" dirty="0">
                <a:latin typeface="Century Gothic"/>
                <a:cs typeface="Century Gothic"/>
              </a:rPr>
              <a:t>of </a:t>
            </a:r>
            <a:r>
              <a:rPr sz="2700" b="1" spc="5" dirty="0">
                <a:latin typeface="Century Gothic"/>
                <a:cs typeface="Century Gothic"/>
              </a:rPr>
              <a:t>a </a:t>
            </a:r>
            <a:r>
              <a:rPr sz="2700" b="1" dirty="0">
                <a:latin typeface="Century Gothic"/>
                <a:cs typeface="Century Gothic"/>
              </a:rPr>
              <a:t>contract </a:t>
            </a:r>
            <a:r>
              <a:rPr sz="2700" b="1" spc="5" dirty="0">
                <a:latin typeface="Century Gothic"/>
                <a:cs typeface="Century Gothic"/>
              </a:rPr>
              <a:t>review </a:t>
            </a:r>
            <a:r>
              <a:rPr sz="2700" b="1" dirty="0">
                <a:latin typeface="Century Gothic"/>
                <a:cs typeface="Century Gothic"/>
              </a:rPr>
              <a:t>of</a:t>
            </a:r>
            <a:r>
              <a:rPr sz="2700" b="1" spc="-245" dirty="0">
                <a:latin typeface="Century Gothic"/>
                <a:cs typeface="Century Gothic"/>
              </a:rPr>
              <a:t> </a:t>
            </a:r>
            <a:r>
              <a:rPr sz="2700" b="1" spc="5" dirty="0">
                <a:latin typeface="Century Gothic"/>
                <a:cs typeface="Century Gothic"/>
              </a:rPr>
              <a:t>a  </a:t>
            </a:r>
            <a:r>
              <a:rPr sz="2700" b="1" dirty="0">
                <a:latin typeface="Century Gothic"/>
                <a:cs typeface="Century Gothic"/>
              </a:rPr>
              <a:t>major</a:t>
            </a:r>
            <a:r>
              <a:rPr sz="2700" b="1" spc="-105" dirty="0">
                <a:latin typeface="Century Gothic"/>
                <a:cs typeface="Century Gothic"/>
              </a:rPr>
              <a:t> </a:t>
            </a:r>
            <a:r>
              <a:rPr sz="2700" b="1" dirty="0">
                <a:latin typeface="Century Gothic"/>
                <a:cs typeface="Century Gothic"/>
              </a:rPr>
              <a:t>proposal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6107" y="2329674"/>
            <a:ext cx="7817270" cy="1995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50" spc="2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650" spc="2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D3C2C"/>
                </a:solidFill>
                <a:latin typeface="Times New Roman"/>
                <a:cs typeface="Times New Roman"/>
              </a:rPr>
              <a:t>The characteristics of the major proposal</a:t>
            </a:r>
            <a:r>
              <a:rPr sz="2200" spc="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D3C2C"/>
                </a:solidFill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307975">
              <a:spcBef>
                <a:spcPts val="225"/>
              </a:spcBef>
            </a:pPr>
            <a:r>
              <a:rPr sz="1400" spc="-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-10" dirty="0">
                <a:solidFill>
                  <a:srgbClr val="93C500"/>
                </a:solidFill>
                <a:latin typeface="Times New Roman"/>
                <a:cs typeface="Times New Roman"/>
              </a:rPr>
              <a:t>   </a:t>
            </a:r>
            <a:r>
              <a:rPr sz="1900" spc="-60" dirty="0">
                <a:solidFill>
                  <a:srgbClr val="3D3C2C"/>
                </a:solidFill>
                <a:latin typeface="Times New Roman"/>
                <a:cs typeface="Times New Roman"/>
              </a:rPr>
              <a:t>Very </a:t>
            </a:r>
            <a:r>
              <a:rPr sz="1900" spc="-15" dirty="0">
                <a:solidFill>
                  <a:srgbClr val="3D3C2C"/>
                </a:solidFill>
                <a:latin typeface="Times New Roman"/>
                <a:cs typeface="Times New Roman"/>
              </a:rPr>
              <a:t>large-scale</a:t>
            </a:r>
            <a:r>
              <a:rPr sz="1900" spc="-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D3C2C"/>
                </a:solidFill>
                <a:latin typeface="Times New Roman"/>
                <a:cs typeface="Times New Roman"/>
              </a:rPr>
              <a:t>project</a:t>
            </a:r>
            <a:endParaRPr sz="1900" dirty="0">
              <a:latin typeface="Times New Roman"/>
              <a:cs typeface="Times New Roman"/>
            </a:endParaRPr>
          </a:p>
          <a:p>
            <a:pPr marL="307975">
              <a:spcBef>
                <a:spcPts val="215"/>
              </a:spcBef>
            </a:pPr>
            <a:r>
              <a:rPr sz="1400" spc="-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-10" dirty="0">
                <a:solidFill>
                  <a:srgbClr val="93C500"/>
                </a:solidFill>
                <a:latin typeface="Times New Roman"/>
                <a:cs typeface="Times New Roman"/>
              </a:rPr>
              <a:t>   </a:t>
            </a:r>
            <a:r>
              <a:rPr sz="1900" spc="-60" dirty="0">
                <a:solidFill>
                  <a:srgbClr val="3D3C2C"/>
                </a:solidFill>
                <a:latin typeface="Times New Roman"/>
                <a:cs typeface="Times New Roman"/>
              </a:rPr>
              <a:t>Very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high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technical</a:t>
            </a:r>
            <a:r>
              <a:rPr sz="1900" spc="-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complexity</a:t>
            </a:r>
            <a:endParaRPr sz="1900" dirty="0">
              <a:latin typeface="Times New Roman"/>
              <a:cs typeface="Times New Roman"/>
            </a:endParaRPr>
          </a:p>
          <a:p>
            <a:pPr marL="307975">
              <a:spcBef>
                <a:spcPts val="240"/>
              </a:spcBef>
            </a:pPr>
            <a:r>
              <a:rPr sz="1400" spc="-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-10" dirty="0">
                <a:solidFill>
                  <a:srgbClr val="93C500"/>
                </a:solidFill>
                <a:latin typeface="Times New Roman"/>
                <a:cs typeface="Times New Roman"/>
              </a:rPr>
              <a:t>  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New </a:t>
            </a:r>
            <a:r>
              <a:rPr sz="1900" dirty="0">
                <a:solidFill>
                  <a:srgbClr val="3D3C2C"/>
                </a:solidFill>
                <a:latin typeface="Times New Roman"/>
                <a:cs typeface="Times New Roman"/>
              </a:rPr>
              <a:t>professional </a:t>
            </a:r>
            <a:r>
              <a:rPr sz="1900" spc="-15" dirty="0">
                <a:solidFill>
                  <a:srgbClr val="3D3C2C"/>
                </a:solidFill>
                <a:latin typeface="Times New Roman"/>
                <a:cs typeface="Times New Roman"/>
              </a:rPr>
              <a:t>area </a:t>
            </a:r>
            <a:r>
              <a:rPr sz="1900" spc="5" dirty="0">
                <a:solidFill>
                  <a:srgbClr val="3D3C2C"/>
                </a:solidFill>
                <a:latin typeface="Times New Roman"/>
                <a:cs typeface="Times New Roman"/>
              </a:rPr>
              <a:t>for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1900" spc="-25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company</a:t>
            </a:r>
            <a:endParaRPr sz="1900" dirty="0">
              <a:latin typeface="Times New Roman"/>
              <a:cs typeface="Times New Roman"/>
            </a:endParaRPr>
          </a:p>
          <a:p>
            <a:pPr marL="307975">
              <a:spcBef>
                <a:spcPts val="215"/>
              </a:spcBef>
            </a:pPr>
            <a:r>
              <a:rPr sz="1400" spc="3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35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High organizational</a:t>
            </a:r>
            <a:r>
              <a:rPr sz="1900" spc="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complexity</a:t>
            </a:r>
            <a:endParaRPr sz="1900" dirty="0">
              <a:latin typeface="Times New Roman"/>
              <a:cs typeface="Times New Roman"/>
            </a:endParaRPr>
          </a:p>
          <a:p>
            <a:pPr marL="286385" marR="399415" indent="-274320">
              <a:lnSpc>
                <a:spcPts val="2380"/>
              </a:lnSpc>
              <a:spcBef>
                <a:spcPts val="570"/>
              </a:spcBef>
              <a:tabLst>
                <a:tab pos="350520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3963" y="310819"/>
            <a:ext cx="196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5" dirty="0">
                <a:solidFill>
                  <a:srgbClr val="FDFDFD"/>
                </a:solidFill>
                <a:latin typeface="Century Gothic"/>
                <a:cs typeface="Century Gothic"/>
              </a:rPr>
              <a:t>11</a:t>
            </a:r>
            <a:endParaRPr sz="12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163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Cordia New" pitchFamily="34" charset="-34"/>
              </a:rPr>
              <a:t>Contract review is the software quality element that reduces the probability of such undesirable situations.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Cordia New" pitchFamily="34" charset="-34"/>
              </a:rPr>
              <a:t>Contract review is a requirement by the ISO 9001 standard and ISO 9000- 3 Guidelines.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5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b="1">
                <a:cs typeface="Angsana New" charset="-34"/>
              </a:rPr>
              <a:t>Implementation of a contract review</a:t>
            </a:r>
            <a:br>
              <a:rPr lang="en-US" altLang="en-US" sz="3600" b="1">
                <a:cs typeface="Angsana New" charset="-34"/>
              </a:rPr>
            </a:br>
            <a:r>
              <a:rPr lang="en-US" altLang="en-US" sz="3600" b="1">
                <a:cs typeface="Angsana New" charset="-34"/>
              </a:rPr>
              <a:t>for a major proposal</a:t>
            </a:r>
            <a:endParaRPr lang="th-TH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cs typeface="Cordia New" pitchFamily="34" charset="-34"/>
              </a:rPr>
              <a:t>Implementation of a contract review process for a major project usually involves substantial organizational difficulties.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smtClean="0">
                <a:cs typeface="Cordia New" pitchFamily="34" charset="-34"/>
              </a:rPr>
              <a:t>	</a:t>
            </a:r>
            <a:r>
              <a:rPr lang="en-US" altLang="en-US" sz="2000" dirty="0">
                <a:cs typeface="Cordia New" pitchFamily="34" charset="-34"/>
              </a:rPr>
              <a:t>The difficulties of carrying out contract reviews for major proposals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  <a:cs typeface="Cordia New" pitchFamily="34" charset="-34"/>
              </a:rPr>
              <a:t>Time pressures.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  <a:cs typeface="Cordia New" pitchFamily="34" charset="-34"/>
              </a:rPr>
              <a:t>Proper contract review requires substantial professionals work.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  <a:cs typeface="Cordia New" pitchFamily="34" charset="-34"/>
              </a:rPr>
              <a:t>The potential contract review team members are very busy.</a:t>
            </a:r>
          </a:p>
          <a:p>
            <a:pPr marL="0" indent="0">
              <a:buNone/>
            </a:pPr>
            <a:endParaRPr lang="en-US" altLang="en-US" dirty="0">
              <a:cs typeface="Cordia New" pitchFamily="34" charset="-34"/>
            </a:endParaRPr>
          </a:p>
          <a:p>
            <a:endParaRPr lang="en-US" altLang="en-US" dirty="0" smtClean="0">
              <a:cs typeface="Cordia New" pitchFamily="34" charset="-34"/>
            </a:endParaRPr>
          </a:p>
          <a:p>
            <a:endParaRPr lang="th-TH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635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308" y="424688"/>
            <a:ext cx="7171690" cy="43243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entury Gothic"/>
                <a:cs typeface="Century Gothic"/>
              </a:rPr>
              <a:t>Implementation </a:t>
            </a:r>
            <a:r>
              <a:rPr sz="2800" dirty="0">
                <a:latin typeface="Century Gothic"/>
                <a:cs typeface="Century Gothic"/>
              </a:rPr>
              <a:t>of </a:t>
            </a:r>
            <a:r>
              <a:rPr sz="2800" spc="5" dirty="0">
                <a:latin typeface="Century Gothic"/>
                <a:cs typeface="Century Gothic"/>
              </a:rPr>
              <a:t>a contract </a:t>
            </a:r>
            <a:r>
              <a:rPr sz="2800" spc="10" dirty="0">
                <a:latin typeface="Century Gothic"/>
                <a:cs typeface="Century Gothic"/>
              </a:rPr>
              <a:t>review </a:t>
            </a:r>
            <a:r>
              <a:rPr sz="2800" dirty="0">
                <a:latin typeface="Century Gothic"/>
                <a:cs typeface="Century Gothic"/>
              </a:rPr>
              <a:t>of</a:t>
            </a:r>
            <a:r>
              <a:rPr sz="2800" spc="-355" dirty="0">
                <a:latin typeface="Century Gothic"/>
                <a:cs typeface="Century Gothic"/>
              </a:rPr>
              <a:t> </a:t>
            </a:r>
            <a:r>
              <a:rPr sz="2800" spc="5" dirty="0">
                <a:latin typeface="Century Gothic"/>
                <a:cs typeface="Century Gothic"/>
              </a:rPr>
              <a:t>a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249" y="851408"/>
            <a:ext cx="7966709" cy="525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/>
            <a:r>
              <a:rPr sz="2800" spc="5" dirty="0">
                <a:solidFill>
                  <a:srgbClr val="93C500"/>
                </a:solidFill>
                <a:latin typeface="Century Gothic"/>
                <a:cs typeface="Century Gothic"/>
              </a:rPr>
              <a:t>major</a:t>
            </a:r>
            <a:r>
              <a:rPr sz="2800" spc="-70" dirty="0">
                <a:solidFill>
                  <a:srgbClr val="93C50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93C500"/>
                </a:solidFill>
                <a:latin typeface="Century Gothic"/>
                <a:cs typeface="Century Gothic"/>
              </a:rPr>
              <a:t>proposal</a:t>
            </a:r>
            <a:endParaRPr sz="2800" dirty="0">
              <a:latin typeface="Century Gothic"/>
              <a:cs typeface="Century Gothic"/>
            </a:endParaRPr>
          </a:p>
          <a:p>
            <a:pPr>
              <a:spcBef>
                <a:spcPts val="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2590"/>
              </a:lnSpc>
            </a:pPr>
            <a:r>
              <a:rPr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Recommended avenues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approaches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for implementing major  contract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reviews</a:t>
            </a:r>
            <a:r>
              <a:rPr sz="2400" spc="-7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07975">
              <a:spcBef>
                <a:spcPts val="190"/>
              </a:spcBef>
            </a:pPr>
            <a:r>
              <a:rPr sz="1500" spc="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10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contract review </a:t>
            </a:r>
            <a:r>
              <a:rPr sz="2000" spc="-10" dirty="0">
                <a:solidFill>
                  <a:srgbClr val="3D3C2C"/>
                </a:solidFill>
                <a:latin typeface="Times New Roman"/>
                <a:cs typeface="Times New Roman"/>
              </a:rPr>
              <a:t>should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be</a:t>
            </a:r>
            <a:r>
              <a:rPr sz="2000" spc="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Times New Roman"/>
                <a:cs typeface="Times New Roman"/>
              </a:rPr>
              <a:t>scheduled.</a:t>
            </a:r>
            <a:endParaRPr sz="2000" dirty="0">
              <a:latin typeface="Times New Roman"/>
              <a:cs typeface="Times New Roman"/>
            </a:endParaRPr>
          </a:p>
          <a:p>
            <a:pPr marL="307975">
              <a:spcBef>
                <a:spcPts val="240"/>
              </a:spcBef>
            </a:pPr>
            <a:r>
              <a:rPr sz="1500" spc="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10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team </a:t>
            </a:r>
            <a:r>
              <a:rPr sz="2000" spc="-10" dirty="0">
                <a:solidFill>
                  <a:srgbClr val="3D3C2C"/>
                </a:solidFill>
                <a:latin typeface="Times New Roman"/>
                <a:cs typeface="Times New Roman"/>
              </a:rPr>
              <a:t>should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carry out </a:t>
            </a:r>
            <a:r>
              <a:rPr sz="2000" spc="-1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contract</a:t>
            </a:r>
            <a:r>
              <a:rPr sz="20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review</a:t>
            </a:r>
            <a:endParaRPr sz="2000" dirty="0">
              <a:latin typeface="Times New Roman"/>
              <a:cs typeface="Times New Roman"/>
            </a:endParaRPr>
          </a:p>
          <a:p>
            <a:pPr marL="307975">
              <a:spcBef>
                <a:spcPts val="240"/>
              </a:spcBef>
            </a:pPr>
            <a:r>
              <a:rPr sz="1500" spc="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10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contract team </a:t>
            </a:r>
            <a:r>
              <a:rPr sz="2000" dirty="0">
                <a:solidFill>
                  <a:srgbClr val="3D3C2C"/>
                </a:solidFill>
                <a:latin typeface="Times New Roman"/>
                <a:cs typeface="Times New Roman"/>
              </a:rPr>
              <a:t>leader </a:t>
            </a:r>
            <a:r>
              <a:rPr sz="2000" spc="-10" dirty="0">
                <a:solidFill>
                  <a:srgbClr val="3D3C2C"/>
                </a:solidFill>
                <a:latin typeface="Times New Roman"/>
                <a:cs typeface="Times New Roman"/>
              </a:rPr>
              <a:t>should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be</a:t>
            </a:r>
            <a:r>
              <a:rPr sz="2000" spc="-8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appointed</a:t>
            </a:r>
            <a:endParaRPr sz="2000" dirty="0">
              <a:latin typeface="Times New Roman"/>
              <a:cs typeface="Times New Roman"/>
            </a:endParaRPr>
          </a:p>
          <a:p>
            <a:pPr marL="307975">
              <a:spcBef>
                <a:spcPts val="240"/>
              </a:spcBef>
            </a:pPr>
            <a:r>
              <a:rPr sz="1500" spc="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10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activities of </a:t>
            </a:r>
            <a:r>
              <a:rPr sz="2000" spc="-2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team leader include</a:t>
            </a:r>
            <a:r>
              <a:rPr sz="2000" spc="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D3C2C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628015">
              <a:spcBef>
                <a:spcPts val="244"/>
              </a:spcBef>
            </a:pPr>
            <a:r>
              <a:rPr sz="1400" spc="3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3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Recruitment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of the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team</a:t>
            </a:r>
            <a:r>
              <a:rPr sz="1900" spc="10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members</a:t>
            </a:r>
            <a:endParaRPr sz="1900" dirty="0">
              <a:latin typeface="Times New Roman"/>
              <a:cs typeface="Times New Roman"/>
            </a:endParaRPr>
          </a:p>
          <a:p>
            <a:pPr marL="628015">
              <a:spcBef>
                <a:spcPts val="215"/>
              </a:spcBef>
            </a:pPr>
            <a:r>
              <a:rPr sz="1400" spc="-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-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Distribution of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review</a:t>
            </a:r>
            <a:r>
              <a:rPr sz="1900" spc="1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tasks</a:t>
            </a:r>
            <a:endParaRPr sz="1900" dirty="0">
              <a:latin typeface="Times New Roman"/>
              <a:cs typeface="Times New Roman"/>
            </a:endParaRPr>
          </a:p>
          <a:p>
            <a:pPr marL="628015">
              <a:spcBef>
                <a:spcPts val="240"/>
              </a:spcBef>
            </a:pPr>
            <a:r>
              <a:rPr sz="1400" spc="-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-10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Coordination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between</a:t>
            </a:r>
            <a:r>
              <a:rPr sz="1900" spc="-2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members</a:t>
            </a:r>
            <a:endParaRPr sz="1900" dirty="0">
              <a:latin typeface="Times New Roman"/>
              <a:cs typeface="Times New Roman"/>
            </a:endParaRPr>
          </a:p>
          <a:p>
            <a:pPr marL="628015">
              <a:spcBef>
                <a:spcPts val="215"/>
              </a:spcBef>
            </a:pPr>
            <a:r>
              <a:rPr sz="1400" spc="3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3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Coordination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between </a:t>
            </a:r>
            <a:r>
              <a:rPr sz="1900" spc="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review </a:t>
            </a:r>
            <a:r>
              <a:rPr sz="1900" dirty="0">
                <a:solidFill>
                  <a:srgbClr val="3D3C2C"/>
                </a:solidFill>
                <a:latin typeface="Times New Roman"/>
                <a:cs typeface="Times New Roman"/>
              </a:rPr>
              <a:t>team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1900" dirty="0">
                <a:solidFill>
                  <a:srgbClr val="3D3C2C"/>
                </a:solidFill>
                <a:latin typeface="Times New Roman"/>
                <a:cs typeface="Times New Roman"/>
              </a:rPr>
              <a:t>proposal</a:t>
            </a:r>
            <a:r>
              <a:rPr sz="1900" spc="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team</a:t>
            </a:r>
            <a:endParaRPr sz="1900" dirty="0">
              <a:latin typeface="Times New Roman"/>
              <a:cs typeface="Times New Roman"/>
            </a:endParaRPr>
          </a:p>
          <a:p>
            <a:pPr marL="628015">
              <a:spcBef>
                <a:spcPts val="240"/>
              </a:spcBef>
            </a:pPr>
            <a:r>
              <a:rPr sz="1400" spc="-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-10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Follow-up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of activities, especially compliance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with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1900" spc="-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schedule</a:t>
            </a:r>
            <a:endParaRPr sz="1900" dirty="0">
              <a:latin typeface="Times New Roman"/>
              <a:cs typeface="Times New Roman"/>
            </a:endParaRPr>
          </a:p>
          <a:p>
            <a:pPr marL="628015">
              <a:spcBef>
                <a:spcPts val="215"/>
              </a:spcBef>
            </a:pPr>
            <a:r>
              <a:rPr sz="1400" spc="-1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400" spc="-10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Summarization </a:t>
            </a:r>
            <a:r>
              <a:rPr sz="1900" spc="10" dirty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findings and their </a:t>
            </a:r>
            <a:r>
              <a:rPr sz="1900" spc="-10" dirty="0">
                <a:solidFill>
                  <a:srgbClr val="3D3C2C"/>
                </a:solidFill>
                <a:latin typeface="Times New Roman"/>
                <a:cs typeface="Times New Roman"/>
              </a:rPr>
              <a:t>delivery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to </a:t>
            </a:r>
            <a:r>
              <a:rPr sz="1900" spc="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proposal</a:t>
            </a:r>
            <a:r>
              <a:rPr sz="1900" spc="-1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D3C2C"/>
                </a:solidFill>
                <a:latin typeface="Times New Roman"/>
                <a:cs typeface="Times New Roman"/>
              </a:rPr>
              <a:t>team.</a:t>
            </a:r>
            <a:endParaRPr sz="1900" dirty="0">
              <a:latin typeface="Times New Roman"/>
              <a:cs typeface="Times New Roman"/>
            </a:endParaRPr>
          </a:p>
          <a:p>
            <a:pPr marL="307975">
              <a:spcBef>
                <a:spcPts val="735"/>
              </a:spcBef>
            </a:pPr>
            <a:endParaRPr sz="1500" dirty="0">
              <a:latin typeface="Wingdings 2"/>
              <a:cs typeface="Wingdings 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3989" y="310832"/>
            <a:ext cx="1962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5" dirty="0">
                <a:solidFill>
                  <a:srgbClr val="FDFDFD"/>
                </a:solidFill>
                <a:latin typeface="Century Gothic"/>
                <a:cs typeface="Century Gothic"/>
              </a:rPr>
              <a:t>12</a:t>
            </a:r>
            <a:endParaRPr sz="12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378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cs typeface="Angsana New" charset="-34"/>
              </a:rPr>
              <a:t>Contract Review Subjects</a:t>
            </a:r>
            <a:endParaRPr lang="th-TH" altLang="en-US" sz="360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cs typeface="Cordia New" pitchFamily="34" charset="-34"/>
              </a:rPr>
              <a:t>Contract Reviews examine many subjects, based on the contract review objectives.</a:t>
            </a:r>
          </a:p>
          <a:p>
            <a:endParaRPr lang="en-US" altLang="en-US">
              <a:cs typeface="Cordia New" pitchFamily="34" charset="-34"/>
            </a:endParaRPr>
          </a:p>
          <a:p>
            <a:r>
              <a:rPr lang="en-US" altLang="en-US">
                <a:cs typeface="Cordia New" pitchFamily="34" charset="-34"/>
              </a:rPr>
              <a:t>Checklist are useful devices for helping review teams to organize their work and achieve high coverage of the relevant subjects.</a:t>
            </a:r>
          </a:p>
          <a:p>
            <a:endParaRPr lang="th-TH" altLang="en-US" smtClean="0"/>
          </a:p>
        </p:txBody>
      </p:sp>
    </p:spTree>
    <p:extLst>
      <p:ext uri="{BB962C8B-B14F-4D97-AF65-F5344CB8AC3E}">
        <p14:creationId xmlns:p14="http://schemas.microsoft.com/office/powerpoint/2010/main" val="406093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cs typeface="Angsana New" charset="-34"/>
              </a:rPr>
              <a:t>Contract Reviews for Internal Projects</a:t>
            </a:r>
            <a:endParaRPr lang="th-TH" altLang="en-US" sz="3600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1409700"/>
            <a:ext cx="80105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72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12321" y="175343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cs typeface="Angsana New" charset="-34"/>
              </a:rPr>
              <a:t>Summary</a:t>
            </a:r>
            <a:endParaRPr lang="th-TH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024063" y="1285876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cs typeface="Cordia New" pitchFamily="34" charset="-34"/>
              </a:rPr>
              <a:t>1. Explain the two contract review stages</a:t>
            </a:r>
          </a:p>
          <a:p>
            <a:pPr lvl="2"/>
            <a:r>
              <a:rPr lang="en-US" altLang="en-US" smtClean="0">
                <a:solidFill>
                  <a:srgbClr val="0070C0"/>
                </a:solidFill>
                <a:cs typeface="Cordia New" pitchFamily="34" charset="-34"/>
              </a:rPr>
              <a:t>Proposal draft review</a:t>
            </a:r>
          </a:p>
          <a:p>
            <a:pPr lvl="2"/>
            <a:r>
              <a:rPr lang="en-US" altLang="en-US" smtClean="0">
                <a:solidFill>
                  <a:srgbClr val="0070C0"/>
                </a:solidFill>
                <a:cs typeface="Cordia New" pitchFamily="34" charset="-34"/>
              </a:rPr>
              <a:t>Contract draft review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cs typeface="Cordia New" pitchFamily="34" charset="-34"/>
              </a:rPr>
              <a:t>2. List the objectives of contract review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cs typeface="Cordia New" pitchFamily="34" charset="-34"/>
              </a:rPr>
              <a:t>3. Identify the factors that affect the extent of the contract review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cs typeface="Cordia New" pitchFamily="34" charset="-34"/>
              </a:rPr>
              <a:t>4. Identify the difficulties in performing a major contract review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cs typeface="Cordia New" pitchFamily="34" charset="-34"/>
              </a:rPr>
              <a:t>5. Explain the recommended avenues for implementing a major contract review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cs typeface="Cordia New" pitchFamily="34" charset="-34"/>
              </a:rPr>
              <a:t>6. Discuss the importance of carrying out a contract review for internal projects</a:t>
            </a:r>
          </a:p>
          <a:p>
            <a:endParaRPr lang="th-TH" altLang="en-US" smtClean="0"/>
          </a:p>
        </p:txBody>
      </p:sp>
    </p:spTree>
    <p:extLst>
      <p:ext uri="{BB962C8B-B14F-4D97-AF65-F5344CB8AC3E}">
        <p14:creationId xmlns:p14="http://schemas.microsoft.com/office/powerpoint/2010/main" val="392246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040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Galin</a:t>
            </a:r>
            <a:r>
              <a:rPr lang="en-US" dirty="0"/>
              <a:t>, SQA from Theory to </a:t>
            </a:r>
            <a:r>
              <a:rPr lang="en-US" dirty="0" smtClean="0"/>
              <a:t>Implementation </a:t>
            </a:r>
            <a:r>
              <a:rPr lang="en-US" dirty="0"/>
              <a:t>@Pearson  Education Limited 2004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0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cs typeface="Angsana New" charset="-34"/>
              </a:rPr>
              <a:t>The contract review process and its stages</a:t>
            </a:r>
            <a:endParaRPr lang="th-TH" altLang="en-US" sz="360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41872" y="1785668"/>
            <a:ext cx="9529044" cy="46717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Cordia New" pitchFamily="34" charset="-34"/>
              </a:rPr>
              <a:t>Several situations can lead a </a:t>
            </a:r>
            <a:r>
              <a:rPr lang="en-US" altLang="en-US" dirty="0" smtClean="0">
                <a:solidFill>
                  <a:srgbClr val="FF0000"/>
                </a:solidFill>
                <a:cs typeface="Cordia New" pitchFamily="34" charset="-34"/>
              </a:rPr>
              <a:t>software company (“the supplier”) </a:t>
            </a:r>
            <a:r>
              <a:rPr lang="en-US" altLang="en-US" dirty="0" smtClean="0">
                <a:cs typeface="Cordia New" pitchFamily="34" charset="-34"/>
              </a:rPr>
              <a:t>to sign a contract with a customer</a:t>
            </a:r>
            <a:r>
              <a:rPr lang="en-US" altLang="en-US" dirty="0" smtClean="0">
                <a:cs typeface="Cordia New" pitchFamily="34" charset="-34"/>
              </a:rPr>
              <a:t>.</a:t>
            </a:r>
            <a:endParaRPr lang="en-US" altLang="en-US" dirty="0" smtClean="0">
              <a:cs typeface="Cordia New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Cordia New" pitchFamily="34" charset="-34"/>
              </a:rPr>
              <a:t>The most common are 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70C0"/>
                </a:solidFill>
                <a:cs typeface="Cordia New" pitchFamily="34" charset="-34"/>
              </a:rPr>
              <a:t>1. Participation in a tender.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70C0"/>
                </a:solidFill>
                <a:cs typeface="Cordia New" pitchFamily="34" charset="-34"/>
              </a:rPr>
              <a:t>2. Submission of a proposal according to the customer’s RFP.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70C0"/>
                </a:solidFill>
                <a:cs typeface="Cordia New" pitchFamily="34" charset="-34"/>
              </a:rPr>
              <a:t>3. Receipt of an order from a company’s customer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70C0"/>
                </a:solidFill>
                <a:cs typeface="Cordia New" pitchFamily="34" charset="-34"/>
              </a:rPr>
              <a:t>4. Receipt of an internal request or order from another department in the organization.</a:t>
            </a:r>
          </a:p>
          <a:p>
            <a:pPr marL="0" indent="0">
              <a:buNone/>
            </a:pPr>
            <a:endParaRPr lang="th-TH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70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Angsana New" charset="-34"/>
              </a:rPr>
              <a:t>The Review Process</a:t>
            </a:r>
            <a:endParaRPr lang="th-TH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Cordia New" pitchFamily="34" charset="-34"/>
              </a:rPr>
              <a:t>The review process itself is conducted in two stages :</a:t>
            </a:r>
          </a:p>
          <a:p>
            <a:pPr lvl="2"/>
            <a:r>
              <a:rPr lang="en-US" altLang="en-US" b="1" dirty="0" smtClean="0">
                <a:solidFill>
                  <a:srgbClr val="FF0000"/>
                </a:solidFill>
                <a:cs typeface="Cordia New" pitchFamily="34" charset="-34"/>
              </a:rPr>
              <a:t>Stage One</a:t>
            </a: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 – Review of the proposal draft prior to submission to the potential customer (“</a:t>
            </a:r>
            <a:r>
              <a:rPr lang="en-US" altLang="en-US" b="1" dirty="0" smtClean="0">
                <a:solidFill>
                  <a:srgbClr val="FF0000"/>
                </a:solidFill>
                <a:cs typeface="Cordia New" pitchFamily="34" charset="-34"/>
              </a:rPr>
              <a:t>proposal draft review</a:t>
            </a: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”).</a:t>
            </a:r>
          </a:p>
          <a:p>
            <a:pPr lvl="2"/>
            <a:r>
              <a:rPr lang="en-US" altLang="en-US" b="1" dirty="0" smtClean="0">
                <a:solidFill>
                  <a:srgbClr val="FF0000"/>
                </a:solidFill>
                <a:cs typeface="Cordia New" pitchFamily="34" charset="-34"/>
              </a:rPr>
              <a:t>Stage Two </a:t>
            </a: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– Review of contract draft prior to signing (“</a:t>
            </a:r>
            <a:r>
              <a:rPr lang="en-US" altLang="en-US" b="1" dirty="0" smtClean="0">
                <a:solidFill>
                  <a:srgbClr val="FF0000"/>
                </a:solidFill>
                <a:cs typeface="Cordia New" pitchFamily="34" charset="-34"/>
              </a:rPr>
              <a:t>contract draft review</a:t>
            </a: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”).</a:t>
            </a:r>
          </a:p>
          <a:p>
            <a:endParaRPr lang="th-TH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45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00747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chemeClr val="accent1">
                    <a:lumMod val="75000"/>
                  </a:schemeClr>
                </a:solidFill>
                <a:cs typeface="Cordia New" pitchFamily="34" charset="-34"/>
              </a:rPr>
              <a:t>PROPOSAL DRAFT REVIEW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1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52625" y="35718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4000" b="1" dirty="0" smtClean="0">
                <a:solidFill>
                  <a:srgbClr val="FF0000"/>
                </a:solidFill>
                <a:cs typeface="Angsana New" charset="-34"/>
              </a:rPr>
              <a:t>Proposal </a:t>
            </a:r>
            <a:r>
              <a:rPr lang="en-US" altLang="en-US" sz="4000" b="1" dirty="0">
                <a:solidFill>
                  <a:srgbClr val="FF0000"/>
                </a:solidFill>
                <a:cs typeface="Angsana New" charset="-34"/>
              </a:rPr>
              <a:t>Draft review </a:t>
            </a:r>
            <a:r>
              <a:rPr lang="en-US" altLang="en-US" sz="4000" b="1" dirty="0" smtClean="0">
                <a:cs typeface="Angsana New" charset="-34"/>
              </a:rPr>
              <a:t>objectives</a:t>
            </a:r>
            <a:endParaRPr lang="th-TH" altLang="en-US" sz="5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442" y="1825625"/>
            <a:ext cx="10948358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objective of the proposal draft review is to make sure that the following activities have been satisfactorily carried out: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rgbClr val="0070C0"/>
                </a:solidFill>
                <a:cs typeface="Cordia New" pitchFamily="34" charset="-34"/>
              </a:rPr>
              <a:t>1</a:t>
            </a:r>
            <a:r>
              <a:rPr lang="en-US" dirty="0">
                <a:solidFill>
                  <a:srgbClr val="0070C0"/>
                </a:solidFill>
                <a:cs typeface="Cordia New" pitchFamily="34" charset="-34"/>
              </a:rPr>
              <a:t>. </a:t>
            </a:r>
            <a:r>
              <a:rPr lang="en-US" dirty="0">
                <a:solidFill>
                  <a:srgbClr val="0070C0"/>
                </a:solidFill>
                <a:cs typeface="Cordia New" pitchFamily="34" charset="-34"/>
              </a:rPr>
              <a:t>Customer requirements have been clarified and documented.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0070C0"/>
                </a:solidFill>
                <a:cs typeface="Cordia New" pitchFamily="34" charset="-34"/>
              </a:rPr>
              <a:t>2. Alternative approaches for carrying out the project have been examined.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0070C0"/>
                </a:solidFill>
                <a:cs typeface="Cordia New" pitchFamily="34" charset="-34"/>
              </a:rPr>
              <a:t>3. Formal aspects of the relationship between the customer and the software firm have been specified.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0070C0"/>
                </a:solidFill>
                <a:cs typeface="Cordia New" pitchFamily="34" charset="-34"/>
              </a:rPr>
              <a:t>4. Identification of developments risks.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rgbClr val="0070C0"/>
                </a:solidFill>
                <a:cs typeface="Cordia New" pitchFamily="34" charset="-34"/>
              </a:rPr>
              <a:t>5. Adequate estimation of projects resources and timetable have been prepared.</a:t>
            </a:r>
          </a:p>
          <a:p>
            <a:pPr lvl="1">
              <a:buNone/>
            </a:pP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6.</a:t>
            </a:r>
            <a:r>
              <a:rPr lang="en-US" altLang="en-US" dirty="0" smtClean="0">
                <a:cs typeface="Cordia New" pitchFamily="34" charset="-34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Examination of the firm’s capacity with respect to the project.</a:t>
            </a:r>
          </a:p>
          <a:p>
            <a:pPr lvl="1">
              <a:buNone/>
            </a:pP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7. Examination of the customer’s capacity to fulfill his commitments.</a:t>
            </a:r>
          </a:p>
          <a:p>
            <a:pPr lvl="1">
              <a:buNone/>
            </a:pP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8. Definition of partner and subcontractor participation conditions.</a:t>
            </a:r>
          </a:p>
          <a:p>
            <a:pPr lvl="1">
              <a:buNone/>
            </a:pPr>
            <a:r>
              <a:rPr lang="en-US" altLang="en-US" dirty="0" smtClean="0">
                <a:solidFill>
                  <a:srgbClr val="0070C0"/>
                </a:solidFill>
                <a:cs typeface="Cordia New" pitchFamily="34" charset="-34"/>
              </a:rPr>
              <a:t>9. Definition and protection of proprietary rights.</a:t>
            </a:r>
          </a:p>
          <a:p>
            <a:pPr lvl="2">
              <a:buFont typeface="Arial" panose="020B0604020202020204" pitchFamily="34" charset="0"/>
              <a:buNone/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1719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cs typeface="Angsana New" charset="-34"/>
              </a:rPr>
              <a:t>Proposal Draft review – </a:t>
            </a:r>
            <a:r>
              <a:rPr lang="en-US" altLang="en-US" b="1" dirty="0" smtClean="0">
                <a:solidFill>
                  <a:srgbClr val="FF0000"/>
                </a:solidFill>
                <a:cs typeface="Angsana New" charset="-34"/>
              </a:rPr>
              <a:t>Subject checklist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73" y="1791119"/>
            <a:ext cx="5454829" cy="5057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791119"/>
            <a:ext cx="6267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8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cs typeface="Angsana New" charset="-34"/>
              </a:rPr>
              <a:t>Proposal Draft review – </a:t>
            </a:r>
            <a:r>
              <a:rPr lang="en-US" altLang="en-US" b="1" dirty="0" smtClean="0">
                <a:solidFill>
                  <a:srgbClr val="FF0000"/>
                </a:solidFill>
                <a:cs typeface="Angsana New" charset="-34"/>
              </a:rPr>
              <a:t>Subject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42" y="1423718"/>
            <a:ext cx="7656198" cy="51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cs typeface="Angsana New" charset="-34"/>
              </a:rPr>
              <a:t>Proposal Draft review – </a:t>
            </a:r>
            <a:r>
              <a:rPr lang="en-US" altLang="en-US" b="1" dirty="0" smtClean="0">
                <a:solidFill>
                  <a:srgbClr val="FF0000"/>
                </a:solidFill>
                <a:cs typeface="Angsana New" charset="-34"/>
              </a:rPr>
              <a:t>Subject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42" y="1440612"/>
            <a:ext cx="9247516" cy="51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6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918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Angsana New</vt:lpstr>
      <vt:lpstr>Arial</vt:lpstr>
      <vt:lpstr>Calibri</vt:lpstr>
      <vt:lpstr>Calibri Light</vt:lpstr>
      <vt:lpstr>Century Gothic</vt:lpstr>
      <vt:lpstr>Cordia New</vt:lpstr>
      <vt:lpstr>Times New Roman</vt:lpstr>
      <vt:lpstr>Wingdings</vt:lpstr>
      <vt:lpstr>Wingdings 2</vt:lpstr>
      <vt:lpstr>Office Theme</vt:lpstr>
      <vt:lpstr>Contract Review</vt:lpstr>
      <vt:lpstr>Contract Review </vt:lpstr>
      <vt:lpstr>The contract review process and its stages</vt:lpstr>
      <vt:lpstr>The Review Process</vt:lpstr>
      <vt:lpstr>Stage One</vt:lpstr>
      <vt:lpstr>Proposal Draft review objectives</vt:lpstr>
      <vt:lpstr>Proposal Draft review – Subject checklist</vt:lpstr>
      <vt:lpstr>Proposal Draft review – Subject checklist</vt:lpstr>
      <vt:lpstr>Proposal Draft review – Subject checklist</vt:lpstr>
      <vt:lpstr>Proposal Draft review – Subject checklist</vt:lpstr>
      <vt:lpstr>Proposal Draft review – Subject checklist</vt:lpstr>
      <vt:lpstr>Stage Two</vt:lpstr>
      <vt:lpstr>Contract Draft Review Objectives</vt:lpstr>
      <vt:lpstr>Contract Draft review – Subject checklist</vt:lpstr>
      <vt:lpstr>Implementation of a contract review</vt:lpstr>
      <vt:lpstr>Implementation of a contract review</vt:lpstr>
      <vt:lpstr>Factors affecting the extent of a contract  review:</vt:lpstr>
      <vt:lpstr>Who performs a contract review:</vt:lpstr>
      <vt:lpstr>Implementation of a contract review of a  major proposal</vt:lpstr>
      <vt:lpstr>Implementation of a contract review for a major proposal</vt:lpstr>
      <vt:lpstr>Implementation of a contract review of a</vt:lpstr>
      <vt:lpstr>Contract Review Subjects</vt:lpstr>
      <vt:lpstr>Contract Reviews for Internal Projects</vt:lpstr>
      <vt:lpstr>Summary</vt:lpstr>
      <vt:lpstr>Reference: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Review</dc:title>
  <dc:creator>dosen</dc:creator>
  <cp:lastModifiedBy>dosen</cp:lastModifiedBy>
  <cp:revision>26</cp:revision>
  <dcterms:created xsi:type="dcterms:W3CDTF">2017-04-06T05:25:14Z</dcterms:created>
  <dcterms:modified xsi:type="dcterms:W3CDTF">2017-04-06T05:51:20Z</dcterms:modified>
</cp:coreProperties>
</file>