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78" r:id="rId5"/>
    <p:sldId id="259" r:id="rId6"/>
    <p:sldId id="260" r:id="rId7"/>
    <p:sldId id="279" r:id="rId8"/>
    <p:sldId id="267" r:id="rId9"/>
    <p:sldId id="268" r:id="rId10"/>
    <p:sldId id="262" r:id="rId11"/>
    <p:sldId id="280" r:id="rId12"/>
    <p:sldId id="266" r:id="rId13"/>
    <p:sldId id="263" r:id="rId14"/>
    <p:sldId id="264" r:id="rId15"/>
    <p:sldId id="270" r:id="rId16"/>
    <p:sldId id="271" r:id="rId17"/>
    <p:sldId id="272" r:id="rId18"/>
    <p:sldId id="273" r:id="rId19"/>
    <p:sldId id="27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F077F2-F5B7-4648-9D94-FD2318067B26}" type="datetimeFigureOut">
              <a:rPr lang="en-US" smtClean="0"/>
              <a:pPr/>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971B-250D-4A81-ABD8-FC1A9F9649D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077F2-F5B7-4648-9D94-FD2318067B26}" type="datetimeFigureOut">
              <a:rPr lang="en-US" smtClean="0"/>
              <a:pPr/>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971B-250D-4A81-ABD8-FC1A9F9649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077F2-F5B7-4648-9D94-FD2318067B26}" type="datetimeFigureOut">
              <a:rPr lang="en-US" smtClean="0"/>
              <a:pPr/>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971B-250D-4A81-ABD8-FC1A9F9649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077F2-F5B7-4648-9D94-FD2318067B26}" type="datetimeFigureOut">
              <a:rPr lang="en-US" smtClean="0"/>
              <a:pPr/>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971B-250D-4A81-ABD8-FC1A9F9649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077F2-F5B7-4648-9D94-FD2318067B26}" type="datetimeFigureOut">
              <a:rPr lang="en-US" smtClean="0"/>
              <a:pPr/>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971B-250D-4A81-ABD8-FC1A9F9649D9}"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F077F2-F5B7-4648-9D94-FD2318067B26}" type="datetimeFigureOut">
              <a:rPr lang="en-US" smtClean="0"/>
              <a:pPr/>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8971B-250D-4A81-ABD8-FC1A9F9649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F077F2-F5B7-4648-9D94-FD2318067B26}" type="datetimeFigureOut">
              <a:rPr lang="en-US" smtClean="0"/>
              <a:pPr/>
              <a:t>6/23/2014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8971B-250D-4A81-ABD8-FC1A9F9649D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077F2-F5B7-4648-9D94-FD2318067B26}" type="datetimeFigureOut">
              <a:rPr lang="en-US" smtClean="0"/>
              <a:pPr/>
              <a:t>6/23/2014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8971B-250D-4A81-ABD8-FC1A9F9649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077F2-F5B7-4648-9D94-FD2318067B26}" type="datetimeFigureOut">
              <a:rPr lang="en-US" smtClean="0"/>
              <a:pPr/>
              <a:t>6/23/2014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8971B-250D-4A81-ABD8-FC1A9F9649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077F2-F5B7-4648-9D94-FD2318067B26}" type="datetimeFigureOut">
              <a:rPr lang="en-US" smtClean="0"/>
              <a:pPr/>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8971B-250D-4A81-ABD8-FC1A9F9649D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077F2-F5B7-4648-9D94-FD2318067B26}" type="datetimeFigureOut">
              <a:rPr lang="en-US" smtClean="0"/>
              <a:pPr/>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8971B-250D-4A81-ABD8-FC1A9F9649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BF077F2-F5B7-4648-9D94-FD2318067B26}" type="datetimeFigureOut">
              <a:rPr lang="en-US" smtClean="0"/>
              <a:pPr/>
              <a:t>6/23/2014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008971B-250D-4A81-ABD8-FC1A9F9649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8305800" cy="1295400"/>
          </a:xfrm>
        </p:spPr>
        <p:txBody>
          <a:bodyPr>
            <a:normAutofit/>
          </a:bodyPr>
          <a:lstStyle/>
          <a:p>
            <a:pPr algn="ctr"/>
            <a:r>
              <a:rPr lang="en-US" b="1" dirty="0" smtClean="0"/>
              <a:t>DIGITAL CERTIFICATE</a:t>
            </a:r>
            <a:br>
              <a:rPr lang="en-US" b="1" dirty="0" smtClean="0"/>
            </a:br>
            <a:r>
              <a:rPr lang="en-US" sz="2000" b="1" dirty="0" smtClean="0"/>
              <a:t>(SERTIFIKASI DIGITAL)</a:t>
            </a:r>
            <a:endParaRPr lang="en-US" sz="2000" b="1" dirty="0"/>
          </a:p>
        </p:txBody>
      </p:sp>
      <p:sp>
        <p:nvSpPr>
          <p:cNvPr id="7" name="Subtitle 6"/>
          <p:cNvSpPr>
            <a:spLocks noGrp="1"/>
          </p:cNvSpPr>
          <p:nvPr>
            <p:ph type="subTitle" idx="1"/>
          </p:nvPr>
        </p:nvSpPr>
        <p:spPr/>
        <p:txBody>
          <a:bodyPr/>
          <a:lstStyle/>
          <a:p>
            <a:endParaRPr lang="id-ID"/>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Syarat</a:t>
            </a:r>
            <a:r>
              <a:rPr lang="en-US" dirty="0" smtClean="0"/>
              <a:t> – </a:t>
            </a:r>
            <a:r>
              <a:rPr lang="en-US" dirty="0" err="1" smtClean="0"/>
              <a:t>Syarat</a:t>
            </a:r>
            <a:r>
              <a:rPr lang="en-US" dirty="0" smtClean="0"/>
              <a:t> Digital Certificate</a:t>
            </a:r>
            <a:endParaRPr lang="en-US" dirty="0"/>
          </a:p>
        </p:txBody>
      </p:sp>
      <p:sp>
        <p:nvSpPr>
          <p:cNvPr id="3" name="Content Placeholder 2"/>
          <p:cNvSpPr>
            <a:spLocks noGrp="1"/>
          </p:cNvSpPr>
          <p:nvPr>
            <p:ph idx="1"/>
          </p:nvPr>
        </p:nvSpPr>
        <p:spPr/>
        <p:txBody>
          <a:bodyPr>
            <a:normAutofit/>
          </a:bodyPr>
          <a:lstStyle/>
          <a:p>
            <a:pPr algn="just"/>
            <a:endParaRPr lang="id-ID" dirty="0" smtClean="0"/>
          </a:p>
          <a:p>
            <a:pPr algn="just"/>
            <a:r>
              <a:rPr lang="en-US" dirty="0" err="1" smtClean="0"/>
              <a:t>Dalam</a:t>
            </a:r>
            <a:r>
              <a:rPr lang="en-US" dirty="0" smtClean="0"/>
              <a:t> digital certificate </a:t>
            </a:r>
            <a:r>
              <a:rPr lang="en-US" dirty="0" err="1" smtClean="0"/>
              <a:t>harus</a:t>
            </a:r>
            <a:r>
              <a:rPr lang="en-US" dirty="0" smtClean="0"/>
              <a:t> </a:t>
            </a:r>
            <a:r>
              <a:rPr lang="en-US" dirty="0" err="1" smtClean="0"/>
              <a:t>mengandung</a:t>
            </a:r>
            <a:r>
              <a:rPr lang="en-US" dirty="0" smtClean="0"/>
              <a:t>:</a:t>
            </a:r>
          </a:p>
          <a:p>
            <a:pPr lvl="1" algn="just"/>
            <a:endParaRPr lang="id-ID" dirty="0" smtClean="0"/>
          </a:p>
          <a:p>
            <a:pPr lvl="1" algn="just"/>
            <a:r>
              <a:rPr lang="en-US" dirty="0" err="1" smtClean="0"/>
              <a:t>Siapa</a:t>
            </a:r>
            <a:r>
              <a:rPr lang="en-US" dirty="0" smtClean="0"/>
              <a:t> </a:t>
            </a:r>
            <a:r>
              <a:rPr lang="en-US" dirty="0" err="1" smtClean="0"/>
              <a:t>pemilik</a:t>
            </a:r>
            <a:r>
              <a:rPr lang="id-ID" dirty="0" smtClean="0"/>
              <a:t> (organisasi/individu)</a:t>
            </a:r>
            <a:r>
              <a:rPr lang="en-US" dirty="0" smtClean="0"/>
              <a:t> digital certificate</a:t>
            </a:r>
          </a:p>
          <a:p>
            <a:pPr lvl="1" algn="just"/>
            <a:r>
              <a:rPr lang="id-ID" dirty="0" smtClean="0"/>
              <a:t>Alamat pemilik</a:t>
            </a:r>
          </a:p>
          <a:p>
            <a:pPr lvl="1" algn="just"/>
            <a:r>
              <a:rPr lang="id-ID" dirty="0" smtClean="0"/>
              <a:t>Tanda tangan digital</a:t>
            </a:r>
          </a:p>
          <a:p>
            <a:pPr lvl="1" algn="just"/>
            <a:r>
              <a:rPr lang="id-ID" dirty="0" smtClean="0"/>
              <a:t>Public Key</a:t>
            </a:r>
          </a:p>
          <a:p>
            <a:pPr lvl="1" algn="just"/>
            <a:r>
              <a:rPr lang="id-ID" dirty="0" smtClean="0"/>
              <a:t>Nomor Seri</a:t>
            </a:r>
          </a:p>
          <a:p>
            <a:pPr lvl="1" algn="just"/>
            <a:r>
              <a:rPr lang="en-US" dirty="0" smtClean="0"/>
              <a:t>Expired date</a:t>
            </a:r>
            <a:endParaRPr lang="id-ID" dirty="0" smtClean="0"/>
          </a:p>
          <a:p>
            <a:pPr lvl="1" algn="just"/>
            <a:r>
              <a:rPr lang="en-US" dirty="0" err="1"/>
              <a:t>Siapa</a:t>
            </a:r>
            <a:r>
              <a:rPr lang="en-US" dirty="0"/>
              <a:t> yang </a:t>
            </a:r>
            <a:r>
              <a:rPr lang="en-US" dirty="0" err="1"/>
              <a:t>mengesahkan</a:t>
            </a:r>
            <a:r>
              <a:rPr lang="en-US" dirty="0"/>
              <a:t> digital certificate </a:t>
            </a:r>
            <a:r>
              <a:rPr lang="en-US" dirty="0" err="1"/>
              <a:t>tersebut</a:t>
            </a:r>
            <a:endParaRPr lang="en-US" dirty="0"/>
          </a:p>
          <a:p>
            <a:pPr lvl="1" algn="just"/>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Digital Certificate &amp; Web Browser</a:t>
            </a:r>
            <a:endParaRPr lang="id-ID" dirty="0"/>
          </a:p>
        </p:txBody>
      </p:sp>
      <p:sp>
        <p:nvSpPr>
          <p:cNvPr id="3" name="Content Placeholder 2"/>
          <p:cNvSpPr>
            <a:spLocks noGrp="1"/>
          </p:cNvSpPr>
          <p:nvPr>
            <p:ph idx="1"/>
          </p:nvPr>
        </p:nvSpPr>
        <p:spPr>
          <a:xfrm>
            <a:off x="457200" y="1600200"/>
            <a:ext cx="8458200" cy="4876800"/>
          </a:xfrm>
        </p:spPr>
        <p:txBody>
          <a:bodyPr>
            <a:noAutofit/>
          </a:bodyPr>
          <a:lstStyle/>
          <a:p>
            <a:r>
              <a:rPr lang="id-ID" sz="1800" dirty="0" smtClean="0"/>
              <a:t>Ketika User sedang </a:t>
            </a:r>
            <a:r>
              <a:rPr lang="id-ID" sz="1800" dirty="0"/>
              <a:t>online dan web </a:t>
            </a:r>
            <a:r>
              <a:rPr lang="id-ID" sz="1800" dirty="0" smtClean="0"/>
              <a:t>browser user </a:t>
            </a:r>
            <a:r>
              <a:rPr lang="id-ID" sz="1800" dirty="0"/>
              <a:t>mencoba untuk mengamankan </a:t>
            </a:r>
            <a:r>
              <a:rPr lang="id-ID" sz="1800" dirty="0" smtClean="0"/>
              <a:t>sambungan ke suatu website yang dibuka, </a:t>
            </a:r>
            <a:r>
              <a:rPr lang="id-ID" sz="1800" dirty="0"/>
              <a:t>maka sertifikat digital </a:t>
            </a:r>
            <a:r>
              <a:rPr lang="id-ID" sz="1800" dirty="0" smtClean="0"/>
              <a:t>(yang </a:t>
            </a:r>
            <a:r>
              <a:rPr lang="id-ID" sz="1800" dirty="0"/>
              <a:t>diterbitkan untuk </a:t>
            </a:r>
            <a:r>
              <a:rPr lang="id-ID" sz="1800" dirty="0" smtClean="0"/>
              <a:t>website tersebut) akan </a:t>
            </a:r>
            <a:r>
              <a:rPr lang="id-ID" sz="1800" dirty="0"/>
              <a:t>diperiksa oleh browser web untuk memastikan bahwa semuanya baik-baik saja dan dapat </a:t>
            </a:r>
            <a:r>
              <a:rPr lang="id-ID" sz="1800" dirty="0" smtClean="0"/>
              <a:t>ditelusuri/dibuka </a:t>
            </a:r>
            <a:r>
              <a:rPr lang="id-ID" sz="1800" dirty="0"/>
              <a:t>dengan aman</a:t>
            </a:r>
            <a:r>
              <a:rPr lang="id-ID" sz="1800" dirty="0" smtClean="0"/>
              <a:t>.</a:t>
            </a:r>
          </a:p>
          <a:p>
            <a:endParaRPr lang="id-ID" sz="1800" dirty="0"/>
          </a:p>
          <a:p>
            <a:r>
              <a:rPr lang="id-ID" sz="1800" dirty="0"/>
              <a:t>Web browser pada dasarnya telah dibangun dengan memiliki daftar semua otoritas sertifikasi utama </a:t>
            </a:r>
            <a:r>
              <a:rPr lang="id-ID" sz="1800" dirty="0" smtClean="0"/>
              <a:t>beserta </a:t>
            </a:r>
            <a:r>
              <a:rPr lang="id-ID" sz="1800" dirty="0"/>
              <a:t>public key </a:t>
            </a:r>
            <a:r>
              <a:rPr lang="id-ID" sz="1800" dirty="0" smtClean="0"/>
              <a:t>mereka, </a:t>
            </a:r>
            <a:r>
              <a:rPr lang="id-ID" sz="1800" dirty="0"/>
              <a:t>dan menggunakan informasi tersebut untuk mendekripsi tanda tangan digital. </a:t>
            </a:r>
            <a:endParaRPr lang="id-ID" sz="1800" dirty="0" smtClean="0"/>
          </a:p>
          <a:p>
            <a:endParaRPr lang="id-ID" sz="1800" dirty="0"/>
          </a:p>
          <a:p>
            <a:r>
              <a:rPr lang="id-ID" sz="1800" dirty="0" smtClean="0"/>
              <a:t>Hal </a:t>
            </a:r>
            <a:r>
              <a:rPr lang="id-ID" sz="1800" dirty="0"/>
              <a:t>ini memungkinkan browser untuk segera memeriksa masalah, </a:t>
            </a:r>
            <a:r>
              <a:rPr lang="id-ID" sz="1800" dirty="0" smtClean="0"/>
              <a:t>kelainan.</a:t>
            </a:r>
          </a:p>
          <a:p>
            <a:endParaRPr lang="id-ID" sz="1800" dirty="0"/>
          </a:p>
          <a:p>
            <a:r>
              <a:rPr lang="id-ID" sz="1800" dirty="0" smtClean="0"/>
              <a:t>Jika </a:t>
            </a:r>
            <a:r>
              <a:rPr lang="id-ID" sz="1800" dirty="0"/>
              <a:t>semua pemeriksaan tidak menemukan masalah maka peringatan aman akan diaktifkan. </a:t>
            </a:r>
            <a:endParaRPr lang="id-ID" sz="1800" dirty="0" smtClean="0"/>
          </a:p>
          <a:p>
            <a:endParaRPr lang="id-ID" sz="1800" dirty="0"/>
          </a:p>
          <a:p>
            <a:r>
              <a:rPr lang="id-ID" sz="1800" dirty="0" smtClean="0"/>
              <a:t>Namun jika </a:t>
            </a:r>
            <a:r>
              <a:rPr lang="id-ID" sz="1800" dirty="0"/>
              <a:t>browser menemukan sebuah informasi sertifikat </a:t>
            </a:r>
            <a:r>
              <a:rPr lang="id-ID" sz="1800" dirty="0" smtClean="0"/>
              <a:t>yang tidak </a:t>
            </a:r>
            <a:r>
              <a:rPr lang="id-ID" sz="1800" dirty="0"/>
              <a:t>cocok atau kadaluarsa, </a:t>
            </a:r>
            <a:r>
              <a:rPr lang="id-ID" sz="1800" dirty="0" smtClean="0"/>
              <a:t>popup akan </a:t>
            </a:r>
            <a:r>
              <a:rPr lang="id-ID" sz="1800" dirty="0"/>
              <a:t>muncul memberi peringatan</a:t>
            </a:r>
            <a:r>
              <a:rPr lang="id-ID" sz="1800" dirty="0" smtClean="0"/>
              <a:t>.`</a:t>
            </a:r>
            <a:endParaRPr lang="id-ID" sz="1800" dirty="0"/>
          </a:p>
        </p:txBody>
      </p:sp>
    </p:spTree>
    <p:extLst>
      <p:ext uri="{BB962C8B-B14F-4D97-AF65-F5344CB8AC3E}">
        <p14:creationId xmlns:p14="http://schemas.microsoft.com/office/powerpoint/2010/main" xmlns="" val="2533507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id-ID" dirty="0" smtClean="0"/>
              <a:t>Contoh</a:t>
            </a:r>
            <a:r>
              <a:rPr lang="en-US" dirty="0" smtClean="0"/>
              <a:t> Digital Certificate</a:t>
            </a:r>
            <a:endParaRPr lang="en-US" dirty="0"/>
          </a:p>
        </p:txBody>
      </p:sp>
      <p:pic>
        <p:nvPicPr>
          <p:cNvPr id="4" name="Picture 2052"/>
          <p:cNvPicPr>
            <a:picLocks noGrp="1" noChangeAspect="1" noChangeArrowheads="1"/>
          </p:cNvPicPr>
          <p:nvPr>
            <p:ph idx="1"/>
          </p:nvPr>
        </p:nvPicPr>
        <p:blipFill>
          <a:blip r:embed="rId2" cstate="print"/>
          <a:srcRect/>
          <a:stretch>
            <a:fillRect/>
          </a:stretch>
        </p:blipFill>
        <p:spPr bwMode="auto">
          <a:xfrm>
            <a:off x="609600" y="1570037"/>
            <a:ext cx="3888905" cy="4525963"/>
          </a:xfrm>
          <a:prstGeom prst="rect">
            <a:avLst/>
          </a:prstGeom>
          <a:noFill/>
          <a:ln w="9525">
            <a:noFill/>
            <a:miter lim="800000"/>
            <a:headEnd/>
            <a:tailEnd/>
          </a:ln>
          <a:effectLst/>
        </p:spPr>
      </p:pic>
      <p:pic>
        <p:nvPicPr>
          <p:cNvPr id="5" name="Picture 2053"/>
          <p:cNvPicPr>
            <a:picLocks noChangeAspect="1" noChangeArrowheads="1"/>
          </p:cNvPicPr>
          <p:nvPr/>
        </p:nvPicPr>
        <p:blipFill>
          <a:blip r:embed="rId3" cstate="print"/>
          <a:srcRect/>
          <a:stretch>
            <a:fillRect/>
          </a:stretch>
        </p:blipFill>
        <p:spPr bwMode="auto">
          <a:xfrm>
            <a:off x="4724400" y="1600200"/>
            <a:ext cx="3535362" cy="41148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Tipe</a:t>
            </a:r>
            <a:r>
              <a:rPr lang="en-US" dirty="0" smtClean="0"/>
              <a:t> – </a:t>
            </a:r>
            <a:r>
              <a:rPr lang="en-US" dirty="0" err="1" smtClean="0"/>
              <a:t>Tipe</a:t>
            </a:r>
            <a:r>
              <a:rPr lang="en-US" dirty="0" smtClean="0"/>
              <a:t> Digital Certificate</a:t>
            </a:r>
            <a:endParaRPr lang="en-US" dirty="0"/>
          </a:p>
        </p:txBody>
      </p:sp>
      <p:sp>
        <p:nvSpPr>
          <p:cNvPr id="3" name="Content Placeholder 2"/>
          <p:cNvSpPr>
            <a:spLocks noGrp="1"/>
          </p:cNvSpPr>
          <p:nvPr>
            <p:ph idx="1"/>
          </p:nvPr>
        </p:nvSpPr>
        <p:spPr/>
        <p:txBody>
          <a:bodyPr/>
          <a:lstStyle/>
          <a:p>
            <a:pPr marL="0" indent="0">
              <a:buNone/>
            </a:pPr>
            <a:endParaRPr lang="id-ID" dirty="0" smtClean="0"/>
          </a:p>
          <a:p>
            <a:pPr marL="0" indent="0">
              <a:buNone/>
            </a:pPr>
            <a:r>
              <a:rPr lang="en-US" dirty="0" smtClean="0"/>
              <a:t>Ada </a:t>
            </a:r>
            <a:r>
              <a:rPr lang="en-US" dirty="0" err="1" smtClean="0"/>
              <a:t>beberapa</a:t>
            </a:r>
            <a:r>
              <a:rPr lang="en-US" dirty="0" smtClean="0"/>
              <a:t> </a:t>
            </a:r>
            <a:r>
              <a:rPr lang="en-US" dirty="0" err="1" smtClean="0"/>
              <a:t>tipe</a:t>
            </a:r>
            <a:r>
              <a:rPr lang="en-US" dirty="0" smtClean="0"/>
              <a:t> digital certificate:</a:t>
            </a:r>
          </a:p>
          <a:p>
            <a:endParaRPr lang="en-US" dirty="0" smtClean="0"/>
          </a:p>
          <a:p>
            <a:pPr lvl="1"/>
            <a:r>
              <a:rPr lang="en-US" dirty="0" smtClean="0"/>
              <a:t>Server Certificates</a:t>
            </a:r>
          </a:p>
          <a:p>
            <a:pPr lvl="1"/>
            <a:endParaRPr lang="id-ID" dirty="0" smtClean="0"/>
          </a:p>
          <a:p>
            <a:pPr lvl="1"/>
            <a:r>
              <a:rPr lang="en-US" dirty="0" smtClean="0"/>
              <a:t>Personal Certificates</a:t>
            </a:r>
          </a:p>
          <a:p>
            <a:pPr lvl="1"/>
            <a:endParaRPr lang="id-ID" dirty="0" smtClean="0"/>
          </a:p>
          <a:p>
            <a:pPr lvl="1"/>
            <a:r>
              <a:rPr lang="en-US" dirty="0" smtClean="0"/>
              <a:t>Organization Certificates</a:t>
            </a:r>
          </a:p>
          <a:p>
            <a:pPr lvl="1"/>
            <a:endParaRPr lang="id-ID" dirty="0" smtClean="0"/>
          </a:p>
          <a:p>
            <a:pPr lvl="1"/>
            <a:r>
              <a:rPr lang="en-US" dirty="0" smtClean="0"/>
              <a:t>Developer Certificates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Tipe</a:t>
            </a:r>
            <a:r>
              <a:rPr lang="en-US" dirty="0" smtClean="0"/>
              <a:t> – </a:t>
            </a:r>
            <a:r>
              <a:rPr lang="en-US" dirty="0" err="1" smtClean="0"/>
              <a:t>Tipe</a:t>
            </a:r>
            <a:r>
              <a:rPr lang="en-US" dirty="0" smtClean="0"/>
              <a:t> Digital Certificate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id-ID" sz="2000" b="1" dirty="0" smtClean="0"/>
              <a:t>1. </a:t>
            </a:r>
            <a:r>
              <a:rPr lang="en-US" sz="2000" b="1" dirty="0" smtClean="0"/>
              <a:t>Server Certificate</a:t>
            </a:r>
          </a:p>
          <a:p>
            <a:pPr lvl="1" algn="just"/>
            <a:r>
              <a:rPr lang="en-US" sz="1800" dirty="0" err="1" smtClean="0"/>
              <a:t>Biasanya</a:t>
            </a:r>
            <a:r>
              <a:rPr lang="en-US" sz="1800" dirty="0" smtClean="0"/>
              <a:t> </a:t>
            </a:r>
            <a:r>
              <a:rPr lang="en-US" sz="1800" dirty="0" err="1" smtClean="0"/>
              <a:t>digunakan</a:t>
            </a:r>
            <a:r>
              <a:rPr lang="en-US" sz="1800" dirty="0" smtClean="0"/>
              <a:t> </a:t>
            </a:r>
            <a:r>
              <a:rPr lang="en-US" sz="1800" dirty="0" err="1" smtClean="0"/>
              <a:t>dalam</a:t>
            </a:r>
            <a:r>
              <a:rPr lang="en-US" sz="1800" dirty="0" smtClean="0"/>
              <a:t> e-commerce </a:t>
            </a:r>
            <a:r>
              <a:rPr lang="en-US" sz="1800" dirty="0" err="1" smtClean="0"/>
              <a:t>untuk</a:t>
            </a:r>
            <a:r>
              <a:rPr lang="en-US" sz="1800" dirty="0" smtClean="0"/>
              <a:t> </a:t>
            </a:r>
            <a:r>
              <a:rPr lang="en-US" sz="1800" dirty="0" err="1" smtClean="0"/>
              <a:t>menjamin</a:t>
            </a:r>
            <a:r>
              <a:rPr lang="en-US" sz="1800" dirty="0" smtClean="0"/>
              <a:t> </a:t>
            </a:r>
            <a:r>
              <a:rPr lang="en-US" sz="1800" dirty="0" err="1" smtClean="0"/>
              <a:t>informasi</a:t>
            </a:r>
            <a:r>
              <a:rPr lang="en-US" sz="1800" dirty="0" smtClean="0"/>
              <a:t> </a:t>
            </a:r>
            <a:r>
              <a:rPr lang="en-US" sz="1800" dirty="0" err="1" smtClean="0"/>
              <a:t>rahasia</a:t>
            </a:r>
            <a:r>
              <a:rPr lang="en-US" sz="1800" dirty="0" smtClean="0"/>
              <a:t> yang </a:t>
            </a:r>
            <a:r>
              <a:rPr lang="en-US" sz="1800" dirty="0" err="1" smtClean="0"/>
              <a:t>dibagi</a:t>
            </a:r>
            <a:r>
              <a:rPr lang="en-US" sz="1800" dirty="0" smtClean="0"/>
              <a:t> </a:t>
            </a:r>
            <a:r>
              <a:rPr lang="en-US" sz="1800" dirty="0" err="1" smtClean="0"/>
              <a:t>antara</a:t>
            </a:r>
            <a:r>
              <a:rPr lang="en-US" sz="1800" dirty="0" smtClean="0"/>
              <a:t> </a:t>
            </a:r>
            <a:r>
              <a:rPr lang="en-US" sz="1800" dirty="0" err="1" smtClean="0"/>
              <a:t>klien</a:t>
            </a:r>
            <a:r>
              <a:rPr lang="en-US" sz="1800" dirty="0" smtClean="0"/>
              <a:t>, </a:t>
            </a:r>
            <a:r>
              <a:rPr lang="en-US" sz="1800" dirty="0" err="1" smtClean="0"/>
              <a:t>pelanggan</a:t>
            </a:r>
            <a:r>
              <a:rPr lang="en-US" sz="1800" dirty="0" smtClean="0"/>
              <a:t> </a:t>
            </a:r>
            <a:r>
              <a:rPr lang="en-US" sz="1800" dirty="0" err="1" smtClean="0"/>
              <a:t>dan</a:t>
            </a:r>
            <a:r>
              <a:rPr lang="en-US" sz="1800" dirty="0" smtClean="0"/>
              <a:t> vendor</a:t>
            </a:r>
            <a:r>
              <a:rPr lang="id-ID" sz="1800" dirty="0" smtClean="0"/>
              <a:t>.</a:t>
            </a:r>
          </a:p>
          <a:p>
            <a:pPr lvl="1" algn="just"/>
            <a:endParaRPr lang="id-ID" sz="1800" dirty="0" smtClean="0"/>
          </a:p>
          <a:p>
            <a:pPr lvl="1" algn="just"/>
            <a:r>
              <a:rPr lang="id-ID" sz="1800" dirty="0"/>
              <a:t>Memungkinkan </a:t>
            </a:r>
            <a:r>
              <a:rPr lang="en-US" sz="1800" dirty="0" err="1" smtClean="0"/>
              <a:t>pengguna</a:t>
            </a:r>
            <a:r>
              <a:rPr lang="id-ID" sz="1800" dirty="0" smtClean="0"/>
              <a:t> / pelanggan </a:t>
            </a:r>
            <a:r>
              <a:rPr lang="id-ID" sz="1800" dirty="0"/>
              <a:t>untuk </a:t>
            </a:r>
            <a:r>
              <a:rPr lang="id-ID" sz="1800" dirty="0" smtClean="0"/>
              <a:t>bertukar / memberikan </a:t>
            </a:r>
            <a:r>
              <a:rPr lang="id-ID" sz="1800" dirty="0"/>
              <a:t>informasi pribadi seperti nomor kartu kredit, bebas dari ancaman intersepsi atau gangguan.</a:t>
            </a:r>
            <a:endParaRPr lang="en-US" sz="1800" dirty="0"/>
          </a:p>
          <a:p>
            <a:endParaRPr lang="id-ID" sz="2000" dirty="0" smtClean="0"/>
          </a:p>
          <a:p>
            <a:pPr marL="0" indent="0">
              <a:buNone/>
            </a:pPr>
            <a:r>
              <a:rPr lang="id-ID" sz="2000" b="1" dirty="0" smtClean="0"/>
              <a:t>2. </a:t>
            </a:r>
            <a:r>
              <a:rPr lang="en-US" sz="2000" b="1" dirty="0" smtClean="0"/>
              <a:t>Personal </a:t>
            </a:r>
            <a:r>
              <a:rPr lang="en-US" sz="2000" b="1" dirty="0"/>
              <a:t>Certificate</a:t>
            </a:r>
          </a:p>
          <a:p>
            <a:pPr lvl="1" algn="just"/>
            <a:r>
              <a:rPr lang="en-US" sz="1800" dirty="0"/>
              <a:t>Personal Certificate </a:t>
            </a:r>
            <a:r>
              <a:rPr lang="id-ID" sz="1800" dirty="0"/>
              <a:t>memungkinkan seseorang untuk otentikasi identitas pengunjung dan membatasi akses ke konten tertentu untuk pengunjung tertentu</a:t>
            </a:r>
            <a:r>
              <a:rPr lang="id-ID" sz="1800" dirty="0" smtClean="0"/>
              <a:t>.</a:t>
            </a:r>
          </a:p>
          <a:p>
            <a:pPr lvl="1" algn="just"/>
            <a:endParaRPr lang="en-US" sz="1800" dirty="0"/>
          </a:p>
          <a:p>
            <a:pPr lvl="1" algn="just"/>
            <a:r>
              <a:rPr lang="en-US" sz="1800" dirty="0"/>
              <a:t>Personal Certificate</a:t>
            </a:r>
            <a:r>
              <a:rPr lang="id-ID" sz="1800" dirty="0"/>
              <a:t> </a:t>
            </a:r>
            <a:r>
              <a:rPr lang="en-US" sz="1800" dirty="0" err="1"/>
              <a:t>biasanya</a:t>
            </a:r>
            <a:r>
              <a:rPr lang="en-US" sz="1800" dirty="0"/>
              <a:t> </a:t>
            </a:r>
            <a:r>
              <a:rPr lang="en-US" sz="1800" dirty="0" err="1"/>
              <a:t>digunakan</a:t>
            </a:r>
            <a:r>
              <a:rPr lang="en-US" sz="1800" dirty="0"/>
              <a:t> </a:t>
            </a:r>
            <a:r>
              <a:rPr lang="id-ID" sz="1800" dirty="0"/>
              <a:t>untuk bisnis </a:t>
            </a:r>
            <a:r>
              <a:rPr lang="en-US" sz="1800" dirty="0" err="1"/>
              <a:t>dan</a:t>
            </a:r>
            <a:r>
              <a:rPr lang="id-ID" sz="1800" dirty="0"/>
              <a:t> komunikasi </a:t>
            </a:r>
            <a:r>
              <a:rPr lang="id-ID" sz="1800" dirty="0" smtClean="0"/>
              <a:t>bisnis, </a:t>
            </a:r>
            <a:r>
              <a:rPr lang="id-ID" sz="1800" dirty="0"/>
              <a:t>seperti pemasok dan mitra yang menawarkan akses </a:t>
            </a:r>
            <a:r>
              <a:rPr lang="en-US" sz="1800" dirty="0" err="1"/>
              <a:t>pengendalian</a:t>
            </a:r>
            <a:r>
              <a:rPr lang="id-ID" sz="1800" dirty="0"/>
              <a:t> ke situs web khusus untuk memperbarui ketersediaan produk, tanggal pengiriman dan manajemen persediaan</a:t>
            </a:r>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Tipe</a:t>
            </a:r>
            <a:r>
              <a:rPr lang="en-US" dirty="0" smtClean="0"/>
              <a:t> – </a:t>
            </a:r>
            <a:r>
              <a:rPr lang="en-US" dirty="0" err="1" smtClean="0"/>
              <a:t>Tipe</a:t>
            </a:r>
            <a:r>
              <a:rPr lang="en-US" dirty="0" smtClean="0"/>
              <a:t> Digital Certificate</a:t>
            </a:r>
            <a:endParaRPr lang="en-US" dirty="0"/>
          </a:p>
        </p:txBody>
      </p:sp>
      <p:sp>
        <p:nvSpPr>
          <p:cNvPr id="3" name="Content Placeholder 2"/>
          <p:cNvSpPr>
            <a:spLocks noGrp="1"/>
          </p:cNvSpPr>
          <p:nvPr>
            <p:ph idx="1"/>
          </p:nvPr>
        </p:nvSpPr>
        <p:spPr>
          <a:xfrm>
            <a:off x="152400" y="1554162"/>
            <a:ext cx="8686800" cy="4525963"/>
          </a:xfrm>
        </p:spPr>
        <p:txBody>
          <a:bodyPr>
            <a:normAutofit/>
          </a:bodyPr>
          <a:lstStyle/>
          <a:p>
            <a:pPr marL="742950" lvl="2" indent="-342900" algn="just"/>
            <a:endParaRPr lang="id-ID" dirty="0" smtClean="0"/>
          </a:p>
          <a:p>
            <a:pPr marL="742950" lvl="2" indent="-342900" algn="just"/>
            <a:endParaRPr lang="id-ID" dirty="0"/>
          </a:p>
          <a:p>
            <a:pPr marL="803275" lvl="2" indent="-403225" algn="just">
              <a:buNone/>
            </a:pPr>
            <a:r>
              <a:rPr lang="id-ID" b="1" dirty="0" smtClean="0"/>
              <a:t>3. 	</a:t>
            </a:r>
            <a:r>
              <a:rPr lang="en-US" b="1" dirty="0" smtClean="0"/>
              <a:t>Organization Certificates</a:t>
            </a:r>
            <a:r>
              <a:rPr lang="en-US" dirty="0" smtClean="0"/>
              <a:t> </a:t>
            </a:r>
            <a:r>
              <a:rPr lang="id-ID" dirty="0" smtClean="0"/>
              <a:t>digunakan oleh entitas perusahaan untuk mengidentifikasi karyawan </a:t>
            </a:r>
            <a:r>
              <a:rPr lang="en-US" dirty="0" smtClean="0"/>
              <a:t>yang </a:t>
            </a:r>
            <a:r>
              <a:rPr lang="en-US" dirty="0" err="1" smtClean="0"/>
              <a:t>sedang</a:t>
            </a:r>
            <a:r>
              <a:rPr lang="en-US" dirty="0" smtClean="0"/>
              <a:t> </a:t>
            </a:r>
            <a:r>
              <a:rPr lang="en-US" dirty="0" err="1" smtClean="0"/>
              <a:t>melakukan</a:t>
            </a:r>
            <a:r>
              <a:rPr lang="id-ID" dirty="0" smtClean="0"/>
              <a:t> transaksi e-mail dan berbasis web yang aman.</a:t>
            </a:r>
            <a:endParaRPr lang="en-US" dirty="0" smtClean="0"/>
          </a:p>
          <a:p>
            <a:pPr marL="803275" lvl="2" indent="-403225" algn="just"/>
            <a:endParaRPr lang="en-US" dirty="0" smtClean="0"/>
          </a:p>
          <a:p>
            <a:pPr marL="803275" lvl="2" indent="-403225" algn="just">
              <a:buNone/>
            </a:pPr>
            <a:r>
              <a:rPr lang="id-ID" b="1" dirty="0" smtClean="0"/>
              <a:t>4.	</a:t>
            </a:r>
            <a:r>
              <a:rPr lang="en-US" b="1" dirty="0" smtClean="0"/>
              <a:t>Developer Certificates</a:t>
            </a:r>
            <a:r>
              <a:rPr lang="id-ID" dirty="0" smtClean="0"/>
              <a:t> mempertahankan integritas program perangkat lunak yang didistribusikan misalnya menginstal perangkat lunak pada sistem komputer </a:t>
            </a:r>
            <a:r>
              <a:rPr lang="en-US" dirty="0" err="1" smtClean="0"/>
              <a:t>untuk</a:t>
            </a:r>
            <a:r>
              <a:rPr lang="id-ID" dirty="0" smtClean="0"/>
              <a:t> kasus yang membutuhkan apa yang disebut “</a:t>
            </a:r>
            <a:r>
              <a:rPr lang="en-US" dirty="0" smtClean="0"/>
              <a:t>Serial Key</a:t>
            </a:r>
            <a:r>
              <a:rPr lang="id-ID" dirty="0" smtClean="0"/>
              <a:t>“</a:t>
            </a:r>
            <a:r>
              <a:rPr lang="en-US" dirty="0"/>
              <a:t> </a:t>
            </a:r>
            <a:r>
              <a:rPr lang="en-US" dirty="0" smtClean="0"/>
              <a:t>(Windows, Application Program)</a:t>
            </a:r>
            <a:endParaRPr lang="id-ID" dirty="0" smtClean="0"/>
          </a:p>
          <a:p>
            <a:pPr marL="742950" lvl="2" indent="-342900"/>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Penerapan</a:t>
            </a:r>
            <a:r>
              <a:rPr lang="en-US" dirty="0" smtClean="0"/>
              <a:t> Digital Certificate</a:t>
            </a:r>
            <a:endParaRPr lang="en-US" dirty="0"/>
          </a:p>
        </p:txBody>
      </p:sp>
      <p:sp>
        <p:nvSpPr>
          <p:cNvPr id="3" name="Content Placeholder 2"/>
          <p:cNvSpPr>
            <a:spLocks noGrp="1"/>
          </p:cNvSpPr>
          <p:nvPr>
            <p:ph idx="1"/>
          </p:nvPr>
        </p:nvSpPr>
        <p:spPr/>
        <p:txBody>
          <a:bodyPr>
            <a:normAutofit/>
          </a:bodyPr>
          <a:lstStyle/>
          <a:p>
            <a:r>
              <a:rPr lang="en-US" dirty="0" smtClean="0"/>
              <a:t>Digital Certificate </a:t>
            </a:r>
            <a:r>
              <a:rPr lang="en-US" dirty="0" err="1" smtClean="0"/>
              <a:t>Biasanya</a:t>
            </a:r>
            <a:r>
              <a:rPr lang="en-US" dirty="0" smtClean="0"/>
              <a:t> </a:t>
            </a:r>
            <a:r>
              <a:rPr lang="en-US" dirty="0" err="1" smtClean="0"/>
              <a:t>digunakan</a:t>
            </a:r>
            <a:r>
              <a:rPr lang="en-US" dirty="0" smtClean="0"/>
              <a:t> </a:t>
            </a:r>
            <a:r>
              <a:rPr lang="en-US" dirty="0" err="1" smtClean="0"/>
              <a:t>pada</a:t>
            </a:r>
            <a:r>
              <a:rPr lang="en-US" dirty="0" smtClean="0"/>
              <a:t>:</a:t>
            </a:r>
          </a:p>
          <a:p>
            <a:pPr marL="0" indent="0">
              <a:buNone/>
            </a:pPr>
            <a:endParaRPr lang="en-US" dirty="0" smtClean="0"/>
          </a:p>
          <a:p>
            <a:pPr lvl="1" algn="just"/>
            <a:r>
              <a:rPr lang="en-US" dirty="0" smtClean="0"/>
              <a:t>SSL (Secure Socket Layer) </a:t>
            </a:r>
            <a:r>
              <a:rPr lang="en-US" dirty="0" err="1" smtClean="0"/>
              <a:t>dikembangkan</a:t>
            </a:r>
            <a:r>
              <a:rPr lang="en-US" dirty="0" smtClean="0"/>
              <a:t> </a:t>
            </a:r>
            <a:r>
              <a:rPr lang="en-US" dirty="0" err="1" smtClean="0"/>
              <a:t>oleh</a:t>
            </a:r>
            <a:r>
              <a:rPr lang="en-US" dirty="0" smtClean="0"/>
              <a:t> Netscape Communication Corporation</a:t>
            </a:r>
          </a:p>
          <a:p>
            <a:pPr lvl="1" algn="just"/>
            <a:endParaRPr lang="en-US" dirty="0" smtClean="0"/>
          </a:p>
          <a:p>
            <a:pPr lvl="1" algn="just"/>
            <a:r>
              <a:rPr lang="en-US" dirty="0" smtClean="0"/>
              <a:t>S/MIME (Secure Multipurpose Internet Mail Extensions) </a:t>
            </a:r>
            <a:r>
              <a:rPr lang="en-US" dirty="0" err="1" smtClean="0"/>
              <a:t>Standarisasi</a:t>
            </a:r>
            <a:r>
              <a:rPr lang="en-US" dirty="0" smtClean="0"/>
              <a:t> </a:t>
            </a:r>
            <a:r>
              <a:rPr lang="en-US" dirty="0" err="1" smtClean="0"/>
              <a:t>keamanan</a:t>
            </a:r>
            <a:r>
              <a:rPr lang="en-US" dirty="0" smtClean="0"/>
              <a:t> email </a:t>
            </a:r>
            <a:r>
              <a:rPr lang="en-US" dirty="0" err="1" smtClean="0"/>
              <a:t>dan</a:t>
            </a:r>
            <a:r>
              <a:rPr lang="en-US" dirty="0" smtClean="0"/>
              <a:t> data </a:t>
            </a:r>
            <a:r>
              <a:rPr lang="en-US" dirty="0" err="1" smtClean="0"/>
              <a:t>elektronik</a:t>
            </a:r>
            <a:r>
              <a:rPr lang="en-US" dirty="0" smtClean="0"/>
              <a:t> (EDI)</a:t>
            </a:r>
          </a:p>
          <a:p>
            <a:pPr lvl="1" algn="just"/>
            <a:endParaRPr lang="en-US" dirty="0" smtClean="0"/>
          </a:p>
          <a:p>
            <a:pPr lvl="1" algn="just"/>
            <a:r>
              <a:rPr lang="en-US" dirty="0" smtClean="0"/>
              <a:t>SET (Secure Electronic Transactions) </a:t>
            </a:r>
            <a:r>
              <a:rPr lang="en-US" dirty="0" err="1" smtClean="0"/>
              <a:t>Protokol</a:t>
            </a:r>
            <a:r>
              <a:rPr lang="en-US" dirty="0" smtClean="0"/>
              <a:t> </a:t>
            </a:r>
            <a:r>
              <a:rPr lang="en-US" dirty="0" err="1" smtClean="0"/>
              <a:t>untuk</a:t>
            </a:r>
            <a:r>
              <a:rPr lang="en-US" dirty="0" smtClean="0"/>
              <a:t> </a:t>
            </a:r>
            <a:r>
              <a:rPr lang="en-US" dirty="0" err="1" smtClean="0"/>
              <a:t>mengamankan</a:t>
            </a:r>
            <a:r>
              <a:rPr lang="en-US" dirty="0" smtClean="0"/>
              <a:t> </a:t>
            </a:r>
            <a:r>
              <a:rPr lang="en-US" dirty="0" err="1" smtClean="0"/>
              <a:t>transaksi</a:t>
            </a:r>
            <a:r>
              <a:rPr lang="en-US" dirty="0" smtClean="0"/>
              <a:t> </a:t>
            </a:r>
            <a:r>
              <a:rPr lang="en-US" dirty="0" err="1" smtClean="0"/>
              <a:t>elektronik</a:t>
            </a:r>
            <a:endParaRPr lang="en-US" dirty="0" smtClean="0"/>
          </a:p>
          <a:p>
            <a:pPr lvl="1" algn="just"/>
            <a:endParaRPr lang="en-US" dirty="0" smtClean="0"/>
          </a:p>
          <a:p>
            <a:pPr lvl="1" algn="just"/>
            <a:r>
              <a:rPr lang="en-US" dirty="0" smtClean="0"/>
              <a:t>IPSec (IP Secure) </a:t>
            </a:r>
            <a:r>
              <a:rPr lang="en-US" dirty="0" err="1" smtClean="0"/>
              <a:t>untuk</a:t>
            </a:r>
            <a:r>
              <a:rPr lang="en-US" dirty="0" smtClean="0"/>
              <a:t> </a:t>
            </a:r>
            <a:r>
              <a:rPr lang="en-US" dirty="0" err="1" smtClean="0"/>
              <a:t>authentikasi</a:t>
            </a:r>
            <a:r>
              <a:rPr lang="en-US" dirty="0" smtClean="0"/>
              <a:t> network devices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Penerapan</a:t>
            </a:r>
            <a:r>
              <a:rPr lang="en-US" dirty="0" smtClean="0"/>
              <a:t> Digital Certificate</a:t>
            </a:r>
            <a:endParaRPr lang="en-US" dirty="0"/>
          </a:p>
        </p:txBody>
      </p:sp>
      <p:pic>
        <p:nvPicPr>
          <p:cNvPr id="4" name="Picture 3"/>
          <p:cNvPicPr>
            <a:picLocks noChangeAspect="1" noChangeArrowheads="1"/>
          </p:cNvPicPr>
          <p:nvPr/>
        </p:nvPicPr>
        <p:blipFill>
          <a:blip r:embed="rId2" cstate="print"/>
          <a:srcRect/>
          <a:stretch>
            <a:fillRect/>
          </a:stretch>
        </p:blipFill>
        <p:spPr>
          <a:xfrm>
            <a:off x="304800" y="1524000"/>
            <a:ext cx="8458200" cy="509952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Mengapa</a:t>
            </a:r>
            <a:r>
              <a:rPr lang="en-US" dirty="0"/>
              <a:t> </a:t>
            </a:r>
            <a:r>
              <a:rPr lang="en-US" dirty="0" err="1"/>
              <a:t>kita</a:t>
            </a:r>
            <a:r>
              <a:rPr lang="en-US" dirty="0"/>
              <a:t> </a:t>
            </a:r>
            <a:r>
              <a:rPr lang="en-US" dirty="0" err="1"/>
              <a:t>perlu</a:t>
            </a:r>
            <a:r>
              <a:rPr lang="en-US" dirty="0"/>
              <a:t> Digital Certificates</a:t>
            </a:r>
            <a:r>
              <a:rPr lang="en-US" dirty="0" smtClean="0"/>
              <a:t>?</a:t>
            </a:r>
            <a:endParaRPr lang="en-US" dirty="0"/>
          </a:p>
        </p:txBody>
      </p:sp>
      <p:sp>
        <p:nvSpPr>
          <p:cNvPr id="3" name="Content Placeholder 2"/>
          <p:cNvSpPr>
            <a:spLocks noGrp="1"/>
          </p:cNvSpPr>
          <p:nvPr>
            <p:ph idx="1"/>
          </p:nvPr>
        </p:nvSpPr>
        <p:spPr/>
        <p:txBody>
          <a:bodyPr>
            <a:normAutofit/>
          </a:bodyPr>
          <a:lstStyle/>
          <a:p>
            <a:pPr lvl="1" algn="just"/>
            <a:endParaRPr lang="id-ID" dirty="0" smtClean="0"/>
          </a:p>
          <a:p>
            <a:pPr lvl="1" algn="just"/>
            <a:r>
              <a:rPr lang="en-US" dirty="0" smtClean="0"/>
              <a:t>Virtual Mall</a:t>
            </a:r>
            <a:r>
              <a:rPr lang="id-ID" dirty="0" smtClean="0"/>
              <a:t>, </a:t>
            </a:r>
            <a:r>
              <a:rPr lang="en-US" dirty="0" smtClean="0"/>
              <a:t>E</a:t>
            </a:r>
            <a:r>
              <a:rPr lang="id-ID" dirty="0" smtClean="0"/>
              <a:t>lektronik </a:t>
            </a:r>
            <a:r>
              <a:rPr lang="en-US" dirty="0" smtClean="0"/>
              <a:t>P</a:t>
            </a:r>
            <a:r>
              <a:rPr lang="id-ID" dirty="0" smtClean="0"/>
              <a:t>erbankan dan layanan elektronik lainnya adalah layanan yang menawarkan </a:t>
            </a:r>
            <a:r>
              <a:rPr lang="en-US" dirty="0" err="1" smtClean="0"/>
              <a:t>ke</a:t>
            </a:r>
            <a:r>
              <a:rPr lang="id-ID" dirty="0" smtClean="0"/>
              <a:t>mewah</a:t>
            </a:r>
            <a:r>
              <a:rPr lang="en-US" dirty="0" smtClean="0"/>
              <a:t>an </a:t>
            </a:r>
            <a:r>
              <a:rPr lang="id-ID" dirty="0" smtClean="0"/>
              <a:t>seseorang</a:t>
            </a:r>
            <a:r>
              <a:rPr lang="en-US" dirty="0" smtClean="0"/>
              <a:t> (</a:t>
            </a:r>
            <a:r>
              <a:rPr lang="en-US" dirty="0" err="1" smtClean="0"/>
              <a:t>sesuatu</a:t>
            </a:r>
            <a:r>
              <a:rPr lang="en-US" dirty="0" smtClean="0"/>
              <a:t> yang </a:t>
            </a:r>
            <a:r>
              <a:rPr lang="en-US" dirty="0" err="1" smtClean="0"/>
              <a:t>berharga</a:t>
            </a:r>
            <a:r>
              <a:rPr lang="en-US" dirty="0" smtClean="0"/>
              <a:t>)</a:t>
            </a:r>
            <a:r>
              <a:rPr lang="id-ID" dirty="0" smtClean="0"/>
              <a:t>. </a:t>
            </a:r>
            <a:r>
              <a:rPr lang="en-US" dirty="0" err="1" smtClean="0"/>
              <a:t>Sehingga</a:t>
            </a:r>
            <a:r>
              <a:rPr lang="en-US" dirty="0" smtClean="0"/>
              <a:t> </a:t>
            </a:r>
            <a:r>
              <a:rPr lang="en-US" dirty="0" err="1" smtClean="0"/>
              <a:t>dengan</a:t>
            </a:r>
            <a:r>
              <a:rPr lang="en-US" dirty="0" smtClean="0"/>
              <a:t> digital certificates</a:t>
            </a:r>
            <a:r>
              <a:rPr lang="id-ID" dirty="0" smtClean="0"/>
              <a:t> </a:t>
            </a:r>
            <a:r>
              <a:rPr lang="en-US" dirty="0" err="1" smtClean="0"/>
              <a:t>dapat</a:t>
            </a:r>
            <a:r>
              <a:rPr lang="en-US" dirty="0" smtClean="0"/>
              <a:t> </a:t>
            </a:r>
            <a:r>
              <a:rPr lang="en-US" dirty="0" err="1" smtClean="0"/>
              <a:t>melindungi</a:t>
            </a:r>
            <a:r>
              <a:rPr lang="en-US" dirty="0" smtClean="0"/>
              <a:t> </a:t>
            </a:r>
            <a:r>
              <a:rPr lang="en-US" dirty="0" err="1" smtClean="0"/>
              <a:t>hal</a:t>
            </a:r>
            <a:r>
              <a:rPr lang="en-US" dirty="0" smtClean="0"/>
              <a:t> – </a:t>
            </a:r>
            <a:r>
              <a:rPr lang="en-US" dirty="0" err="1" smtClean="0"/>
              <a:t>hal</a:t>
            </a:r>
            <a:r>
              <a:rPr lang="en-US" dirty="0" smtClean="0"/>
              <a:t> </a:t>
            </a:r>
            <a:r>
              <a:rPr lang="en-US" dirty="0" err="1" smtClean="0"/>
              <a:t>tersebut</a:t>
            </a:r>
            <a:r>
              <a:rPr lang="en-US" dirty="0" smtClean="0"/>
              <a:t> </a:t>
            </a:r>
            <a:r>
              <a:rPr lang="en-US" dirty="0" err="1" smtClean="0"/>
              <a:t>dari</a:t>
            </a:r>
            <a:r>
              <a:rPr lang="en-US" dirty="0" smtClean="0"/>
              <a:t> </a:t>
            </a:r>
            <a:r>
              <a:rPr lang="en-US" dirty="0" err="1" smtClean="0"/>
              <a:t>segala</a:t>
            </a:r>
            <a:r>
              <a:rPr lang="en-US" dirty="0" smtClean="0"/>
              <a:t> </a:t>
            </a:r>
            <a:r>
              <a:rPr lang="en-US" dirty="0" err="1" smtClean="0"/>
              <a:t>kemungkinan</a:t>
            </a:r>
            <a:r>
              <a:rPr lang="en-US" dirty="0" smtClean="0"/>
              <a:t> yang </a:t>
            </a:r>
            <a:r>
              <a:rPr lang="en-US" dirty="0" err="1" smtClean="0"/>
              <a:t>membahayakan</a:t>
            </a:r>
            <a:r>
              <a:rPr lang="id-ID" dirty="0" smtClean="0"/>
              <a:t>.</a:t>
            </a:r>
          </a:p>
          <a:p>
            <a:pPr lvl="1" algn="just"/>
            <a:endParaRPr lang="en-US" dirty="0" smtClean="0"/>
          </a:p>
          <a:p>
            <a:pPr lvl="1" algn="just"/>
            <a:r>
              <a:rPr lang="id-ID" dirty="0" smtClean="0"/>
              <a:t>Enkripsi saja tidak cukup karena tidak memberikan bukti identitas pengirim informasi yang dienkripsi. </a:t>
            </a:r>
            <a:r>
              <a:rPr lang="en-US" dirty="0" err="1" smtClean="0"/>
              <a:t>Penggabungan</a:t>
            </a:r>
            <a:r>
              <a:rPr lang="en-US" dirty="0" smtClean="0"/>
              <a:t> </a:t>
            </a:r>
            <a:r>
              <a:rPr lang="id-ID" dirty="0" smtClean="0"/>
              <a:t>Enkripsi</a:t>
            </a:r>
            <a:r>
              <a:rPr lang="en-US" dirty="0" smtClean="0"/>
              <a:t> </a:t>
            </a:r>
            <a:r>
              <a:rPr lang="en-US" dirty="0" err="1" smtClean="0"/>
              <a:t>dan</a:t>
            </a:r>
            <a:r>
              <a:rPr lang="id-ID" dirty="0" smtClean="0"/>
              <a:t> Digital Certificates menyediakan solusi keamanan yang lebih lengkap, menjamin identitas semua pihak yang terlibat dalam transaksi.</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Keuntungan</a:t>
            </a:r>
            <a:r>
              <a:rPr lang="en-US" dirty="0" smtClean="0"/>
              <a:t> Digital Certificate</a:t>
            </a:r>
            <a:endParaRPr lang="en-US" dirty="0"/>
          </a:p>
        </p:txBody>
      </p:sp>
      <p:sp>
        <p:nvSpPr>
          <p:cNvPr id="3" name="Content Placeholder 2"/>
          <p:cNvSpPr>
            <a:spLocks noGrp="1"/>
          </p:cNvSpPr>
          <p:nvPr>
            <p:ph idx="1"/>
          </p:nvPr>
        </p:nvSpPr>
        <p:spPr/>
        <p:txBody>
          <a:bodyPr>
            <a:normAutofit lnSpcReduction="10000"/>
          </a:bodyPr>
          <a:lstStyle/>
          <a:p>
            <a:pPr lvl="1" algn="just"/>
            <a:r>
              <a:rPr lang="id-ID" dirty="0" smtClean="0"/>
              <a:t>bisa </a:t>
            </a:r>
            <a:r>
              <a:rPr lang="id-ID" dirty="0"/>
              <a:t>membuat “pipa komunikasi” tertutup antara 2 pihak </a:t>
            </a:r>
          </a:p>
          <a:p>
            <a:pPr lvl="1" algn="just"/>
            <a:endParaRPr lang="id-ID" dirty="0" smtClean="0"/>
          </a:p>
          <a:p>
            <a:pPr lvl="1" algn="just"/>
            <a:r>
              <a:rPr lang="id-ID" dirty="0" smtClean="0"/>
              <a:t>bisa </a:t>
            </a:r>
            <a:r>
              <a:rPr lang="id-ID" dirty="0"/>
              <a:t>dipergunakan untuk mengotentikasi pihak lain di jaringan (mengenali jati </a:t>
            </a:r>
            <a:r>
              <a:rPr lang="id-ID" dirty="0" smtClean="0"/>
              <a:t>dirinya</a:t>
            </a:r>
            <a:r>
              <a:rPr lang="id-ID" dirty="0"/>
              <a:t>) </a:t>
            </a:r>
          </a:p>
          <a:p>
            <a:pPr lvl="1" algn="just"/>
            <a:endParaRPr lang="id-ID" dirty="0" smtClean="0"/>
          </a:p>
          <a:p>
            <a:pPr lvl="1" algn="just"/>
            <a:r>
              <a:rPr lang="id-ID" dirty="0" smtClean="0"/>
              <a:t>bisa </a:t>
            </a:r>
            <a:r>
              <a:rPr lang="id-ID" dirty="0"/>
              <a:t>dipakai untuk membuat dan memeriksa tanda tangan </a:t>
            </a:r>
          </a:p>
          <a:p>
            <a:pPr lvl="1" algn="just"/>
            <a:endParaRPr lang="id-ID" dirty="0" smtClean="0"/>
          </a:p>
          <a:p>
            <a:pPr lvl="1" algn="just"/>
            <a:r>
              <a:rPr lang="id-ID" dirty="0" smtClean="0"/>
              <a:t>bisa </a:t>
            </a:r>
            <a:r>
              <a:rPr lang="id-ID" dirty="0"/>
              <a:t>dipakai untuk membuat surat izin “digital” untuk melakukan aktifitas tertentu, </a:t>
            </a:r>
            <a:r>
              <a:rPr lang="id-ID" dirty="0" smtClean="0"/>
              <a:t>atau </a:t>
            </a:r>
            <a:r>
              <a:rPr lang="id-ID" dirty="0"/>
              <a:t>identitas digital </a:t>
            </a:r>
          </a:p>
          <a:p>
            <a:pPr lvl="1" algn="just"/>
            <a:endParaRPr lang="id-ID" dirty="0" smtClean="0"/>
          </a:p>
          <a:p>
            <a:pPr lvl="1" algn="just"/>
            <a:r>
              <a:rPr lang="id-ID" dirty="0" smtClean="0"/>
              <a:t> </a:t>
            </a:r>
            <a:r>
              <a:rPr lang="id-ID" dirty="0"/>
              <a:t>bisa untuk off-line verification</a:t>
            </a:r>
          </a:p>
          <a:p>
            <a:pPr lvl="1" algn="just"/>
            <a:endParaRPr lang="id-ID" dirty="0" smtClean="0"/>
          </a:p>
          <a:p>
            <a:pPr lvl="1" algn="just"/>
            <a:r>
              <a:rPr lang="en-US" dirty="0" err="1" smtClean="0"/>
              <a:t>Memungkinkan</a:t>
            </a:r>
            <a:r>
              <a:rPr lang="en-US" dirty="0" smtClean="0"/>
              <a:t> </a:t>
            </a:r>
            <a:r>
              <a:rPr lang="en-US" dirty="0" err="1" smtClean="0"/>
              <a:t>pelacakan</a:t>
            </a:r>
            <a:r>
              <a:rPr lang="en-US" dirty="0" smtClean="0"/>
              <a:t> </a:t>
            </a:r>
            <a:r>
              <a:rPr lang="en-US" dirty="0" err="1" smtClean="0"/>
              <a:t>transaksi</a:t>
            </a:r>
            <a:r>
              <a:rPr lang="en-US" dirty="0" smtClean="0"/>
              <a:t> yang </a:t>
            </a:r>
            <a:r>
              <a:rPr lang="en-US" dirty="0" err="1" smtClean="0"/>
              <a:t>terjadi</a:t>
            </a:r>
            <a:r>
              <a:rPr lang="en-US" dirty="0" smtClean="0"/>
              <a:t> </a:t>
            </a:r>
            <a:r>
              <a:rPr lang="en-US" dirty="0" err="1" smtClean="0"/>
              <a:t>karena</a:t>
            </a:r>
            <a:r>
              <a:rPr lang="en-US" dirty="0" smtClean="0"/>
              <a:t> </a:t>
            </a:r>
            <a:r>
              <a:rPr lang="en-US" dirty="0" err="1" smtClean="0"/>
              <a:t>meninggalkan</a:t>
            </a:r>
            <a:r>
              <a:rPr lang="en-US" dirty="0" smtClean="0"/>
              <a:t> log </a:t>
            </a:r>
            <a:r>
              <a:rPr lang="en-US" dirty="0" err="1" smtClean="0"/>
              <a:t>dalam</a:t>
            </a:r>
            <a:r>
              <a:rPr lang="en-US" dirty="0" smtClean="0"/>
              <a:t> </a:t>
            </a:r>
            <a:r>
              <a:rPr lang="en-US" dirty="0" err="1" smtClean="0"/>
              <a:t>setiap</a:t>
            </a:r>
            <a:r>
              <a:rPr lang="en-US" dirty="0" smtClean="0"/>
              <a:t> </a:t>
            </a:r>
            <a:r>
              <a:rPr lang="en-US" dirty="0" err="1" smtClean="0"/>
              <a:t>transaksi</a:t>
            </a:r>
            <a:r>
              <a:rPr lang="en-US" dirty="0" smtClean="0"/>
              <a:t> di Digital Certificate </a:t>
            </a:r>
            <a:r>
              <a:rPr lang="en-US" dirty="0" err="1" smtClean="0"/>
              <a:t>tersebut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Presentation</a:t>
            </a:r>
            <a:endParaRPr lang="en-US" dirty="0"/>
          </a:p>
        </p:txBody>
      </p:sp>
      <p:sp>
        <p:nvSpPr>
          <p:cNvPr id="3" name="Content Placeholder 2"/>
          <p:cNvSpPr>
            <a:spLocks noGrp="1"/>
          </p:cNvSpPr>
          <p:nvPr>
            <p:ph idx="1"/>
          </p:nvPr>
        </p:nvSpPr>
        <p:spPr/>
        <p:txBody>
          <a:bodyPr/>
          <a:lstStyle/>
          <a:p>
            <a:r>
              <a:rPr lang="en-US" dirty="0" err="1" smtClean="0"/>
              <a:t>Tentang</a:t>
            </a:r>
            <a:r>
              <a:rPr lang="en-US" dirty="0" smtClean="0"/>
              <a:t> Digital Certificate</a:t>
            </a:r>
          </a:p>
          <a:p>
            <a:r>
              <a:rPr lang="en-US" dirty="0" err="1" smtClean="0"/>
              <a:t>Syarat</a:t>
            </a:r>
            <a:r>
              <a:rPr lang="en-US" dirty="0" smtClean="0"/>
              <a:t> – </a:t>
            </a:r>
            <a:r>
              <a:rPr lang="en-US" dirty="0" err="1" smtClean="0"/>
              <a:t>Syarat</a:t>
            </a:r>
            <a:r>
              <a:rPr lang="en-US" dirty="0" smtClean="0"/>
              <a:t> Digital Certificate</a:t>
            </a:r>
          </a:p>
          <a:p>
            <a:r>
              <a:rPr lang="en-US" dirty="0" err="1" smtClean="0"/>
              <a:t>Proses</a:t>
            </a:r>
            <a:r>
              <a:rPr lang="en-US" dirty="0" smtClean="0"/>
              <a:t> </a:t>
            </a:r>
            <a:r>
              <a:rPr lang="en-US" dirty="0" err="1" smtClean="0"/>
              <a:t>Mendapatkan</a:t>
            </a:r>
            <a:r>
              <a:rPr lang="en-US" dirty="0" smtClean="0"/>
              <a:t> Digital Certificate</a:t>
            </a:r>
          </a:p>
          <a:p>
            <a:r>
              <a:rPr lang="en-US" dirty="0" err="1" smtClean="0"/>
              <a:t>Tipe</a:t>
            </a:r>
            <a:r>
              <a:rPr lang="en-US" dirty="0" smtClean="0"/>
              <a:t> Digital Certificate</a:t>
            </a:r>
          </a:p>
          <a:p>
            <a:r>
              <a:rPr lang="en-US" dirty="0" err="1" smtClean="0"/>
              <a:t>Penerapan</a:t>
            </a:r>
            <a:r>
              <a:rPr lang="en-US" dirty="0" smtClean="0"/>
              <a:t> Digital Certificate </a:t>
            </a:r>
          </a:p>
          <a:p>
            <a:r>
              <a:rPr lang="en-US" dirty="0" err="1" smtClean="0"/>
              <a:t>Keuntungan</a:t>
            </a:r>
            <a:r>
              <a:rPr lang="en-US" dirty="0" smtClean="0"/>
              <a:t> </a:t>
            </a:r>
            <a:r>
              <a:rPr lang="en-US" dirty="0" err="1" smtClean="0"/>
              <a:t>dan</a:t>
            </a:r>
            <a:r>
              <a:rPr lang="en-US" dirty="0" smtClean="0"/>
              <a:t> </a:t>
            </a:r>
            <a:r>
              <a:rPr lang="en-US" dirty="0" err="1" smtClean="0"/>
              <a:t>Kelemahan</a:t>
            </a:r>
            <a:r>
              <a:rPr lang="en-US" dirty="0" smtClean="0"/>
              <a:t> Digital Certificate</a:t>
            </a:r>
          </a:p>
          <a:p>
            <a:endParaRPr lang="en-US"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Referensi</a:t>
            </a:r>
            <a:endParaRPr lang="en-US" dirty="0"/>
          </a:p>
        </p:txBody>
      </p:sp>
      <p:sp>
        <p:nvSpPr>
          <p:cNvPr id="4" name="Content Placeholder 3"/>
          <p:cNvSpPr>
            <a:spLocks noGrp="1"/>
          </p:cNvSpPr>
          <p:nvPr>
            <p:ph idx="1"/>
          </p:nvPr>
        </p:nvSpPr>
        <p:spPr/>
        <p:txBody>
          <a:bodyPr>
            <a:normAutofit fontScale="92500" lnSpcReduction="10000"/>
          </a:bodyPr>
          <a:lstStyle/>
          <a:p>
            <a:r>
              <a:rPr lang="en-US" sz="2400" i="1" dirty="0" smtClean="0">
                <a:latin typeface="Times New Roman" pitchFamily="18" charset="0"/>
                <a:cs typeface="Times New Roman" pitchFamily="18" charset="0"/>
              </a:rPr>
              <a:t>e-Business &amp; e-Commerce: How to Program, </a:t>
            </a:r>
            <a:r>
              <a:rPr lang="en-US" sz="2400" dirty="0" smtClean="0">
                <a:latin typeface="Times New Roman" pitchFamily="18" charset="0"/>
                <a:cs typeface="Times New Roman" pitchFamily="18" charset="0"/>
              </a:rPr>
              <a:t>1/e,</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by H.M. </a:t>
            </a:r>
            <a:r>
              <a:rPr lang="en-US" sz="2400" dirty="0" err="1" smtClean="0">
                <a:latin typeface="Times New Roman" pitchFamily="18" charset="0"/>
                <a:cs typeface="Times New Roman" pitchFamily="18" charset="0"/>
              </a:rPr>
              <a:t>Deitel</a:t>
            </a:r>
            <a:r>
              <a:rPr lang="en-US" sz="2400" dirty="0" smtClean="0">
                <a:latin typeface="Times New Roman" pitchFamily="18" charset="0"/>
                <a:cs typeface="Times New Roman" pitchFamily="18" charset="0"/>
              </a:rPr>
              <a:t>, P.J. </a:t>
            </a:r>
            <a:r>
              <a:rPr lang="en-US" sz="2400" dirty="0" err="1" smtClean="0">
                <a:latin typeface="Times New Roman" pitchFamily="18" charset="0"/>
                <a:cs typeface="Times New Roman" pitchFamily="18" charset="0"/>
              </a:rPr>
              <a:t>Deitel</a:t>
            </a:r>
            <a:r>
              <a:rPr lang="en-US" sz="2400" dirty="0" smtClean="0">
                <a:latin typeface="Times New Roman" pitchFamily="18" charset="0"/>
                <a:cs typeface="Times New Roman" pitchFamily="18" charset="0"/>
              </a:rPr>
              <a:t> and T.R, Nieto, Prentice Hall, 2000</a:t>
            </a:r>
          </a:p>
          <a:p>
            <a:r>
              <a:rPr lang="en-US" sz="2400" i="1" dirty="0" smtClean="0">
                <a:latin typeface="Times New Roman" pitchFamily="18" charset="0"/>
                <a:cs typeface="Times New Roman" pitchFamily="18" charset="0"/>
              </a:rPr>
              <a:t>Cryptography and Network Security</a:t>
            </a:r>
            <a:r>
              <a:rPr lang="en-US" sz="2400" dirty="0" smtClean="0">
                <a:latin typeface="Times New Roman" pitchFamily="18" charset="0"/>
                <a:cs typeface="Times New Roman" pitchFamily="18" charset="0"/>
              </a:rPr>
              <a:t>, 2/e, by William Stallings, Prentice Hall,  2000</a:t>
            </a:r>
          </a:p>
          <a:p>
            <a:r>
              <a:rPr lang="en-US" sz="2400" i="1" dirty="0" smtClean="0">
                <a:latin typeface="Times New Roman" pitchFamily="18" charset="0"/>
                <a:cs typeface="Times New Roman" pitchFamily="18" charset="0"/>
              </a:rPr>
              <a:t>Electronic Commerce: A Managerial Perspective</a:t>
            </a:r>
            <a:r>
              <a:rPr lang="en-US" sz="2400" dirty="0" smtClean="0">
                <a:latin typeface="Times New Roman" pitchFamily="18" charset="0"/>
                <a:cs typeface="Times New Roman" pitchFamily="18" charset="0"/>
              </a:rPr>
              <a:t>, 1/e,  by </a:t>
            </a:r>
            <a:r>
              <a:rPr lang="en-US" sz="2400" dirty="0" err="1" smtClean="0">
                <a:latin typeface="Times New Roman" pitchFamily="18" charset="0"/>
                <a:cs typeface="Times New Roman" pitchFamily="18" charset="0"/>
              </a:rPr>
              <a:t>Efraim</a:t>
            </a:r>
            <a:r>
              <a:rPr lang="en-US" sz="2400" dirty="0" smtClean="0">
                <a:latin typeface="Times New Roman" pitchFamily="18" charset="0"/>
                <a:cs typeface="Times New Roman" pitchFamily="18" charset="0"/>
              </a:rPr>
              <a:t> Turban, Jae Lee, David King and </a:t>
            </a:r>
            <a:r>
              <a:rPr lang="en-US" sz="2400" dirty="0" err="1" smtClean="0">
                <a:latin typeface="Times New Roman" pitchFamily="18" charset="0"/>
                <a:cs typeface="Times New Roman" pitchFamily="18" charset="0"/>
              </a:rPr>
              <a:t>H.Michael</a:t>
            </a:r>
            <a:r>
              <a:rPr lang="en-US" sz="2400" dirty="0" smtClean="0">
                <a:latin typeface="Times New Roman" pitchFamily="18" charset="0"/>
                <a:cs typeface="Times New Roman" pitchFamily="18" charset="0"/>
              </a:rPr>
              <a:t> Chung, Prentice Hall, 2000</a:t>
            </a:r>
          </a:p>
          <a:p>
            <a:r>
              <a:rPr lang="en-US" sz="2400" dirty="0" smtClean="0">
                <a:latin typeface="Times New Roman" pitchFamily="18" charset="0"/>
                <a:cs typeface="Times New Roman" pitchFamily="18" charset="0"/>
              </a:rPr>
              <a:t>Digital Certificate Based Common Access Card for UW-Madison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Presented by Nicholas Davis, </a:t>
            </a:r>
            <a:r>
              <a:rPr lang="en-US" sz="2400" dirty="0" err="1" smtClean="0">
                <a:latin typeface="Times New Roman" pitchFamily="18" charset="0"/>
                <a:cs typeface="Times New Roman" pitchFamily="18" charset="0"/>
              </a:rPr>
              <a:t>DoIT</a:t>
            </a:r>
            <a:endParaRPr lang="en-US" sz="24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HIT Standards Committee Privacy and Security Workgroup</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EHR Certification and Standards for Digital Certificates, Dixie Baker, Chair, Privacy and Security Workgroup. Walter Suarez, Co-Chair, Privacy and Security Workgroup</a:t>
            </a:r>
            <a:endParaRPr lang="id-ID"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http://wihans.info/blog/penjelasan-tentang-apa-itu-digital-certificates</a:t>
            </a: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Tentang</a:t>
            </a:r>
            <a:r>
              <a:rPr lang="en-US" dirty="0" smtClean="0"/>
              <a:t> Digital Certificate</a:t>
            </a:r>
            <a:endParaRPr lang="en-US" dirty="0"/>
          </a:p>
        </p:txBody>
      </p:sp>
      <p:sp>
        <p:nvSpPr>
          <p:cNvPr id="3" name="Content Placeholder 2"/>
          <p:cNvSpPr>
            <a:spLocks noGrp="1"/>
          </p:cNvSpPr>
          <p:nvPr>
            <p:ph idx="1"/>
          </p:nvPr>
        </p:nvSpPr>
        <p:spPr>
          <a:xfrm>
            <a:off x="457200" y="1828800"/>
            <a:ext cx="8229600" cy="4648200"/>
          </a:xfrm>
        </p:spPr>
        <p:txBody>
          <a:bodyPr>
            <a:normAutofit fontScale="92500" lnSpcReduction="20000"/>
          </a:bodyPr>
          <a:lstStyle/>
          <a:p>
            <a:r>
              <a:rPr lang="id-ID" dirty="0" smtClean="0"/>
              <a:t>Merupakan suatu file elektronik (tersimpan dalam komputer user) </a:t>
            </a:r>
            <a:r>
              <a:rPr lang="id-ID" dirty="0"/>
              <a:t>yang </a:t>
            </a:r>
            <a:r>
              <a:rPr lang="id-ID" dirty="0" smtClean="0"/>
              <a:t>bekerja </a:t>
            </a:r>
            <a:r>
              <a:rPr lang="id-ID" dirty="0"/>
              <a:t>sebagai paspor </a:t>
            </a:r>
            <a:r>
              <a:rPr lang="id-ID" dirty="0" smtClean="0"/>
              <a:t>online.</a:t>
            </a:r>
          </a:p>
          <a:p>
            <a:endParaRPr lang="id-ID" dirty="0" smtClean="0"/>
          </a:p>
          <a:p>
            <a:r>
              <a:rPr lang="id-ID" dirty="0" smtClean="0"/>
              <a:t>Berfungsi </a:t>
            </a:r>
            <a:r>
              <a:rPr lang="id-ID" dirty="0"/>
              <a:t>untuk mengenali identitas sebuah perusahaan atau individu dalam suatu jaringan. </a:t>
            </a:r>
          </a:p>
          <a:p>
            <a:endParaRPr lang="id-ID" dirty="0"/>
          </a:p>
          <a:p>
            <a:r>
              <a:rPr lang="id-ID" dirty="0" smtClean="0"/>
              <a:t>Digital Certificate dikeluarkan </a:t>
            </a:r>
            <a:r>
              <a:rPr lang="id-ID" dirty="0"/>
              <a:t>oleh pihak ketiga yang dikenal sebagai Certification </a:t>
            </a:r>
            <a:r>
              <a:rPr lang="id-ID" dirty="0" smtClean="0"/>
              <a:t>Authority (CA) </a:t>
            </a:r>
            <a:r>
              <a:rPr lang="id-ID" dirty="0"/>
              <a:t>seperti VeriSign atau Thawte</a:t>
            </a:r>
            <a:r>
              <a:rPr lang="id-ID" dirty="0" smtClean="0"/>
              <a:t>.</a:t>
            </a:r>
          </a:p>
          <a:p>
            <a:endParaRPr lang="id-ID" dirty="0"/>
          </a:p>
          <a:p>
            <a:r>
              <a:rPr lang="id-ID" dirty="0"/>
              <a:t>Otoritas sertifikasi pihak ketiga ini memiliki tanggung jawab untuk mengkonfirmasi identitas pemegang sertifikat serta memberikan jaminan kepada para pengunjung situs bahwa situs web tersebut adalah salah satu yang dapat dipercaya dan mampu melayani mereka dengan cara yang dapat dipercaya.</a:t>
            </a:r>
            <a:endParaRPr lang="id-ID" dirty="0" smtClean="0"/>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Tentang</a:t>
            </a:r>
            <a:r>
              <a:rPr lang="en-US" dirty="0" smtClean="0"/>
              <a:t> Digital Certificate</a:t>
            </a:r>
            <a:endParaRPr lang="en-US" dirty="0"/>
          </a:p>
        </p:txBody>
      </p:sp>
      <p:sp>
        <p:nvSpPr>
          <p:cNvPr id="3" name="Content Placeholder 2"/>
          <p:cNvSpPr>
            <a:spLocks noGrp="1"/>
          </p:cNvSpPr>
          <p:nvPr>
            <p:ph idx="1"/>
          </p:nvPr>
        </p:nvSpPr>
        <p:spPr>
          <a:xfrm>
            <a:off x="457200" y="1828800"/>
            <a:ext cx="8229600" cy="4648200"/>
          </a:xfrm>
        </p:spPr>
        <p:txBody>
          <a:bodyPr>
            <a:normAutofit/>
          </a:bodyPr>
          <a:lstStyle/>
          <a:p>
            <a:r>
              <a:rPr lang="id-ID" dirty="0" smtClean="0"/>
              <a:t>Sertifikat </a:t>
            </a:r>
            <a:r>
              <a:rPr lang="id-ID" dirty="0"/>
              <a:t>digital mengandung informasi nama identitas, kunci dasar (untuk enkripsi), dan pengesahan bentuk lain. </a:t>
            </a:r>
            <a:endParaRPr lang="id-ID" dirty="0" smtClean="0"/>
          </a:p>
          <a:p>
            <a:endParaRPr lang="id-ID" dirty="0" smtClean="0"/>
          </a:p>
          <a:p>
            <a:r>
              <a:rPr lang="id-ID" dirty="0" smtClean="0"/>
              <a:t>Kekunci </a:t>
            </a:r>
            <a:r>
              <a:rPr lang="id-ID" dirty="0"/>
              <a:t>dasar untuk CA turut disediakan untuk mengesahkan kebenaran sertifikat yang dikeluarkan tersebut. </a:t>
            </a:r>
            <a:endParaRPr lang="id-ID" dirty="0" smtClean="0"/>
          </a:p>
          <a:p>
            <a:endParaRPr lang="id-ID" dirty="0" smtClean="0"/>
          </a:p>
          <a:p>
            <a:r>
              <a:rPr lang="id-ID" dirty="0" smtClean="0"/>
              <a:t>Sertifikat </a:t>
            </a:r>
            <a:r>
              <a:rPr lang="id-ID" dirty="0"/>
              <a:t>digital ini perlu terutama untuk </a:t>
            </a:r>
            <a:r>
              <a:rPr lang="id-ID" dirty="0">
                <a:solidFill>
                  <a:srgbClr val="C00000"/>
                </a:solidFill>
              </a:rPr>
              <a:t>membantu memberikan kepercayaan dan mengurangi rasa </a:t>
            </a:r>
            <a:r>
              <a:rPr lang="id-ID" dirty="0" smtClean="0">
                <a:solidFill>
                  <a:srgbClr val="C00000"/>
                </a:solidFill>
              </a:rPr>
              <a:t>takut user dalam bertransaksi online</a:t>
            </a:r>
            <a:r>
              <a:rPr lang="id-ID" dirty="0" smtClean="0"/>
              <a:t>, </a:t>
            </a:r>
            <a:r>
              <a:rPr lang="id-ID" dirty="0"/>
              <a:t>dengan </a:t>
            </a:r>
            <a:r>
              <a:rPr lang="id-ID" dirty="0" smtClean="0"/>
              <a:t>jaminan dari lembaga </a:t>
            </a:r>
            <a:r>
              <a:rPr lang="id-ID" dirty="0"/>
              <a:t>yang dipercayai tersebut.</a:t>
            </a:r>
            <a:endParaRPr lang="id-ID" dirty="0">
              <a:effectLst/>
            </a:endParaRPr>
          </a:p>
        </p:txBody>
      </p:sp>
    </p:spTree>
    <p:extLst>
      <p:ext uri="{BB962C8B-B14F-4D97-AF65-F5344CB8AC3E}">
        <p14:creationId xmlns:p14="http://schemas.microsoft.com/office/powerpoint/2010/main" xmlns="" val="55194711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32037"/>
            <a:ext cx="8229600" cy="4525963"/>
          </a:xfrm>
        </p:spPr>
        <p:txBody>
          <a:bodyPr/>
          <a:lstStyle/>
          <a:p>
            <a:pPr algn="just"/>
            <a:r>
              <a:rPr lang="en-US" dirty="0" smtClean="0"/>
              <a:t>Digital Certificate </a:t>
            </a:r>
            <a:r>
              <a:rPr lang="en-US" dirty="0" err="1" smtClean="0"/>
              <a:t>biasanya</a:t>
            </a:r>
            <a:r>
              <a:rPr lang="en-US" dirty="0" smtClean="0"/>
              <a:t> </a:t>
            </a:r>
            <a:r>
              <a:rPr lang="en-US" dirty="0" err="1" smtClean="0"/>
              <a:t>di</a:t>
            </a:r>
            <a:r>
              <a:rPr lang="en-US" dirty="0" smtClean="0"/>
              <a:t> </a:t>
            </a:r>
            <a:r>
              <a:rPr lang="en-US" dirty="0" err="1" smtClean="0"/>
              <a:t>buat</a:t>
            </a:r>
            <a:r>
              <a:rPr lang="en-US" dirty="0" smtClean="0"/>
              <a:t> </a:t>
            </a:r>
            <a:r>
              <a:rPr lang="en-US" dirty="0" err="1" smtClean="0"/>
              <a:t>oleh</a:t>
            </a:r>
            <a:r>
              <a:rPr lang="en-US" dirty="0" smtClean="0"/>
              <a:t> CA (Certification Authority)</a:t>
            </a:r>
          </a:p>
          <a:p>
            <a:pPr algn="just"/>
            <a:endParaRPr lang="id-ID" dirty="0" smtClean="0"/>
          </a:p>
          <a:p>
            <a:pPr algn="just"/>
            <a:r>
              <a:rPr lang="en-US" dirty="0" smtClean="0"/>
              <a:t>CA </a:t>
            </a:r>
            <a:r>
              <a:rPr lang="en-US" dirty="0" err="1" smtClean="0"/>
              <a:t>adalah</a:t>
            </a:r>
            <a:r>
              <a:rPr lang="en-US" dirty="0" smtClean="0"/>
              <a:t> </a:t>
            </a:r>
            <a:r>
              <a:rPr lang="en-US" dirty="0" err="1" smtClean="0"/>
              <a:t>Sebuah</a:t>
            </a:r>
            <a:r>
              <a:rPr lang="en-US" dirty="0" smtClean="0"/>
              <a:t> </a:t>
            </a:r>
            <a:r>
              <a:rPr lang="en-US" dirty="0" err="1" smtClean="0"/>
              <a:t>institusi</a:t>
            </a:r>
            <a:r>
              <a:rPr lang="en-US" dirty="0" smtClean="0"/>
              <a:t> yang </a:t>
            </a:r>
            <a:r>
              <a:rPr lang="en-US" dirty="0" err="1" smtClean="0"/>
              <a:t>dipercaya</a:t>
            </a:r>
            <a:r>
              <a:rPr lang="en-US" dirty="0" smtClean="0"/>
              <a:t> </a:t>
            </a:r>
            <a:r>
              <a:rPr lang="en-US" dirty="0" err="1" smtClean="0"/>
              <a:t>untuk</a:t>
            </a:r>
            <a:r>
              <a:rPr lang="en-US" dirty="0" smtClean="0"/>
              <a:t> </a:t>
            </a:r>
            <a:r>
              <a:rPr lang="en-US" dirty="0" err="1" smtClean="0"/>
              <a:t>mengesahkan</a:t>
            </a:r>
            <a:r>
              <a:rPr lang="en-US" dirty="0" smtClean="0"/>
              <a:t> Digital Certificate</a:t>
            </a:r>
            <a:endParaRPr lang="en-US" dirty="0"/>
          </a:p>
        </p:txBody>
      </p:sp>
      <p:sp>
        <p:nvSpPr>
          <p:cNvPr id="6" name="Title 1"/>
          <p:cNvSpPr>
            <a:spLocks noGrp="1"/>
          </p:cNvSpPr>
          <p:nvPr>
            <p:ph type="title"/>
          </p:nvPr>
        </p:nvSpPr>
        <p:spPr/>
        <p:txBody>
          <a:bodyPr/>
          <a:lstStyle/>
          <a:p>
            <a:r>
              <a:rPr lang="en-US" dirty="0" err="1" smtClean="0"/>
              <a:t>Tentang</a:t>
            </a:r>
            <a:r>
              <a:rPr lang="en-US" dirty="0" smtClean="0"/>
              <a:t> Digital Certificate</a:t>
            </a:r>
            <a:endParaRPr lang="en-US"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19200" y="611124"/>
            <a:ext cx="7086600" cy="6094476"/>
          </a:xfrm>
          <a:prstGeom prst="rect">
            <a:avLst/>
          </a:prstGeom>
          <a:noFill/>
          <a:ln w="9525">
            <a:miter lim="800000"/>
            <a:headEnd/>
            <a:tailEnd/>
          </a:ln>
          <a:effectLst/>
        </p:spPr>
      </p:pic>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Fungsi Dasar Digital Certificate</a:t>
            </a:r>
            <a:endParaRPr lang="id-ID" dirty="0"/>
          </a:p>
        </p:txBody>
      </p:sp>
      <p:sp>
        <p:nvSpPr>
          <p:cNvPr id="3" name="Content Placeholder 2"/>
          <p:cNvSpPr>
            <a:spLocks noGrp="1"/>
          </p:cNvSpPr>
          <p:nvPr>
            <p:ph idx="1"/>
          </p:nvPr>
        </p:nvSpPr>
        <p:spPr/>
        <p:txBody>
          <a:bodyPr/>
          <a:lstStyle/>
          <a:p>
            <a:endParaRPr lang="id-ID" dirty="0" smtClean="0"/>
          </a:p>
          <a:p>
            <a:r>
              <a:rPr lang="id-ID" dirty="0" smtClean="0"/>
              <a:t>Menyatakan </a:t>
            </a:r>
            <a:r>
              <a:rPr lang="id-ID" dirty="0"/>
              <a:t>bahwa orang-orang, website, dan sumber daya jaringan seperti server dan router merupakan sumber terpercaya, dengan kata lain sesuai dengan siapa atau apa yang menjadi tuntutan </a:t>
            </a:r>
            <a:r>
              <a:rPr lang="id-ID" dirty="0" smtClean="0"/>
              <a:t>mereka.</a:t>
            </a:r>
          </a:p>
          <a:p>
            <a:endParaRPr lang="id-ID" dirty="0" smtClean="0"/>
          </a:p>
          <a:p>
            <a:r>
              <a:rPr lang="id-ID" dirty="0" smtClean="0"/>
              <a:t>Memberikan </a:t>
            </a:r>
            <a:r>
              <a:rPr lang="id-ID" dirty="0"/>
              <a:t>perlindungan bagi pertukaran data dari pengunjung dan website dari gangguan atau bahkan pencurian, seperti informasi kartu kredit.</a:t>
            </a:r>
          </a:p>
        </p:txBody>
      </p:sp>
    </p:spTree>
    <p:extLst>
      <p:ext uri="{BB962C8B-B14F-4D97-AF65-F5344CB8AC3E}">
        <p14:creationId xmlns:p14="http://schemas.microsoft.com/office/powerpoint/2010/main" xmlns="" val="954547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Tentang</a:t>
            </a:r>
            <a:r>
              <a:rPr lang="en-US" dirty="0" smtClean="0"/>
              <a:t> Digital Certificate</a:t>
            </a:r>
            <a:endParaRPr lang="en-US" dirty="0"/>
          </a:p>
        </p:txBody>
      </p:sp>
      <p:sp>
        <p:nvSpPr>
          <p:cNvPr id="3" name="Content Placeholder 2"/>
          <p:cNvSpPr>
            <a:spLocks noGrp="1"/>
          </p:cNvSpPr>
          <p:nvPr>
            <p:ph idx="1"/>
          </p:nvPr>
        </p:nvSpPr>
        <p:spPr/>
        <p:txBody>
          <a:bodyPr/>
          <a:lstStyle/>
          <a:p>
            <a:pPr algn="just"/>
            <a:endParaRPr lang="id-ID" dirty="0" smtClean="0"/>
          </a:p>
          <a:p>
            <a:pPr algn="just"/>
            <a:r>
              <a:rPr lang="en-US" dirty="0" smtClean="0"/>
              <a:t>Digital Certificate </a:t>
            </a:r>
            <a:r>
              <a:rPr lang="en-US" dirty="0" err="1" smtClean="0"/>
              <a:t>menggunakan</a:t>
            </a:r>
            <a:r>
              <a:rPr lang="en-US" dirty="0" smtClean="0"/>
              <a:t> </a:t>
            </a:r>
            <a:r>
              <a:rPr lang="en-US" dirty="0" err="1" smtClean="0"/>
              <a:t>konsep</a:t>
            </a:r>
            <a:r>
              <a:rPr lang="en-US" dirty="0" smtClean="0"/>
              <a:t> </a:t>
            </a:r>
            <a:r>
              <a:rPr lang="en-US" dirty="0" err="1" smtClean="0"/>
              <a:t>publik</a:t>
            </a:r>
            <a:r>
              <a:rPr lang="en-US" dirty="0" smtClean="0"/>
              <a:t> </a:t>
            </a:r>
            <a:r>
              <a:rPr lang="en-US" dirty="0" err="1" smtClean="0"/>
              <a:t>dan</a:t>
            </a:r>
            <a:r>
              <a:rPr lang="en-US" dirty="0" smtClean="0"/>
              <a:t> private key, </a:t>
            </a:r>
            <a:r>
              <a:rPr lang="en-US" dirty="0" err="1" smtClean="0"/>
              <a:t>beberapa</a:t>
            </a:r>
            <a:r>
              <a:rPr lang="en-US" dirty="0" smtClean="0"/>
              <a:t> </a:t>
            </a:r>
            <a:r>
              <a:rPr lang="en-US" dirty="0" err="1" smtClean="0"/>
              <a:t>menggunakan</a:t>
            </a:r>
            <a:r>
              <a:rPr lang="en-US" dirty="0" smtClean="0"/>
              <a:t> </a:t>
            </a:r>
            <a:r>
              <a:rPr lang="en-US" dirty="0" err="1" smtClean="0"/>
              <a:t>enkripsi</a:t>
            </a:r>
            <a:r>
              <a:rPr lang="en-US" dirty="0" smtClean="0"/>
              <a:t> RSA</a:t>
            </a:r>
          </a:p>
          <a:p>
            <a:pPr marL="0" indent="0" algn="just">
              <a:buNone/>
            </a:pPr>
            <a:endParaRPr lang="en-US" dirty="0" smtClean="0"/>
          </a:p>
          <a:p>
            <a:r>
              <a:rPr lang="en-US" dirty="0" smtClean="0"/>
              <a:t>Public key </a:t>
            </a:r>
            <a:r>
              <a:rPr lang="en-US" dirty="0" err="1" smtClean="0"/>
              <a:t>digunakan</a:t>
            </a:r>
            <a:r>
              <a:rPr lang="en-US" dirty="0" smtClean="0"/>
              <a:t> </a:t>
            </a:r>
            <a:r>
              <a:rPr lang="en-US" dirty="0" err="1" smtClean="0"/>
              <a:t>untuk</a:t>
            </a:r>
            <a:r>
              <a:rPr lang="en-US" dirty="0" smtClean="0"/>
              <a:t> </a:t>
            </a:r>
            <a:r>
              <a:rPr lang="en-US" dirty="0" err="1" smtClean="0"/>
              <a:t>mengenkripsi</a:t>
            </a:r>
            <a:r>
              <a:rPr lang="en-US" dirty="0" smtClean="0"/>
              <a:t> data yang </a:t>
            </a:r>
            <a:r>
              <a:rPr lang="en-US" dirty="0" err="1" smtClean="0"/>
              <a:t>akan</a:t>
            </a:r>
            <a:r>
              <a:rPr lang="en-US" dirty="0" smtClean="0"/>
              <a:t> </a:t>
            </a:r>
            <a:r>
              <a:rPr lang="en-US" dirty="0" err="1" smtClean="0"/>
              <a:t>dikirimkan</a:t>
            </a:r>
            <a:endParaRPr lang="en-US" dirty="0" smtClean="0"/>
          </a:p>
          <a:p>
            <a:pPr marL="0" indent="0">
              <a:buNone/>
            </a:pPr>
            <a:endParaRPr lang="en-US" dirty="0" smtClean="0"/>
          </a:p>
          <a:p>
            <a:r>
              <a:rPr lang="en-US" dirty="0" err="1" smtClean="0"/>
              <a:t>Sedangkan</a:t>
            </a:r>
            <a:r>
              <a:rPr lang="en-US" dirty="0" smtClean="0"/>
              <a:t> private key </a:t>
            </a:r>
            <a:r>
              <a:rPr lang="en-US" dirty="0" err="1" smtClean="0"/>
              <a:t>digunakan</a:t>
            </a:r>
            <a:r>
              <a:rPr lang="en-US" dirty="0" smtClean="0"/>
              <a:t> </a:t>
            </a:r>
            <a:r>
              <a:rPr lang="en-US" dirty="0" err="1" smtClean="0"/>
              <a:t>untuk</a:t>
            </a:r>
            <a:r>
              <a:rPr lang="en-US" dirty="0" smtClean="0"/>
              <a:t> </a:t>
            </a:r>
            <a:r>
              <a:rPr lang="en-US" dirty="0" err="1" smtClean="0"/>
              <a:t>mendecrypt</a:t>
            </a:r>
            <a:r>
              <a:rPr lang="en-US" dirty="0" smtClean="0"/>
              <a:t> data yang </a:t>
            </a:r>
            <a:r>
              <a:rPr lang="en-US" dirty="0" err="1" smtClean="0"/>
              <a:t>telah</a:t>
            </a:r>
            <a:r>
              <a:rPr lang="en-US" dirty="0" smtClean="0"/>
              <a:t> </a:t>
            </a:r>
            <a:r>
              <a:rPr lang="en-US" dirty="0" err="1" smtClean="0"/>
              <a:t>dikirimkan</a:t>
            </a:r>
            <a:endParaRPr lang="en-US" dirty="0"/>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t>Tentang</a:t>
            </a:r>
            <a:r>
              <a:rPr lang="id-ID" dirty="0" smtClean="0"/>
              <a:t> Public &amp; Private Key</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14400" y="1265168"/>
            <a:ext cx="2962275" cy="1362075"/>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381000" y="2636768"/>
            <a:ext cx="3962400" cy="1227221"/>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304800" y="3855968"/>
            <a:ext cx="4038600" cy="1197213"/>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print"/>
          <a:srcRect/>
          <a:stretch>
            <a:fillRect/>
          </a:stretch>
        </p:blipFill>
        <p:spPr bwMode="auto">
          <a:xfrm>
            <a:off x="381000" y="5151369"/>
            <a:ext cx="3962400" cy="1281490"/>
          </a:xfrm>
          <a:prstGeom prst="rect">
            <a:avLst/>
          </a:prstGeom>
          <a:noFill/>
          <a:ln w="9525">
            <a:noFill/>
            <a:miter lim="800000"/>
            <a:headEnd/>
            <a:tailEnd/>
          </a:ln>
          <a:effectLst/>
        </p:spPr>
      </p:pic>
      <p:sp>
        <p:nvSpPr>
          <p:cNvPr id="3" name="TextBox 2"/>
          <p:cNvSpPr txBox="1"/>
          <p:nvPr/>
        </p:nvSpPr>
        <p:spPr>
          <a:xfrm>
            <a:off x="4800600" y="1484540"/>
            <a:ext cx="3733799" cy="4524315"/>
          </a:xfrm>
          <a:prstGeom prst="rect">
            <a:avLst/>
          </a:prstGeom>
          <a:noFill/>
        </p:spPr>
        <p:txBody>
          <a:bodyPr wrap="square" rtlCol="0">
            <a:spAutoFit/>
          </a:bodyPr>
          <a:lstStyle/>
          <a:p>
            <a:r>
              <a:rPr lang="id-ID" dirty="0" smtClean="0"/>
              <a:t>Terdapat dua buah key yang digunakan berkaitan dengan Digital Certificate: Public &amp; Private Key</a:t>
            </a:r>
          </a:p>
          <a:p>
            <a:endParaRPr lang="id-ID" dirty="0"/>
          </a:p>
          <a:p>
            <a:r>
              <a:rPr lang="id-ID" dirty="0" smtClean="0"/>
              <a:t>Public Key digunakan untuk mengenkrip data</a:t>
            </a:r>
          </a:p>
          <a:p>
            <a:endParaRPr lang="id-ID" dirty="0"/>
          </a:p>
          <a:p>
            <a:endParaRPr lang="id-ID" dirty="0" smtClean="0"/>
          </a:p>
          <a:p>
            <a:r>
              <a:rPr lang="id-ID" dirty="0" smtClean="0"/>
              <a:t>Jika Data yang terengkrip dibuka dengan Public Key, maka data tidak akan bisa terdekrip</a:t>
            </a:r>
          </a:p>
          <a:p>
            <a:endParaRPr lang="id-ID" dirty="0"/>
          </a:p>
          <a:p>
            <a:endParaRPr lang="id-ID" dirty="0" smtClean="0"/>
          </a:p>
          <a:p>
            <a:r>
              <a:rPr lang="id-ID" dirty="0" smtClean="0"/>
              <a:t>Data yang terenkrip hanya bisa didekrip menggunakan Private Key</a:t>
            </a:r>
          </a:p>
        </p:txBody>
      </p:sp>
    </p:spTree>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171</TotalTime>
  <Words>918</Words>
  <Application>Microsoft Office PowerPoint</Application>
  <PresentationFormat>On-screen Show (4:3)</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DIGITAL CERTIFICATE (SERTIFIKASI DIGITAL)</vt:lpstr>
      <vt:lpstr>Outline Presentation</vt:lpstr>
      <vt:lpstr>Tentang Digital Certificate</vt:lpstr>
      <vt:lpstr>Tentang Digital Certificate</vt:lpstr>
      <vt:lpstr>Tentang Digital Certificate</vt:lpstr>
      <vt:lpstr>Slide 6</vt:lpstr>
      <vt:lpstr>Fungsi Dasar Digital Certificate</vt:lpstr>
      <vt:lpstr>Tentang Digital Certificate</vt:lpstr>
      <vt:lpstr>Tentang Public &amp; Private Key</vt:lpstr>
      <vt:lpstr>Syarat – Syarat Digital Certificate</vt:lpstr>
      <vt:lpstr>Digital Certificate &amp; Web Browser</vt:lpstr>
      <vt:lpstr>Contoh Digital Certificate</vt:lpstr>
      <vt:lpstr>Tipe – Tipe Digital Certificate</vt:lpstr>
      <vt:lpstr>Tipe – Tipe Digital Certificate</vt:lpstr>
      <vt:lpstr>Tipe – Tipe Digital Certificate</vt:lpstr>
      <vt:lpstr>Penerapan Digital Certificate</vt:lpstr>
      <vt:lpstr>Penerapan Digital Certificate</vt:lpstr>
      <vt:lpstr>Mengapa kita perlu Digital Certificates?</vt:lpstr>
      <vt:lpstr>Keuntungan Digital Certificate</vt:lpstr>
      <vt:lpstr>Referensi</vt:lpstr>
    </vt:vector>
  </TitlesOfParts>
  <Company>UDINUS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CERTIFICATE (SERTIFIKASI DIGITAL)</dc:title>
  <dc:creator>LAB D2G</dc:creator>
  <cp:lastModifiedBy>samsung</cp:lastModifiedBy>
  <cp:revision>26</cp:revision>
  <dcterms:created xsi:type="dcterms:W3CDTF">2011-06-16T06:49:14Z</dcterms:created>
  <dcterms:modified xsi:type="dcterms:W3CDTF">2014-06-23T03:49:03Z</dcterms:modified>
</cp:coreProperties>
</file>