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c0b44e6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2fc0b44e6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fc0b44e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무게 변경 시 예외처리: 무게 1-2회 하고 무게 변경하는 경우 → 문의 팝업 → 세트 삭제</a:t>
            </a:r>
            <a:endParaRPr/>
          </a:p>
        </p:txBody>
      </p:sp>
      <p:sp>
        <p:nvSpPr>
          <p:cNvPr id="72" name="Google Shape;72;g32fc0b44e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c0b44e6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2fc0b44e6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fc0b44e6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2fc0b44e6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fc0b44e6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2fc0b44e6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fc0b44e6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2fc0b44e6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fc0b44e65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32fc0b44e65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1070850" y="877973"/>
            <a:ext cx="30186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45525" y="1793325"/>
            <a:ext cx="1162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20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1. 고정 라이브러리 머신 초기페이지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3141" t="23519" r="78136" b="68336"/>
          <a:stretch/>
        </p:blipFill>
        <p:spPr>
          <a:xfrm>
            <a:off x="659476" y="2341393"/>
            <a:ext cx="2148837" cy="134286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" name="Google Shape;64;p14"/>
          <p:cNvSpPr txBox="1"/>
          <p:nvPr/>
        </p:nvSpPr>
        <p:spPr>
          <a:xfrm>
            <a:off x="5441581" y="1237994"/>
            <a:ext cx="34095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 → 운동 시작(비회원 운동)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사용자(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회원)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인식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(NFC or QR)</a:t>
            </a:r>
            <a:endParaRPr sz="1100"/>
          </a:p>
          <a:p>
            <a:pPr marL="6858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NFC 시퀀스 → 휴대폰 앱에서 NFC 고유 번호 읽음 → 앱에서 서버로 NFC 고유 번호 전달 → 서버에서 회원 인지 후 하드웨어 태블릿에 회원 정보 전달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시퀀스 →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 태블릿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QR 생성 →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사용자앱에서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 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태블릿 QR인식 → 서버에 사용자 접촉 정보 전달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서버에서 회원 인지 후 하드웨어 태블릿에 회원 정보 전달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808331" y="3855213"/>
            <a:ext cx="9162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QR접속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58096" y="3167885"/>
            <a:ext cx="1162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20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432831" y="3855213"/>
            <a:ext cx="9162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NFC접속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58971" y="2396222"/>
            <a:ext cx="116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가이드</a:t>
            </a:r>
            <a:endParaRPr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(방법 설명) 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565617" y="4339075"/>
            <a:ext cx="20874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운동 시작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 rot="5400000">
            <a:off x="1082550" y="866275"/>
            <a:ext cx="29952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0320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2. 고정 라이브러리 머신 운동 중 페이지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3141" t="23519" r="78136" b="68336"/>
          <a:stretch/>
        </p:blipFill>
        <p:spPr>
          <a:xfrm>
            <a:off x="417776" y="2144743"/>
            <a:ext cx="2148837" cy="134286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" name="Google Shape;78;p15"/>
          <p:cNvSpPr txBox="1"/>
          <p:nvPr/>
        </p:nvSpPr>
        <p:spPr>
          <a:xfrm>
            <a:off x="5159525" y="1238000"/>
            <a:ext cx="3819600" cy="3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상단에 운동명, 현재 세팅된 무게, 현재 진행할 세트, 반복횟수, 운동 진행 시간 이 표기됨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이미지(영상)과 운동 가이드는 좌측에 표기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실시간 측정 변인은 우측에 표기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실시간 측정 변인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피크 속도(진행된 횟수에서 최고값 갱신) → 수치 값으로표기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피크 파워(진행된 횟수에서 최고값 갱신) → 수치 값으로표기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속도(회당 con 구간 평균 속도로 계속 추가 그래프로 산출) → 그래프 표기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파워(회당 con 구간 평균 파워로 계속 추가 그래프로 산출) → 그래프 표기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속도, 평균 파워는 데이터 뷰 선택을 통해 하나의 값을 그래프로 확인하며, 기본 세팅은 평균 속도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그래프는 막대그래프로 횟수 진행에 따라 그려지면 막대그래프에 평균선이 동시에 나타남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17423" y="1793325"/>
            <a:ext cx="61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019736" y="1793325"/>
            <a:ext cx="658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SET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91150" y="1793325"/>
            <a:ext cx="571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회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17775" y="1245250"/>
            <a:ext cx="7122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69925" y="1245250"/>
            <a:ext cx="513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852075" y="1245250"/>
            <a:ext cx="8871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진행세트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97587" y="1245250"/>
            <a:ext cx="858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반복횟수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14000" y="1238000"/>
            <a:ext cx="858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진행시간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756025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00:00:00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773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/>
          <p:nvPr/>
        </p:nvCxnSpPr>
        <p:spPr>
          <a:xfrm>
            <a:off x="1535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5"/>
          <p:cNvCxnSpPr/>
          <p:nvPr/>
        </p:nvCxnSpPr>
        <p:spPr>
          <a:xfrm>
            <a:off x="2297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32122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/>
          <p:nvPr/>
        </p:nvCxnSpPr>
        <p:spPr>
          <a:xfrm>
            <a:off x="4202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/>
          <p:nvPr/>
        </p:nvSpPr>
        <p:spPr>
          <a:xfrm>
            <a:off x="962575" y="3606800"/>
            <a:ext cx="1152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가이드</a:t>
            </a:r>
            <a:endParaRPr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(방법 설명) 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833124" y="4186725"/>
            <a:ext cx="11019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217425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휴식(세트종료)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769975" y="2144750"/>
            <a:ext cx="91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peak vel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749275" y="2144750"/>
            <a:ext cx="115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peak power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5" title="획득 포인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175" y="2561338"/>
            <a:ext cx="2094324" cy="12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904825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099750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0.55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328875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562650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0.58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782075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0.76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547575" y="2907725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0.62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 rot="5400000">
            <a:off x="1082550" y="866275"/>
            <a:ext cx="29952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0320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3. 고정 라이브러리 머신 운동 중 페이지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l="3141" t="23519" r="78136" b="68336"/>
          <a:stretch/>
        </p:blipFill>
        <p:spPr>
          <a:xfrm>
            <a:off x="417776" y="2144743"/>
            <a:ext cx="2148837" cy="134286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16"/>
          <p:cNvSpPr txBox="1"/>
          <p:nvPr/>
        </p:nvSpPr>
        <p:spPr>
          <a:xfrm>
            <a:off x="5159525" y="1238000"/>
            <a:ext cx="38196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속도 및 파워 막대그래프 색은 속도를 기반으로 색표기함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0.35m/s 이하 = 최대 근력 훈련(빨간색)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0.35-0.75m/s = 근비대 훈련(주황색)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0.75-1.3m/s = 스피드 파워 훈련(노란색)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1.3m/s 이상 = 플라이오메트릭 훈련(초록색)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평균 선도 속도 기반으로 색표기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막대 그래프는 최대 12회가 보일 수 있게 하며, 횟수가 진행될 수록 마지막에 막대그래프가 생성되며, 12회 초과 횟수부터는 맨 좌측 막대그래프 밀려서 사라짐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217423" y="1793325"/>
            <a:ext cx="61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019736" y="1793325"/>
            <a:ext cx="658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SET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991150" y="1793325"/>
            <a:ext cx="571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회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17775" y="1245250"/>
            <a:ext cx="7122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269925" y="1245250"/>
            <a:ext cx="513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852075" y="1245250"/>
            <a:ext cx="8871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진행세트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797587" y="1245250"/>
            <a:ext cx="858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반복횟수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714000" y="1238000"/>
            <a:ext cx="858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진행시간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756025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00:00:00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773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1535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2297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32122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202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6"/>
          <p:cNvSpPr txBox="1"/>
          <p:nvPr/>
        </p:nvSpPr>
        <p:spPr>
          <a:xfrm>
            <a:off x="962575" y="3606800"/>
            <a:ext cx="1152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가이드</a:t>
            </a:r>
            <a:endParaRPr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(방법 설명) 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2833124" y="4186725"/>
            <a:ext cx="11019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217425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휴식(세트종료)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769975" y="2144750"/>
            <a:ext cx="91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peak vel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749275" y="2144750"/>
            <a:ext cx="115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peak power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p16" title="획득 포인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175" y="2561338"/>
            <a:ext cx="2094324" cy="12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2904825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099750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0.55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3328875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562650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0.58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782075" y="3120450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0.76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4547575" y="2907725"/>
            <a:ext cx="3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0.62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5400000">
            <a:off x="1082550" y="866275"/>
            <a:ext cx="29952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30320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4. 고정 라이브러리 머신 휴식 페이지(비회원)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l="3141" t="23519" r="78136" b="68336"/>
          <a:stretch/>
        </p:blipFill>
        <p:spPr>
          <a:xfrm>
            <a:off x="417776" y="2144743"/>
            <a:ext cx="2148837" cy="134286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17"/>
          <p:cNvSpPr txBox="1"/>
          <p:nvPr/>
        </p:nvSpPr>
        <p:spPr>
          <a:xfrm>
            <a:off x="5159525" y="1238000"/>
            <a:ext cx="38196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휴식전환은 휴식 버튼을 누르거나 핀로드 최하단에서 5초이상 움직임이 없는 상태로 인식되면 휴식 페이지로 전환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상단에는 운동명, 현재까지 진행된 세트수, 휴식 이전에 진행했던 반복횟수, 현재 라이브러리 진행한 총 볼륨, 휴식시간 카운트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휴식시간은 1,2,3,4..로 카운트함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총볼륨은 세트별 무게 * 세트별 횟수의 총합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우측의 운동 분석 변인은 이전 세트에서 산출된 최대 속도, 최대 파워, 평균 속도, 평균 파워 값을 보여줌.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설정된 무게 값이 모이고 변경하면 무게 값도 변경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상세 분석은 회원으로 입장시에만 진입가능(회원로그인을 하시겠냐고 팝업)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비회원은 휴식(세트종료)나 운동 종료나 현재 페이지 데이터 산출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365127" y="3056050"/>
            <a:ext cx="1101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1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(현재 설정무게)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277561" y="1777825"/>
            <a:ext cx="658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SET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2294400" y="1766275"/>
            <a:ext cx="571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회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17775" y="1245250"/>
            <a:ext cx="7122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163100" y="1245250"/>
            <a:ext cx="887100" cy="23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진행한세트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181000" y="1075750"/>
            <a:ext cx="798300" cy="40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세트 반복횟수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885400" y="1213975"/>
            <a:ext cx="858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휴식시간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756025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00:00:00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7"/>
          <p:cNvCxnSpPr/>
          <p:nvPr/>
        </p:nvCxnSpPr>
        <p:spPr>
          <a:xfrm>
            <a:off x="773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1563975" y="1545588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2577150" y="1522488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4202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7"/>
          <p:cNvSpPr txBox="1"/>
          <p:nvPr/>
        </p:nvSpPr>
        <p:spPr>
          <a:xfrm>
            <a:off x="962575" y="3606800"/>
            <a:ext cx="1152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가이드</a:t>
            </a:r>
            <a:endParaRPr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(방법 설명) 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2833124" y="4186725"/>
            <a:ext cx="11019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217425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다음세트시작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769975" y="2144750"/>
            <a:ext cx="91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peak vel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749275" y="2144750"/>
            <a:ext cx="115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peak power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769975" y="2542100"/>
            <a:ext cx="91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 vel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756025" y="2542100"/>
            <a:ext cx="115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 power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033200" y="1075750"/>
            <a:ext cx="798300" cy="37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현재까지 운동총볼륨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3390013" y="1522475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17"/>
          <p:cNvSpPr txBox="1"/>
          <p:nvPr/>
        </p:nvSpPr>
        <p:spPr>
          <a:xfrm>
            <a:off x="2996689" y="1766263"/>
            <a:ext cx="110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3241800" y="36964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회원 상세분석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 rot="5400000">
            <a:off x="1082550" y="866275"/>
            <a:ext cx="29952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30320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5. 고정 라이브러리 머신 휴식 페이지(회원 상세분석 페이지)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5159525" y="1238000"/>
            <a:ext cx="3819600" cy="3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비회원, 회원의 초기 휴식 페이지는 동일함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상세 분석 버튼을 누르면 세트별 회원 상세 분석 페이지로 전환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상세 분석은 1세트 진행 + 이전에 동일 라이브러리 1세트 진행한 데이터와 비교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2세트 후에는 바로전 1세트 진행 데이터와 비교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3세트 후에는 바로전 2세트 진행 데이터와 비교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세트간 비교 데이터(모든 변인 막대 그래프로 증감 수치 표기)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횟수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속도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파워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피크 속도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피크 파워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속도(첫 2-3회 진행한 평균 속도 데이터)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말기 속도(마지막 2-3회 진행한 평균 속도 데이터)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증감 % 속도(세트내 초기 속도와 말기 속도 증감%)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277561" y="1777825"/>
            <a:ext cx="658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SET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2294400" y="1766275"/>
            <a:ext cx="571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 회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17775" y="1245250"/>
            <a:ext cx="7122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163100" y="1245250"/>
            <a:ext cx="887100" cy="23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진행한세트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181000" y="1075750"/>
            <a:ext cx="798300" cy="40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세트 반복횟수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3885400" y="1213975"/>
            <a:ext cx="8580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휴식시간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756025" y="1793325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00:00:00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>
            <a:off x="773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8"/>
          <p:cNvCxnSpPr/>
          <p:nvPr/>
        </p:nvCxnSpPr>
        <p:spPr>
          <a:xfrm>
            <a:off x="1563975" y="1545588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2577150" y="1522488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8"/>
          <p:cNvCxnSpPr/>
          <p:nvPr/>
        </p:nvCxnSpPr>
        <p:spPr>
          <a:xfrm>
            <a:off x="4202875" y="1529950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18"/>
          <p:cNvSpPr/>
          <p:nvPr/>
        </p:nvSpPr>
        <p:spPr>
          <a:xfrm>
            <a:off x="3515424" y="4186725"/>
            <a:ext cx="11019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052200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다음세트시작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033200" y="1075750"/>
            <a:ext cx="798300" cy="37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현재까지 운동총볼륨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3390013" y="1522475"/>
            <a:ext cx="60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8"/>
          <p:cNvSpPr txBox="1"/>
          <p:nvPr/>
        </p:nvSpPr>
        <p:spPr>
          <a:xfrm>
            <a:off x="2996689" y="1766263"/>
            <a:ext cx="110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589000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77925" y="2671025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10kg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723975" y="2671013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20kg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428175" y="2432613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702350" y="2120563"/>
            <a:ext cx="175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세트간 데이터 분석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551275" y="2764175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8"/>
          <p:cNvSpPr txBox="1"/>
          <p:nvPr/>
        </p:nvSpPr>
        <p:spPr>
          <a:xfrm>
            <a:off x="193250" y="3525488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10회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739300" y="3525475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7회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407725" y="3263438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횟수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>
            <a:off x="530825" y="3618638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8"/>
          <p:cNvSpPr txBox="1"/>
          <p:nvPr/>
        </p:nvSpPr>
        <p:spPr>
          <a:xfrm>
            <a:off x="1075950" y="2669438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0.3m/s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686975" y="2669450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1272975" y="2432625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속도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>
            <a:off x="1529475" y="2762600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18"/>
          <p:cNvSpPr txBox="1"/>
          <p:nvPr/>
        </p:nvSpPr>
        <p:spPr>
          <a:xfrm>
            <a:off x="1057188" y="3524700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1679438" y="3524688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272963" y="3268250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속도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18"/>
          <p:cNvCxnSpPr/>
          <p:nvPr/>
        </p:nvCxnSpPr>
        <p:spPr>
          <a:xfrm>
            <a:off x="1470963" y="3617850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18"/>
          <p:cNvSpPr txBox="1"/>
          <p:nvPr/>
        </p:nvSpPr>
        <p:spPr>
          <a:xfrm>
            <a:off x="2119950" y="2680550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50w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2742200" y="2680538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55w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2305113" y="2430475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파워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p18"/>
          <p:cNvCxnSpPr/>
          <p:nvPr/>
        </p:nvCxnSpPr>
        <p:spPr>
          <a:xfrm>
            <a:off x="2533725" y="2773700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18"/>
          <p:cNvSpPr txBox="1"/>
          <p:nvPr/>
        </p:nvSpPr>
        <p:spPr>
          <a:xfrm>
            <a:off x="2129600" y="3517638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60w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751850" y="3517625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70w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2333963" y="3268238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파워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8"/>
          <p:cNvCxnSpPr/>
          <p:nvPr/>
        </p:nvCxnSpPr>
        <p:spPr>
          <a:xfrm>
            <a:off x="2543375" y="3610788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18"/>
          <p:cNvSpPr txBox="1"/>
          <p:nvPr/>
        </p:nvSpPr>
        <p:spPr>
          <a:xfrm>
            <a:off x="3046575" y="2663575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0.3m/s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668825" y="2663563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172563" y="2408438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속도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18"/>
          <p:cNvCxnSpPr/>
          <p:nvPr/>
        </p:nvCxnSpPr>
        <p:spPr>
          <a:xfrm>
            <a:off x="3460350" y="2756725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18"/>
          <p:cNvSpPr txBox="1"/>
          <p:nvPr/>
        </p:nvSpPr>
        <p:spPr>
          <a:xfrm>
            <a:off x="3104263" y="3509138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0.3m/s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3726513" y="3509125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0.5m/s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3275788" y="3263438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말기 속도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18"/>
          <p:cNvCxnSpPr/>
          <p:nvPr/>
        </p:nvCxnSpPr>
        <p:spPr>
          <a:xfrm>
            <a:off x="3518038" y="3602288"/>
            <a:ext cx="1575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8"/>
          <p:cNvSpPr txBox="1"/>
          <p:nvPr/>
        </p:nvSpPr>
        <p:spPr>
          <a:xfrm>
            <a:off x="4126213" y="2408450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증감 속도%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4126213" y="3260263"/>
            <a:ext cx="91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무게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4246325" y="3509113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25kg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2191952" y="3701413"/>
            <a:ext cx="1101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kg</a:t>
            </a:r>
            <a:endParaRPr sz="1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(현재 설정무게)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4189000" y="2663563"/>
            <a:ext cx="913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16.6% 감소</a:t>
            </a:r>
            <a:endParaRPr sz="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5357875" y="884350"/>
            <a:ext cx="35574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페이지를 1, 2로 구분하는 것도 고민 필요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 rot="5400000">
            <a:off x="1082550" y="866275"/>
            <a:ext cx="29952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076870" y="1770000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628650" y="69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7. 고정 라이브러리 머신 종합리포트 페이지(회원 용)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5153700" y="1657875"/>
            <a:ext cx="38196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운동 개요 변인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볼륨 = 세트 * 횟수 * 무게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반복 횟수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세트수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횟수/평균횟수 = 모든 횟수 합/세트 평균 횟수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시간/리프팅 시간 = 총 운동 시간/운동 동작 수행 시간만을 산출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수행 강도 = 평균 속도를 기반으로 운동 강도 및 운동 목적 방향성 → ex) 65% of 1RM/근비대 향상 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소모 칼로리 = 총 일량을 kcal로 환산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세션들과 일별(최근 일주일 또는 최근 7회 데이터 비교)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그래프는 초기 총 운동 볼륨으로 설정.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변인별로 데이터 뷰를 선택해서 볼 수 있음.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515424" y="4186725"/>
            <a:ext cx="11019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052200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589000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417775" y="2166813"/>
            <a:ext cx="12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볼륨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1963975" y="1770000"/>
            <a:ext cx="2600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운동 개요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5284800" y="971150"/>
            <a:ext cx="35574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종합리포트_1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2865900" y="2525338"/>
            <a:ext cx="20928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시간/리프팅 시간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17775" y="2881975"/>
            <a:ext cx="12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수행 강도 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2865900" y="2883850"/>
            <a:ext cx="20928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소모 칼로리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417775" y="2531100"/>
            <a:ext cx="1546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횟수/평균 횟수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2865900" y="2166825"/>
            <a:ext cx="12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운동 세트 수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863025" y="3430925"/>
            <a:ext cx="1652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변인별 변화량 그래프 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/>
          <p:nvPr/>
        </p:nvSpPr>
        <p:spPr>
          <a:xfrm rot="5400000">
            <a:off x="1082550" y="866275"/>
            <a:ext cx="2995200" cy="468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1280870" y="1770000"/>
            <a:ext cx="88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렛풀다운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628650" y="69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6. 고정 라이브러리 머신 종합리포트 페이지(회원 용)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5153700" y="1657875"/>
            <a:ext cx="38196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운동 종합 분석 변인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무게 변화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횟수 변화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속도 변화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파워 변화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거리 변화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ecc/con 타이밍 변화(시간 비율)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 진행한 세트별 분석 그래프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그래프는 초기 세트별 무게 변화.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변인별로 데이터 뷰를 선택해서 볼 수 있음.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3515424" y="4186725"/>
            <a:ext cx="11019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2052200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589000" y="4186725"/>
            <a:ext cx="1143000" cy="2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417775" y="2166813"/>
            <a:ext cx="12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무게 변화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2203875" y="1770000"/>
            <a:ext cx="223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운동 종합 분석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5284800" y="971150"/>
            <a:ext cx="3557400" cy="28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종합리포트_2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865900" y="2525338"/>
            <a:ext cx="20928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파워 변화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417775" y="2881975"/>
            <a:ext cx="135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거리 변화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2865900" y="2883850"/>
            <a:ext cx="20928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ecc/con ratio 변화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417775" y="2531100"/>
            <a:ext cx="1546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속도 변화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2865900" y="2166825"/>
            <a:ext cx="12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횟수 변화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1753950" y="3535288"/>
            <a:ext cx="1652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변인별 변화량 그래프 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417775" y="3232850"/>
            <a:ext cx="1652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평균 홀딩 수축 시간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865900" y="3242350"/>
            <a:ext cx="135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세트별 근피로도</a:t>
            </a:r>
            <a:endParaRPr sz="9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화면 슬라이드 쇼(16:9)</PresentationFormat>
  <Paragraphs>218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Simple Light</vt:lpstr>
      <vt:lpstr>1. 고정 라이브러리 머신 초기페이지</vt:lpstr>
      <vt:lpstr>2. 고정 라이브러리 머신 운동 중 페이지</vt:lpstr>
      <vt:lpstr>3. 고정 라이브러리 머신 운동 중 페이지</vt:lpstr>
      <vt:lpstr>4. 고정 라이브러리 머신 휴식 페이지(비회원)</vt:lpstr>
      <vt:lpstr>5. 고정 라이브러리 머신 휴식 페이지(회원 상세분석 페이지)</vt:lpstr>
      <vt:lpstr>7. 고정 라이브러리 머신 종합리포트 페이지(회원 용)</vt:lpstr>
      <vt:lpstr>6. 고정 라이브러리 머신 종합리포트 페이지(회원 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고정 라이브러리 머신 초기페이지</dc:title>
  <cp:lastModifiedBy>jikim</cp:lastModifiedBy>
  <cp:revision>1</cp:revision>
  <dcterms:modified xsi:type="dcterms:W3CDTF">2025-02-17T08:22:01Z</dcterms:modified>
</cp:coreProperties>
</file>