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297d26b9d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297d26b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acdee5ac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acdee5a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acdee5ac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cacdee5a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38f0dae7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38f0dae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38f0dae70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38f0dae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ec0a0b6fa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ec0a0b6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546cbf9c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546cbf9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709b4c4e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709b4c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709b4c4e9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709b4c4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709b4c4e9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709b4c4e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Titanic Dataset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4294967295" type="body"/>
          </p:nvPr>
        </p:nvSpPr>
        <p:spPr>
          <a:xfrm>
            <a:off x="5012013" y="4043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3. Feature Scaling</a:t>
            </a:r>
            <a:endParaRPr b="1" sz="1700">
              <a:solidFill>
                <a:schemeClr val="accent3"/>
              </a:solidFill>
            </a:endParaRPr>
          </a:p>
        </p:txBody>
      </p:sp>
      <p:sp>
        <p:nvSpPr>
          <p:cNvPr id="137" name="Google Shape;137;p22"/>
          <p:cNvSpPr txBox="1"/>
          <p:nvPr>
            <p:ph idx="4294967295" type="body"/>
          </p:nvPr>
        </p:nvSpPr>
        <p:spPr>
          <a:xfrm>
            <a:off x="4907025" y="934700"/>
            <a:ext cx="4209900" cy="35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00">
                <a:solidFill>
                  <a:schemeClr val="dk1"/>
                </a:solidFill>
              </a:rPr>
              <a:t>Feature scaling adalah teknik yang digunakan dalam preprocessing data untuk mengubah nilai-nilai fitur (atribut) dalam dataset ke dalam rentang yang sama. Karena age dan fare memiliki rentang yang berbeda maka dilakukan feature scaling.</a:t>
            </a:r>
            <a:endParaRPr sz="1100">
              <a:solidFill>
                <a:schemeClr val="dk1"/>
              </a:solidFill>
            </a:endParaRPr>
          </a:p>
          <a:p>
            <a:pPr indent="0" lvl="0" marL="0" rtl="0" algn="l">
              <a:lnSpc>
                <a:spcPct val="95000"/>
              </a:lnSpc>
              <a:spcBef>
                <a:spcPts val="1200"/>
              </a:spcBef>
              <a:spcAft>
                <a:spcPts val="1200"/>
              </a:spcAft>
              <a:buSzPts val="789"/>
              <a:buNone/>
            </a:pPr>
            <a:r>
              <a:t/>
            </a:r>
            <a:endParaRPr sz="1100">
              <a:solidFill>
                <a:schemeClr val="dk1"/>
              </a:solidFill>
            </a:endParaRPr>
          </a:p>
        </p:txBody>
      </p:sp>
      <p:pic>
        <p:nvPicPr>
          <p:cNvPr id="138" name="Google Shape;138;p22"/>
          <p:cNvPicPr preferRelativeResize="0"/>
          <p:nvPr/>
        </p:nvPicPr>
        <p:blipFill>
          <a:blip r:embed="rId3">
            <a:alphaModFix/>
          </a:blip>
          <a:stretch>
            <a:fillRect/>
          </a:stretch>
        </p:blipFill>
        <p:spPr>
          <a:xfrm>
            <a:off x="152400" y="664275"/>
            <a:ext cx="4664324" cy="30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4294967295" type="body"/>
          </p:nvPr>
        </p:nvSpPr>
        <p:spPr>
          <a:xfrm>
            <a:off x="4707213" y="25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4. </a:t>
            </a:r>
            <a:r>
              <a:rPr b="1" lang="id" sz="1700">
                <a:solidFill>
                  <a:schemeClr val="accent3"/>
                </a:solidFill>
              </a:rPr>
              <a:t>Data Modelling</a:t>
            </a:r>
            <a:endParaRPr b="1" sz="1700">
              <a:solidFill>
                <a:schemeClr val="accent3"/>
              </a:solidFill>
            </a:endParaRPr>
          </a:p>
        </p:txBody>
      </p:sp>
      <p:sp>
        <p:nvSpPr>
          <p:cNvPr id="144" name="Google Shape;144;p23"/>
          <p:cNvSpPr txBox="1"/>
          <p:nvPr>
            <p:ph idx="4294967295" type="body"/>
          </p:nvPr>
        </p:nvSpPr>
        <p:spPr>
          <a:xfrm>
            <a:off x="4707225" y="1087100"/>
            <a:ext cx="4209900" cy="35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Data dimodelkan dengan model machine learning regresi logistik, karena hasil yang diharapkan untuk memprediksi apakah penumpang akan survived atau tidak, regresi logistik adalah model yang cocok untuk memodelkan data tersebut.</a:t>
            </a:r>
            <a:endParaRPr sz="1152"/>
          </a:p>
          <a:p>
            <a:pPr indent="0" lvl="0" marL="0" rtl="0" algn="l">
              <a:lnSpc>
                <a:spcPct val="85000"/>
              </a:lnSpc>
              <a:spcBef>
                <a:spcPts val="1200"/>
              </a:spcBef>
              <a:spcAft>
                <a:spcPts val="0"/>
              </a:spcAft>
              <a:buSzPts val="852"/>
              <a:buNone/>
            </a:pPr>
            <a:r>
              <a:rPr lang="id" sz="1152"/>
              <a:t>Regresi logistik pada data menghasilkan accuracy_score 83,71 % dan saat diuji dengan cross validation menghasilkan score 79,42%. Kesimpulannya model dari regresi logistik ini cukup bagus untuk memodelkan dan memprediksi data.</a:t>
            </a:r>
            <a:endParaRPr sz="1152"/>
          </a:p>
          <a:p>
            <a:pPr indent="0" lvl="0" marL="0" rtl="0" algn="l">
              <a:lnSpc>
                <a:spcPct val="95000"/>
              </a:lnSpc>
              <a:spcBef>
                <a:spcPts val="1200"/>
              </a:spcBef>
              <a:spcAft>
                <a:spcPts val="1200"/>
              </a:spcAft>
              <a:buSzPts val="789"/>
              <a:buNone/>
            </a:pPr>
            <a:r>
              <a:t/>
            </a:r>
            <a:endParaRPr sz="1160"/>
          </a:p>
        </p:txBody>
      </p:sp>
      <p:pic>
        <p:nvPicPr>
          <p:cNvPr id="145" name="Google Shape;145;p23"/>
          <p:cNvPicPr preferRelativeResize="0"/>
          <p:nvPr/>
        </p:nvPicPr>
        <p:blipFill>
          <a:blip r:embed="rId3">
            <a:alphaModFix/>
          </a:blip>
          <a:stretch>
            <a:fillRect/>
          </a:stretch>
        </p:blipFill>
        <p:spPr>
          <a:xfrm>
            <a:off x="152400" y="152400"/>
            <a:ext cx="3933825" cy="2095500"/>
          </a:xfrm>
          <a:prstGeom prst="rect">
            <a:avLst/>
          </a:prstGeom>
          <a:noFill/>
          <a:ln>
            <a:noFill/>
          </a:ln>
        </p:spPr>
      </p:pic>
      <p:pic>
        <p:nvPicPr>
          <p:cNvPr id="146" name="Google Shape;146;p23"/>
          <p:cNvPicPr preferRelativeResize="0"/>
          <p:nvPr/>
        </p:nvPicPr>
        <p:blipFill>
          <a:blip r:embed="rId4">
            <a:alphaModFix/>
          </a:blip>
          <a:stretch>
            <a:fillRect/>
          </a:stretch>
        </p:blipFill>
        <p:spPr>
          <a:xfrm>
            <a:off x="226475" y="2662525"/>
            <a:ext cx="5618950" cy="216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4294967295" type="body"/>
          </p:nvPr>
        </p:nvSpPr>
        <p:spPr>
          <a:xfrm>
            <a:off x="4707213" y="25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5. Confusion Matrix</a:t>
            </a:r>
            <a:endParaRPr b="1" sz="1700">
              <a:solidFill>
                <a:schemeClr val="accent3"/>
              </a:solidFill>
            </a:endParaRPr>
          </a:p>
        </p:txBody>
      </p:sp>
      <p:sp>
        <p:nvSpPr>
          <p:cNvPr id="152" name="Google Shape;152;p24"/>
          <p:cNvSpPr txBox="1"/>
          <p:nvPr>
            <p:ph idx="4294967295" type="body"/>
          </p:nvPr>
        </p:nvSpPr>
        <p:spPr>
          <a:xfrm>
            <a:off x="4707225" y="1087100"/>
            <a:ext cx="4209900" cy="35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Berdasarkan hasil confusion matrix ketika model regresi logistik memprediksi tidak survived dan nilai aktual tidak survived (True Positif) mendapatkan nilai 29,21%. Ketika model regresi logistik memprediksi survived dan nilai aktual survived (True Negatif) mendapatkan nilai 54.49%. Sehingga accuracy model untuk memprediksi adalah 83,70%, nilai ini cukup bagus untuk memprediksi model.</a:t>
            </a:r>
            <a:endParaRPr sz="1152"/>
          </a:p>
          <a:p>
            <a:pPr indent="0" lvl="0" marL="0" rtl="0" algn="l">
              <a:lnSpc>
                <a:spcPct val="95000"/>
              </a:lnSpc>
              <a:spcBef>
                <a:spcPts val="1200"/>
              </a:spcBef>
              <a:spcAft>
                <a:spcPts val="1200"/>
              </a:spcAft>
              <a:buSzPts val="789"/>
              <a:buNone/>
            </a:pPr>
            <a:r>
              <a:t/>
            </a:r>
            <a:endParaRPr sz="1160"/>
          </a:p>
        </p:txBody>
      </p:sp>
      <p:pic>
        <p:nvPicPr>
          <p:cNvPr id="153" name="Google Shape;153;p24"/>
          <p:cNvPicPr preferRelativeResize="0"/>
          <p:nvPr/>
        </p:nvPicPr>
        <p:blipFill>
          <a:blip r:embed="rId3">
            <a:alphaModFix/>
          </a:blip>
          <a:stretch>
            <a:fillRect/>
          </a:stretch>
        </p:blipFill>
        <p:spPr>
          <a:xfrm>
            <a:off x="152400" y="152400"/>
            <a:ext cx="4143925" cy="419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4294967295" type="body"/>
          </p:nvPr>
        </p:nvSpPr>
        <p:spPr>
          <a:xfrm>
            <a:off x="4622513" y="3003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6. Prediction</a:t>
            </a:r>
            <a:endParaRPr b="1" sz="1700">
              <a:solidFill>
                <a:schemeClr val="accent3"/>
              </a:solidFill>
            </a:endParaRPr>
          </a:p>
        </p:txBody>
      </p:sp>
      <p:sp>
        <p:nvSpPr>
          <p:cNvPr id="159" name="Google Shape;159;p25"/>
          <p:cNvSpPr txBox="1"/>
          <p:nvPr>
            <p:ph idx="4294967295" type="body"/>
          </p:nvPr>
        </p:nvSpPr>
        <p:spPr>
          <a:xfrm>
            <a:off x="4707225" y="1087100"/>
            <a:ext cx="4209900" cy="35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Setelah mendapatkan model prediksi menggunakan regresi logistik selanjutnya model digunakan untuk memprediksi data, ada 418 data yang akan diprediksi. Berdasarkan hasil prediksi jumlah penumpang yang tidak survived adalah 266 penumpang (63,64%) dan jumlah penumpang yang survived adalah 152 penumpang (36,36%)</a:t>
            </a:r>
            <a:endParaRPr sz="1152"/>
          </a:p>
          <a:p>
            <a:pPr indent="0" lvl="0" marL="0" rtl="0" algn="l">
              <a:lnSpc>
                <a:spcPct val="95000"/>
              </a:lnSpc>
              <a:spcBef>
                <a:spcPts val="1200"/>
              </a:spcBef>
              <a:spcAft>
                <a:spcPts val="1200"/>
              </a:spcAft>
              <a:buSzPts val="789"/>
              <a:buNone/>
            </a:pPr>
            <a:r>
              <a:t/>
            </a:r>
            <a:endParaRPr sz="1160"/>
          </a:p>
        </p:txBody>
      </p:sp>
      <p:pic>
        <p:nvPicPr>
          <p:cNvPr id="160" name="Google Shape;160;p25"/>
          <p:cNvPicPr preferRelativeResize="0"/>
          <p:nvPr/>
        </p:nvPicPr>
        <p:blipFill>
          <a:blip r:embed="rId3">
            <a:alphaModFix/>
          </a:blip>
          <a:stretch>
            <a:fillRect/>
          </a:stretch>
        </p:blipFill>
        <p:spPr>
          <a:xfrm>
            <a:off x="152400" y="2543175"/>
            <a:ext cx="3429900" cy="2447925"/>
          </a:xfrm>
          <a:prstGeom prst="rect">
            <a:avLst/>
          </a:prstGeom>
          <a:noFill/>
          <a:ln>
            <a:noFill/>
          </a:ln>
        </p:spPr>
      </p:pic>
      <p:pic>
        <p:nvPicPr>
          <p:cNvPr id="161" name="Google Shape;161;p25"/>
          <p:cNvPicPr preferRelativeResize="0"/>
          <p:nvPr/>
        </p:nvPicPr>
        <p:blipFill>
          <a:blip r:embed="rId4">
            <a:alphaModFix/>
          </a:blip>
          <a:stretch>
            <a:fillRect/>
          </a:stretch>
        </p:blipFill>
        <p:spPr>
          <a:xfrm>
            <a:off x="387250" y="128175"/>
            <a:ext cx="2275275" cy="223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555600"/>
            <a:ext cx="3976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7. Conclusion</a:t>
            </a:r>
            <a:endParaRPr/>
          </a:p>
        </p:txBody>
      </p:sp>
      <p:sp>
        <p:nvSpPr>
          <p:cNvPr id="167" name="Google Shape;167;p26"/>
          <p:cNvSpPr txBox="1"/>
          <p:nvPr>
            <p:ph idx="1" type="body"/>
          </p:nvPr>
        </p:nvSpPr>
        <p:spPr>
          <a:xfrm>
            <a:off x="311700" y="1389600"/>
            <a:ext cx="3270600" cy="3179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id" sz="1117"/>
              <a:t>Jumlah penumpang yang tidak survived lebih banyak dibanding jumlah penumpang yang tidak survived. P</a:t>
            </a:r>
            <a:r>
              <a:rPr lang="id" sz="1117"/>
              <a:t>enumpang dengan gender wanita lebih banyak survived dibandingkan penumpang dengan gender pria. </a:t>
            </a:r>
            <a:r>
              <a:rPr lang="id">
                <a:solidFill>
                  <a:srgbClr val="D5D5D5"/>
                </a:solidFill>
                <a:highlight>
                  <a:srgbClr val="383838"/>
                </a:highlight>
                <a:latin typeface="Roboto"/>
                <a:ea typeface="Roboto"/>
                <a:cs typeface="Roboto"/>
                <a:sym typeface="Roboto"/>
              </a:rPr>
              <a:t>Penumpang dengan tiket lebih mahal, dan status sosial yang lebih penting, akan diselamatkan terlebih dahulu.</a:t>
            </a:r>
            <a:endParaRPr>
              <a:solidFill>
                <a:srgbClr val="D5D5D5"/>
              </a:solidFill>
              <a:highlight>
                <a:srgbClr val="383838"/>
              </a:highlight>
              <a:latin typeface="Roboto"/>
              <a:ea typeface="Roboto"/>
              <a:cs typeface="Roboto"/>
              <a:sym typeface="Roboto"/>
            </a:endParaRPr>
          </a:p>
          <a:p>
            <a:pPr indent="0" lvl="0" marL="0" rtl="0" algn="l">
              <a:lnSpc>
                <a:spcPct val="85000"/>
              </a:lnSpc>
              <a:spcBef>
                <a:spcPts val="1200"/>
              </a:spcBef>
              <a:spcAft>
                <a:spcPts val="0"/>
              </a:spcAft>
              <a:buClr>
                <a:srgbClr val="000000"/>
              </a:buClr>
              <a:buSzPts val="1018"/>
              <a:buFont typeface="Arial"/>
              <a:buNone/>
            </a:pPr>
            <a:r>
              <a:t/>
            </a:r>
            <a:endParaRPr>
              <a:solidFill>
                <a:srgbClr val="D5D5D5"/>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sz="1500"/>
          </a:p>
        </p:txBody>
      </p:sp>
      <p:pic>
        <p:nvPicPr>
          <p:cNvPr id="168" name="Google Shape;168;p26"/>
          <p:cNvPicPr preferRelativeResize="0"/>
          <p:nvPr/>
        </p:nvPicPr>
        <p:blipFill>
          <a:blip r:embed="rId3">
            <a:alphaModFix/>
          </a:blip>
          <a:stretch>
            <a:fillRect/>
          </a:stretch>
        </p:blipFill>
        <p:spPr>
          <a:xfrm>
            <a:off x="4771675" y="555600"/>
            <a:ext cx="4052825" cy="393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65500" y="1816950"/>
            <a:ext cx="4045200" cy="150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400"/>
              <a:t>Aldilah Ariwibowo</a:t>
            </a:r>
            <a:endParaRPr sz="3400"/>
          </a:p>
        </p:txBody>
      </p:sp>
      <p:sp>
        <p:nvSpPr>
          <p:cNvPr id="174" name="Google Shape;174;p27"/>
          <p:cNvSpPr txBox="1"/>
          <p:nvPr>
            <p:ph idx="2" type="body"/>
          </p:nvPr>
        </p:nvSpPr>
        <p:spPr>
          <a:xfrm>
            <a:off x="4939500" y="724200"/>
            <a:ext cx="39291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id"/>
              <a:t>Linkedin</a:t>
            </a:r>
            <a:endParaRPr b="1"/>
          </a:p>
          <a:p>
            <a:pPr indent="0" lvl="0" marL="0" rtl="0" algn="l">
              <a:spcBef>
                <a:spcPts val="0"/>
              </a:spcBef>
              <a:spcAft>
                <a:spcPts val="0"/>
              </a:spcAft>
              <a:buNone/>
            </a:pPr>
            <a:r>
              <a:rPr lang="id" sz="1500"/>
              <a:t>www.linkedin.com/in/aldilah-ariwibowo</a:t>
            </a:r>
            <a:endParaRPr sz="1100"/>
          </a:p>
          <a:p>
            <a:pPr indent="0" lvl="0" marL="0" rtl="0" algn="l">
              <a:spcBef>
                <a:spcPts val="1200"/>
              </a:spcBef>
              <a:spcAft>
                <a:spcPts val="0"/>
              </a:spcAft>
              <a:buNone/>
            </a:pPr>
            <a:r>
              <a:rPr b="1" lang="id"/>
              <a:t>Desainer Senior</a:t>
            </a:r>
            <a:endParaRPr b="1"/>
          </a:p>
          <a:p>
            <a:pPr indent="0" lvl="0" marL="0" rtl="0" algn="l">
              <a:spcBef>
                <a:spcPts val="0"/>
              </a:spcBef>
              <a:spcAft>
                <a:spcPts val="0"/>
              </a:spcAft>
              <a:buNone/>
            </a:pPr>
            <a:r>
              <a:rPr lang="id" sz="1500"/>
              <a:t>https://github.com/aldilahariwibowo</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About Titanic Dataset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770"/>
              <a:buNone/>
            </a:pPr>
            <a:r>
              <a:rPr lang="id" sz="1160"/>
              <a:t>Tenggelamnya Titanic adalah salah satu bangkai kapal paling terkenal dalam sejarah.</a:t>
            </a:r>
            <a:endParaRPr sz="1160"/>
          </a:p>
          <a:p>
            <a:pPr indent="0" lvl="0" marL="0" rtl="0" algn="l">
              <a:lnSpc>
                <a:spcPct val="105000"/>
              </a:lnSpc>
              <a:spcBef>
                <a:spcPts val="1200"/>
              </a:spcBef>
              <a:spcAft>
                <a:spcPts val="0"/>
              </a:spcAft>
              <a:buSzPts val="770"/>
              <a:buNone/>
            </a:pPr>
            <a:r>
              <a:rPr lang="id" sz="1160"/>
              <a:t>Pada tanggal 15 April 1912, selama pelayaran perdananya, RMS Titanic yang secara luas dianggap “tidak dapat tenggelam” tenggelam setelah bertabrakan dengan gunung es. Sayangnya, tidak ada sekoci yang cukup untuk semua orang di dalamnya, mengakibatkan kematian 1502 dari 2224 penumpang dan awak.</a:t>
            </a:r>
            <a:endParaRPr sz="1160"/>
          </a:p>
          <a:p>
            <a:pPr indent="0" lvl="0" marL="0" rtl="0" algn="l">
              <a:lnSpc>
                <a:spcPct val="105000"/>
              </a:lnSpc>
              <a:spcBef>
                <a:spcPts val="1200"/>
              </a:spcBef>
              <a:spcAft>
                <a:spcPts val="0"/>
              </a:spcAft>
              <a:buSzPts val="770"/>
              <a:buNone/>
            </a:pPr>
            <a:r>
              <a:rPr lang="id" sz="1160"/>
              <a:t>Meskipun ada unsur keberuntungan yang terlibat dalam bertahan hidup, tampaknya beberapa kelompok orang lebih mungkin bertahan hidup daripada yang lain. </a:t>
            </a:r>
            <a:endParaRPr sz="1160"/>
          </a:p>
          <a:p>
            <a:pPr indent="0" lvl="0" marL="0" rtl="0" algn="l">
              <a:lnSpc>
                <a:spcPct val="105000"/>
              </a:lnSpc>
              <a:spcBef>
                <a:spcPts val="1200"/>
              </a:spcBef>
              <a:spcAft>
                <a:spcPts val="0"/>
              </a:spcAft>
              <a:buSzPts val="770"/>
              <a:buNone/>
            </a:pPr>
            <a:r>
              <a:rPr lang="id" sz="1160"/>
              <a:t>Project ini membangun model prediktif untuk menjawab pertanyaan: "orang seperti apa yang lebih mungkin bertahan?" menggunakan data penumpang (yaitu nama, umur, jenis kelamin, kelas sosial ekonomi, dll).</a:t>
            </a:r>
            <a:endParaRPr sz="1160"/>
          </a:p>
          <a:p>
            <a:pPr indent="0" lvl="0" marL="0" rtl="0" algn="l">
              <a:lnSpc>
                <a:spcPct val="105000"/>
              </a:lnSpc>
              <a:spcBef>
                <a:spcPts val="1200"/>
              </a:spcBef>
              <a:spcAft>
                <a:spcPts val="0"/>
              </a:spcAft>
              <a:buSzPts val="770"/>
              <a:buNone/>
            </a:pPr>
            <a:r>
              <a:rPr lang="id" sz="1160"/>
              <a:t>Train.csv akan berisi detail subset penumpang di pesawat (tepatnya 891) dan yang terpenting, akan mengungkapkan apakah mereka selamat atau tidak, kumpulan data `test.csv` berisi informasi serupa dan tujuan dari project ini untuk memprediksi hasil ini.</a:t>
            </a:r>
            <a:endParaRPr sz="1160"/>
          </a:p>
          <a:p>
            <a:pPr indent="0" lvl="0" marL="0" rtl="0" algn="l">
              <a:lnSpc>
                <a:spcPct val="105000"/>
              </a:lnSpc>
              <a:spcBef>
                <a:spcPts val="1200"/>
              </a:spcBef>
              <a:spcAft>
                <a:spcPts val="0"/>
              </a:spcAft>
              <a:buSzPts val="770"/>
              <a:buNone/>
            </a:pPr>
            <a:r>
              <a:t/>
            </a:r>
            <a:endParaRPr sz="1160"/>
          </a:p>
          <a:p>
            <a:pPr indent="0" lvl="0" marL="0" rtl="0" algn="l">
              <a:lnSpc>
                <a:spcPct val="105000"/>
              </a:lnSpc>
              <a:spcBef>
                <a:spcPts val="1200"/>
              </a:spcBef>
              <a:spcAft>
                <a:spcPts val="1200"/>
              </a:spcAft>
              <a:buSzPts val="770"/>
              <a:buNone/>
            </a:pPr>
            <a:r>
              <a:t/>
            </a:r>
            <a:endParaRPr sz="11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55600"/>
            <a:ext cx="3976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Titanic</a:t>
            </a:r>
            <a:r>
              <a:rPr lang="id"/>
              <a:t> Project</a:t>
            </a:r>
            <a:endParaRPr/>
          </a:p>
        </p:txBody>
      </p:sp>
      <p:sp>
        <p:nvSpPr>
          <p:cNvPr id="66" name="Google Shape;66;p15"/>
          <p:cNvSpPr txBox="1"/>
          <p:nvPr>
            <p:ph idx="1" type="body"/>
          </p:nvPr>
        </p:nvSpPr>
        <p:spPr>
          <a:xfrm>
            <a:off x="311700" y="1389600"/>
            <a:ext cx="32706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id" sz="1500"/>
              <a:t>Exploratory Data Analysis</a:t>
            </a:r>
            <a:endParaRPr sz="1500"/>
          </a:p>
          <a:p>
            <a:pPr indent="-323850" lvl="0" marL="457200" rtl="0" algn="l">
              <a:spcBef>
                <a:spcPts val="0"/>
              </a:spcBef>
              <a:spcAft>
                <a:spcPts val="0"/>
              </a:spcAft>
              <a:buSzPts val="1500"/>
              <a:buAutoNum type="arabicPeriod"/>
            </a:pPr>
            <a:r>
              <a:rPr lang="id" sz="1500"/>
              <a:t>Data Cleaning</a:t>
            </a:r>
            <a:endParaRPr sz="1500"/>
          </a:p>
          <a:p>
            <a:pPr indent="-323850" lvl="0" marL="457200" rtl="0" algn="l">
              <a:spcBef>
                <a:spcPts val="0"/>
              </a:spcBef>
              <a:spcAft>
                <a:spcPts val="0"/>
              </a:spcAft>
              <a:buSzPts val="1500"/>
              <a:buAutoNum type="arabicPeriod"/>
            </a:pPr>
            <a:r>
              <a:rPr lang="id" sz="1500"/>
              <a:t>Feature Scaling</a:t>
            </a:r>
            <a:endParaRPr sz="1500"/>
          </a:p>
          <a:p>
            <a:pPr indent="-323850" lvl="0" marL="457200" rtl="0" algn="l">
              <a:spcBef>
                <a:spcPts val="0"/>
              </a:spcBef>
              <a:spcAft>
                <a:spcPts val="0"/>
              </a:spcAft>
              <a:buSzPts val="1500"/>
              <a:buAutoNum type="arabicPeriod"/>
            </a:pPr>
            <a:r>
              <a:rPr lang="id" sz="1500"/>
              <a:t>Data Modelling</a:t>
            </a:r>
            <a:endParaRPr sz="1500"/>
          </a:p>
          <a:p>
            <a:pPr indent="-323850" lvl="0" marL="457200" rtl="0" algn="l">
              <a:spcBef>
                <a:spcPts val="0"/>
              </a:spcBef>
              <a:spcAft>
                <a:spcPts val="0"/>
              </a:spcAft>
              <a:buSzPts val="1500"/>
              <a:buAutoNum type="arabicPeriod"/>
            </a:pPr>
            <a:r>
              <a:rPr lang="id" sz="1500"/>
              <a:t>Confusion Matrix</a:t>
            </a:r>
            <a:endParaRPr sz="1500"/>
          </a:p>
          <a:p>
            <a:pPr indent="-323850" lvl="0" marL="457200" rtl="0" algn="l">
              <a:spcBef>
                <a:spcPts val="0"/>
              </a:spcBef>
              <a:spcAft>
                <a:spcPts val="0"/>
              </a:spcAft>
              <a:buSzPts val="1500"/>
              <a:buAutoNum type="arabicPeriod"/>
            </a:pPr>
            <a:r>
              <a:rPr lang="id" sz="1500"/>
              <a:t>Prediction</a:t>
            </a:r>
            <a:endParaRPr sz="1500"/>
          </a:p>
          <a:p>
            <a:pPr indent="-323850" lvl="0" marL="457200" rtl="0" algn="l">
              <a:spcBef>
                <a:spcPts val="0"/>
              </a:spcBef>
              <a:spcAft>
                <a:spcPts val="0"/>
              </a:spcAft>
              <a:buSzPts val="1500"/>
              <a:buAutoNum type="arabicPeriod"/>
            </a:pPr>
            <a:r>
              <a:rPr lang="id" sz="1500"/>
              <a:t>Conclusion</a:t>
            </a:r>
            <a:endParaRPr sz="1500"/>
          </a:p>
        </p:txBody>
      </p:sp>
      <p:pic>
        <p:nvPicPr>
          <p:cNvPr id="67" name="Google Shape;67;p15"/>
          <p:cNvPicPr preferRelativeResize="0"/>
          <p:nvPr/>
        </p:nvPicPr>
        <p:blipFill>
          <a:blip r:embed="rId3">
            <a:alphaModFix/>
          </a:blip>
          <a:stretch>
            <a:fillRect/>
          </a:stretch>
        </p:blipFill>
        <p:spPr>
          <a:xfrm>
            <a:off x="4771675" y="555600"/>
            <a:ext cx="4052825" cy="393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3444150"/>
            <a:ext cx="8520600" cy="158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id" sz="1525"/>
              <a:t>Dataset titanic berisi 891 baris dan 12 kolom data training, yang berisi informasi tentang orang yang berada didalam kapal titanic. Referensi dari dataset ini bersumber dari kaggle. Selanjutnya dataset ini akan dilakukan analisa machine learning dengan menggunakan metode regresi logistik. Tujuan dari analisa ini adalah membuat prediksi apakah penumpang kapal titanic akan survived atau tidak.</a:t>
            </a:r>
            <a:endParaRPr sz="1525"/>
          </a:p>
          <a:p>
            <a:pPr indent="0" lvl="0" marL="0" rtl="0" algn="l">
              <a:lnSpc>
                <a:spcPct val="95000"/>
              </a:lnSpc>
              <a:spcBef>
                <a:spcPts val="1200"/>
              </a:spcBef>
              <a:spcAft>
                <a:spcPts val="0"/>
              </a:spcAft>
              <a:buSzPts val="605"/>
              <a:buNone/>
            </a:pPr>
            <a:r>
              <a:t/>
            </a:r>
            <a:endParaRPr sz="1525"/>
          </a:p>
          <a:p>
            <a:pPr indent="0" lvl="0" marL="0" rtl="0" algn="l">
              <a:lnSpc>
                <a:spcPct val="95000"/>
              </a:lnSpc>
              <a:spcBef>
                <a:spcPts val="1200"/>
              </a:spcBef>
              <a:spcAft>
                <a:spcPts val="1200"/>
              </a:spcAft>
              <a:buSzPts val="605"/>
              <a:buNone/>
            </a:pPr>
            <a:r>
              <a:t/>
            </a:r>
            <a:endParaRPr sz="1525"/>
          </a:p>
        </p:txBody>
      </p:sp>
      <p:pic>
        <p:nvPicPr>
          <p:cNvPr id="73" name="Google Shape;73;p16"/>
          <p:cNvPicPr preferRelativeResize="0"/>
          <p:nvPr/>
        </p:nvPicPr>
        <p:blipFill>
          <a:blip r:embed="rId3">
            <a:alphaModFix/>
          </a:blip>
          <a:stretch>
            <a:fillRect/>
          </a:stretch>
        </p:blipFill>
        <p:spPr>
          <a:xfrm>
            <a:off x="409000" y="757388"/>
            <a:ext cx="8180024" cy="2427861"/>
          </a:xfrm>
          <a:prstGeom prst="rect">
            <a:avLst/>
          </a:prstGeom>
          <a:noFill/>
          <a:ln>
            <a:noFill/>
          </a:ln>
        </p:spPr>
      </p:pic>
      <p:sp>
        <p:nvSpPr>
          <p:cNvPr id="74" name="Google Shape;74;p16"/>
          <p:cNvSpPr txBox="1"/>
          <p:nvPr/>
        </p:nvSpPr>
        <p:spPr>
          <a:xfrm>
            <a:off x="133125" y="133125"/>
            <a:ext cx="35217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lang="id" sz="1750">
                <a:solidFill>
                  <a:srgbClr val="D5D5D5"/>
                </a:solidFill>
                <a:highlight>
                  <a:srgbClr val="383838"/>
                </a:highlight>
                <a:latin typeface="Roboto"/>
                <a:ea typeface="Roboto"/>
                <a:cs typeface="Roboto"/>
                <a:sym typeface="Roboto"/>
              </a:rPr>
              <a:t>1. Exploratory Data Analysis</a:t>
            </a:r>
            <a:endParaRPr sz="1750">
              <a:solidFill>
                <a:srgbClr val="D5D5D5"/>
              </a:solidFill>
              <a:highlight>
                <a:srgbClr val="38383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cxnSp>
        <p:nvCxnSpPr>
          <p:cNvPr id="79" name="Google Shape;79;p17"/>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80" name="Google Shape;80;p17"/>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81" name="Google Shape;81;p17"/>
          <p:cNvSpPr txBox="1"/>
          <p:nvPr>
            <p:ph idx="4294967295" type="body"/>
          </p:nvPr>
        </p:nvSpPr>
        <p:spPr>
          <a:xfrm>
            <a:off x="318850" y="377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Count of Survived</a:t>
            </a:r>
            <a:endParaRPr b="1" sz="2100">
              <a:solidFill>
                <a:schemeClr val="accent3"/>
              </a:solidFill>
            </a:endParaRPr>
          </a:p>
        </p:txBody>
      </p:sp>
      <p:sp>
        <p:nvSpPr>
          <p:cNvPr id="82" name="Google Shape;82;p17"/>
          <p:cNvSpPr txBox="1"/>
          <p:nvPr>
            <p:ph idx="4294967295" type="body"/>
          </p:nvPr>
        </p:nvSpPr>
        <p:spPr>
          <a:xfrm>
            <a:off x="318850" y="4228050"/>
            <a:ext cx="3999900" cy="766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id" sz="1100"/>
              <a:t>Jumlah penumpang yang survived adalah 342  (38,38 %), sementara jumlah penumpang yang tidak survived adalah 549 (61,62%).</a:t>
            </a:r>
            <a:endParaRPr sz="1100"/>
          </a:p>
        </p:txBody>
      </p:sp>
      <p:sp>
        <p:nvSpPr>
          <p:cNvPr id="83" name="Google Shape;83;p17"/>
          <p:cNvSpPr txBox="1"/>
          <p:nvPr>
            <p:ph idx="4294967295" type="body"/>
          </p:nvPr>
        </p:nvSpPr>
        <p:spPr>
          <a:xfrm>
            <a:off x="4825250" y="37719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Count of Sex</a:t>
            </a:r>
            <a:endParaRPr b="1" sz="2100">
              <a:solidFill>
                <a:schemeClr val="accent3"/>
              </a:solidFill>
            </a:endParaRPr>
          </a:p>
        </p:txBody>
      </p:sp>
      <p:sp>
        <p:nvSpPr>
          <p:cNvPr id="84" name="Google Shape;84;p17"/>
          <p:cNvSpPr txBox="1"/>
          <p:nvPr>
            <p:ph idx="4294967295" type="body"/>
          </p:nvPr>
        </p:nvSpPr>
        <p:spPr>
          <a:xfrm>
            <a:off x="4825250" y="4228050"/>
            <a:ext cx="3999900" cy="7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id" sz="1110"/>
              <a:t>Jumlah penumpang dengan jenis kelamin pria adalah 577 (64,75%) dan jumlah penumpang dengan jenis kelamin wanita adalah 314 (35,25%).</a:t>
            </a:r>
            <a:endParaRPr sz="1110"/>
          </a:p>
        </p:txBody>
      </p:sp>
      <p:pic>
        <p:nvPicPr>
          <p:cNvPr id="85" name="Google Shape;85;p17"/>
          <p:cNvPicPr preferRelativeResize="0"/>
          <p:nvPr/>
        </p:nvPicPr>
        <p:blipFill>
          <a:blip r:embed="rId3">
            <a:alphaModFix/>
          </a:blip>
          <a:stretch>
            <a:fillRect/>
          </a:stretch>
        </p:blipFill>
        <p:spPr>
          <a:xfrm>
            <a:off x="65650" y="152400"/>
            <a:ext cx="4166350" cy="3467101"/>
          </a:xfrm>
          <a:prstGeom prst="rect">
            <a:avLst/>
          </a:prstGeom>
          <a:noFill/>
          <a:ln>
            <a:noFill/>
          </a:ln>
        </p:spPr>
      </p:pic>
      <p:pic>
        <p:nvPicPr>
          <p:cNvPr id="86" name="Google Shape;86;p17"/>
          <p:cNvPicPr preferRelativeResize="0"/>
          <p:nvPr/>
        </p:nvPicPr>
        <p:blipFill>
          <a:blip r:embed="rId4">
            <a:alphaModFix/>
          </a:blip>
          <a:stretch>
            <a:fillRect/>
          </a:stretch>
        </p:blipFill>
        <p:spPr>
          <a:xfrm>
            <a:off x="4471150" y="152400"/>
            <a:ext cx="4432032" cy="346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cxnSp>
        <p:nvCxnSpPr>
          <p:cNvPr id="91" name="Google Shape;91;p18"/>
          <p:cNvCxnSpPr/>
          <p:nvPr/>
        </p:nvCxnSpPr>
        <p:spPr>
          <a:xfrm>
            <a:off x="433425" y="3571883"/>
            <a:ext cx="3891000" cy="0"/>
          </a:xfrm>
          <a:prstGeom prst="straightConnector1">
            <a:avLst/>
          </a:prstGeom>
          <a:noFill/>
          <a:ln cap="flat" cmpd="sng" w="19050">
            <a:solidFill>
              <a:schemeClr val="lt2"/>
            </a:solidFill>
            <a:prstDash val="solid"/>
            <a:round/>
            <a:headEnd len="sm" w="sm" type="none"/>
            <a:tailEnd len="sm" w="sm" type="none"/>
          </a:ln>
        </p:spPr>
      </p:cxnSp>
      <p:cxnSp>
        <p:nvCxnSpPr>
          <p:cNvPr id="92" name="Google Shape;92;p18"/>
          <p:cNvCxnSpPr/>
          <p:nvPr/>
        </p:nvCxnSpPr>
        <p:spPr>
          <a:xfrm>
            <a:off x="4941300" y="3571883"/>
            <a:ext cx="3891000" cy="0"/>
          </a:xfrm>
          <a:prstGeom prst="straightConnector1">
            <a:avLst/>
          </a:prstGeom>
          <a:noFill/>
          <a:ln cap="flat" cmpd="sng" w="19050">
            <a:solidFill>
              <a:schemeClr val="lt2"/>
            </a:solidFill>
            <a:prstDash val="solid"/>
            <a:round/>
            <a:headEnd len="sm" w="sm" type="none"/>
            <a:tailEnd len="sm" w="sm" type="none"/>
          </a:ln>
        </p:spPr>
      </p:cxnSp>
      <p:sp>
        <p:nvSpPr>
          <p:cNvPr id="93" name="Google Shape;93;p18"/>
          <p:cNvSpPr txBox="1"/>
          <p:nvPr>
            <p:ph idx="4294967295" type="body"/>
          </p:nvPr>
        </p:nvSpPr>
        <p:spPr>
          <a:xfrm>
            <a:off x="318850" y="36195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Count of Pclass</a:t>
            </a:r>
            <a:endParaRPr b="1" sz="2100">
              <a:solidFill>
                <a:schemeClr val="accent3"/>
              </a:solidFill>
            </a:endParaRPr>
          </a:p>
        </p:txBody>
      </p:sp>
      <p:sp>
        <p:nvSpPr>
          <p:cNvPr id="94" name="Google Shape;94;p18"/>
          <p:cNvSpPr txBox="1"/>
          <p:nvPr>
            <p:ph idx="4294967295" type="body"/>
          </p:nvPr>
        </p:nvSpPr>
        <p:spPr>
          <a:xfrm>
            <a:off x="318850" y="4149900"/>
            <a:ext cx="3999900" cy="845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1200"/>
              </a:spcAft>
              <a:buSzPts val="1018"/>
              <a:buNone/>
            </a:pPr>
            <a:r>
              <a:rPr lang="id" sz="1117"/>
              <a:t>Terdapat 3 kategori kelas penumpang. Penumpang dengan kategori kelas 1 berjumlah 216 (24,24%), penumpang dengan kategori kelas 2 berjumlah 184 (20,65%), dan </a:t>
            </a:r>
            <a:r>
              <a:rPr lang="id" sz="1117"/>
              <a:t>penumpang dengan kategori kelas 3 berjumlah 491 (55,11%)</a:t>
            </a:r>
            <a:r>
              <a:rPr lang="id" sz="1117"/>
              <a:t> </a:t>
            </a:r>
            <a:endParaRPr sz="1117"/>
          </a:p>
        </p:txBody>
      </p:sp>
      <p:sp>
        <p:nvSpPr>
          <p:cNvPr id="95" name="Google Shape;95;p18"/>
          <p:cNvSpPr txBox="1"/>
          <p:nvPr>
            <p:ph idx="4294967295" type="body"/>
          </p:nvPr>
        </p:nvSpPr>
        <p:spPr>
          <a:xfrm>
            <a:off x="4825250" y="36195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2100">
                <a:solidFill>
                  <a:schemeClr val="accent3"/>
                </a:solidFill>
              </a:rPr>
              <a:t>Count of Embarked</a:t>
            </a:r>
            <a:endParaRPr b="1" sz="2100">
              <a:solidFill>
                <a:schemeClr val="accent3"/>
              </a:solidFill>
            </a:endParaRPr>
          </a:p>
        </p:txBody>
      </p:sp>
      <p:sp>
        <p:nvSpPr>
          <p:cNvPr id="96" name="Google Shape;96;p18"/>
          <p:cNvSpPr txBox="1"/>
          <p:nvPr>
            <p:ph idx="4294967295" type="body"/>
          </p:nvPr>
        </p:nvSpPr>
        <p:spPr>
          <a:xfrm>
            <a:off x="4825250" y="4077625"/>
            <a:ext cx="4209900" cy="917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Terdapat 3 kategori embarked penumpang. Penumpang dengan kategori embarked ‘S’ berjumlah 644 (72,44%), penumpang dengan kategori embarked ‘C’ berjumlah 168 (18,90%), dan penumpang dengan kategori embarked ‘Q’ berjumlah 77 (8,66%) </a:t>
            </a:r>
            <a:endParaRPr sz="1152"/>
          </a:p>
          <a:p>
            <a:pPr indent="0" lvl="0" marL="0" rtl="0" algn="l">
              <a:lnSpc>
                <a:spcPct val="95000"/>
              </a:lnSpc>
              <a:spcBef>
                <a:spcPts val="1200"/>
              </a:spcBef>
              <a:spcAft>
                <a:spcPts val="1200"/>
              </a:spcAft>
              <a:buSzPts val="789"/>
              <a:buNone/>
            </a:pPr>
            <a:r>
              <a:t/>
            </a:r>
            <a:endParaRPr sz="1160"/>
          </a:p>
        </p:txBody>
      </p:sp>
      <p:pic>
        <p:nvPicPr>
          <p:cNvPr id="97" name="Google Shape;97;p18"/>
          <p:cNvPicPr preferRelativeResize="0"/>
          <p:nvPr/>
        </p:nvPicPr>
        <p:blipFill>
          <a:blip r:embed="rId3">
            <a:alphaModFix/>
          </a:blip>
          <a:stretch>
            <a:fillRect/>
          </a:stretch>
        </p:blipFill>
        <p:spPr>
          <a:xfrm>
            <a:off x="457200" y="152400"/>
            <a:ext cx="3409724" cy="3355099"/>
          </a:xfrm>
          <a:prstGeom prst="rect">
            <a:avLst/>
          </a:prstGeom>
          <a:noFill/>
          <a:ln>
            <a:noFill/>
          </a:ln>
        </p:spPr>
      </p:pic>
      <p:pic>
        <p:nvPicPr>
          <p:cNvPr id="98" name="Google Shape;98;p18"/>
          <p:cNvPicPr preferRelativeResize="0"/>
          <p:nvPr/>
        </p:nvPicPr>
        <p:blipFill>
          <a:blip r:embed="rId4">
            <a:alphaModFix/>
          </a:blip>
          <a:stretch>
            <a:fillRect/>
          </a:stretch>
        </p:blipFill>
        <p:spPr>
          <a:xfrm>
            <a:off x="4933725" y="152400"/>
            <a:ext cx="3374125" cy="335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p19"/>
          <p:cNvCxnSpPr/>
          <p:nvPr/>
        </p:nvCxnSpPr>
        <p:spPr>
          <a:xfrm>
            <a:off x="433425" y="35718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04" name="Google Shape;104;p19"/>
          <p:cNvCxnSpPr/>
          <p:nvPr/>
        </p:nvCxnSpPr>
        <p:spPr>
          <a:xfrm>
            <a:off x="4941300" y="3571883"/>
            <a:ext cx="3891000" cy="0"/>
          </a:xfrm>
          <a:prstGeom prst="straightConnector1">
            <a:avLst/>
          </a:prstGeom>
          <a:noFill/>
          <a:ln cap="flat" cmpd="sng" w="19050">
            <a:solidFill>
              <a:schemeClr val="lt2"/>
            </a:solidFill>
            <a:prstDash val="solid"/>
            <a:round/>
            <a:headEnd len="sm" w="sm" type="none"/>
            <a:tailEnd len="sm" w="sm" type="none"/>
          </a:ln>
        </p:spPr>
      </p:cxnSp>
      <p:sp>
        <p:nvSpPr>
          <p:cNvPr id="105" name="Google Shape;105;p19"/>
          <p:cNvSpPr txBox="1"/>
          <p:nvPr>
            <p:ph idx="4294967295" type="body"/>
          </p:nvPr>
        </p:nvSpPr>
        <p:spPr>
          <a:xfrm>
            <a:off x="318850" y="3619500"/>
            <a:ext cx="3999900" cy="530400"/>
          </a:xfrm>
          <a:prstGeom prst="rect">
            <a:avLst/>
          </a:prstGeom>
        </p:spPr>
        <p:txBody>
          <a:bodyPr anchorCtr="0" anchor="b" bIns="91425" lIns="91425" spcFirstLastPara="1" rIns="91425" wrap="square" tIns="91425">
            <a:normAutofit fontScale="70000"/>
          </a:bodyPr>
          <a:lstStyle/>
          <a:p>
            <a:pPr indent="0" lvl="0" marL="0" rtl="0" algn="l">
              <a:lnSpc>
                <a:spcPct val="100000"/>
              </a:lnSpc>
              <a:spcBef>
                <a:spcPts val="0"/>
              </a:spcBef>
              <a:spcAft>
                <a:spcPts val="0"/>
              </a:spcAft>
              <a:buNone/>
            </a:pPr>
            <a:r>
              <a:rPr b="1" lang="id" sz="2100">
                <a:solidFill>
                  <a:schemeClr val="accent3"/>
                </a:solidFill>
              </a:rPr>
              <a:t>Visualizing Survival Based on The Gender</a:t>
            </a:r>
            <a:endParaRPr b="1" sz="2100">
              <a:solidFill>
                <a:schemeClr val="accent3"/>
              </a:solidFill>
            </a:endParaRPr>
          </a:p>
        </p:txBody>
      </p:sp>
      <p:sp>
        <p:nvSpPr>
          <p:cNvPr id="106" name="Google Shape;106;p19"/>
          <p:cNvSpPr txBox="1"/>
          <p:nvPr>
            <p:ph idx="4294967295" type="body"/>
          </p:nvPr>
        </p:nvSpPr>
        <p:spPr>
          <a:xfrm>
            <a:off x="318850" y="4149900"/>
            <a:ext cx="3999900" cy="845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1200"/>
              </a:spcAft>
              <a:buSzPts val="1018"/>
              <a:buNone/>
            </a:pPr>
            <a:r>
              <a:rPr lang="id" sz="1117"/>
              <a:t>Berdasarkan visualisasi data diatas</a:t>
            </a:r>
            <a:r>
              <a:rPr lang="id" sz="1117"/>
              <a:t> dapat diambil kesimpulan bahwa  </a:t>
            </a:r>
            <a:r>
              <a:rPr lang="id" sz="1117"/>
              <a:t>penumpang dengan gender wanita lebih banyak survived dibandingkan penumpang dengan gender pria</a:t>
            </a:r>
            <a:endParaRPr sz="1117"/>
          </a:p>
        </p:txBody>
      </p:sp>
      <p:sp>
        <p:nvSpPr>
          <p:cNvPr id="107" name="Google Shape;107;p19"/>
          <p:cNvSpPr txBox="1"/>
          <p:nvPr>
            <p:ph idx="4294967295" type="body"/>
          </p:nvPr>
        </p:nvSpPr>
        <p:spPr>
          <a:xfrm>
            <a:off x="4825250" y="3619500"/>
            <a:ext cx="3999900" cy="530400"/>
          </a:xfrm>
          <a:prstGeom prst="rect">
            <a:avLst/>
          </a:prstGeom>
        </p:spPr>
        <p:txBody>
          <a:bodyPr anchorCtr="0" anchor="b" bIns="91425" lIns="91425" spcFirstLastPara="1" rIns="91425" wrap="square" tIns="91425">
            <a:normAutofit fontScale="70000"/>
          </a:bodyPr>
          <a:lstStyle/>
          <a:p>
            <a:pPr indent="0" lvl="0" marL="0" rtl="0" algn="l">
              <a:lnSpc>
                <a:spcPct val="100000"/>
              </a:lnSpc>
              <a:spcBef>
                <a:spcPts val="0"/>
              </a:spcBef>
              <a:spcAft>
                <a:spcPts val="0"/>
              </a:spcAft>
              <a:buNone/>
            </a:pPr>
            <a:r>
              <a:rPr b="1" lang="id" sz="2100">
                <a:solidFill>
                  <a:schemeClr val="accent3"/>
                </a:solidFill>
              </a:rPr>
              <a:t>Visualizing Survival Based on The Fare</a:t>
            </a:r>
            <a:endParaRPr b="1" sz="2100">
              <a:solidFill>
                <a:schemeClr val="accent3"/>
              </a:solidFill>
            </a:endParaRPr>
          </a:p>
        </p:txBody>
      </p:sp>
      <p:sp>
        <p:nvSpPr>
          <p:cNvPr id="108" name="Google Shape;108;p19"/>
          <p:cNvSpPr txBox="1"/>
          <p:nvPr>
            <p:ph idx="4294967295" type="body"/>
          </p:nvPr>
        </p:nvSpPr>
        <p:spPr>
          <a:xfrm>
            <a:off x="4825250" y="4077625"/>
            <a:ext cx="4209900" cy="917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200">
                <a:solidFill>
                  <a:srgbClr val="D5D5D5"/>
                </a:solidFill>
                <a:highlight>
                  <a:srgbClr val="383838"/>
                </a:highlight>
                <a:latin typeface="Roboto"/>
                <a:ea typeface="Roboto"/>
                <a:cs typeface="Roboto"/>
                <a:sym typeface="Roboto"/>
              </a:rPr>
              <a:t>Penumpang dengan tarif tiket yang lebih murah lebih mungkin meninggal. Dengan kata lain, penumpang dengan tiket lebih mahal, dan status sosial yang lebih penting, tampaknya akan diselamatkan terlebih dahulu.</a:t>
            </a:r>
            <a:endParaRPr sz="1152"/>
          </a:p>
          <a:p>
            <a:pPr indent="0" lvl="0" marL="0" rtl="0" algn="l">
              <a:lnSpc>
                <a:spcPct val="95000"/>
              </a:lnSpc>
              <a:spcBef>
                <a:spcPts val="1200"/>
              </a:spcBef>
              <a:spcAft>
                <a:spcPts val="1200"/>
              </a:spcAft>
              <a:buSzPts val="789"/>
              <a:buNone/>
            </a:pPr>
            <a:r>
              <a:t/>
            </a:r>
            <a:endParaRPr sz="1160"/>
          </a:p>
        </p:txBody>
      </p:sp>
      <p:pic>
        <p:nvPicPr>
          <p:cNvPr id="109" name="Google Shape;109;p19"/>
          <p:cNvPicPr preferRelativeResize="0"/>
          <p:nvPr/>
        </p:nvPicPr>
        <p:blipFill>
          <a:blip r:embed="rId3">
            <a:alphaModFix/>
          </a:blip>
          <a:stretch>
            <a:fillRect/>
          </a:stretch>
        </p:blipFill>
        <p:spPr>
          <a:xfrm>
            <a:off x="152400" y="152400"/>
            <a:ext cx="4098725" cy="3260475"/>
          </a:xfrm>
          <a:prstGeom prst="rect">
            <a:avLst/>
          </a:prstGeom>
          <a:noFill/>
          <a:ln>
            <a:noFill/>
          </a:ln>
        </p:spPr>
      </p:pic>
      <p:pic>
        <p:nvPicPr>
          <p:cNvPr id="110" name="Google Shape;110;p19"/>
          <p:cNvPicPr preferRelativeResize="0"/>
          <p:nvPr/>
        </p:nvPicPr>
        <p:blipFill>
          <a:blip r:embed="rId4">
            <a:alphaModFix/>
          </a:blip>
          <a:stretch>
            <a:fillRect/>
          </a:stretch>
        </p:blipFill>
        <p:spPr>
          <a:xfrm>
            <a:off x="4403525" y="152400"/>
            <a:ext cx="4528001" cy="326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cxnSp>
        <p:nvCxnSpPr>
          <p:cNvPr id="115" name="Google Shape;115;p20"/>
          <p:cNvCxnSpPr/>
          <p:nvPr/>
        </p:nvCxnSpPr>
        <p:spPr>
          <a:xfrm>
            <a:off x="433425" y="4029083"/>
            <a:ext cx="3891000" cy="0"/>
          </a:xfrm>
          <a:prstGeom prst="straightConnector1">
            <a:avLst/>
          </a:prstGeom>
          <a:noFill/>
          <a:ln cap="flat" cmpd="sng" w="19050">
            <a:solidFill>
              <a:schemeClr val="lt2"/>
            </a:solidFill>
            <a:prstDash val="solid"/>
            <a:round/>
            <a:headEnd len="sm" w="sm" type="none"/>
            <a:tailEnd len="sm" w="sm" type="none"/>
          </a:ln>
        </p:spPr>
      </p:cxnSp>
      <p:cxnSp>
        <p:nvCxnSpPr>
          <p:cNvPr id="116" name="Google Shape;116;p20"/>
          <p:cNvCxnSpPr/>
          <p:nvPr/>
        </p:nvCxnSpPr>
        <p:spPr>
          <a:xfrm>
            <a:off x="4941300" y="4029083"/>
            <a:ext cx="3891000" cy="0"/>
          </a:xfrm>
          <a:prstGeom prst="straightConnector1">
            <a:avLst/>
          </a:prstGeom>
          <a:noFill/>
          <a:ln cap="flat" cmpd="sng" w="19050">
            <a:solidFill>
              <a:schemeClr val="lt2"/>
            </a:solidFill>
            <a:prstDash val="solid"/>
            <a:round/>
            <a:headEnd len="sm" w="sm" type="none"/>
            <a:tailEnd len="sm" w="sm" type="none"/>
          </a:ln>
        </p:spPr>
      </p:cxnSp>
      <p:sp>
        <p:nvSpPr>
          <p:cNvPr id="117" name="Google Shape;117;p20"/>
          <p:cNvSpPr txBox="1"/>
          <p:nvPr>
            <p:ph idx="4294967295" type="body"/>
          </p:nvPr>
        </p:nvSpPr>
        <p:spPr>
          <a:xfrm>
            <a:off x="318850" y="3924300"/>
            <a:ext cx="3999900" cy="530400"/>
          </a:xfrm>
          <a:prstGeom prst="rect">
            <a:avLst/>
          </a:prstGeom>
        </p:spPr>
        <p:txBody>
          <a:bodyPr anchorCtr="0" anchor="b" bIns="91425" lIns="91425" spcFirstLastPara="1" rIns="91425" wrap="square" tIns="91425">
            <a:normAutofit fontScale="85000"/>
          </a:bodyPr>
          <a:lstStyle/>
          <a:p>
            <a:pPr indent="0" lvl="0" marL="0" rtl="0" algn="l">
              <a:lnSpc>
                <a:spcPct val="100000"/>
              </a:lnSpc>
              <a:spcBef>
                <a:spcPts val="0"/>
              </a:spcBef>
              <a:spcAft>
                <a:spcPts val="0"/>
              </a:spcAft>
              <a:buNone/>
            </a:pPr>
            <a:r>
              <a:rPr b="1" lang="id" sz="2100">
                <a:solidFill>
                  <a:schemeClr val="accent3"/>
                </a:solidFill>
              </a:rPr>
              <a:t>Number of Null Values in Dataset</a:t>
            </a:r>
            <a:endParaRPr b="1" sz="2100">
              <a:solidFill>
                <a:schemeClr val="accent3"/>
              </a:solidFill>
            </a:endParaRPr>
          </a:p>
        </p:txBody>
      </p:sp>
      <p:sp>
        <p:nvSpPr>
          <p:cNvPr id="118" name="Google Shape;118;p20"/>
          <p:cNvSpPr txBox="1"/>
          <p:nvPr>
            <p:ph idx="4294967295" type="body"/>
          </p:nvPr>
        </p:nvSpPr>
        <p:spPr>
          <a:xfrm>
            <a:off x="318850" y="4378500"/>
            <a:ext cx="3999900" cy="845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1200"/>
              </a:spcAft>
              <a:buSzPts val="1018"/>
              <a:buNone/>
            </a:pPr>
            <a:r>
              <a:rPr lang="id" sz="1117"/>
              <a:t>Dataset train memiliki nilai null pada beberapa kolomnya, kolom age memiliki 177 nilai null, kolom cabin memiliki 687 nilai null, dan data embarked memiliki 2 nilai null</a:t>
            </a:r>
            <a:r>
              <a:rPr lang="id" sz="1117"/>
              <a:t> </a:t>
            </a:r>
            <a:endParaRPr sz="1117"/>
          </a:p>
        </p:txBody>
      </p:sp>
      <p:sp>
        <p:nvSpPr>
          <p:cNvPr id="119" name="Google Shape;119;p20"/>
          <p:cNvSpPr txBox="1"/>
          <p:nvPr>
            <p:ph idx="4294967295" type="body"/>
          </p:nvPr>
        </p:nvSpPr>
        <p:spPr>
          <a:xfrm>
            <a:off x="4828238" y="390525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Dropping Unwanted Columns</a:t>
            </a:r>
            <a:endParaRPr b="1" sz="1700">
              <a:solidFill>
                <a:schemeClr val="accent3"/>
              </a:solidFill>
            </a:endParaRPr>
          </a:p>
        </p:txBody>
      </p:sp>
      <p:sp>
        <p:nvSpPr>
          <p:cNvPr id="120" name="Google Shape;120;p20"/>
          <p:cNvSpPr txBox="1"/>
          <p:nvPr>
            <p:ph idx="4294967295" type="body"/>
          </p:nvPr>
        </p:nvSpPr>
        <p:spPr>
          <a:xfrm>
            <a:off x="4781850" y="4342500"/>
            <a:ext cx="4209900" cy="917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Beberapa kolom didalam dataset train dihapuskan karena tidak dilibatkan didalam pengamatan, kolom yang dihapus adalah Name, Ticket, Cabin, PassengerId.</a:t>
            </a:r>
            <a:endParaRPr sz="1152"/>
          </a:p>
          <a:p>
            <a:pPr indent="0" lvl="0" marL="0" rtl="0" algn="l">
              <a:lnSpc>
                <a:spcPct val="95000"/>
              </a:lnSpc>
              <a:spcBef>
                <a:spcPts val="1200"/>
              </a:spcBef>
              <a:spcAft>
                <a:spcPts val="1200"/>
              </a:spcAft>
              <a:buSzPts val="789"/>
              <a:buNone/>
            </a:pPr>
            <a:r>
              <a:t/>
            </a:r>
            <a:endParaRPr sz="1160"/>
          </a:p>
        </p:txBody>
      </p:sp>
      <p:pic>
        <p:nvPicPr>
          <p:cNvPr id="121" name="Google Shape;121;p20"/>
          <p:cNvPicPr preferRelativeResize="0"/>
          <p:nvPr/>
        </p:nvPicPr>
        <p:blipFill>
          <a:blip r:embed="rId3">
            <a:alphaModFix/>
          </a:blip>
          <a:stretch>
            <a:fillRect/>
          </a:stretch>
        </p:blipFill>
        <p:spPr>
          <a:xfrm>
            <a:off x="152400" y="685800"/>
            <a:ext cx="2740050" cy="3248350"/>
          </a:xfrm>
          <a:prstGeom prst="rect">
            <a:avLst/>
          </a:prstGeom>
          <a:noFill/>
          <a:ln>
            <a:noFill/>
          </a:ln>
        </p:spPr>
      </p:pic>
      <p:pic>
        <p:nvPicPr>
          <p:cNvPr id="122" name="Google Shape;122;p20"/>
          <p:cNvPicPr preferRelativeResize="0"/>
          <p:nvPr/>
        </p:nvPicPr>
        <p:blipFill>
          <a:blip r:embed="rId4">
            <a:alphaModFix/>
          </a:blip>
          <a:stretch>
            <a:fillRect/>
          </a:stretch>
        </p:blipFill>
        <p:spPr>
          <a:xfrm>
            <a:off x="4998275" y="750350"/>
            <a:ext cx="3659825" cy="3173950"/>
          </a:xfrm>
          <a:prstGeom prst="rect">
            <a:avLst/>
          </a:prstGeom>
          <a:noFill/>
          <a:ln>
            <a:noFill/>
          </a:ln>
        </p:spPr>
      </p:pic>
      <p:sp>
        <p:nvSpPr>
          <p:cNvPr id="123" name="Google Shape;123;p20"/>
          <p:cNvSpPr txBox="1"/>
          <p:nvPr>
            <p:ph idx="4294967295" type="body"/>
          </p:nvPr>
        </p:nvSpPr>
        <p:spPr>
          <a:xfrm>
            <a:off x="152415" y="60475"/>
            <a:ext cx="88395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2. Cleaning The Train Dataset</a:t>
            </a:r>
            <a:endParaRPr b="1" sz="17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4294967295" type="body"/>
          </p:nvPr>
        </p:nvSpPr>
        <p:spPr>
          <a:xfrm>
            <a:off x="4707213" y="556700"/>
            <a:ext cx="3999900" cy="5304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id" sz="1700">
                <a:solidFill>
                  <a:schemeClr val="accent3"/>
                </a:solidFill>
              </a:rPr>
              <a:t>Data is cleaned to have no null value</a:t>
            </a:r>
            <a:endParaRPr b="1" sz="1700">
              <a:solidFill>
                <a:schemeClr val="accent3"/>
              </a:solidFill>
            </a:endParaRPr>
          </a:p>
        </p:txBody>
      </p:sp>
      <p:sp>
        <p:nvSpPr>
          <p:cNvPr id="129" name="Google Shape;129;p21"/>
          <p:cNvSpPr txBox="1"/>
          <p:nvPr>
            <p:ph idx="4294967295" type="body"/>
          </p:nvPr>
        </p:nvSpPr>
        <p:spPr>
          <a:xfrm>
            <a:off x="4707225" y="1087100"/>
            <a:ext cx="4209900" cy="35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852"/>
              <a:buNone/>
            </a:pPr>
            <a:r>
              <a:rPr lang="id" sz="1152"/>
              <a:t>Kolom cabin sudah dihapus dalam langkah sebelumnya karena tidak dilibatkan dalam pengamatan. Untuk kolom age nlai null diisi dengan cara impute median kedalam data karena data age memiliki nilai skew. Untuk 2 nilai null didalam kolom embarked dihapus karena jumlah 2 nilai null tidak signifikan dengan jumlah total dataset 891</a:t>
            </a:r>
            <a:endParaRPr sz="1152"/>
          </a:p>
          <a:p>
            <a:pPr indent="0" lvl="0" marL="0" rtl="0" algn="l">
              <a:lnSpc>
                <a:spcPct val="95000"/>
              </a:lnSpc>
              <a:spcBef>
                <a:spcPts val="1200"/>
              </a:spcBef>
              <a:spcAft>
                <a:spcPts val="1200"/>
              </a:spcAft>
              <a:buSzPts val="789"/>
              <a:buNone/>
            </a:pPr>
            <a:r>
              <a:t/>
            </a:r>
            <a:endParaRPr sz="1160"/>
          </a:p>
        </p:txBody>
      </p:sp>
      <p:pic>
        <p:nvPicPr>
          <p:cNvPr id="130" name="Google Shape;130;p21"/>
          <p:cNvPicPr preferRelativeResize="0"/>
          <p:nvPr/>
        </p:nvPicPr>
        <p:blipFill>
          <a:blip r:embed="rId3">
            <a:alphaModFix/>
          </a:blip>
          <a:stretch>
            <a:fillRect/>
          </a:stretch>
        </p:blipFill>
        <p:spPr>
          <a:xfrm>
            <a:off x="430725" y="237125"/>
            <a:ext cx="1917125" cy="2013925"/>
          </a:xfrm>
          <a:prstGeom prst="rect">
            <a:avLst/>
          </a:prstGeom>
          <a:noFill/>
          <a:ln>
            <a:noFill/>
          </a:ln>
        </p:spPr>
      </p:pic>
      <p:pic>
        <p:nvPicPr>
          <p:cNvPr id="131" name="Google Shape;131;p21"/>
          <p:cNvPicPr preferRelativeResize="0"/>
          <p:nvPr/>
        </p:nvPicPr>
        <p:blipFill>
          <a:blip r:embed="rId4">
            <a:alphaModFix/>
          </a:blip>
          <a:stretch>
            <a:fillRect/>
          </a:stretch>
        </p:blipFill>
        <p:spPr>
          <a:xfrm>
            <a:off x="309725" y="2493075"/>
            <a:ext cx="3999900" cy="243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