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71cfeb50c_5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71cfeb50c_5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71cfeb50c_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71cfeb50c_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range in no_of_votes is 2,317,881</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71cfeb50c_5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71cfeb50c_5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range in no_of_votes is 2,317,881</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699da93e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699da93e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699da93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699da93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699da93e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699da93e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699da8f6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699da8f6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71cfeb50c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e71cfeb50c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699da8f6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699da8f6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71cfeb50c_5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71cfeb50c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71cfeb50c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71cfeb50c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71cfeb50c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71cfeb50c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71cfeb50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71cfeb50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71cfeb50c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71cfeb50c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harshitshankhdhar/imdb-dataset-of-top-1000-movies-and-tv-shows/data"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579808" y="1229575"/>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VOTING PREDICTIVE MODEL</a:t>
            </a:r>
            <a:endParaRPr/>
          </a:p>
        </p:txBody>
      </p:sp>
      <p:sp>
        <p:nvSpPr>
          <p:cNvPr id="63" name="Google Shape;63;p13"/>
          <p:cNvSpPr txBox="1"/>
          <p:nvPr>
            <p:ph idx="1" type="subTitle"/>
          </p:nvPr>
        </p:nvSpPr>
        <p:spPr>
          <a:xfrm>
            <a:off x="635700" y="3987701"/>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Anthony, Govarthini, Jayashree &amp; Marina</a:t>
            </a:r>
            <a:endParaRPr/>
          </a:p>
        </p:txBody>
      </p:sp>
      <p:pic>
        <p:nvPicPr>
          <p:cNvPr id="64" name="Google Shape;64;p13"/>
          <p:cNvPicPr preferRelativeResize="0"/>
          <p:nvPr/>
        </p:nvPicPr>
        <p:blipFill>
          <a:blip r:embed="rId3">
            <a:alphaModFix/>
          </a:blip>
          <a:stretch>
            <a:fillRect/>
          </a:stretch>
        </p:blipFill>
        <p:spPr>
          <a:xfrm>
            <a:off x="3684225" y="234575"/>
            <a:ext cx="2873174" cy="1449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192500" y="3572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3b</a:t>
            </a:r>
            <a:r>
              <a:rPr lang="es"/>
              <a:t>. Model Comparison</a:t>
            </a:r>
            <a:endParaRPr/>
          </a:p>
        </p:txBody>
      </p:sp>
      <p:sp>
        <p:nvSpPr>
          <p:cNvPr id="128" name="Google Shape;128;p22"/>
          <p:cNvSpPr txBox="1"/>
          <p:nvPr/>
        </p:nvSpPr>
        <p:spPr>
          <a:xfrm>
            <a:off x="-127200" y="1433500"/>
            <a:ext cx="4047000" cy="2487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Open Sans"/>
              <a:buChar char="●"/>
            </a:pPr>
            <a:r>
              <a:rPr lang="es" sz="1800">
                <a:solidFill>
                  <a:schemeClr val="dk1"/>
                </a:solidFill>
                <a:latin typeface="Open Sans"/>
                <a:ea typeface="Open Sans"/>
                <a:cs typeface="Open Sans"/>
                <a:sym typeface="Open Sans"/>
              </a:rPr>
              <a:t>The GradientBoostingRegressor and AdaBoostRegressor performed equally on R2 Score, but Gradient Boosting performed better on the other metrics.</a:t>
            </a:r>
            <a:endParaRPr sz="1800">
              <a:solidFill>
                <a:schemeClr val="dk1"/>
              </a:solidFill>
              <a:latin typeface="Open Sans"/>
              <a:ea typeface="Open Sans"/>
              <a:cs typeface="Open Sans"/>
              <a:sym typeface="Open Sans"/>
            </a:endParaRPr>
          </a:p>
        </p:txBody>
      </p:sp>
      <p:pic>
        <p:nvPicPr>
          <p:cNvPr id="129" name="Google Shape;129;p22"/>
          <p:cNvPicPr preferRelativeResize="0"/>
          <p:nvPr/>
        </p:nvPicPr>
        <p:blipFill>
          <a:blip r:embed="rId3">
            <a:alphaModFix/>
          </a:blip>
          <a:stretch>
            <a:fillRect/>
          </a:stretch>
        </p:blipFill>
        <p:spPr>
          <a:xfrm>
            <a:off x="4264202" y="0"/>
            <a:ext cx="4769776" cy="5019924"/>
          </a:xfrm>
          <a:prstGeom prst="rect">
            <a:avLst/>
          </a:prstGeom>
          <a:noFill/>
          <a:ln>
            <a:noFill/>
          </a:ln>
        </p:spPr>
      </p:pic>
      <p:pic>
        <p:nvPicPr>
          <p:cNvPr id="130" name="Google Shape;130;p22"/>
          <p:cNvPicPr preferRelativeResize="0"/>
          <p:nvPr/>
        </p:nvPicPr>
        <p:blipFill>
          <a:blip r:embed="rId4">
            <a:alphaModFix/>
          </a:blip>
          <a:stretch>
            <a:fillRect/>
          </a:stretch>
        </p:blipFill>
        <p:spPr>
          <a:xfrm>
            <a:off x="4158625" y="4602950"/>
            <a:ext cx="826749" cy="416975"/>
          </a:xfrm>
          <a:prstGeom prst="rect">
            <a:avLst/>
          </a:prstGeom>
          <a:noFill/>
          <a:ln>
            <a:noFill/>
          </a:ln>
        </p:spPr>
      </p:pic>
      <p:sp>
        <p:nvSpPr>
          <p:cNvPr id="131" name="Google Shape;131;p22"/>
          <p:cNvSpPr/>
          <p:nvPr/>
        </p:nvSpPr>
        <p:spPr>
          <a:xfrm>
            <a:off x="5252525" y="223000"/>
            <a:ext cx="327600" cy="295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4. Final model optimization</a:t>
            </a:r>
            <a:endParaRPr/>
          </a:p>
        </p:txBody>
      </p:sp>
      <p:sp>
        <p:nvSpPr>
          <p:cNvPr id="137" name="Google Shape;137;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42900" lvl="0" marL="457200" rtl="0" algn="l">
              <a:lnSpc>
                <a:spcPct val="100000"/>
              </a:lnSpc>
              <a:spcBef>
                <a:spcPts val="0"/>
              </a:spcBef>
              <a:spcAft>
                <a:spcPts val="0"/>
              </a:spcAft>
              <a:buSzPts val="1800"/>
              <a:buChar char="●"/>
            </a:pPr>
            <a:r>
              <a:rPr lang="es"/>
              <a:t>Hyperparameter tuning technique: GridSearchCV</a:t>
            </a:r>
            <a:endParaRPr/>
          </a:p>
          <a:p>
            <a:pPr indent="0" lvl="0" marL="457200" rtl="0" algn="l">
              <a:lnSpc>
                <a:spcPct val="100000"/>
              </a:lnSpc>
              <a:spcBef>
                <a:spcPts val="1200"/>
              </a:spcBef>
              <a:spcAft>
                <a:spcPts val="0"/>
              </a:spcAft>
              <a:buNone/>
            </a:pPr>
            <a:r>
              <a:t/>
            </a:r>
            <a:endParaRPr/>
          </a:p>
          <a:p>
            <a:pPr indent="-342900" lvl="0" marL="457200" rtl="0" algn="l">
              <a:lnSpc>
                <a:spcPct val="100000"/>
              </a:lnSpc>
              <a:spcBef>
                <a:spcPts val="1200"/>
              </a:spcBef>
              <a:spcAft>
                <a:spcPts val="0"/>
              </a:spcAft>
              <a:buSzPts val="1800"/>
              <a:buChar char="●"/>
            </a:pPr>
            <a:r>
              <a:rPr lang="es"/>
              <a:t>Tuning process:</a:t>
            </a:r>
            <a:endParaRPr/>
          </a:p>
          <a:p>
            <a:pPr indent="-317500" lvl="1" marL="914400" rtl="0" algn="l">
              <a:lnSpc>
                <a:spcPct val="100000"/>
              </a:lnSpc>
              <a:spcBef>
                <a:spcPts val="0"/>
              </a:spcBef>
              <a:spcAft>
                <a:spcPts val="0"/>
              </a:spcAft>
              <a:buSzPts val="1400"/>
              <a:buChar char="○"/>
            </a:pPr>
            <a:r>
              <a:rPr lang="es"/>
              <a:t>Run each adjusted model to retrieve metrics and best parameters</a:t>
            </a:r>
            <a:endParaRPr/>
          </a:p>
          <a:p>
            <a:pPr indent="-317500" lvl="1" marL="914400" rtl="0" algn="l">
              <a:lnSpc>
                <a:spcPct val="100000"/>
              </a:lnSpc>
              <a:spcBef>
                <a:spcPts val="0"/>
              </a:spcBef>
              <a:spcAft>
                <a:spcPts val="0"/>
              </a:spcAft>
              <a:buSzPts val="1400"/>
              <a:buChar char="○"/>
            </a:pPr>
            <a:r>
              <a:rPr lang="es"/>
              <a:t>Add metrics and best parameters to a “scorecard” data frame for later comparison</a:t>
            </a:r>
            <a:endParaRPr/>
          </a:p>
          <a:p>
            <a:pPr indent="-317500" lvl="1" marL="914400" rtl="0" algn="l">
              <a:lnSpc>
                <a:spcPct val="100000"/>
              </a:lnSpc>
              <a:spcBef>
                <a:spcPts val="0"/>
              </a:spcBef>
              <a:spcAft>
                <a:spcPts val="0"/>
              </a:spcAft>
              <a:buSzPts val="1400"/>
              <a:buChar char="○"/>
            </a:pPr>
            <a:r>
              <a:rPr lang="es"/>
              <a:t>Continually adjust parameters based on the results in the scorecard and repeat</a:t>
            </a:r>
            <a:endParaRPr/>
          </a:p>
          <a:p>
            <a:pPr indent="0" lvl="0" marL="914400" rtl="0" algn="l">
              <a:lnSpc>
                <a:spcPct val="100000"/>
              </a:lnSpc>
              <a:spcBef>
                <a:spcPts val="1200"/>
              </a:spcBef>
              <a:spcAft>
                <a:spcPts val="0"/>
              </a:spcAft>
              <a:buNone/>
            </a:pPr>
            <a:r>
              <a:t/>
            </a:r>
            <a:endParaRPr/>
          </a:p>
          <a:p>
            <a:pPr indent="-342900" lvl="0" marL="457200" rtl="0" algn="l">
              <a:lnSpc>
                <a:spcPct val="100000"/>
              </a:lnSpc>
              <a:spcBef>
                <a:spcPts val="1200"/>
              </a:spcBef>
              <a:spcAft>
                <a:spcPts val="0"/>
              </a:spcAft>
              <a:buSzPts val="1800"/>
              <a:buChar char="●"/>
            </a:pPr>
            <a:r>
              <a:rPr lang="es"/>
              <a:t>The final metrics:</a:t>
            </a:r>
            <a:endParaRPr/>
          </a:p>
          <a:p>
            <a:pPr indent="-317500" lvl="1" marL="914400" rtl="0" algn="l">
              <a:lnSpc>
                <a:spcPct val="100000"/>
              </a:lnSpc>
              <a:spcBef>
                <a:spcPts val="0"/>
              </a:spcBef>
              <a:spcAft>
                <a:spcPts val="0"/>
              </a:spcAft>
              <a:buSzPts val="1400"/>
              <a:buChar char="○"/>
            </a:pPr>
            <a:r>
              <a:rPr lang="es"/>
              <a:t>R2 Score: </a:t>
            </a:r>
            <a:r>
              <a:rPr b="1" lang="es"/>
              <a:t>83%</a:t>
            </a:r>
            <a:endParaRPr b="1"/>
          </a:p>
          <a:p>
            <a:pPr indent="-317500" lvl="1" marL="914400" rtl="0" algn="l">
              <a:lnSpc>
                <a:spcPct val="100000"/>
              </a:lnSpc>
              <a:spcBef>
                <a:spcPts val="0"/>
              </a:spcBef>
              <a:spcAft>
                <a:spcPts val="0"/>
              </a:spcAft>
              <a:buSzPts val="1400"/>
              <a:buChar char="○"/>
            </a:pPr>
            <a:r>
              <a:rPr lang="es"/>
              <a:t>Mean Squared Error: 155,177.32</a:t>
            </a:r>
            <a:endParaRPr/>
          </a:p>
          <a:p>
            <a:pPr indent="-317500" lvl="1" marL="914400" rtl="0" algn="l">
              <a:lnSpc>
                <a:spcPct val="100000"/>
              </a:lnSpc>
              <a:spcBef>
                <a:spcPts val="0"/>
              </a:spcBef>
              <a:spcAft>
                <a:spcPts val="0"/>
              </a:spcAft>
              <a:buSzPts val="1400"/>
              <a:buChar char="○"/>
            </a:pPr>
            <a:r>
              <a:rPr lang="es"/>
              <a:t>Mean Absolute Error: 110,789.33</a:t>
            </a:r>
            <a:endParaRPr/>
          </a:p>
        </p:txBody>
      </p:sp>
      <p:pic>
        <p:nvPicPr>
          <p:cNvPr id="138" name="Google Shape;138;p23"/>
          <p:cNvPicPr preferRelativeResize="0"/>
          <p:nvPr/>
        </p:nvPicPr>
        <p:blipFill>
          <a:blip r:embed="rId3">
            <a:alphaModFix/>
          </a:blip>
          <a:stretch>
            <a:fillRect/>
          </a:stretch>
        </p:blipFill>
        <p:spPr>
          <a:xfrm>
            <a:off x="4158625" y="4602950"/>
            <a:ext cx="826749" cy="41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211736" y="155250"/>
            <a:ext cx="8720527" cy="4858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Challenges &amp; Learnings</a:t>
            </a:r>
            <a:endParaRPr/>
          </a:p>
        </p:txBody>
      </p:sp>
      <p:sp>
        <p:nvSpPr>
          <p:cNvPr id="149" name="Google Shape;149;p25"/>
          <p:cNvSpPr txBox="1"/>
          <p:nvPr>
            <p:ph idx="1" type="body"/>
          </p:nvPr>
        </p:nvSpPr>
        <p:spPr>
          <a:xfrm>
            <a:off x="343675" y="1147225"/>
            <a:ext cx="8182500" cy="30879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200"/>
          </a:p>
          <a:p>
            <a:pPr indent="-304800" lvl="0" marL="457200" rtl="0" algn="l">
              <a:lnSpc>
                <a:spcPct val="200000"/>
              </a:lnSpc>
              <a:spcBef>
                <a:spcPts val="1200"/>
              </a:spcBef>
              <a:spcAft>
                <a:spcPts val="0"/>
              </a:spcAft>
              <a:buSzPts val="1200"/>
              <a:buChar char="●"/>
            </a:pPr>
            <a:r>
              <a:rPr lang="es" sz="1200">
                <a:highlight>
                  <a:srgbClr val="FFFFFF"/>
                </a:highlight>
              </a:rPr>
              <a:t> </a:t>
            </a:r>
            <a:r>
              <a:rPr b="1" lang="es" sz="1200">
                <a:highlight>
                  <a:srgbClr val="FFFFFF"/>
                </a:highlight>
              </a:rPr>
              <a:t>Data set:</a:t>
            </a:r>
            <a:r>
              <a:rPr lang="es" sz="1200">
                <a:highlight>
                  <a:srgbClr val="FFFFFF"/>
                </a:highlight>
              </a:rPr>
              <a:t> </a:t>
            </a:r>
            <a:r>
              <a:rPr lang="es" sz="1200">
                <a:highlight>
                  <a:srgbClr val="FFFFFF"/>
                </a:highlight>
              </a:rPr>
              <a:t>Too many unique values in categorical columns</a:t>
            </a:r>
            <a:endParaRPr sz="1200">
              <a:highlight>
                <a:srgbClr val="FFFFFF"/>
              </a:highlight>
            </a:endParaRPr>
          </a:p>
          <a:p>
            <a:pPr indent="-304800" lvl="0" marL="457200" rtl="0" algn="l">
              <a:lnSpc>
                <a:spcPct val="200000"/>
              </a:lnSpc>
              <a:spcBef>
                <a:spcPts val="0"/>
              </a:spcBef>
              <a:spcAft>
                <a:spcPts val="0"/>
              </a:spcAft>
              <a:buSzPts val="1200"/>
              <a:buChar char="●"/>
            </a:pPr>
            <a:r>
              <a:rPr lang="es" sz="1200">
                <a:highlight>
                  <a:srgbClr val="FFFFFF"/>
                </a:highlight>
              </a:rPr>
              <a:t> </a:t>
            </a:r>
            <a:r>
              <a:rPr b="1" lang="es" sz="1200">
                <a:highlight>
                  <a:srgbClr val="FFFFFF"/>
                </a:highlight>
              </a:rPr>
              <a:t>Initial approach: </a:t>
            </a:r>
            <a:r>
              <a:rPr lang="es" sz="1200">
                <a:highlight>
                  <a:srgbClr val="FFFFFF"/>
                </a:highlight>
              </a:rPr>
              <a:t>Could not achieve highest rate for imdb_rating, ended up moving to no_of_votes column</a:t>
            </a:r>
            <a:endParaRPr sz="1200">
              <a:highlight>
                <a:srgbClr val="FFFFFF"/>
              </a:highlight>
            </a:endParaRPr>
          </a:p>
          <a:p>
            <a:pPr indent="-304800" lvl="0" marL="457200" rtl="0" algn="l">
              <a:lnSpc>
                <a:spcPct val="200000"/>
              </a:lnSpc>
              <a:spcBef>
                <a:spcPts val="0"/>
              </a:spcBef>
              <a:spcAft>
                <a:spcPts val="0"/>
              </a:spcAft>
              <a:buSzPts val="1200"/>
              <a:buChar char="●"/>
            </a:pPr>
            <a:r>
              <a:rPr b="1" lang="es" sz="1200"/>
              <a:t>Predictive models  :  </a:t>
            </a:r>
            <a:r>
              <a:rPr lang="es" sz="1200"/>
              <a:t>Understanding the relationships between the different features , how each model performs and interpreting the results.</a:t>
            </a:r>
            <a:endParaRPr sz="1200">
              <a:highlight>
                <a:srgbClr val="FFFFFF"/>
              </a:highlight>
            </a:endParaRPr>
          </a:p>
          <a:p>
            <a:pPr indent="0" lvl="0" marL="457200" rtl="0" algn="l">
              <a:lnSpc>
                <a:spcPct val="200000"/>
              </a:lnSpc>
              <a:spcBef>
                <a:spcPts val="0"/>
              </a:spcBef>
              <a:spcAft>
                <a:spcPts val="0"/>
              </a:spcAft>
              <a:buNone/>
            </a:pPr>
            <a:r>
              <a:t/>
            </a:r>
            <a:endParaRPr/>
          </a:p>
        </p:txBody>
      </p:sp>
      <p:pic>
        <p:nvPicPr>
          <p:cNvPr id="150" name="Google Shape;150;p25"/>
          <p:cNvPicPr preferRelativeResize="0"/>
          <p:nvPr/>
        </p:nvPicPr>
        <p:blipFill>
          <a:blip r:embed="rId3">
            <a:alphaModFix/>
          </a:blip>
          <a:stretch>
            <a:fillRect/>
          </a:stretch>
        </p:blipFill>
        <p:spPr>
          <a:xfrm>
            <a:off x="4158625" y="4602950"/>
            <a:ext cx="826749" cy="416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Real-World Application and Impact</a:t>
            </a:r>
            <a:endParaRPr/>
          </a:p>
        </p:txBody>
      </p:sp>
      <p:sp>
        <p:nvSpPr>
          <p:cNvPr id="156" name="Google Shape;156;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lnSpc>
                <a:spcPct val="140000"/>
              </a:lnSpc>
              <a:spcBef>
                <a:spcPts val="1200"/>
              </a:spcBef>
              <a:spcAft>
                <a:spcPts val="0"/>
              </a:spcAft>
              <a:buNone/>
            </a:pPr>
            <a:r>
              <a:t/>
            </a:r>
            <a:endParaRPr sz="1200">
              <a:highlight>
                <a:srgbClr val="FFFFFF"/>
              </a:highlight>
            </a:endParaRPr>
          </a:p>
          <a:p>
            <a:pPr indent="0" lvl="0" marL="457200" rtl="0" algn="just">
              <a:lnSpc>
                <a:spcPct val="140000"/>
              </a:lnSpc>
              <a:spcBef>
                <a:spcPts val="1200"/>
              </a:spcBef>
              <a:spcAft>
                <a:spcPts val="0"/>
              </a:spcAft>
              <a:buNone/>
            </a:pPr>
            <a:r>
              <a:rPr lang="es" sz="1200">
                <a:highlight>
                  <a:srgbClr val="FFFFFF"/>
                </a:highlight>
              </a:rPr>
              <a:t>The global movies and entertainment market size was estimated at  over USD 100 billion in 2023, </a:t>
            </a:r>
            <a:r>
              <a:rPr lang="es" sz="1200">
                <a:highlight>
                  <a:srgbClr val="FFFFFF"/>
                </a:highlight>
              </a:rPr>
              <a:t>expecting</a:t>
            </a:r>
            <a:r>
              <a:rPr lang="es" sz="1200">
                <a:highlight>
                  <a:srgbClr val="FFFFFF"/>
                </a:highlight>
              </a:rPr>
              <a:t> to grow at 8% during the current year.</a:t>
            </a:r>
            <a:endParaRPr sz="1200">
              <a:highlight>
                <a:srgbClr val="FFFFFF"/>
              </a:highlight>
            </a:endParaRPr>
          </a:p>
          <a:p>
            <a:pPr indent="0" lvl="0" marL="457200" rtl="0" algn="just">
              <a:lnSpc>
                <a:spcPct val="140000"/>
              </a:lnSpc>
              <a:spcBef>
                <a:spcPts val="1200"/>
              </a:spcBef>
              <a:spcAft>
                <a:spcPts val="0"/>
              </a:spcAft>
              <a:buNone/>
            </a:pPr>
            <a:r>
              <a:rPr lang="es" sz="1200">
                <a:highlight>
                  <a:srgbClr val="FFFFFF"/>
                </a:highlight>
              </a:rPr>
              <a:t>Our model is developed on a real world data set and can also be used to predict user’s votes in other platforms such as Rotten Tomato or Metacritic. Other than films, TV shows or music shows popular votes could also be predicted using our model. </a:t>
            </a:r>
            <a:endParaRPr sz="1200">
              <a:highlight>
                <a:srgbClr val="FFFFFF"/>
              </a:highlight>
            </a:endParaRPr>
          </a:p>
          <a:p>
            <a:pPr indent="0" lvl="0" marL="457200" rtl="0" algn="just">
              <a:lnSpc>
                <a:spcPct val="140000"/>
              </a:lnSpc>
              <a:spcBef>
                <a:spcPts val="1200"/>
              </a:spcBef>
              <a:spcAft>
                <a:spcPts val="1200"/>
              </a:spcAft>
              <a:buNone/>
            </a:pPr>
            <a:r>
              <a:rPr lang="es" sz="1200">
                <a:highlight>
                  <a:srgbClr val="FFFFFF"/>
                </a:highlight>
              </a:rPr>
              <a:t>Forecasting the  number of votes that a movie could </a:t>
            </a:r>
            <a:r>
              <a:rPr lang="es" sz="1200">
                <a:highlight>
                  <a:srgbClr val="FFFFFF"/>
                </a:highlight>
              </a:rPr>
              <a:t>obtain</a:t>
            </a:r>
            <a:r>
              <a:rPr lang="es" sz="1200">
                <a:highlight>
                  <a:srgbClr val="FFFFFF"/>
                </a:highlight>
              </a:rPr>
              <a:t> is a metric that may be also utilized to create a social media marketing strategy for a production company or </a:t>
            </a:r>
            <a:r>
              <a:rPr lang="es" sz="1200">
                <a:highlight>
                  <a:srgbClr val="FFFFFF"/>
                </a:highlight>
              </a:rPr>
              <a:t>streaming</a:t>
            </a:r>
            <a:r>
              <a:rPr lang="es" sz="1200">
                <a:highlight>
                  <a:srgbClr val="FFFFFF"/>
                </a:highlight>
              </a:rPr>
              <a:t> platform.</a:t>
            </a:r>
            <a:endParaRPr sz="1200">
              <a:highlight>
                <a:srgbClr val="FFFFFF"/>
              </a:highlight>
            </a:endParaRPr>
          </a:p>
        </p:txBody>
      </p:sp>
      <p:pic>
        <p:nvPicPr>
          <p:cNvPr id="157" name="Google Shape;157;p26"/>
          <p:cNvPicPr preferRelativeResize="0"/>
          <p:nvPr/>
        </p:nvPicPr>
        <p:blipFill>
          <a:blip r:embed="rId3">
            <a:alphaModFix/>
          </a:blip>
          <a:stretch>
            <a:fillRect/>
          </a:stretch>
        </p:blipFill>
        <p:spPr>
          <a:xfrm>
            <a:off x="4158625" y="4602950"/>
            <a:ext cx="826749" cy="416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ctrTitle"/>
          </p:nvPr>
        </p:nvSpPr>
        <p:spPr>
          <a:xfrm>
            <a:off x="579808" y="1229575"/>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THANK YOU !</a:t>
            </a:r>
            <a:endParaRPr/>
          </a:p>
        </p:txBody>
      </p:sp>
      <p:sp>
        <p:nvSpPr>
          <p:cNvPr id="163" name="Google Shape;163;p27"/>
          <p:cNvSpPr txBox="1"/>
          <p:nvPr>
            <p:ph idx="1" type="subTitle"/>
          </p:nvPr>
        </p:nvSpPr>
        <p:spPr>
          <a:xfrm>
            <a:off x="635700" y="3987701"/>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Anthony, Govarthini, Jayashree &amp; Marina</a:t>
            </a:r>
            <a:endParaRPr/>
          </a:p>
        </p:txBody>
      </p:sp>
      <p:pic>
        <p:nvPicPr>
          <p:cNvPr id="164" name="Google Shape;164;p27"/>
          <p:cNvPicPr preferRelativeResize="0"/>
          <p:nvPr/>
        </p:nvPicPr>
        <p:blipFill>
          <a:blip r:embed="rId3">
            <a:alphaModFix/>
          </a:blip>
          <a:stretch>
            <a:fillRect/>
          </a:stretch>
        </p:blipFill>
        <p:spPr>
          <a:xfrm>
            <a:off x="3761900" y="280275"/>
            <a:ext cx="2873174" cy="144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PROJECT OVERVIEW</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s" u="sng"/>
              <a:t>INTRODUCTION</a:t>
            </a:r>
            <a:endParaRPr b="1" u="sng"/>
          </a:p>
          <a:p>
            <a:pPr indent="0" lvl="0" marL="0" rtl="0" algn="l">
              <a:spcBef>
                <a:spcPts val="1200"/>
              </a:spcBef>
              <a:spcAft>
                <a:spcPts val="0"/>
              </a:spcAft>
              <a:buClr>
                <a:schemeClr val="dk1"/>
              </a:buClr>
              <a:buSzPct val="61111"/>
              <a:buFont typeface="Arial"/>
              <a:buNone/>
            </a:pPr>
            <a:r>
              <a:rPr lang="es"/>
              <a:t>I</a:t>
            </a:r>
            <a:r>
              <a:rPr lang="es"/>
              <a:t>MDb (Internet Movie Database) is the world most popular online database of information related to films, television series, podcasts ratings, and fan and critical reviews.</a:t>
            </a:r>
            <a:endParaRPr/>
          </a:p>
          <a:p>
            <a:pPr indent="0" lvl="0" marL="0" rtl="0" algn="l">
              <a:spcBef>
                <a:spcPts val="1200"/>
              </a:spcBef>
              <a:spcAft>
                <a:spcPts val="0"/>
              </a:spcAft>
              <a:buNone/>
            </a:pPr>
            <a:r>
              <a:rPr b="1" lang="es" u="sng"/>
              <a:t>INITIAL APPROACH</a:t>
            </a:r>
            <a:endParaRPr b="1" u="sng"/>
          </a:p>
          <a:p>
            <a:pPr indent="0" lvl="0" marL="0" rtl="0" algn="l">
              <a:spcBef>
                <a:spcPts val="1200"/>
              </a:spcBef>
              <a:spcAft>
                <a:spcPts val="0"/>
              </a:spcAft>
              <a:buNone/>
            </a:pPr>
            <a:r>
              <a:rPr lang="es"/>
              <a:t>To implement</a:t>
            </a:r>
            <a:r>
              <a:rPr lang="es"/>
              <a:t> machine learning models in order to predict </a:t>
            </a:r>
            <a:r>
              <a:rPr lang="es"/>
              <a:t>accurately</a:t>
            </a:r>
            <a:r>
              <a:rPr lang="es"/>
              <a:t> IMDB ratings of any particular movie.</a:t>
            </a:r>
            <a:endParaRPr/>
          </a:p>
          <a:p>
            <a:pPr indent="0" lvl="0" marL="0" rtl="0" algn="l">
              <a:spcBef>
                <a:spcPts val="1200"/>
              </a:spcBef>
              <a:spcAft>
                <a:spcPts val="0"/>
              </a:spcAft>
              <a:buNone/>
            </a:pPr>
            <a:r>
              <a:rPr lang="es"/>
              <a:t>After experimenting with the different regression models we found that none of them were giving the expected results for predicting IMDb rating score.</a:t>
            </a:r>
            <a:endParaRPr/>
          </a:p>
          <a:p>
            <a:pPr indent="0" lvl="0" marL="0" rtl="0" algn="l">
              <a:spcBef>
                <a:spcPts val="1200"/>
              </a:spcBef>
              <a:spcAft>
                <a:spcPts val="0"/>
              </a:spcAft>
              <a:buNone/>
            </a:pPr>
            <a:r>
              <a:rPr b="1" lang="es" u="sng"/>
              <a:t>FINAL OBJECTIVE</a:t>
            </a:r>
            <a:endParaRPr b="1" u="sng"/>
          </a:p>
          <a:p>
            <a:pPr indent="0" lvl="0" marL="0" rtl="0" algn="l">
              <a:spcBef>
                <a:spcPts val="1200"/>
              </a:spcBef>
              <a:spcAft>
                <a:spcPts val="0"/>
              </a:spcAft>
              <a:buNone/>
            </a:pPr>
            <a:r>
              <a:rPr lang="es"/>
              <a:t>We shift our attention into forecasting the number of votes for each film which is also an indicator of a film success in terms of popularity.</a:t>
            </a:r>
            <a:endParaRPr/>
          </a:p>
          <a:p>
            <a:pPr indent="0" lvl="0" marL="0" rtl="0" algn="l">
              <a:spcBef>
                <a:spcPts val="1200"/>
              </a:spcBef>
              <a:spcAft>
                <a:spcPts val="1200"/>
              </a:spcAft>
              <a:buNone/>
            </a:pPr>
            <a:r>
              <a:rPr lang="es"/>
              <a:t>For this purpose, the</a:t>
            </a:r>
            <a:r>
              <a:rPr lang="es"/>
              <a:t> relevant data that has been used is information about movies </a:t>
            </a:r>
            <a:r>
              <a:rPr lang="es"/>
              <a:t>ratings</a:t>
            </a:r>
            <a:r>
              <a:rPr lang="es"/>
              <a:t>, directors and  star names, duration and other features that might influence the number of votes obtained by the public.</a:t>
            </a:r>
            <a:endParaRPr/>
          </a:p>
        </p:txBody>
      </p:sp>
      <p:pic>
        <p:nvPicPr>
          <p:cNvPr id="71" name="Google Shape;71;p14"/>
          <p:cNvPicPr preferRelativeResize="0"/>
          <p:nvPr/>
        </p:nvPicPr>
        <p:blipFill>
          <a:blip r:embed="rId3">
            <a:alphaModFix/>
          </a:blip>
          <a:stretch>
            <a:fillRect/>
          </a:stretch>
        </p:blipFill>
        <p:spPr>
          <a:xfrm>
            <a:off x="4158625" y="4602950"/>
            <a:ext cx="826749" cy="41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PROCESS OVERVIEW</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AutoNum type="arabicPeriod"/>
            </a:pPr>
            <a:r>
              <a:rPr lang="es"/>
              <a:t>Data Selection and Preparation</a:t>
            </a:r>
            <a:endParaRPr/>
          </a:p>
          <a:p>
            <a:pPr indent="-342900" lvl="0" marL="457200" rtl="0" algn="l">
              <a:lnSpc>
                <a:spcPct val="100000"/>
              </a:lnSpc>
              <a:spcBef>
                <a:spcPts val="0"/>
              </a:spcBef>
              <a:spcAft>
                <a:spcPts val="0"/>
              </a:spcAft>
              <a:buSzPts val="1800"/>
              <a:buAutoNum type="arabicPeriod"/>
            </a:pPr>
            <a:r>
              <a:rPr lang="es"/>
              <a:t>Round 1:</a:t>
            </a:r>
            <a:endParaRPr/>
          </a:p>
          <a:p>
            <a:pPr indent="-317500" lvl="1" marL="914400" rtl="0" algn="l">
              <a:lnSpc>
                <a:spcPct val="100000"/>
              </a:lnSpc>
              <a:spcBef>
                <a:spcPts val="0"/>
              </a:spcBef>
              <a:spcAft>
                <a:spcPts val="0"/>
              </a:spcAft>
              <a:buSzPts val="1400"/>
              <a:buAutoNum type="alphaLcPeriod"/>
            </a:pPr>
            <a:r>
              <a:rPr lang="es"/>
              <a:t>Feature engineering</a:t>
            </a:r>
            <a:endParaRPr/>
          </a:p>
          <a:p>
            <a:pPr indent="-317500" lvl="1" marL="914400" rtl="0" algn="l">
              <a:lnSpc>
                <a:spcPct val="200000"/>
              </a:lnSpc>
              <a:spcBef>
                <a:spcPts val="0"/>
              </a:spcBef>
              <a:spcAft>
                <a:spcPts val="0"/>
              </a:spcAft>
              <a:buSzPts val="1400"/>
              <a:buAutoNum type="alphaLcPeriod"/>
            </a:pPr>
            <a:r>
              <a:rPr lang="es"/>
              <a:t>Model testing</a:t>
            </a:r>
            <a:endParaRPr/>
          </a:p>
          <a:p>
            <a:pPr indent="-342900" lvl="0" marL="457200" rtl="0" algn="l">
              <a:lnSpc>
                <a:spcPct val="100000"/>
              </a:lnSpc>
              <a:spcBef>
                <a:spcPts val="0"/>
              </a:spcBef>
              <a:spcAft>
                <a:spcPts val="0"/>
              </a:spcAft>
              <a:buSzPts val="1800"/>
              <a:buAutoNum type="arabicPeriod"/>
            </a:pPr>
            <a:r>
              <a:rPr lang="es"/>
              <a:t>Round 2:</a:t>
            </a:r>
            <a:endParaRPr/>
          </a:p>
          <a:p>
            <a:pPr indent="-317500" lvl="1" marL="914400" rtl="0" algn="l">
              <a:lnSpc>
                <a:spcPct val="100000"/>
              </a:lnSpc>
              <a:spcBef>
                <a:spcPts val="0"/>
              </a:spcBef>
              <a:spcAft>
                <a:spcPts val="0"/>
              </a:spcAft>
              <a:buSzPts val="1400"/>
              <a:buAutoNum type="alphaLcPeriod"/>
            </a:pPr>
            <a:r>
              <a:rPr lang="es"/>
              <a:t>Feature selection</a:t>
            </a:r>
            <a:endParaRPr/>
          </a:p>
          <a:p>
            <a:pPr indent="-317500" lvl="1" marL="914400" rtl="0" algn="l">
              <a:lnSpc>
                <a:spcPct val="200000"/>
              </a:lnSpc>
              <a:spcBef>
                <a:spcPts val="0"/>
              </a:spcBef>
              <a:spcAft>
                <a:spcPts val="0"/>
              </a:spcAft>
              <a:buSzPts val="1400"/>
              <a:buAutoNum type="alphaLcPeriod"/>
            </a:pPr>
            <a:r>
              <a:rPr lang="es"/>
              <a:t>Model testing and final model selection</a:t>
            </a:r>
            <a:endParaRPr/>
          </a:p>
          <a:p>
            <a:pPr indent="-342900" lvl="0" marL="457200" rtl="0" algn="l">
              <a:lnSpc>
                <a:spcPct val="200000"/>
              </a:lnSpc>
              <a:spcBef>
                <a:spcPts val="0"/>
              </a:spcBef>
              <a:spcAft>
                <a:spcPts val="0"/>
              </a:spcAft>
              <a:buSzPts val="1800"/>
              <a:buAutoNum type="arabicPeriod"/>
            </a:pPr>
            <a:r>
              <a:rPr lang="es"/>
              <a:t>Final model optimization</a:t>
            </a:r>
            <a:endParaRPr/>
          </a:p>
        </p:txBody>
      </p:sp>
      <p:pic>
        <p:nvPicPr>
          <p:cNvPr id="78" name="Google Shape;78;p15"/>
          <p:cNvPicPr preferRelativeResize="0"/>
          <p:nvPr/>
        </p:nvPicPr>
        <p:blipFill>
          <a:blip r:embed="rId3">
            <a:alphaModFix/>
          </a:blip>
          <a:stretch>
            <a:fillRect/>
          </a:stretch>
        </p:blipFill>
        <p:spPr>
          <a:xfrm>
            <a:off x="4158625" y="4602950"/>
            <a:ext cx="826749" cy="416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495300" lvl="0" marL="457200" rtl="0" algn="l">
              <a:spcBef>
                <a:spcPts val="0"/>
              </a:spcBef>
              <a:spcAft>
                <a:spcPts val="0"/>
              </a:spcAft>
              <a:buSzPts val="4200"/>
              <a:buAutoNum type="arabicPeriod"/>
            </a:pPr>
            <a:r>
              <a:rPr lang="es"/>
              <a:t>Data Selection and Preparation</a:t>
            </a:r>
            <a:endParaRPr/>
          </a:p>
        </p:txBody>
      </p:sp>
      <p:sp>
        <p:nvSpPr>
          <p:cNvPr id="84" name="Google Shape;84;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sz="1100"/>
              <a:t>Dataset link: </a:t>
            </a:r>
            <a:r>
              <a:rPr lang="es" sz="1100" u="sng">
                <a:solidFill>
                  <a:schemeClr val="hlink"/>
                </a:solidFill>
                <a:hlinkClick r:id="rId3"/>
              </a:rPr>
              <a:t>https://www.kaggle.com/datasets/harshitshankhdhar/imdb-dataset-of-top-1000-movies-and-tv-shows/data</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es" sz="1600"/>
              <a:t>O</a:t>
            </a:r>
            <a:r>
              <a:rPr lang="es" sz="1600"/>
              <a:t>riginal IMDb Rating data set : 16 columns x 1000 rows</a:t>
            </a:r>
            <a:endParaRPr sz="1600"/>
          </a:p>
          <a:p>
            <a:pPr indent="-322580" lvl="0" marL="457200" rtl="0" algn="l">
              <a:spcBef>
                <a:spcPts val="1200"/>
              </a:spcBef>
              <a:spcAft>
                <a:spcPts val="0"/>
              </a:spcAft>
              <a:buSzPct val="100000"/>
              <a:buChar char="●"/>
            </a:pPr>
            <a:r>
              <a:rPr lang="es" sz="1600"/>
              <a:t>Data cleaning ( casting data types, dropping null values, </a:t>
            </a:r>
            <a:r>
              <a:rPr lang="es" sz="1600"/>
              <a:t>deleting  columns</a:t>
            </a:r>
            <a:r>
              <a:rPr lang="es" sz="1600"/>
              <a:t> )</a:t>
            </a:r>
            <a:endParaRPr sz="1600"/>
          </a:p>
          <a:p>
            <a:pPr indent="0" lvl="0" marL="457200" rtl="0" algn="l">
              <a:spcBef>
                <a:spcPts val="1200"/>
              </a:spcBef>
              <a:spcAft>
                <a:spcPts val="0"/>
              </a:spcAft>
              <a:buNone/>
            </a:pPr>
            <a:r>
              <a:t/>
            </a:r>
            <a:endParaRPr sz="1600"/>
          </a:p>
          <a:p>
            <a:pPr indent="0" lvl="0" marL="0" rtl="0" algn="l">
              <a:spcBef>
                <a:spcPts val="1200"/>
              </a:spcBef>
              <a:spcAft>
                <a:spcPts val="0"/>
              </a:spcAft>
              <a:buNone/>
            </a:pPr>
            <a:r>
              <a:rPr lang="es" sz="1600"/>
              <a:t>Cleaned</a:t>
            </a:r>
            <a:r>
              <a:rPr lang="es" sz="1600"/>
              <a:t> IMDb Rating data set : 14 columns x 715 rows</a:t>
            </a:r>
            <a:endParaRPr sz="1600"/>
          </a:p>
          <a:p>
            <a:pPr indent="-322580" lvl="0" marL="457200" rtl="0" algn="l">
              <a:spcBef>
                <a:spcPts val="1200"/>
              </a:spcBef>
              <a:spcAft>
                <a:spcPts val="0"/>
              </a:spcAft>
              <a:buSzPct val="100000"/>
              <a:buChar char="●"/>
            </a:pPr>
            <a:r>
              <a:rPr lang="es" sz="1600"/>
              <a:t>Data exploration and visualization</a:t>
            </a:r>
            <a:endParaRPr sz="1600"/>
          </a:p>
          <a:p>
            <a:pPr indent="-322580" lvl="0" marL="457200" rtl="0" algn="l">
              <a:spcBef>
                <a:spcPts val="0"/>
              </a:spcBef>
              <a:spcAft>
                <a:spcPts val="0"/>
              </a:spcAft>
              <a:buSzPct val="100000"/>
              <a:buChar char="●"/>
            </a:pPr>
            <a:r>
              <a:rPr lang="es" sz="1600"/>
              <a:t>Pre Processed the</a:t>
            </a:r>
            <a:r>
              <a:rPr lang="es" sz="1600"/>
              <a:t> data in order to implement ML models </a:t>
            </a:r>
            <a:endParaRPr sz="1600"/>
          </a:p>
          <a:p>
            <a:pPr indent="457200" lvl="0" marL="457200" rtl="0" algn="l">
              <a:lnSpc>
                <a:spcPct val="100000"/>
              </a:lnSpc>
              <a:spcBef>
                <a:spcPts val="1200"/>
              </a:spcBef>
              <a:spcAft>
                <a:spcPts val="0"/>
              </a:spcAft>
              <a:buNone/>
            </a:pPr>
            <a:r>
              <a:rPr lang="es" sz="1600"/>
              <a:t>Regroup categorical variables (mapping) - actors or film genre. </a:t>
            </a:r>
            <a:endParaRPr sz="1600"/>
          </a:p>
          <a:p>
            <a:pPr indent="457200" lvl="0" marL="457200" rtl="0" algn="l">
              <a:lnSpc>
                <a:spcPct val="100000"/>
              </a:lnSpc>
              <a:spcBef>
                <a:spcPts val="1200"/>
              </a:spcBef>
              <a:spcAft>
                <a:spcPts val="1200"/>
              </a:spcAft>
              <a:buNone/>
            </a:pPr>
            <a:r>
              <a:rPr lang="es" sz="1600"/>
              <a:t>Scale numerical features </a:t>
            </a:r>
            <a:endParaRPr sz="1600"/>
          </a:p>
        </p:txBody>
      </p:sp>
      <p:pic>
        <p:nvPicPr>
          <p:cNvPr id="85" name="Google Shape;85;p16"/>
          <p:cNvPicPr preferRelativeResize="0"/>
          <p:nvPr/>
        </p:nvPicPr>
        <p:blipFill>
          <a:blip r:embed="rId4">
            <a:alphaModFix/>
          </a:blip>
          <a:stretch>
            <a:fillRect/>
          </a:stretch>
        </p:blipFill>
        <p:spPr>
          <a:xfrm>
            <a:off x="4158625" y="4602950"/>
            <a:ext cx="826749" cy="41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2a. Feature engineering and selection</a:t>
            </a:r>
            <a:endParaRPr/>
          </a:p>
        </p:txBody>
      </p:sp>
      <p:sp>
        <p:nvSpPr>
          <p:cNvPr id="91" name="Google Shape;91;p17"/>
          <p:cNvSpPr txBox="1"/>
          <p:nvPr>
            <p:ph idx="1" type="body"/>
          </p:nvPr>
        </p:nvSpPr>
        <p:spPr>
          <a:xfrm>
            <a:off x="311700" y="1503875"/>
            <a:ext cx="8520600" cy="33540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SzPts val="1500"/>
              <a:buChar char="●"/>
            </a:pPr>
            <a:r>
              <a:rPr b="1" lang="es" sz="1500"/>
              <a:t>Train test split</a:t>
            </a:r>
            <a:r>
              <a:rPr lang="es" sz="1500"/>
              <a:t>: S</a:t>
            </a:r>
            <a:r>
              <a:rPr lang="es" sz="1500"/>
              <a:t>etting our target column (Number of votes) and pre-selecting the rest of the features that needed to be considered - Movie director, critic’s score or film categories.</a:t>
            </a:r>
            <a:endParaRPr sz="1500"/>
          </a:p>
          <a:p>
            <a:pPr indent="0" lvl="0" marL="457200" rtl="0" algn="l">
              <a:lnSpc>
                <a:spcPct val="100000"/>
              </a:lnSpc>
              <a:spcBef>
                <a:spcPts val="1200"/>
              </a:spcBef>
              <a:spcAft>
                <a:spcPts val="0"/>
              </a:spcAft>
              <a:buNone/>
            </a:pPr>
            <a:r>
              <a:t/>
            </a:r>
            <a:endParaRPr sz="1500"/>
          </a:p>
          <a:p>
            <a:pPr indent="-323850" lvl="0" marL="457200" rtl="0" algn="l">
              <a:lnSpc>
                <a:spcPct val="100000"/>
              </a:lnSpc>
              <a:spcBef>
                <a:spcPts val="1200"/>
              </a:spcBef>
              <a:spcAft>
                <a:spcPts val="0"/>
              </a:spcAft>
              <a:buSzPts val="1500"/>
              <a:buChar char="●"/>
            </a:pPr>
            <a:r>
              <a:rPr b="1" lang="es" sz="1500"/>
              <a:t>OneHotEncoder</a:t>
            </a:r>
            <a:r>
              <a:rPr lang="es" sz="1500"/>
              <a:t>:  Utilized this function in order to categorize categorical values into numerical, enabling the performance of ML models.</a:t>
            </a:r>
            <a:endParaRPr sz="1500"/>
          </a:p>
          <a:p>
            <a:pPr indent="0" lvl="0" marL="914400" rtl="0" algn="l">
              <a:lnSpc>
                <a:spcPct val="100000"/>
              </a:lnSpc>
              <a:spcBef>
                <a:spcPts val="1200"/>
              </a:spcBef>
              <a:spcAft>
                <a:spcPts val="0"/>
              </a:spcAft>
              <a:buNone/>
            </a:pPr>
            <a:r>
              <a:t/>
            </a:r>
            <a:endParaRPr sz="1500"/>
          </a:p>
          <a:p>
            <a:pPr indent="-323850" lvl="0" marL="457200" rtl="0" algn="l">
              <a:lnSpc>
                <a:spcPct val="100000"/>
              </a:lnSpc>
              <a:spcBef>
                <a:spcPts val="1200"/>
              </a:spcBef>
              <a:spcAft>
                <a:spcPts val="0"/>
              </a:spcAft>
              <a:buSzPts val="1500"/>
              <a:buChar char="●"/>
            </a:pPr>
            <a:r>
              <a:rPr lang="es" sz="1500"/>
              <a:t>N</a:t>
            </a:r>
            <a:r>
              <a:rPr lang="es" sz="1500"/>
              <a:t>ormalize all the values by using the </a:t>
            </a:r>
            <a:r>
              <a:rPr b="1" lang="es" sz="1500"/>
              <a:t>MinMax Scaler</a:t>
            </a:r>
            <a:r>
              <a:rPr lang="es" sz="1500"/>
              <a:t>.</a:t>
            </a:r>
            <a:endParaRPr sz="1500"/>
          </a:p>
        </p:txBody>
      </p:sp>
      <p:pic>
        <p:nvPicPr>
          <p:cNvPr id="92" name="Google Shape;92;p17"/>
          <p:cNvPicPr preferRelativeResize="0"/>
          <p:nvPr/>
        </p:nvPicPr>
        <p:blipFill>
          <a:blip r:embed="rId3">
            <a:alphaModFix/>
          </a:blip>
          <a:stretch>
            <a:fillRect/>
          </a:stretch>
        </p:blipFill>
        <p:spPr>
          <a:xfrm>
            <a:off x="4158625" y="4602950"/>
            <a:ext cx="826749" cy="41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2b. Model Testing</a:t>
            </a:r>
            <a:endParaRPr/>
          </a:p>
        </p:txBody>
      </p:sp>
      <p:sp>
        <p:nvSpPr>
          <p:cNvPr id="98" name="Google Shape;98;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a:t>The first round of model testing involved basic versions of the major regression machine learning models:</a:t>
            </a:r>
            <a:endParaRPr/>
          </a:p>
          <a:p>
            <a:pPr indent="-308610" lvl="0" marL="457200" rtl="0" algn="l">
              <a:spcBef>
                <a:spcPts val="1200"/>
              </a:spcBef>
              <a:spcAft>
                <a:spcPts val="0"/>
              </a:spcAft>
              <a:buSzPct val="100000"/>
              <a:buChar char="●"/>
            </a:pPr>
            <a:r>
              <a:rPr lang="es"/>
              <a:t>KNN</a:t>
            </a:r>
            <a:endParaRPr/>
          </a:p>
          <a:p>
            <a:pPr indent="-308610" lvl="0" marL="457200" rtl="0" algn="l">
              <a:spcBef>
                <a:spcPts val="0"/>
              </a:spcBef>
              <a:spcAft>
                <a:spcPts val="0"/>
              </a:spcAft>
              <a:buSzPct val="100000"/>
              <a:buChar char="●"/>
            </a:pPr>
            <a:r>
              <a:rPr lang="es"/>
              <a:t>Linear Regression</a:t>
            </a:r>
            <a:endParaRPr/>
          </a:p>
          <a:p>
            <a:pPr indent="-308610" lvl="0" marL="457200" rtl="0" algn="l">
              <a:spcBef>
                <a:spcPts val="0"/>
              </a:spcBef>
              <a:spcAft>
                <a:spcPts val="0"/>
              </a:spcAft>
              <a:buSzPct val="100000"/>
              <a:buChar char="●"/>
            </a:pPr>
            <a:r>
              <a:rPr lang="es"/>
              <a:t>Decision Tree / Random Forest</a:t>
            </a:r>
            <a:endParaRPr/>
          </a:p>
          <a:p>
            <a:pPr indent="0" lvl="0" marL="0" rtl="0" algn="l">
              <a:spcBef>
                <a:spcPts val="1200"/>
              </a:spcBef>
              <a:spcAft>
                <a:spcPts val="0"/>
              </a:spcAft>
              <a:buNone/>
            </a:pPr>
            <a:r>
              <a:rPr lang="es"/>
              <a:t>In addition, basic ensemble approaches were utilised:</a:t>
            </a:r>
            <a:endParaRPr/>
          </a:p>
          <a:p>
            <a:pPr indent="-308610" lvl="0" marL="457200" rtl="0" algn="l">
              <a:spcBef>
                <a:spcPts val="1200"/>
              </a:spcBef>
              <a:spcAft>
                <a:spcPts val="0"/>
              </a:spcAft>
              <a:buSzPct val="100000"/>
              <a:buChar char="●"/>
            </a:pPr>
            <a:r>
              <a:rPr lang="es"/>
              <a:t>Bagging and Pasting</a:t>
            </a:r>
            <a:endParaRPr/>
          </a:p>
          <a:p>
            <a:pPr indent="-308610" lvl="0" marL="457200" rtl="0" algn="l">
              <a:spcBef>
                <a:spcPts val="0"/>
              </a:spcBef>
              <a:spcAft>
                <a:spcPts val="0"/>
              </a:spcAft>
              <a:buSzPct val="100000"/>
              <a:buChar char="●"/>
            </a:pPr>
            <a:r>
              <a:rPr lang="es"/>
              <a:t>Ada boosting</a:t>
            </a:r>
            <a:endParaRPr/>
          </a:p>
          <a:p>
            <a:pPr indent="-308610" lvl="0" marL="457200" rtl="0" algn="l">
              <a:spcBef>
                <a:spcPts val="0"/>
              </a:spcBef>
              <a:spcAft>
                <a:spcPts val="0"/>
              </a:spcAft>
              <a:buSzPct val="100000"/>
              <a:buChar char="●"/>
            </a:pPr>
            <a:r>
              <a:rPr lang="es"/>
              <a:t>Gradient Boosting</a:t>
            </a:r>
            <a:endParaRPr/>
          </a:p>
          <a:p>
            <a:pPr indent="0" lvl="0" marL="0" rtl="0" algn="l">
              <a:spcBef>
                <a:spcPts val="1200"/>
              </a:spcBef>
              <a:spcAft>
                <a:spcPts val="0"/>
              </a:spcAft>
              <a:buNone/>
            </a:pPr>
            <a:r>
              <a:rPr lang="es"/>
              <a:t>The metrics used to compare models are:</a:t>
            </a:r>
            <a:endParaRPr/>
          </a:p>
          <a:p>
            <a:pPr indent="-308610" lvl="0" marL="457200" rtl="0" algn="l">
              <a:spcBef>
                <a:spcPts val="1200"/>
              </a:spcBef>
              <a:spcAft>
                <a:spcPts val="0"/>
              </a:spcAft>
              <a:buSzPct val="100000"/>
              <a:buChar char="●"/>
            </a:pPr>
            <a:r>
              <a:rPr lang="es"/>
              <a:t>r2_score</a:t>
            </a:r>
            <a:endParaRPr/>
          </a:p>
          <a:p>
            <a:pPr indent="-308610" lvl="0" marL="457200" rtl="0" algn="l">
              <a:spcBef>
                <a:spcPts val="0"/>
              </a:spcBef>
              <a:spcAft>
                <a:spcPts val="0"/>
              </a:spcAft>
              <a:buSzPct val="100000"/>
              <a:buChar char="●"/>
            </a:pPr>
            <a:r>
              <a:rPr lang="es"/>
              <a:t>mean_absolute_error</a:t>
            </a:r>
            <a:endParaRPr/>
          </a:p>
          <a:p>
            <a:pPr indent="-308610" lvl="0" marL="457200" rtl="0" algn="l">
              <a:spcBef>
                <a:spcPts val="0"/>
              </a:spcBef>
              <a:spcAft>
                <a:spcPts val="0"/>
              </a:spcAft>
              <a:buSzPct val="100000"/>
              <a:buChar char="●"/>
            </a:pPr>
            <a:r>
              <a:rPr lang="es"/>
              <a:t>mean_squared_error</a:t>
            </a:r>
            <a:endParaRPr/>
          </a:p>
        </p:txBody>
      </p:sp>
      <p:pic>
        <p:nvPicPr>
          <p:cNvPr id="99" name="Google Shape;99;p18"/>
          <p:cNvPicPr preferRelativeResize="0"/>
          <p:nvPr/>
        </p:nvPicPr>
        <p:blipFill>
          <a:blip r:embed="rId3">
            <a:alphaModFix/>
          </a:blip>
          <a:stretch>
            <a:fillRect/>
          </a:stretch>
        </p:blipFill>
        <p:spPr>
          <a:xfrm>
            <a:off x="4158625" y="4602950"/>
            <a:ext cx="826749" cy="41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3a. Feature Selection</a:t>
            </a:r>
            <a:endParaRPr/>
          </a:p>
        </p:txBody>
      </p:sp>
      <p:sp>
        <p:nvSpPr>
          <p:cNvPr id="105" name="Google Shape;105;p19"/>
          <p:cNvSpPr txBox="1"/>
          <p:nvPr>
            <p:ph idx="1" type="body"/>
          </p:nvPr>
        </p:nvSpPr>
        <p:spPr>
          <a:xfrm>
            <a:off x="311700" y="1665925"/>
            <a:ext cx="3093900" cy="33540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40000"/>
              </a:lnSpc>
              <a:spcBef>
                <a:spcPts val="1200"/>
              </a:spcBef>
              <a:spcAft>
                <a:spcPts val="0"/>
              </a:spcAft>
              <a:buNone/>
            </a:pPr>
            <a:r>
              <a:rPr lang="es" sz="1200">
                <a:highlight>
                  <a:srgbClr val="FFFFFF"/>
                </a:highlight>
              </a:rPr>
              <a:t>Initial approach was to utilize all the different features of the data set and perform trials with the different models to see the results.</a:t>
            </a:r>
            <a:endParaRPr sz="1200">
              <a:highlight>
                <a:srgbClr val="FFFFFF"/>
              </a:highlight>
            </a:endParaRPr>
          </a:p>
          <a:p>
            <a:pPr indent="0" lvl="0" marL="0" rtl="0" algn="just">
              <a:lnSpc>
                <a:spcPct val="140000"/>
              </a:lnSpc>
              <a:spcBef>
                <a:spcPts val="1200"/>
              </a:spcBef>
              <a:spcAft>
                <a:spcPts val="0"/>
              </a:spcAft>
              <a:buNone/>
            </a:pPr>
            <a:r>
              <a:rPr lang="es" sz="1200">
                <a:highlight>
                  <a:srgbClr val="FFFFFF"/>
                </a:highlight>
              </a:rPr>
              <a:t>After testing we dropped :</a:t>
            </a:r>
            <a:endParaRPr sz="1200">
              <a:highlight>
                <a:srgbClr val="FFFFFF"/>
              </a:highlight>
            </a:endParaRPr>
          </a:p>
          <a:p>
            <a:pPr indent="-299085" lvl="0" marL="457200" rtl="0" algn="just">
              <a:lnSpc>
                <a:spcPct val="140000"/>
              </a:lnSpc>
              <a:spcBef>
                <a:spcPts val="1200"/>
              </a:spcBef>
              <a:spcAft>
                <a:spcPts val="0"/>
              </a:spcAft>
              <a:buSzPct val="100000"/>
              <a:buChar char="●"/>
            </a:pPr>
            <a:r>
              <a:rPr b="1" lang="es" sz="1200">
                <a:highlight>
                  <a:srgbClr val="FFFFFF"/>
                </a:highlight>
              </a:rPr>
              <a:t>Meta_score</a:t>
            </a:r>
            <a:r>
              <a:rPr lang="es" sz="1200">
                <a:highlight>
                  <a:srgbClr val="FFFFFF"/>
                </a:highlight>
              </a:rPr>
              <a:t>  (critics) - low levels of correlation.</a:t>
            </a:r>
            <a:endParaRPr sz="1200">
              <a:highlight>
                <a:srgbClr val="FFFFFF"/>
              </a:highlight>
            </a:endParaRPr>
          </a:p>
          <a:p>
            <a:pPr indent="-299085" lvl="0" marL="457200" rtl="0" algn="just">
              <a:lnSpc>
                <a:spcPct val="140000"/>
              </a:lnSpc>
              <a:spcBef>
                <a:spcPts val="0"/>
              </a:spcBef>
              <a:spcAft>
                <a:spcPts val="0"/>
              </a:spcAft>
              <a:buSzPct val="100000"/>
              <a:buChar char="●"/>
            </a:pPr>
            <a:r>
              <a:rPr b="1" lang="es" sz="1200">
                <a:highlight>
                  <a:srgbClr val="FFFFFF"/>
                </a:highlight>
              </a:rPr>
              <a:t>Star categories 2, 3 and 4</a:t>
            </a:r>
            <a:r>
              <a:rPr lang="es" sz="1200">
                <a:highlight>
                  <a:srgbClr val="FFFFFF"/>
                </a:highlight>
              </a:rPr>
              <a:t> (casting) : Categorical values - discarded after testing.</a:t>
            </a:r>
            <a:endParaRPr sz="1200">
              <a:highlight>
                <a:srgbClr val="FFFFFF"/>
              </a:highlight>
            </a:endParaRPr>
          </a:p>
          <a:p>
            <a:pPr indent="0" lvl="0" marL="0" rtl="0" algn="l">
              <a:lnSpc>
                <a:spcPct val="140000"/>
              </a:lnSpc>
              <a:spcBef>
                <a:spcPts val="1200"/>
              </a:spcBef>
              <a:spcAft>
                <a:spcPts val="0"/>
              </a:spcAft>
              <a:buNone/>
            </a:pPr>
            <a:r>
              <a:t/>
            </a:r>
            <a:endParaRPr sz="1200">
              <a:highlight>
                <a:srgbClr val="FFFFFF"/>
              </a:highlight>
            </a:endParaRPr>
          </a:p>
          <a:p>
            <a:pPr indent="0" lvl="0" marL="0" rtl="0" algn="l">
              <a:spcBef>
                <a:spcPts val="1200"/>
              </a:spcBef>
              <a:spcAft>
                <a:spcPts val="1200"/>
              </a:spcAft>
              <a:buNone/>
            </a:pPr>
            <a:r>
              <a:t/>
            </a:r>
            <a:endParaRPr/>
          </a:p>
        </p:txBody>
      </p:sp>
      <p:pic>
        <p:nvPicPr>
          <p:cNvPr id="106" name="Google Shape;106;p19"/>
          <p:cNvPicPr preferRelativeResize="0"/>
          <p:nvPr/>
        </p:nvPicPr>
        <p:blipFill>
          <a:blip r:embed="rId3">
            <a:alphaModFix/>
          </a:blip>
          <a:stretch>
            <a:fillRect/>
          </a:stretch>
        </p:blipFill>
        <p:spPr>
          <a:xfrm>
            <a:off x="4158625" y="4602950"/>
            <a:ext cx="826749" cy="416975"/>
          </a:xfrm>
          <a:prstGeom prst="rect">
            <a:avLst/>
          </a:prstGeom>
          <a:noFill/>
          <a:ln>
            <a:noFill/>
          </a:ln>
        </p:spPr>
      </p:pic>
      <p:pic>
        <p:nvPicPr>
          <p:cNvPr id="107" name="Google Shape;107;p19"/>
          <p:cNvPicPr preferRelativeResize="0"/>
          <p:nvPr/>
        </p:nvPicPr>
        <p:blipFill>
          <a:blip r:embed="rId4">
            <a:alphaModFix/>
          </a:blip>
          <a:stretch>
            <a:fillRect/>
          </a:stretch>
        </p:blipFill>
        <p:spPr>
          <a:xfrm>
            <a:off x="4054150" y="1287237"/>
            <a:ext cx="4138025" cy="3175700"/>
          </a:xfrm>
          <a:prstGeom prst="rect">
            <a:avLst/>
          </a:prstGeom>
          <a:noFill/>
          <a:ln>
            <a:noFill/>
          </a:ln>
        </p:spPr>
      </p:pic>
      <p:sp>
        <p:nvSpPr>
          <p:cNvPr id="108" name="Google Shape;108;p19"/>
          <p:cNvSpPr/>
          <p:nvPr/>
        </p:nvSpPr>
        <p:spPr>
          <a:xfrm>
            <a:off x="5944850" y="2821125"/>
            <a:ext cx="572400" cy="4824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 closer look at the Rating: Votes correlation</a:t>
            </a:r>
            <a:endParaRPr/>
          </a:p>
        </p:txBody>
      </p:sp>
      <p:pic>
        <p:nvPicPr>
          <p:cNvPr id="114" name="Google Shape;114;p20"/>
          <p:cNvPicPr preferRelativeResize="0"/>
          <p:nvPr/>
        </p:nvPicPr>
        <p:blipFill>
          <a:blip r:embed="rId3">
            <a:alphaModFix/>
          </a:blip>
          <a:stretch>
            <a:fillRect/>
          </a:stretch>
        </p:blipFill>
        <p:spPr>
          <a:xfrm>
            <a:off x="1275875" y="1258450"/>
            <a:ext cx="5400675" cy="3287551"/>
          </a:xfrm>
          <a:prstGeom prst="rect">
            <a:avLst/>
          </a:prstGeom>
          <a:noFill/>
          <a:ln>
            <a:noFill/>
          </a:ln>
        </p:spPr>
      </p:pic>
      <p:pic>
        <p:nvPicPr>
          <p:cNvPr id="115" name="Google Shape;115;p20"/>
          <p:cNvPicPr preferRelativeResize="0"/>
          <p:nvPr/>
        </p:nvPicPr>
        <p:blipFill>
          <a:blip r:embed="rId4">
            <a:alphaModFix/>
          </a:blip>
          <a:stretch>
            <a:fillRect/>
          </a:stretch>
        </p:blipFill>
        <p:spPr>
          <a:xfrm>
            <a:off x="4158625" y="4602950"/>
            <a:ext cx="826749" cy="41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3b. Model Testing and selection</a:t>
            </a:r>
            <a:endParaRPr/>
          </a:p>
        </p:txBody>
      </p:sp>
      <p:sp>
        <p:nvSpPr>
          <p:cNvPr id="121" name="Google Shape;121;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This involved the same steps and models used in the first round of model testing, but with a more refined set of features.</a:t>
            </a:r>
            <a:endParaRPr/>
          </a:p>
          <a:p>
            <a:pPr indent="-342900" lvl="0" marL="457200" rtl="0" algn="l">
              <a:lnSpc>
                <a:spcPct val="200000"/>
              </a:lnSpc>
              <a:spcBef>
                <a:spcPts val="1000"/>
              </a:spcBef>
              <a:spcAft>
                <a:spcPts val="0"/>
              </a:spcAft>
              <a:buSzPts val="1800"/>
              <a:buChar char="●"/>
            </a:pPr>
            <a:r>
              <a:rPr lang="es"/>
              <a:t>In addition, initial parameter tuning was implemented.</a:t>
            </a:r>
            <a:endParaRPr/>
          </a:p>
          <a:p>
            <a:pPr indent="-342900" lvl="0" marL="457200" rtl="0" algn="l">
              <a:spcBef>
                <a:spcPts val="0"/>
              </a:spcBef>
              <a:spcAft>
                <a:spcPts val="0"/>
              </a:spcAft>
              <a:buSzPts val="1800"/>
              <a:buChar char="●"/>
            </a:pPr>
            <a:r>
              <a:rPr lang="es"/>
              <a:t>Ultimately, the GradientBoostingRegressor performed the best and was selected for final tuning.</a:t>
            </a:r>
            <a:endParaRPr/>
          </a:p>
        </p:txBody>
      </p:sp>
      <p:pic>
        <p:nvPicPr>
          <p:cNvPr id="122" name="Google Shape;122;p21"/>
          <p:cNvPicPr preferRelativeResize="0"/>
          <p:nvPr/>
        </p:nvPicPr>
        <p:blipFill>
          <a:blip r:embed="rId3">
            <a:alphaModFix/>
          </a:blip>
          <a:stretch>
            <a:fillRect/>
          </a:stretch>
        </p:blipFill>
        <p:spPr>
          <a:xfrm>
            <a:off x="4158625" y="4602950"/>
            <a:ext cx="826749" cy="41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