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0" r:id="rId2"/>
    <p:sldMasterId id="2147483663" r:id="rId3"/>
    <p:sldMasterId id="2147483715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3B4"/>
    <a:srgbClr val="502425"/>
    <a:srgbClr val="E46E56"/>
    <a:srgbClr val="DD482B"/>
    <a:srgbClr val="777777"/>
    <a:srgbClr val="C1BF00"/>
    <a:srgbClr val="C4C4BA"/>
    <a:srgbClr val="ED6F00"/>
    <a:srgbClr val="5F3F36"/>
    <a:srgbClr val="3602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3" autoAdjust="0"/>
    <p:restoredTop sz="91882" autoAdjust="0"/>
  </p:normalViewPr>
  <p:slideViewPr>
    <p:cSldViewPr>
      <p:cViewPr varScale="1">
        <p:scale>
          <a:sx n="112" d="100"/>
          <a:sy n="112" d="100"/>
        </p:scale>
        <p:origin x="-1086" y="-84"/>
      </p:cViewPr>
      <p:guideLst>
        <p:guide orient="horz" pos="663"/>
        <p:guide orient="horz" pos="3486"/>
        <p:guide orient="horz" pos="1130"/>
        <p:guide pos="627"/>
        <p:guide pos="2715"/>
        <p:guide pos="5148"/>
        <p:guide pos="30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266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98CCF-5485-4272-AB55-A10439690EC8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75ED-1A78-4555-98B0-7F0CA136C63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5021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A234-2103-462B-8F52-AB890AFD5132}" type="datetimeFigureOut">
              <a:rPr lang="de-DE" smtClean="0"/>
              <a:pPr/>
              <a:t>03.06.2013</a:t>
            </a:fld>
            <a:endParaRPr lang="de-A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D000B-B436-4C23-8D47-A304CBB9E89C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16168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B5307-2CC1-4447-913B-8743BBF9C39B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95363" y="2981329"/>
            <a:ext cx="7177087" cy="185738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 marL="0" indent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00100" y="642918"/>
            <a:ext cx="7172350" cy="398482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49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ClipArt-Platzhalter 2"/>
          <p:cNvSpPr>
            <a:spLocks noGrp="1"/>
          </p:cNvSpPr>
          <p:nvPr>
            <p:ph type="clipArt" sz="half" idx="1"/>
          </p:nvPr>
        </p:nvSpPr>
        <p:spPr>
          <a:xfrm>
            <a:off x="457200" y="1989138"/>
            <a:ext cx="4038600" cy="3944937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48200" y="1989138"/>
            <a:ext cx="4038600" cy="3944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0" y="334963"/>
            <a:ext cx="498475" cy="287337"/>
          </a:xfrm>
        </p:spPr>
        <p:txBody>
          <a:bodyPr/>
          <a:lstStyle>
            <a:lvl1pPr>
              <a:defRPr/>
            </a:lvl1pPr>
          </a:lstStyle>
          <a:p>
            <a:fld id="{9259AEE6-DD51-4997-9018-26BCEC5EA2C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403860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03860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7F4D19-1BE7-43FF-BA00-16515D06ED0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49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8229600" cy="189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4037013"/>
            <a:ext cx="8229600" cy="1897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0" y="334963"/>
            <a:ext cx="498475" cy="287337"/>
          </a:xfrm>
        </p:spPr>
        <p:txBody>
          <a:bodyPr/>
          <a:lstStyle>
            <a:lvl1pPr>
              <a:defRPr/>
            </a:lvl1pPr>
          </a:lstStyle>
          <a:p>
            <a:fld id="{36666172-0D9F-476D-8A9B-4B67247F99C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DDA732-A7B2-4043-8246-5D9E9B6EB67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200460952-001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5076825" cy="5076825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utomo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bastiank\AppData\Local\Microsoft\Windows\Temporary Internet Files\Content.Outlook\2OXSUA0M\Automoti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" y="0"/>
            <a:ext cx="5065332" cy="5065332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utomo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ebastiank\AppData\Local\Microsoft\Windows\Temporary Internet Files\Content.Outlook\2OXSUA0M\Automotive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96"/>
            <a:ext cx="5065324" cy="5065324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utomo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bastiank\AppData\Local\Microsoft\Windows\Temporary Internet Files\Content.Outlook\2OXSUA0M\Automotive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96"/>
            <a:ext cx="5065324" cy="5065324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utomo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ebastiank\AppData\Local\Microsoft\Windows\Temporary Internet Files\Content.Outlook\2OXSUA0M\Automotive4 (2)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5064117" cy="5064117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ner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bastiank\AppData\Local\Microsoft\Windows\Temporary Internet Files\Content.Outlook\2OXSUA0M\Energ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96"/>
            <a:ext cx="5065324" cy="5065324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000099" y="1785926"/>
            <a:ext cx="7172351" cy="42862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95365" y="2439988"/>
            <a:ext cx="7177086" cy="3094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9652" y="6032572"/>
            <a:ext cx="714348" cy="365125"/>
          </a:xfrm>
        </p:spPr>
        <p:txBody>
          <a:bodyPr/>
          <a:lstStyle/>
          <a:p>
            <a:fld id="{685B5307-2CC1-4447-913B-8743BBF9C39B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&amp;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ebastiank\AppData\Local\Microsoft\Windows\Temporary Internet Files\Content.Outlook\2OXSUA0M\FB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" y="0"/>
            <a:ext cx="5063528" cy="5063528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&amp;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ebastiank\AppData\Local\Microsoft\Windows\Temporary Internet Files\Content.Outlook\2OXSUA0M\FM 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96"/>
            <a:ext cx="5065324" cy="5065324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ilding Auto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bastiank\AppData\Local\Microsoft\Windows\Temporary Internet Files\Content.Outlook\2OXSUA0M\Gebäudeleittechnik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78"/>
            <a:ext cx="5065324" cy="5065324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ilding Autom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ebastiank\AppData\Local\Microsoft\Windows\Temporary Internet Files\Content.Outlook\2OXSUA0M\Gebäudeleittechnik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5065324" cy="5065324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ilding Autom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ebastiank\AppData\Local\Microsoft\Windows\Temporary Internet Files\Content.Outlook\2OXSUA0M\Gebäudeleittechnik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5063520" cy="5063520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chine Bui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ebastiank\AppData\Local\Microsoft\Windows\Temporary Internet Files\Content.Outlook\2OXSUA0M\Maschinenbau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5063520" cy="5063520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a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sebastiank\AppData\Local\Microsoft\Windows\Temporary Internet Files\Content.Outlook\2OXSUA0M\Pharma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96"/>
            <a:ext cx="5065324" cy="5065324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rocess Indus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sebastiank\AppData\Local\Microsoft\Windows\Temporary Internet Files\Content.Outlook\2OXSUA0M\Prozessindustri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5065324" cy="5065324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ater 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sebastiank\AppData\Local\Microsoft\Windows\Temporary Internet Files\Content.Outlook\2OXSUA0M\wat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96"/>
            <a:ext cx="5065324" cy="5065324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B5307-2CC1-4447-913B-8743BBF9C39B}" type="slidenum">
              <a:rPr lang="de-AT" smtClean="0"/>
              <a:pPr/>
              <a:t>‹Nr.›</a:t>
            </a:fld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3"/>
          </p:nvPr>
        </p:nvSpPr>
        <p:spPr>
          <a:xfrm>
            <a:off x="995365" y="1793876"/>
            <a:ext cx="7177086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95363" y="2981329"/>
            <a:ext cx="7177087" cy="185738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 marL="0" indent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00100" y="642918"/>
            <a:ext cx="7172350" cy="398482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AT" noProof="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8429625" y="6032500"/>
            <a:ext cx="714375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62218CD-C3AD-4230-99BD-476B55F05AE3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9652" y="5857892"/>
            <a:ext cx="714348" cy="365125"/>
          </a:xfrm>
          <a:prstGeom prst="rect">
            <a:avLst/>
          </a:prstGeom>
        </p:spPr>
        <p:txBody>
          <a:bodyPr/>
          <a:lstStyle/>
          <a:p>
            <a:fld id="{685B5307-2CC1-4447-913B-8743BBF9C39B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000099" y="1357298"/>
            <a:ext cx="7513663" cy="4357718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3944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344488"/>
            <a:ext cx="527050" cy="2873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1E84A-08EF-46F6-94E2-58136ABCAD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200460952-001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43213" cy="2843213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Automo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bastiank\AppData\Local\Microsoft\Windows\Temporary Internet Files\Content.Outlook\2OXSUA0M\Automoti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4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Automo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ebastiank\AppData\Local\Microsoft\Windows\Temporary Internet Files\Content.Outlook\2OXSUA0M\Automotive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Automo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ebastiank\AppData\Local\Microsoft\Windows\Temporary Internet Files\Content.Outlook\2OXSUA0M\Automotive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" y="0"/>
            <a:ext cx="2848950" cy="2848950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Automo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ebastiank\AppData\Local\Microsoft\Windows\Temporary Internet Files\Content.Outlook\2OXSUA0M\Automotive4 (2)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Ener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ebastiank\AppData\Local\Microsoft\Windows\Temporary Internet Files\Content.Outlook\2OXSUA0M\Energ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F&amp;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ebastiank\AppData\Local\Microsoft\Windows\Temporary Internet Files\Content.Outlook\2OXSUA0M\FM 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AT" noProof="0" dirty="0" err="1" smtClean="0"/>
              <a:t>Click</a:t>
            </a:r>
            <a:r>
              <a:rPr lang="de-AT" noProof="0" dirty="0" smtClean="0"/>
              <a:t> to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text </a:t>
            </a:r>
            <a:r>
              <a:rPr lang="de-AT" noProof="0" dirty="0" err="1" smtClean="0"/>
              <a:t>styles</a:t>
            </a:r>
            <a:endParaRPr lang="de-AT" noProof="0" dirty="0" smtClean="0"/>
          </a:p>
          <a:p>
            <a:pPr lvl="1"/>
            <a:r>
              <a:rPr lang="de-AT" noProof="0" dirty="0" smtClean="0"/>
              <a:t>Second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2"/>
            <a:r>
              <a:rPr lang="de-AT" noProof="0" dirty="0" err="1" smtClean="0"/>
              <a:t>Third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3"/>
            <a:r>
              <a:rPr lang="de-AT" noProof="0" dirty="0" err="1" smtClean="0"/>
              <a:t>Fourth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4"/>
            <a:r>
              <a:rPr lang="de-AT" noProof="0" dirty="0" err="1" smtClean="0"/>
              <a:t>Fifth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B5307-2CC1-4447-913B-8743BBF9C39B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4881565" y="1793875"/>
            <a:ext cx="3290885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997725" y="1793875"/>
            <a:ext cx="3288523" cy="374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Building Auto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ebastiank\AppData\Local\Microsoft\Windows\Temporary Internet Files\Content.Outlook\2OXSUA0M\Gebäudeleittechnik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AT" noProof="0" dirty="0" err="1" smtClean="0"/>
              <a:t>Click</a:t>
            </a:r>
            <a:r>
              <a:rPr lang="de-AT" noProof="0" dirty="0" smtClean="0"/>
              <a:t> to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text </a:t>
            </a:r>
            <a:r>
              <a:rPr lang="de-AT" noProof="0" dirty="0" err="1" smtClean="0"/>
              <a:t>styles</a:t>
            </a:r>
            <a:endParaRPr lang="de-AT" noProof="0" dirty="0" smtClean="0"/>
          </a:p>
          <a:p>
            <a:pPr lvl="1"/>
            <a:r>
              <a:rPr lang="de-AT" noProof="0" dirty="0" smtClean="0"/>
              <a:t>Second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2"/>
            <a:r>
              <a:rPr lang="de-AT" noProof="0" dirty="0" err="1" smtClean="0"/>
              <a:t>Third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3"/>
            <a:r>
              <a:rPr lang="de-AT" noProof="0" dirty="0" err="1" smtClean="0"/>
              <a:t>Fourth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4"/>
            <a:r>
              <a:rPr lang="de-AT" noProof="0" dirty="0" err="1" smtClean="0"/>
              <a:t>Fifth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Building Autom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bastiank\AppData\Local\Microsoft\Windows\Temporary Internet Files\Content.Outlook\2OXSUA0M\Gebäudeleittechnik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2200" cy="2842200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AT" noProof="0" dirty="0" err="1" smtClean="0"/>
              <a:t>Click</a:t>
            </a:r>
            <a:r>
              <a:rPr lang="de-AT" noProof="0" dirty="0" smtClean="0"/>
              <a:t> to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text </a:t>
            </a:r>
            <a:r>
              <a:rPr lang="de-AT" noProof="0" dirty="0" err="1" smtClean="0"/>
              <a:t>styles</a:t>
            </a:r>
            <a:endParaRPr lang="de-AT" noProof="0" dirty="0" smtClean="0"/>
          </a:p>
          <a:p>
            <a:pPr lvl="1"/>
            <a:r>
              <a:rPr lang="de-AT" noProof="0" dirty="0" smtClean="0"/>
              <a:t>Second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2"/>
            <a:r>
              <a:rPr lang="de-AT" noProof="0" dirty="0" err="1" smtClean="0"/>
              <a:t>Third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3"/>
            <a:r>
              <a:rPr lang="de-AT" noProof="0" dirty="0" err="1" smtClean="0"/>
              <a:t>Fourth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4"/>
            <a:r>
              <a:rPr lang="de-AT" noProof="0" dirty="0" err="1" smtClean="0"/>
              <a:t>Fifth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Building Autom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ebastiank\AppData\Local\Microsoft\Windows\Temporary Internet Files\Content.Outlook\2OXSUA0M\Gebäudeleittechnik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315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AT" noProof="0" dirty="0" err="1" smtClean="0"/>
              <a:t>Click</a:t>
            </a:r>
            <a:r>
              <a:rPr lang="de-AT" noProof="0" dirty="0" smtClean="0"/>
              <a:t> to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text </a:t>
            </a:r>
            <a:r>
              <a:rPr lang="de-AT" noProof="0" dirty="0" err="1" smtClean="0"/>
              <a:t>styles</a:t>
            </a:r>
            <a:endParaRPr lang="de-AT" noProof="0" dirty="0" smtClean="0"/>
          </a:p>
          <a:p>
            <a:pPr lvl="1"/>
            <a:r>
              <a:rPr lang="de-AT" noProof="0" dirty="0" smtClean="0"/>
              <a:t>Second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2"/>
            <a:r>
              <a:rPr lang="de-AT" noProof="0" dirty="0" err="1" smtClean="0"/>
              <a:t>Third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3"/>
            <a:r>
              <a:rPr lang="de-AT" noProof="0" dirty="0" err="1" smtClean="0"/>
              <a:t>Fourth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4"/>
            <a:r>
              <a:rPr lang="de-AT" noProof="0" dirty="0" err="1" smtClean="0"/>
              <a:t>Fifth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F&amp;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ebastiank\AppData\Local\Microsoft\Windows\Temporary Internet Files\Content.Outlook\2OXSUA0M\FB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Machine Bui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bastiank\AppData\Local\Microsoft\Windows\Temporary Internet Files\Content.Outlook\2OXSUA0M\Maschinenbau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2200" cy="2842200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Pha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ebastiank\AppData\Local\Microsoft\Windows\Temporary Internet Files\Content.Outlook\2OXSUA0M\Pharma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Process Indus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sebastiank\AppData\Local\Microsoft\Windows\Temporary Internet Files\Content.Outlook\2OXSUA0M\Prozessindustri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14"/>
            <a:ext cx="2844036" cy="2844036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Water 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ebastiank\AppData\Local\Microsoft\Windows\Temporary Internet Files\Content.Outlook\2OXSUA0M\wat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315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817DA-2F2A-40AF-9C23-AEA505083587}" type="slidenum">
              <a:rPr/>
              <a:pPr>
                <a:defRPr/>
              </a:pPr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200460952-001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43213" cy="2843213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B5307-2CC1-4447-913B-8743BBF9C39B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000099" y="1785926"/>
            <a:ext cx="7172351" cy="42862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00099" y="2428867"/>
            <a:ext cx="7172351" cy="310515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Automo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bastiank\AppData\Local\Microsoft\Windows\Temporary Internet Files\Content.Outlook\2OXSUA0M\Automotiv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4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Automo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ebastiank\AppData\Local\Microsoft\Windows\Temporary Internet Files\Content.Outlook\2OXSUA0M\Automotive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Automo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ebastiank\AppData\Local\Microsoft\Windows\Temporary Internet Files\Content.Outlook\2OXSUA0M\Automotive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" y="0"/>
            <a:ext cx="2848950" cy="2848950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Automo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ebastiank\AppData\Local\Microsoft\Windows\Temporary Internet Files\Content.Outlook\2OXSUA0M\Automotive4 (2)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Ener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ebastiank\AppData\Local\Microsoft\Windows\Temporary Internet Files\Content.Outlook\2OXSUA0M\Energ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F&amp;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sebastiank\AppData\Local\Microsoft\Windows\Temporary Internet Files\Content.Outlook\2OXSUA0M\FM 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AT" noProof="0" dirty="0" err="1" smtClean="0"/>
              <a:t>Click</a:t>
            </a:r>
            <a:r>
              <a:rPr lang="de-AT" noProof="0" dirty="0" smtClean="0"/>
              <a:t> to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text </a:t>
            </a:r>
            <a:r>
              <a:rPr lang="de-AT" noProof="0" dirty="0" err="1" smtClean="0"/>
              <a:t>styles</a:t>
            </a:r>
            <a:endParaRPr lang="de-AT" noProof="0" dirty="0" smtClean="0"/>
          </a:p>
          <a:p>
            <a:pPr lvl="1"/>
            <a:r>
              <a:rPr lang="de-AT" noProof="0" dirty="0" smtClean="0"/>
              <a:t>Second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2"/>
            <a:r>
              <a:rPr lang="de-AT" noProof="0" dirty="0" err="1" smtClean="0"/>
              <a:t>Third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3"/>
            <a:r>
              <a:rPr lang="de-AT" noProof="0" dirty="0" err="1" smtClean="0"/>
              <a:t>Fourth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4"/>
            <a:r>
              <a:rPr lang="de-AT" noProof="0" dirty="0" err="1" smtClean="0"/>
              <a:t>Fifth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Building Auto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sebastiank\AppData\Local\Microsoft\Windows\Temporary Internet Files\Content.Outlook\2OXSUA0M\Gebäudeleittechnik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AT" noProof="0" dirty="0" err="1" smtClean="0"/>
              <a:t>Click</a:t>
            </a:r>
            <a:r>
              <a:rPr lang="de-AT" noProof="0" dirty="0" smtClean="0"/>
              <a:t> to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text </a:t>
            </a:r>
            <a:r>
              <a:rPr lang="de-AT" noProof="0" dirty="0" err="1" smtClean="0"/>
              <a:t>styles</a:t>
            </a:r>
            <a:endParaRPr lang="de-AT" noProof="0" dirty="0" smtClean="0"/>
          </a:p>
          <a:p>
            <a:pPr lvl="1"/>
            <a:r>
              <a:rPr lang="de-AT" noProof="0" dirty="0" smtClean="0"/>
              <a:t>Second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2"/>
            <a:r>
              <a:rPr lang="de-AT" noProof="0" dirty="0" err="1" smtClean="0"/>
              <a:t>Third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3"/>
            <a:r>
              <a:rPr lang="de-AT" noProof="0" dirty="0" err="1" smtClean="0"/>
              <a:t>Fourth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4"/>
            <a:r>
              <a:rPr lang="de-AT" noProof="0" dirty="0" err="1" smtClean="0"/>
              <a:t>Fifth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Building Autom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bastiank\AppData\Local\Microsoft\Windows\Temporary Internet Files\Content.Outlook\2OXSUA0M\Gebäudeleittechnik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2200" cy="2842200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AT" noProof="0" dirty="0" err="1" smtClean="0"/>
              <a:t>Click</a:t>
            </a:r>
            <a:r>
              <a:rPr lang="de-AT" noProof="0" dirty="0" smtClean="0"/>
              <a:t> to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text </a:t>
            </a:r>
            <a:r>
              <a:rPr lang="de-AT" noProof="0" dirty="0" err="1" smtClean="0"/>
              <a:t>styles</a:t>
            </a:r>
            <a:endParaRPr lang="de-AT" noProof="0" dirty="0" smtClean="0"/>
          </a:p>
          <a:p>
            <a:pPr lvl="1"/>
            <a:r>
              <a:rPr lang="de-AT" noProof="0" dirty="0" smtClean="0"/>
              <a:t>Second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2"/>
            <a:r>
              <a:rPr lang="de-AT" noProof="0" dirty="0" err="1" smtClean="0"/>
              <a:t>Third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3"/>
            <a:r>
              <a:rPr lang="de-AT" noProof="0" dirty="0" err="1" smtClean="0"/>
              <a:t>Fourth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4"/>
            <a:r>
              <a:rPr lang="de-AT" noProof="0" dirty="0" err="1" smtClean="0"/>
              <a:t>Fifth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Building Autom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ebastiank\AppData\Local\Microsoft\Windows\Temporary Internet Files\Content.Outlook\2OXSUA0M\Gebäudeleittechnik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315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AT" noProof="0" dirty="0" err="1" smtClean="0"/>
              <a:t>Click</a:t>
            </a:r>
            <a:r>
              <a:rPr lang="de-AT" noProof="0" dirty="0" smtClean="0"/>
              <a:t> to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text </a:t>
            </a:r>
            <a:r>
              <a:rPr lang="de-AT" noProof="0" dirty="0" err="1" smtClean="0"/>
              <a:t>styles</a:t>
            </a:r>
            <a:endParaRPr lang="de-AT" noProof="0" dirty="0" smtClean="0"/>
          </a:p>
          <a:p>
            <a:pPr lvl="1"/>
            <a:r>
              <a:rPr lang="de-AT" noProof="0" dirty="0" smtClean="0"/>
              <a:t>Second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2"/>
            <a:r>
              <a:rPr lang="de-AT" noProof="0" dirty="0" err="1" smtClean="0"/>
              <a:t>Third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3"/>
            <a:r>
              <a:rPr lang="de-AT" noProof="0" dirty="0" err="1" smtClean="0"/>
              <a:t>Fourth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 smtClean="0"/>
          </a:p>
          <a:p>
            <a:pPr lvl="4"/>
            <a:r>
              <a:rPr lang="de-AT" noProof="0" dirty="0" err="1" smtClean="0"/>
              <a:t>Fifth</a:t>
            </a:r>
            <a:r>
              <a:rPr lang="de-AT" noProof="0" dirty="0" smtClean="0"/>
              <a:t> </a:t>
            </a:r>
            <a:r>
              <a:rPr lang="de-AT" noProof="0" dirty="0" err="1" smtClean="0"/>
              <a:t>level</a:t>
            </a:r>
            <a:endParaRPr lang="de-AT" noProof="0" dirty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F&amp;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sebastiank\AppData\Local\Microsoft\Windows\Temporary Internet Files\Content.Outlook\2OXSUA0M\FB 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B5307-2CC1-4447-913B-8743BBF9C39B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000099" y="1793875"/>
            <a:ext cx="7172351" cy="37401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Machine Bui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bastiank\AppData\Local\Microsoft\Windows\Temporary Internet Files\Content.Outlook\2OXSUA0M\Maschinenbau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2200" cy="2842200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Pha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ebastiank\AppData\Local\Microsoft\Windows\Temporary Internet Files\Content.Outlook\2OXSUA0M\Pharma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Process Indus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sebastiank\AppData\Local\Microsoft\Windows\Temporary Internet Files\Content.Outlook\2OXSUA0M\Prozessindustri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14"/>
            <a:ext cx="2844036" cy="2844036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 Overview Water 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sebastiank\AppData\Local\Microsoft\Windows\Temporary Internet Files\Content.Outlook\2OXSUA0M\wat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315"/>
            <a:ext cx="2848942" cy="2848942"/>
          </a:xfrm>
          <a:prstGeom prst="rect">
            <a:avLst/>
          </a:prstGeom>
          <a:noFill/>
        </p:spPr>
      </p:pic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1835150" y="1341438"/>
            <a:ext cx="7308850" cy="4032250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de-AT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94" y="2061668"/>
            <a:ext cx="6091255" cy="3672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00245" y="2990847"/>
            <a:ext cx="6072205" cy="20002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800100" indent="-342900">
              <a:buFont typeface="+mj-lt"/>
              <a:buAutoNum type="arabicPeriod"/>
              <a:defRPr sz="16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+mj-lt"/>
              <a:buAutoNum type="arabicPeriod"/>
              <a:defRPr sz="1200">
                <a:solidFill>
                  <a:srgbClr val="B1B3B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9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069" y="1357298"/>
            <a:ext cx="4789660" cy="7981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fld id="{76E23A29-47FD-401D-9A86-64C19FD7AB47}" type="slidenum">
              <a:rPr lang="de-AT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</a:pPr>
              <a:t>‹Nr.›</a:t>
            </a:fld>
            <a:endParaRPr lang="de-AT" sz="2200" kern="1200" dirty="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49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3944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fld id="{7AD8592A-0902-4D60-9C26-9154A8B945E2}" type="slidenum">
              <a:rPr lang="de-DE" sz="2200" kern="120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l" rtl="0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‹Nr.›</a:t>
            </a:fld>
            <a:endParaRPr lang="de-DE" sz="2200" kern="1200">
              <a:solidFill>
                <a:srgbClr val="EA907E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642918"/>
            <a:ext cx="7172350" cy="39848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B5307-2CC1-4447-913B-8743BBF9C39B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000099" y="1793875"/>
            <a:ext cx="7172351" cy="3740150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200460952-001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5076825" cy="5076825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387568" y="3284514"/>
            <a:ext cx="6756432" cy="2376487"/>
          </a:xfrm>
          <a:prstGeom prst="rect">
            <a:avLst/>
          </a:prstGeom>
          <a:solidFill>
            <a:srgbClr val="502425">
              <a:alpha val="8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00628" y="4687860"/>
            <a:ext cx="3802236" cy="341682"/>
          </a:xfrm>
          <a:prstGeom prst="rect">
            <a:avLst/>
          </a:prstGeom>
        </p:spPr>
        <p:txBody>
          <a:bodyPr/>
          <a:lstStyle>
            <a:lvl1pPr marL="0" indent="0" algn="r" defTabSz="952500">
              <a:buNone/>
              <a:tabLst>
                <a:tab pos="2514600" algn="l"/>
              </a:tabLst>
              <a:defRPr sz="1800">
                <a:solidFill>
                  <a:schemeClr val="bg1"/>
                </a:solidFill>
                <a:latin typeface="Verdan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smtClean="0"/>
              <a:t>Salzburg 09.06.2008</a:t>
            </a:r>
            <a:endParaRPr lang="en-US" noProof="0"/>
          </a:p>
        </p:txBody>
      </p:sp>
      <p:pic>
        <p:nvPicPr>
          <p:cNvPr id="8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7406" y="4849214"/>
            <a:ext cx="4612874" cy="80964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background_n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0438" y="4611688"/>
            <a:ext cx="7200900" cy="121443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122C65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58769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58769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60438" y="3141663"/>
            <a:ext cx="7200900" cy="1470025"/>
          </a:xfrm>
        </p:spPr>
        <p:txBody>
          <a:bodyPr/>
          <a:lstStyle>
            <a:lvl1pPr algn="ctr">
              <a:defRPr sz="2000">
                <a:solidFill>
                  <a:schemeClr val="hlink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3944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81CC92-ABF7-4D13-A46E-1447065FDDA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20.jpe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43213" y="6380187"/>
            <a:ext cx="6300787" cy="512981"/>
          </a:xfrm>
          <a:prstGeom prst="rect">
            <a:avLst/>
          </a:prstGeom>
          <a:solidFill>
            <a:srgbClr val="50242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451725" y="6216676"/>
            <a:ext cx="1692275" cy="279400"/>
          </a:xfrm>
          <a:prstGeom prst="rect">
            <a:avLst/>
          </a:prstGeom>
          <a:solidFill>
            <a:srgbClr val="DD482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1800" dirty="0">
              <a:solidFill>
                <a:srgbClr val="DD482B"/>
              </a:solidFill>
            </a:endParaRPr>
          </a:p>
        </p:txBody>
      </p:sp>
      <p:pic>
        <p:nvPicPr>
          <p:cNvPr id="13" name="Picture 5" descr="CopaData_Logo_grey40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/>
          </a:blip>
          <a:srcRect b="20721"/>
          <a:stretch>
            <a:fillRect/>
          </a:stretch>
        </p:blipFill>
        <p:spPr bwMode="auto">
          <a:xfrm>
            <a:off x="649288" y="6230984"/>
            <a:ext cx="1655762" cy="303212"/>
          </a:xfrm>
          <a:prstGeom prst="rect">
            <a:avLst/>
          </a:prstGeom>
          <a:noFill/>
        </p:spPr>
      </p:pic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1000100" y="642918"/>
            <a:ext cx="7172350" cy="398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429652" y="6032572"/>
            <a:ext cx="7143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de-AT" sz="2200" kern="1200" smtClean="0">
                <a:solidFill>
                  <a:srgbClr val="E46E5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fld id="{685B5307-2CC1-4447-913B-8743BBF9C39B}" type="slidenum">
              <a:rPr lang="de-AT" smtClean="0"/>
              <a:pPr/>
              <a:t>‹Nr.›</a:t>
            </a:fld>
            <a:r>
              <a:rPr lang="de-AT" dirty="0" smtClean="0"/>
              <a:t> </a:t>
            </a:r>
            <a:endParaRPr lang="de-AT" dirty="0"/>
          </a:p>
        </p:txBody>
      </p:sp>
      <p:pic>
        <p:nvPicPr>
          <p:cNvPr id="2050" name="Picture 2" descr="C:\Users\sebastiank\AppData\Local\Microsoft\Windows\Temporary Internet Files\Content.Outlook\2OXSUA0M\do-it-your-way-ppt-png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070451" y="6210299"/>
            <a:ext cx="3430639" cy="5953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8" r:id="rId3"/>
    <p:sldLayoutId id="2147483677" r:id="rId4"/>
    <p:sldLayoutId id="2147483672" r:id="rId5"/>
    <p:sldLayoutId id="2147483673" r:id="rId6"/>
    <p:sldLayoutId id="2147483711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547813" y="5710238"/>
            <a:ext cx="259238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5003800" y="3230088"/>
            <a:ext cx="3783042" cy="134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707" r:id="rId3"/>
    <p:sldLayoutId id="2147483708" r:id="rId4"/>
    <p:sldLayoutId id="2147483689" r:id="rId5"/>
    <p:sldLayoutId id="2147483683" r:id="rId6"/>
    <p:sldLayoutId id="2147483685" r:id="rId7"/>
    <p:sldLayoutId id="2147483691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33" r:id="rId16"/>
    <p:sldLayoutId id="2147483734" r:id="rId17"/>
    <p:sldLayoutId id="2147483735" r:id="rId18"/>
    <p:sldLayoutId id="2147483738" r:id="rId19"/>
  </p:sldLayoutIdLst>
  <p:txStyles>
    <p:titleStyle>
      <a:lvl1pPr algn="r" defTabSz="914400" rtl="0" eaLnBrk="1" latinLnBrk="0" hangingPunct="1">
        <a:spcBef>
          <a:spcPct val="0"/>
        </a:spcBef>
        <a:buNone/>
        <a:defRPr kumimoji="0" lang="de-AT" sz="2400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484438" y="3213100"/>
            <a:ext cx="665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 sz="1800" dirty="0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8331200" y="6165850"/>
            <a:ext cx="358775" cy="692150"/>
          </a:xfrm>
          <a:prstGeom prst="rect">
            <a:avLst/>
          </a:prstGeom>
          <a:solidFill>
            <a:srgbClr val="DD482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1800" dirty="0">
              <a:solidFill>
                <a:srgbClr val="DD482B"/>
              </a:solidFill>
            </a:endParaRPr>
          </a:p>
        </p:txBody>
      </p:sp>
      <p:pic>
        <p:nvPicPr>
          <p:cNvPr id="19" name="Picture 15" descr="CopaData_Logo_grey40"/>
          <p:cNvPicPr>
            <a:picLocks noChangeAspect="1" noChangeArrowheads="1"/>
          </p:cNvPicPr>
          <p:nvPr/>
        </p:nvPicPr>
        <p:blipFill>
          <a:blip r:embed="rId18" cstate="print"/>
          <a:srcRect b="20721"/>
          <a:stretch>
            <a:fillRect/>
          </a:stretch>
        </p:blipFill>
        <p:spPr bwMode="auto">
          <a:xfrm>
            <a:off x="395288" y="6021388"/>
            <a:ext cx="1457325" cy="266700"/>
          </a:xfrm>
          <a:prstGeom prst="rect">
            <a:avLst/>
          </a:prstGeom>
          <a:noFill/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98842" y="6215082"/>
            <a:ext cx="502314" cy="36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de-AT" sz="2200" kern="1200" smtClean="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fld id="{76E23A29-47FD-401D-9A86-64C19FD7AB47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709" r:id="rId3"/>
    <p:sldLayoutId id="2147483710" r:id="rId4"/>
    <p:sldLayoutId id="2147483687" r:id="rId5"/>
    <p:sldLayoutId id="2147483684" r:id="rId6"/>
    <p:sldLayoutId id="2147483700" r:id="rId7"/>
    <p:sldLayoutId id="2147483692" r:id="rId8"/>
    <p:sldLayoutId id="2147483701" r:id="rId9"/>
    <p:sldLayoutId id="2147483702" r:id="rId10"/>
    <p:sldLayoutId id="2147483686" r:id="rId11"/>
    <p:sldLayoutId id="2147483703" r:id="rId12"/>
    <p:sldLayoutId id="2147483704" r:id="rId13"/>
    <p:sldLayoutId id="2147483705" r:id="rId14"/>
    <p:sldLayoutId id="2147483706" r:id="rId15"/>
    <p:sldLayoutId id="2147483714" r:id="rId16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lang="de-AT" sz="1800" kern="1200" dirty="0" smtClean="0">
          <a:solidFill>
            <a:schemeClr val="bg1"/>
          </a:solidFill>
          <a:latin typeface="Verdana" pitchFamily="34" charset="0"/>
          <a:ea typeface="+mn-ea"/>
          <a:cs typeface="+mn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514350" indent="-514350" algn="l" rtl="0" fontAlgn="base">
        <a:spcBef>
          <a:spcPct val="20000"/>
        </a:spcBef>
        <a:spcAft>
          <a:spcPct val="0"/>
        </a:spcAft>
        <a:buFont typeface="+mj-lt"/>
        <a:buAutoNum type="arabicPeriod"/>
        <a:defRPr lang="de-AT" sz="1800" kern="1200" dirty="0" smtClean="0">
          <a:solidFill>
            <a:srgbClr val="777777"/>
          </a:solidFill>
          <a:latin typeface="Verdana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484438" y="3213100"/>
            <a:ext cx="665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de-DE" kern="1200" dirty="0">
              <a:solidFill>
                <a:srgbClr val="000000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8331200" y="6165850"/>
            <a:ext cx="358775" cy="692150"/>
          </a:xfrm>
          <a:prstGeom prst="rect">
            <a:avLst/>
          </a:prstGeom>
          <a:solidFill>
            <a:srgbClr val="DD482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endParaRPr lang="de-DE" kern="1200" dirty="0">
              <a:solidFill>
                <a:srgbClr val="DD482B"/>
              </a:solidFill>
              <a:latin typeface="Verdana"/>
              <a:ea typeface="+mn-ea"/>
              <a:cs typeface="+mn-cs"/>
            </a:endParaRPr>
          </a:p>
        </p:txBody>
      </p:sp>
      <p:pic>
        <p:nvPicPr>
          <p:cNvPr id="19" name="Picture 15" descr="CopaData_Logo_grey40"/>
          <p:cNvPicPr>
            <a:picLocks noChangeAspect="1" noChangeArrowheads="1"/>
          </p:cNvPicPr>
          <p:nvPr/>
        </p:nvPicPr>
        <p:blipFill>
          <a:blip r:embed="rId20" cstate="print"/>
          <a:srcRect b="20721"/>
          <a:stretch>
            <a:fillRect/>
          </a:stretch>
        </p:blipFill>
        <p:spPr bwMode="auto">
          <a:xfrm>
            <a:off x="395288" y="6021388"/>
            <a:ext cx="1457325" cy="266700"/>
          </a:xfrm>
          <a:prstGeom prst="rect">
            <a:avLst/>
          </a:prstGeom>
          <a:noFill/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98842" y="6215082"/>
            <a:ext cx="502314" cy="36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fontAlgn="base">
              <a:spcBef>
                <a:spcPct val="50000"/>
              </a:spcBef>
              <a:spcAft>
                <a:spcPct val="0"/>
              </a:spcAft>
              <a:defRPr lang="de-AT" sz="2200" kern="1200" smtClean="0">
                <a:solidFill>
                  <a:srgbClr val="EA907E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fld id="{76E23A29-47FD-401D-9A86-64C19FD7AB47}" type="slidenum">
              <a:rPr/>
              <a:pPr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7" r:id="rId18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lang="de-AT" sz="1800" kern="1200" dirty="0" smtClean="0">
          <a:solidFill>
            <a:schemeClr val="bg1"/>
          </a:solidFill>
          <a:latin typeface="Verdana" pitchFamily="34" charset="0"/>
          <a:ea typeface="+mn-ea"/>
          <a:cs typeface="+mn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514350" indent="-514350" algn="l" rtl="0" fontAlgn="base">
        <a:spcBef>
          <a:spcPct val="20000"/>
        </a:spcBef>
        <a:spcAft>
          <a:spcPct val="0"/>
        </a:spcAft>
        <a:buFont typeface="+mj-lt"/>
        <a:buAutoNum type="arabicPeriod"/>
        <a:defRPr lang="de-AT" sz="1800" kern="1200" dirty="0" smtClean="0">
          <a:solidFill>
            <a:srgbClr val="777777"/>
          </a:solidFill>
          <a:latin typeface="Verdana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16"/>
          <p:cNvSpPr>
            <a:spLocks noGrp="1" noChangeArrowheads="1"/>
          </p:cNvSpPr>
          <p:nvPr>
            <p:ph type="title"/>
          </p:nvPr>
        </p:nvSpPr>
        <p:spPr>
          <a:xfrm>
            <a:off x="6508204" y="1196752"/>
            <a:ext cx="2635796" cy="398482"/>
          </a:xfrm>
        </p:spPr>
        <p:txBody>
          <a:bodyPr/>
          <a:lstStyle/>
          <a:p>
            <a:pPr algn="r"/>
            <a:r>
              <a:rPr lang="en-US" sz="3700" dirty="0">
                <a:solidFill>
                  <a:schemeClr val="accent2"/>
                </a:solidFill>
              </a:rPr>
              <a:t>Driver Kit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327576" y="1916832"/>
            <a:ext cx="3816424" cy="64807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 to the </a:t>
            </a:r>
            <a:r>
              <a:rPr lang="en-US" dirty="0" err="1" smtClean="0">
                <a:solidFill>
                  <a:schemeClr val="accent2"/>
                </a:solidFill>
              </a:rPr>
              <a:t>zenon</a:t>
            </a:r>
            <a:r>
              <a:rPr lang="en-US" dirty="0" smtClean="0">
                <a:solidFill>
                  <a:schemeClr val="accent2"/>
                </a:solidFill>
              </a:rPr>
              <a:t> communication level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64704"/>
            <a:ext cx="6048672" cy="334963"/>
          </a:xfrm>
          <a:noFill/>
          <a:ln/>
        </p:spPr>
        <p:txBody>
          <a:bodyPr/>
          <a:lstStyle/>
          <a:p>
            <a:r>
              <a:rPr lang="en-US" sz="1800" b="0" dirty="0"/>
              <a:t>Spontaneous Driver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0075" y="1614488"/>
            <a:ext cx="4114800" cy="3944937"/>
          </a:xfrm>
        </p:spPr>
        <p:txBody>
          <a:bodyPr/>
          <a:lstStyle/>
          <a:p>
            <a:r>
              <a:rPr lang="en-US" dirty="0"/>
              <a:t>The driver reacts </a:t>
            </a:r>
            <a:r>
              <a:rPr lang="en-US" dirty="0">
                <a:solidFill>
                  <a:schemeClr val="tx2"/>
                </a:solidFill>
              </a:rPr>
              <a:t>spontaneously</a:t>
            </a:r>
            <a:r>
              <a:rPr lang="en-US" dirty="0"/>
              <a:t> to changes of values in the hardware and sends the new values to the Send-Thread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If values change, the Send-Thread sends the new values to </a:t>
            </a:r>
            <a:r>
              <a:rPr lang="en-US" dirty="0" err="1" smtClean="0"/>
              <a:t>zenon</a:t>
            </a:r>
            <a:endParaRPr lang="en-US" dirty="0"/>
          </a:p>
          <a:p>
            <a:endParaRPr lang="en-US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1530350"/>
            <a:ext cx="3048000" cy="4130675"/>
            <a:chOff x="912" y="1190"/>
            <a:chExt cx="1920" cy="2602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912" y="1190"/>
              <a:ext cx="1728" cy="360"/>
            </a:xfrm>
            <a:prstGeom prst="rect">
              <a:avLst/>
            </a:prstGeom>
            <a:solidFill>
              <a:srgbClr val="F1BD3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600" b="1" dirty="0" err="1" smtClean="0"/>
                <a:t>zenon</a:t>
              </a:r>
              <a:r>
                <a:rPr lang="de-DE" sz="1600" b="1" dirty="0" smtClean="0"/>
                <a:t> </a:t>
              </a:r>
              <a:r>
                <a:rPr lang="de-DE" sz="1600" b="1" dirty="0" err="1"/>
                <a:t>Runtime</a:t>
              </a:r>
              <a:endParaRPr lang="de-DE" sz="1600" b="1" dirty="0"/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912" y="1766"/>
              <a:ext cx="1728" cy="912"/>
            </a:xfrm>
            <a:prstGeom prst="rect">
              <a:avLst/>
            </a:prstGeom>
            <a:solidFill>
              <a:srgbClr val="F3C55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de-DE" sz="1600" b="1"/>
                <a:t>Driver kit</a:t>
              </a: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912" y="2678"/>
              <a:ext cx="1728" cy="384"/>
            </a:xfrm>
            <a:prstGeom prst="rect">
              <a:avLst/>
            </a:prstGeom>
            <a:solidFill>
              <a:srgbClr val="F5D07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600" b="1"/>
                <a:t>Driver</a:t>
              </a:r>
            </a:p>
          </p:txBody>
        </p:sp>
        <p:cxnSp>
          <p:nvCxnSpPr>
            <p:cNvPr id="50185" name="AutoShape 9"/>
            <p:cNvCxnSpPr>
              <a:cxnSpLocks noChangeShapeType="1"/>
              <a:stCxn id="50186" idx="2"/>
              <a:endCxn id="0" idx="0"/>
            </p:cNvCxnSpPr>
            <p:nvPr/>
          </p:nvCxnSpPr>
          <p:spPr bwMode="auto">
            <a:xfrm>
              <a:off x="1776" y="2534"/>
              <a:ext cx="0" cy="76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</p:spPr>
        </p:cxn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1008" y="2054"/>
              <a:ext cx="1536" cy="48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de-DE" sz="1600" b="1"/>
                <a:t>Send-</a:t>
              </a:r>
            </a:p>
            <a:p>
              <a:pPr algn="r" eaLnBrk="0" hangingPunct="0"/>
              <a:r>
                <a:rPr lang="de-DE" sz="1600" b="1"/>
                <a:t>Thread</a:t>
              </a:r>
            </a:p>
          </p:txBody>
        </p:sp>
        <p:pic>
          <p:nvPicPr>
            <p:cNvPr id="50187" name="Picture 11" descr="SAT17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3302"/>
              <a:ext cx="672" cy="490"/>
            </a:xfrm>
            <a:prstGeom prst="rect">
              <a:avLst/>
            </a:prstGeom>
            <a:solidFill>
              <a:srgbClr val="FF9900"/>
            </a:solidFill>
          </p:spPr>
        </p:pic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2160" y="3408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 algn="r" eaLnBrk="0" hangingPunct="0"/>
              <a:r>
                <a:rPr lang="de-DE" sz="1600" b="1">
                  <a:solidFill>
                    <a:srgbClr val="323A7C"/>
                  </a:solidFill>
                </a:rPr>
                <a:t>Hardware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344" y="2102"/>
              <a:ext cx="384" cy="384"/>
              <a:chOff x="1248" y="1776"/>
              <a:chExt cx="480" cy="480"/>
            </a:xfrm>
          </p:grpSpPr>
          <p:sp>
            <p:nvSpPr>
              <p:cNvPr id="50190" name="Oval 14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480" cy="48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0191" name="Line 15"/>
              <p:cNvSpPr>
                <a:spLocks noChangeShapeType="1"/>
              </p:cNvSpPr>
              <p:nvPr/>
            </p:nvSpPr>
            <p:spPr bwMode="auto">
              <a:xfrm flipH="1" flipV="1">
                <a:off x="1248" y="1968"/>
                <a:ext cx="0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0192" name="Line 16"/>
              <p:cNvSpPr>
                <a:spLocks noChangeShapeType="1"/>
              </p:cNvSpPr>
              <p:nvPr/>
            </p:nvSpPr>
            <p:spPr bwMode="auto">
              <a:xfrm flipH="1">
                <a:off x="1728" y="2016"/>
                <a:ext cx="0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cxnSp>
          <p:nvCxnSpPr>
            <p:cNvPr id="50193" name="AutoShape 17"/>
            <p:cNvCxnSpPr>
              <a:cxnSpLocks noChangeShapeType="1"/>
              <a:stCxn id="50182" idx="2"/>
              <a:endCxn id="50186" idx="0"/>
            </p:cNvCxnSpPr>
            <p:nvPr/>
          </p:nvCxnSpPr>
          <p:spPr bwMode="auto">
            <a:xfrm>
              <a:off x="1776" y="1550"/>
              <a:ext cx="0" cy="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E53A7-E021-4C93-A23A-7FA8D4F753AB}" type="slidenum">
              <a:rPr lang="de-DE"/>
              <a:pPr/>
              <a:t>11</a:t>
            </a:fld>
            <a:endParaRPr lang="de-DE"/>
          </a:p>
        </p:txBody>
      </p:sp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Reading Sequence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19200" y="1196975"/>
            <a:ext cx="6705600" cy="762000"/>
          </a:xfrm>
        </p:spPr>
        <p:txBody>
          <a:bodyPr/>
          <a:lstStyle/>
          <a:p>
            <a:r>
              <a:rPr lang="en-US"/>
              <a:t>With the variable request an address tree is set up</a:t>
            </a:r>
          </a:p>
          <a:p>
            <a:r>
              <a:rPr lang="en-US"/>
              <a:t>While reading the tree is run through “preorder”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187450" y="2781300"/>
            <a:ext cx="6781800" cy="3079750"/>
            <a:chOff x="743" y="1728"/>
            <a:chExt cx="4272" cy="1940"/>
          </a:xfrm>
        </p:grpSpPr>
        <p:sp>
          <p:nvSpPr>
            <p:cNvPr id="51205" name="Rectangle 1029"/>
            <p:cNvSpPr>
              <a:spLocks noChangeArrowheads="1"/>
            </p:cNvSpPr>
            <p:nvPr/>
          </p:nvSpPr>
          <p:spPr bwMode="auto">
            <a:xfrm>
              <a:off x="1632" y="2736"/>
              <a:ext cx="243" cy="181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200" b="1"/>
                <a:t>5</a:t>
              </a:r>
              <a:endParaRPr lang="de-DE" sz="3200" b="1"/>
            </a:p>
          </p:txBody>
        </p:sp>
        <p:sp>
          <p:nvSpPr>
            <p:cNvPr id="51206" name="Rectangle 1030"/>
            <p:cNvSpPr>
              <a:spLocks noChangeArrowheads="1"/>
            </p:cNvSpPr>
            <p:nvPr/>
          </p:nvSpPr>
          <p:spPr bwMode="auto">
            <a:xfrm>
              <a:off x="1968" y="2736"/>
              <a:ext cx="243" cy="181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200" b="1"/>
                <a:t>6</a:t>
              </a:r>
              <a:endParaRPr lang="de-DE" sz="3200" b="1"/>
            </a:p>
          </p:txBody>
        </p:sp>
        <p:sp>
          <p:nvSpPr>
            <p:cNvPr id="51207" name="Rectangle 1031"/>
            <p:cNvSpPr>
              <a:spLocks noChangeArrowheads="1"/>
            </p:cNvSpPr>
            <p:nvPr/>
          </p:nvSpPr>
          <p:spPr bwMode="auto">
            <a:xfrm>
              <a:off x="2448" y="2736"/>
              <a:ext cx="243" cy="181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200" b="1"/>
                <a:t>1</a:t>
              </a:r>
              <a:endParaRPr lang="de-DE" sz="3200" b="1"/>
            </a:p>
          </p:txBody>
        </p:sp>
        <p:sp>
          <p:nvSpPr>
            <p:cNvPr id="51208" name="Rectangle 1032"/>
            <p:cNvSpPr>
              <a:spLocks noChangeArrowheads="1"/>
            </p:cNvSpPr>
            <p:nvPr/>
          </p:nvSpPr>
          <p:spPr bwMode="auto">
            <a:xfrm>
              <a:off x="2784" y="2736"/>
              <a:ext cx="243" cy="181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200" b="1"/>
                <a:t>5</a:t>
              </a:r>
              <a:endParaRPr lang="de-DE" sz="3200" b="1"/>
            </a:p>
          </p:txBody>
        </p:sp>
        <p:sp>
          <p:nvSpPr>
            <p:cNvPr id="51209" name="Rectangle 1033"/>
            <p:cNvSpPr>
              <a:spLocks noChangeArrowheads="1"/>
            </p:cNvSpPr>
            <p:nvPr/>
          </p:nvSpPr>
          <p:spPr bwMode="auto">
            <a:xfrm>
              <a:off x="3312" y="3216"/>
              <a:ext cx="243" cy="181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200" b="1"/>
                <a:t>2</a:t>
              </a:r>
              <a:endParaRPr lang="de-DE" sz="3200" b="1"/>
            </a:p>
          </p:txBody>
        </p:sp>
        <p:sp>
          <p:nvSpPr>
            <p:cNvPr id="51210" name="Rectangle 1034"/>
            <p:cNvSpPr>
              <a:spLocks noChangeArrowheads="1"/>
            </p:cNvSpPr>
            <p:nvPr/>
          </p:nvSpPr>
          <p:spPr bwMode="auto">
            <a:xfrm>
              <a:off x="3648" y="3216"/>
              <a:ext cx="243" cy="181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200" b="1"/>
                <a:t>5</a:t>
              </a:r>
              <a:endParaRPr lang="de-DE" sz="3200" b="1"/>
            </a:p>
          </p:txBody>
        </p:sp>
        <p:sp>
          <p:nvSpPr>
            <p:cNvPr id="51211" name="Rectangle 1035"/>
            <p:cNvSpPr>
              <a:spLocks noChangeArrowheads="1"/>
            </p:cNvSpPr>
            <p:nvPr/>
          </p:nvSpPr>
          <p:spPr bwMode="auto">
            <a:xfrm>
              <a:off x="3984" y="3216"/>
              <a:ext cx="243" cy="181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200" b="1"/>
                <a:t>9</a:t>
              </a:r>
              <a:endParaRPr lang="de-DE" sz="3200" b="1"/>
            </a:p>
          </p:txBody>
        </p:sp>
        <p:sp>
          <p:nvSpPr>
            <p:cNvPr id="51212" name="Rectangle 1036"/>
            <p:cNvSpPr>
              <a:spLocks noChangeArrowheads="1"/>
            </p:cNvSpPr>
            <p:nvPr/>
          </p:nvSpPr>
          <p:spPr bwMode="auto">
            <a:xfrm>
              <a:off x="4368" y="3216"/>
              <a:ext cx="243" cy="181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200" b="1"/>
                <a:t>1</a:t>
              </a:r>
              <a:endParaRPr lang="de-DE" sz="3200" b="1"/>
            </a:p>
          </p:txBody>
        </p:sp>
        <p:sp>
          <p:nvSpPr>
            <p:cNvPr id="51213" name="Rectangle 1037"/>
            <p:cNvSpPr>
              <a:spLocks noChangeArrowheads="1"/>
            </p:cNvSpPr>
            <p:nvPr/>
          </p:nvSpPr>
          <p:spPr bwMode="auto">
            <a:xfrm>
              <a:off x="4704" y="3216"/>
              <a:ext cx="243" cy="181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200" b="1"/>
                <a:t>9</a:t>
              </a:r>
              <a:endParaRPr lang="de-DE" sz="3200" b="1"/>
            </a:p>
          </p:txBody>
        </p:sp>
        <p:grpSp>
          <p:nvGrpSpPr>
            <p:cNvPr id="3" name="Group 1038"/>
            <p:cNvGrpSpPr>
              <a:grpSpLocks/>
            </p:cNvGrpSpPr>
            <p:nvPr/>
          </p:nvGrpSpPr>
          <p:grpSpPr bwMode="auto">
            <a:xfrm>
              <a:off x="743" y="1728"/>
              <a:ext cx="4272" cy="1940"/>
              <a:chOff x="743" y="1728"/>
              <a:chExt cx="4272" cy="1940"/>
            </a:xfrm>
          </p:grpSpPr>
          <p:sp>
            <p:nvSpPr>
              <p:cNvPr id="51215" name="Rectangle 1039"/>
              <p:cNvSpPr>
                <a:spLocks noChangeArrowheads="1"/>
              </p:cNvSpPr>
              <p:nvPr/>
            </p:nvSpPr>
            <p:spPr bwMode="auto">
              <a:xfrm>
                <a:off x="2565" y="1776"/>
                <a:ext cx="769" cy="192"/>
              </a:xfrm>
              <a:prstGeom prst="rect">
                <a:avLst/>
              </a:prstGeom>
              <a:solidFill>
                <a:srgbClr val="F5CF7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0" hangingPunct="0"/>
                <a:r>
                  <a:rPr lang="de-DE" sz="1200" b="1"/>
                  <a:t>PLC3</a:t>
                </a:r>
                <a:endParaRPr lang="en-GB" sz="1200" b="1"/>
              </a:p>
            </p:txBody>
          </p:sp>
          <p:sp>
            <p:nvSpPr>
              <p:cNvPr id="51216" name="Rectangle 1040"/>
              <p:cNvSpPr>
                <a:spLocks noChangeArrowheads="1"/>
              </p:cNvSpPr>
              <p:nvPr/>
            </p:nvSpPr>
            <p:spPr bwMode="auto">
              <a:xfrm>
                <a:off x="2363" y="2304"/>
                <a:ext cx="769" cy="192"/>
              </a:xfrm>
              <a:prstGeom prst="rect">
                <a:avLst/>
              </a:prstGeom>
              <a:solidFill>
                <a:srgbClr val="F5CF7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AT"/>
              </a:p>
            </p:txBody>
          </p:sp>
          <p:sp>
            <p:nvSpPr>
              <p:cNvPr id="51217" name="Rectangle 1041"/>
              <p:cNvSpPr>
                <a:spLocks noChangeArrowheads="1"/>
              </p:cNvSpPr>
              <p:nvPr/>
            </p:nvSpPr>
            <p:spPr bwMode="auto">
              <a:xfrm>
                <a:off x="1431" y="2304"/>
                <a:ext cx="770" cy="192"/>
              </a:xfrm>
              <a:prstGeom prst="rect">
                <a:avLst/>
              </a:prstGeom>
              <a:solidFill>
                <a:srgbClr val="F5CF7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0" hangingPunct="0"/>
                <a:r>
                  <a:rPr lang="de-DE" sz="1200" b="1"/>
                  <a:t>Marker</a:t>
                </a:r>
                <a:endParaRPr lang="en-GB" sz="1200" b="1"/>
              </a:p>
            </p:txBody>
          </p:sp>
          <p:sp>
            <p:nvSpPr>
              <p:cNvPr id="51218" name="Text Box 1042"/>
              <p:cNvSpPr txBox="1">
                <a:spLocks noChangeArrowheads="1"/>
              </p:cNvSpPr>
              <p:nvPr/>
            </p:nvSpPr>
            <p:spPr bwMode="auto">
              <a:xfrm>
                <a:off x="2363" y="2304"/>
                <a:ext cx="7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de-DE" sz="1200" b="1"/>
                  <a:t>Input</a:t>
                </a:r>
                <a:endParaRPr lang="de-DE" sz="3200" b="1"/>
              </a:p>
            </p:txBody>
          </p:sp>
          <p:cxnSp>
            <p:nvCxnSpPr>
              <p:cNvPr id="51219" name="AutoShape 1043"/>
              <p:cNvCxnSpPr>
                <a:cxnSpLocks noChangeShapeType="1"/>
                <a:stCxn id="51215" idx="2"/>
                <a:endCxn id="51217" idx="0"/>
              </p:cNvCxnSpPr>
              <p:nvPr/>
            </p:nvCxnSpPr>
            <p:spPr bwMode="auto">
              <a:xfrm flipH="1">
                <a:off x="1816" y="1968"/>
                <a:ext cx="1134" cy="336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20" name="AutoShape 1044"/>
              <p:cNvCxnSpPr>
                <a:cxnSpLocks noChangeShapeType="1"/>
                <a:stCxn id="51215" idx="2"/>
                <a:endCxn id="51216" idx="0"/>
              </p:cNvCxnSpPr>
              <p:nvPr/>
            </p:nvCxnSpPr>
            <p:spPr bwMode="auto">
              <a:xfrm flipH="1">
                <a:off x="2748" y="1968"/>
                <a:ext cx="202" cy="336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51221" name="Text Box 1045"/>
              <p:cNvSpPr txBox="1">
                <a:spLocks noChangeArrowheads="1"/>
              </p:cNvSpPr>
              <p:nvPr/>
            </p:nvSpPr>
            <p:spPr bwMode="auto">
              <a:xfrm>
                <a:off x="1271" y="3456"/>
                <a:ext cx="182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/>
                <a:r>
                  <a:rPr lang="en-US" sz="1600" b="1">
                    <a:solidFill>
                      <a:srgbClr val="323A7C"/>
                    </a:solidFill>
                  </a:rPr>
                  <a:t>Single level addressing</a:t>
                </a:r>
              </a:p>
            </p:txBody>
          </p:sp>
          <p:sp>
            <p:nvSpPr>
              <p:cNvPr id="51222" name="Line 1046"/>
              <p:cNvSpPr>
                <a:spLocks noChangeShapeType="1"/>
              </p:cNvSpPr>
              <p:nvPr/>
            </p:nvSpPr>
            <p:spPr bwMode="auto">
              <a:xfrm flipH="1">
                <a:off x="3239" y="2304"/>
                <a:ext cx="0" cy="13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AT"/>
              </a:p>
            </p:txBody>
          </p:sp>
          <p:cxnSp>
            <p:nvCxnSpPr>
              <p:cNvPr id="51223" name="AutoShape 1047"/>
              <p:cNvCxnSpPr>
                <a:cxnSpLocks noChangeShapeType="1"/>
                <a:stCxn id="51215" idx="2"/>
                <a:endCxn id="51224" idx="0"/>
              </p:cNvCxnSpPr>
              <p:nvPr/>
            </p:nvCxnSpPr>
            <p:spPr bwMode="auto">
              <a:xfrm>
                <a:off x="2950" y="1968"/>
                <a:ext cx="1363" cy="384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51224" name="Rectangle 1048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850" cy="192"/>
              </a:xfrm>
              <a:prstGeom prst="rect">
                <a:avLst/>
              </a:prstGeom>
              <a:solidFill>
                <a:srgbClr val="F5CF7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0" hangingPunct="0"/>
                <a:r>
                  <a:rPr lang="de-DE" sz="1200" b="1"/>
                  <a:t>Data block</a:t>
                </a:r>
                <a:endParaRPr lang="en-GB" sz="1200" b="1"/>
              </a:p>
            </p:txBody>
          </p:sp>
          <p:sp>
            <p:nvSpPr>
              <p:cNvPr id="51225" name="Rectangle 1049"/>
              <p:cNvSpPr>
                <a:spLocks noChangeArrowheads="1"/>
              </p:cNvSpPr>
              <p:nvPr/>
            </p:nvSpPr>
            <p:spPr bwMode="auto">
              <a:xfrm>
                <a:off x="3659" y="2784"/>
                <a:ext cx="364" cy="192"/>
              </a:xfrm>
              <a:prstGeom prst="rect">
                <a:avLst/>
              </a:prstGeom>
              <a:solidFill>
                <a:srgbClr val="F5CF7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AT"/>
              </a:p>
            </p:txBody>
          </p:sp>
          <p:sp>
            <p:nvSpPr>
              <p:cNvPr id="51226" name="Text Box 1050"/>
              <p:cNvSpPr txBox="1">
                <a:spLocks noChangeArrowheads="1"/>
              </p:cNvSpPr>
              <p:nvPr/>
            </p:nvSpPr>
            <p:spPr bwMode="auto">
              <a:xfrm>
                <a:off x="3659" y="2784"/>
                <a:ext cx="364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de-DE" sz="1200" b="1"/>
                  <a:t>DB5</a:t>
                </a:r>
                <a:endParaRPr lang="de-DE" sz="3200" b="1"/>
              </a:p>
            </p:txBody>
          </p:sp>
          <p:sp>
            <p:nvSpPr>
              <p:cNvPr id="51227" name="Rectangle 1051"/>
              <p:cNvSpPr>
                <a:spLocks noChangeArrowheads="1"/>
              </p:cNvSpPr>
              <p:nvPr/>
            </p:nvSpPr>
            <p:spPr bwMode="auto">
              <a:xfrm>
                <a:off x="4468" y="2784"/>
                <a:ext cx="365" cy="192"/>
              </a:xfrm>
              <a:prstGeom prst="rect">
                <a:avLst/>
              </a:prstGeom>
              <a:solidFill>
                <a:srgbClr val="F5CF7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AT"/>
              </a:p>
            </p:txBody>
          </p:sp>
          <p:sp>
            <p:nvSpPr>
              <p:cNvPr id="51228" name="Text Box 1052"/>
              <p:cNvSpPr txBox="1">
                <a:spLocks noChangeArrowheads="1"/>
              </p:cNvSpPr>
              <p:nvPr/>
            </p:nvSpPr>
            <p:spPr bwMode="auto">
              <a:xfrm>
                <a:off x="4468" y="2784"/>
                <a:ext cx="365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de-DE" sz="1200" b="1"/>
                  <a:t>DB6</a:t>
                </a:r>
                <a:endParaRPr lang="de-DE" sz="3200" b="1"/>
              </a:p>
            </p:txBody>
          </p:sp>
          <p:cxnSp>
            <p:nvCxnSpPr>
              <p:cNvPr id="51229" name="AutoShape 1053"/>
              <p:cNvCxnSpPr>
                <a:cxnSpLocks noChangeShapeType="1"/>
                <a:stCxn id="51224" idx="2"/>
                <a:endCxn id="51226" idx="0"/>
              </p:cNvCxnSpPr>
              <p:nvPr/>
            </p:nvCxnSpPr>
            <p:spPr bwMode="auto">
              <a:xfrm flipH="1">
                <a:off x="3841" y="2544"/>
                <a:ext cx="472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30" name="AutoShape 1054"/>
              <p:cNvCxnSpPr>
                <a:cxnSpLocks noChangeShapeType="1"/>
                <a:stCxn id="51228" idx="0"/>
                <a:endCxn id="51224" idx="2"/>
              </p:cNvCxnSpPr>
              <p:nvPr/>
            </p:nvCxnSpPr>
            <p:spPr bwMode="auto">
              <a:xfrm flipH="1" flipV="1">
                <a:off x="4313" y="2544"/>
                <a:ext cx="338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31" name="AutoShape 1055"/>
              <p:cNvCxnSpPr>
                <a:cxnSpLocks noChangeShapeType="1"/>
                <a:stCxn id="51225" idx="2"/>
                <a:endCxn id="51209" idx="0"/>
              </p:cNvCxnSpPr>
              <p:nvPr/>
            </p:nvCxnSpPr>
            <p:spPr bwMode="auto">
              <a:xfrm flipH="1">
                <a:off x="3434" y="2976"/>
                <a:ext cx="407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32" name="AutoShape 1056"/>
              <p:cNvCxnSpPr>
                <a:cxnSpLocks noChangeShapeType="1"/>
                <a:stCxn id="51210" idx="0"/>
                <a:endCxn id="51225" idx="2"/>
              </p:cNvCxnSpPr>
              <p:nvPr/>
            </p:nvCxnSpPr>
            <p:spPr bwMode="auto">
              <a:xfrm flipV="1">
                <a:off x="3770" y="2976"/>
                <a:ext cx="71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33" name="AutoShape 1057"/>
              <p:cNvCxnSpPr>
                <a:cxnSpLocks noChangeShapeType="1"/>
                <a:stCxn id="51225" idx="2"/>
                <a:endCxn id="51211" idx="0"/>
              </p:cNvCxnSpPr>
              <p:nvPr/>
            </p:nvCxnSpPr>
            <p:spPr bwMode="auto">
              <a:xfrm>
                <a:off x="3841" y="2976"/>
                <a:ext cx="265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34" name="AutoShape 1058"/>
              <p:cNvCxnSpPr>
                <a:cxnSpLocks noChangeShapeType="1"/>
                <a:stCxn id="51227" idx="2"/>
                <a:endCxn id="51212" idx="0"/>
              </p:cNvCxnSpPr>
              <p:nvPr/>
            </p:nvCxnSpPr>
            <p:spPr bwMode="auto">
              <a:xfrm flipH="1">
                <a:off x="4490" y="2976"/>
                <a:ext cx="161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35" name="AutoShape 1059"/>
              <p:cNvCxnSpPr>
                <a:cxnSpLocks noChangeShapeType="1"/>
                <a:stCxn id="51213" idx="0"/>
                <a:endCxn id="51227" idx="2"/>
              </p:cNvCxnSpPr>
              <p:nvPr/>
            </p:nvCxnSpPr>
            <p:spPr bwMode="auto">
              <a:xfrm flipH="1" flipV="1">
                <a:off x="4651" y="2976"/>
                <a:ext cx="175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51236" name="Text Box 1060"/>
              <p:cNvSpPr txBox="1">
                <a:spLocks noChangeArrowheads="1"/>
              </p:cNvSpPr>
              <p:nvPr/>
            </p:nvSpPr>
            <p:spPr bwMode="auto">
              <a:xfrm>
                <a:off x="3335" y="3456"/>
                <a:ext cx="168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/>
                <a:r>
                  <a:rPr lang="de-DE" sz="1600" b="1">
                    <a:solidFill>
                      <a:srgbClr val="323A7C"/>
                    </a:solidFill>
                  </a:rPr>
                  <a:t>Two stage addressing</a:t>
                </a:r>
              </a:p>
            </p:txBody>
          </p:sp>
          <p:sp>
            <p:nvSpPr>
              <p:cNvPr id="51237" name="Rectangle 1061"/>
              <p:cNvSpPr>
                <a:spLocks noChangeArrowheads="1"/>
              </p:cNvSpPr>
              <p:nvPr/>
            </p:nvSpPr>
            <p:spPr bwMode="auto">
              <a:xfrm>
                <a:off x="1310" y="2736"/>
                <a:ext cx="243" cy="181"/>
              </a:xfrm>
              <a:prstGeom prst="rect">
                <a:avLst/>
              </a:prstGeom>
              <a:solidFill>
                <a:srgbClr val="F5CF7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de-DE" sz="1200" b="1"/>
                  <a:t>1</a:t>
                </a:r>
                <a:endParaRPr lang="de-DE" sz="3200" b="1"/>
              </a:p>
            </p:txBody>
          </p:sp>
          <p:cxnSp>
            <p:nvCxnSpPr>
              <p:cNvPr id="51238" name="AutoShape 1062"/>
              <p:cNvCxnSpPr>
                <a:cxnSpLocks noChangeShapeType="1"/>
                <a:stCxn id="51217" idx="2"/>
                <a:endCxn id="51237" idx="0"/>
              </p:cNvCxnSpPr>
              <p:nvPr/>
            </p:nvCxnSpPr>
            <p:spPr bwMode="auto">
              <a:xfrm flipH="1">
                <a:off x="1432" y="2496"/>
                <a:ext cx="384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39" name="AutoShape 1063"/>
              <p:cNvCxnSpPr>
                <a:cxnSpLocks noChangeShapeType="1"/>
                <a:stCxn id="51205" idx="0"/>
                <a:endCxn id="51217" idx="2"/>
              </p:cNvCxnSpPr>
              <p:nvPr/>
            </p:nvCxnSpPr>
            <p:spPr bwMode="auto">
              <a:xfrm flipV="1">
                <a:off x="1754" y="2496"/>
                <a:ext cx="62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40" name="AutoShape 1064"/>
              <p:cNvCxnSpPr>
                <a:cxnSpLocks noChangeShapeType="1"/>
                <a:stCxn id="51217" idx="2"/>
                <a:endCxn id="51206" idx="0"/>
              </p:cNvCxnSpPr>
              <p:nvPr/>
            </p:nvCxnSpPr>
            <p:spPr bwMode="auto">
              <a:xfrm>
                <a:off x="1816" y="2496"/>
                <a:ext cx="274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41" name="AutoShape 1065"/>
              <p:cNvCxnSpPr>
                <a:cxnSpLocks noChangeShapeType="1"/>
                <a:stCxn id="51216" idx="2"/>
                <a:endCxn id="51207" idx="0"/>
              </p:cNvCxnSpPr>
              <p:nvPr/>
            </p:nvCxnSpPr>
            <p:spPr bwMode="auto">
              <a:xfrm flipH="1">
                <a:off x="2570" y="2496"/>
                <a:ext cx="178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242" name="AutoShape 1066"/>
              <p:cNvCxnSpPr>
                <a:cxnSpLocks noChangeShapeType="1"/>
                <a:stCxn id="51208" idx="0"/>
                <a:endCxn id="51216" idx="2"/>
              </p:cNvCxnSpPr>
              <p:nvPr/>
            </p:nvCxnSpPr>
            <p:spPr bwMode="auto">
              <a:xfrm flipH="1" flipV="1">
                <a:off x="2748" y="2496"/>
                <a:ext cx="158" cy="24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51243" name="Freeform 1067"/>
              <p:cNvSpPr>
                <a:spLocks/>
              </p:cNvSpPr>
              <p:nvPr/>
            </p:nvSpPr>
            <p:spPr bwMode="auto">
              <a:xfrm>
                <a:off x="3931" y="2064"/>
                <a:ext cx="316" cy="132"/>
              </a:xfrm>
              <a:custGeom>
                <a:avLst/>
                <a:gdLst/>
                <a:ahLst/>
                <a:cxnLst>
                  <a:cxn ang="0">
                    <a:pos x="0" y="228"/>
                  </a:cxn>
                  <a:cxn ang="0">
                    <a:pos x="1212" y="0"/>
                  </a:cxn>
                </a:cxnLst>
                <a:rect l="0" t="0" r="r" b="b"/>
                <a:pathLst>
                  <a:path w="1212" h="228">
                    <a:moveTo>
                      <a:pt x="0" y="228"/>
                    </a:moveTo>
                    <a:lnTo>
                      <a:pt x="1212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AT"/>
              </a:p>
            </p:txBody>
          </p:sp>
          <p:sp>
            <p:nvSpPr>
              <p:cNvPr id="51244" name="AutoShape 1068"/>
              <p:cNvSpPr>
                <a:spLocks noChangeArrowheads="1"/>
              </p:cNvSpPr>
              <p:nvPr/>
            </p:nvSpPr>
            <p:spPr bwMode="auto">
              <a:xfrm>
                <a:off x="4247" y="1728"/>
                <a:ext cx="486" cy="240"/>
              </a:xfrm>
              <a:prstGeom prst="wedgeRectCallout">
                <a:avLst>
                  <a:gd name="adj1" fmla="val -52676"/>
                  <a:gd name="adj2" fmla="val 93333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eaLnBrk="0" hangingPunct="0"/>
                <a:r>
                  <a:rPr lang="de-DE" sz="1200" b="1"/>
                  <a:t>preorder</a:t>
                </a:r>
                <a:endParaRPr lang="de-DE" sz="3200" b="1"/>
              </a:p>
            </p:txBody>
          </p:sp>
          <p:sp>
            <p:nvSpPr>
              <p:cNvPr id="51245" name="Line 1069"/>
              <p:cNvSpPr>
                <a:spLocks noChangeShapeType="1"/>
              </p:cNvSpPr>
              <p:nvPr/>
            </p:nvSpPr>
            <p:spPr bwMode="auto">
              <a:xfrm flipH="1">
                <a:off x="1998" y="2064"/>
                <a:ext cx="324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AT"/>
              </a:p>
            </p:txBody>
          </p:sp>
          <p:sp>
            <p:nvSpPr>
              <p:cNvPr id="51246" name="Line 1070"/>
              <p:cNvSpPr>
                <a:spLocks noChangeShapeType="1"/>
              </p:cNvSpPr>
              <p:nvPr/>
            </p:nvSpPr>
            <p:spPr bwMode="auto">
              <a:xfrm flipH="1" flipV="1">
                <a:off x="3456" y="2016"/>
                <a:ext cx="364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AT"/>
              </a:p>
            </p:txBody>
          </p:sp>
          <p:sp>
            <p:nvSpPr>
              <p:cNvPr id="51247" name="Text Box 1071"/>
              <p:cNvSpPr txBox="1">
                <a:spLocks noChangeArrowheads="1"/>
              </p:cNvSpPr>
              <p:nvPr/>
            </p:nvSpPr>
            <p:spPr bwMode="auto">
              <a:xfrm>
                <a:off x="743" y="1776"/>
                <a:ext cx="70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323A7C"/>
                    </a:solidFill>
                  </a:rPr>
                  <a:t>Bus-Address</a:t>
                </a:r>
              </a:p>
            </p:txBody>
          </p:sp>
          <p:sp>
            <p:nvSpPr>
              <p:cNvPr id="51248" name="Text Box 1072"/>
              <p:cNvSpPr txBox="1">
                <a:spLocks noChangeArrowheads="1"/>
              </p:cNvSpPr>
              <p:nvPr/>
            </p:nvSpPr>
            <p:spPr bwMode="auto">
              <a:xfrm>
                <a:off x="743" y="2228"/>
                <a:ext cx="58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323A7C"/>
                    </a:solidFill>
                  </a:rPr>
                  <a:t>Primitive-object type</a:t>
                </a:r>
              </a:p>
            </p:txBody>
          </p:sp>
          <p:sp>
            <p:nvSpPr>
              <p:cNvPr id="51249" name="Text Box 1073"/>
              <p:cNvSpPr txBox="1">
                <a:spLocks noChangeArrowheads="1"/>
              </p:cNvSpPr>
              <p:nvPr/>
            </p:nvSpPr>
            <p:spPr bwMode="auto">
              <a:xfrm>
                <a:off x="743" y="2736"/>
                <a:ext cx="54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323A7C"/>
                    </a:solidFill>
                  </a:rPr>
                  <a:t>Address1</a:t>
                </a:r>
              </a:p>
            </p:txBody>
          </p:sp>
          <p:sp>
            <p:nvSpPr>
              <p:cNvPr id="51250" name="Text Box 1074"/>
              <p:cNvSpPr txBox="1">
                <a:spLocks noChangeArrowheads="1"/>
              </p:cNvSpPr>
              <p:nvPr/>
            </p:nvSpPr>
            <p:spPr bwMode="auto">
              <a:xfrm>
                <a:off x="743" y="3168"/>
                <a:ext cx="544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323A7C"/>
                    </a:solidFill>
                  </a:rPr>
                  <a:t>Address2</a:t>
                </a:r>
              </a:p>
            </p:txBody>
          </p:sp>
          <p:sp>
            <p:nvSpPr>
              <p:cNvPr id="51251" name="Freeform 1075"/>
              <p:cNvSpPr>
                <a:spLocks/>
              </p:cNvSpPr>
              <p:nvPr/>
            </p:nvSpPr>
            <p:spPr bwMode="auto">
              <a:xfrm>
                <a:off x="1434" y="1962"/>
                <a:ext cx="3406" cy="1270"/>
              </a:xfrm>
              <a:custGeom>
                <a:avLst/>
                <a:gdLst/>
                <a:ahLst/>
                <a:cxnLst>
                  <a:cxn ang="0">
                    <a:pos x="1379" y="0"/>
                  </a:cxn>
                  <a:cxn ang="0">
                    <a:pos x="316" y="342"/>
                  </a:cxn>
                  <a:cxn ang="0">
                    <a:pos x="311" y="534"/>
                  </a:cxn>
                  <a:cxn ang="0">
                    <a:pos x="3" y="774"/>
                  </a:cxn>
                  <a:cxn ang="0">
                    <a:pos x="327" y="607"/>
                  </a:cxn>
                  <a:cxn ang="0">
                    <a:pos x="321" y="777"/>
                  </a:cxn>
                  <a:cxn ang="0">
                    <a:pos x="402" y="606"/>
                  </a:cxn>
                  <a:cxn ang="0">
                    <a:pos x="657" y="774"/>
                  </a:cxn>
                  <a:cxn ang="0">
                    <a:pos x="443" y="534"/>
                  </a:cxn>
                  <a:cxn ang="0">
                    <a:pos x="488" y="342"/>
                  </a:cxn>
                  <a:cxn ang="0">
                    <a:pos x="1364" y="90"/>
                  </a:cxn>
                  <a:cxn ang="0">
                    <a:pos x="1253" y="342"/>
                  </a:cxn>
                  <a:cxn ang="0">
                    <a:pos x="1248" y="534"/>
                  </a:cxn>
                  <a:cxn ang="0">
                    <a:pos x="1141" y="768"/>
                  </a:cxn>
                  <a:cxn ang="0">
                    <a:pos x="1308" y="600"/>
                  </a:cxn>
                  <a:cxn ang="0">
                    <a:pos x="1470" y="771"/>
                  </a:cxn>
                  <a:cxn ang="0">
                    <a:pos x="1374" y="534"/>
                  </a:cxn>
                  <a:cxn ang="0">
                    <a:pos x="1379" y="342"/>
                  </a:cxn>
                  <a:cxn ang="0">
                    <a:pos x="1617" y="96"/>
                  </a:cxn>
                  <a:cxn ang="0">
                    <a:pos x="2771" y="390"/>
                  </a:cxn>
                  <a:cxn ang="0">
                    <a:pos x="2796" y="582"/>
                  </a:cxn>
                  <a:cxn ang="0">
                    <a:pos x="2386" y="822"/>
                  </a:cxn>
                  <a:cxn ang="0">
                    <a:pos x="2331" y="1014"/>
                  </a:cxn>
                  <a:cxn ang="0">
                    <a:pos x="1998" y="1254"/>
                  </a:cxn>
                  <a:cxn ang="0">
                    <a:pos x="2351" y="1080"/>
                  </a:cxn>
                  <a:cxn ang="0">
                    <a:pos x="2334" y="1254"/>
                  </a:cxn>
                  <a:cxn ang="0">
                    <a:pos x="2432" y="1080"/>
                  </a:cxn>
                  <a:cxn ang="0">
                    <a:pos x="2659" y="1248"/>
                  </a:cxn>
                  <a:cxn ang="0">
                    <a:pos x="2492" y="1014"/>
                  </a:cxn>
                  <a:cxn ang="0">
                    <a:pos x="2508" y="822"/>
                  </a:cxn>
                  <a:cxn ang="0">
                    <a:pos x="2887" y="648"/>
                  </a:cxn>
                  <a:cxn ang="0">
                    <a:pos x="3115" y="822"/>
                  </a:cxn>
                  <a:cxn ang="0">
                    <a:pos x="3155" y="1014"/>
                  </a:cxn>
                  <a:cxn ang="0">
                    <a:pos x="3060" y="1254"/>
                  </a:cxn>
                  <a:cxn ang="0">
                    <a:pos x="3216" y="1074"/>
                  </a:cxn>
                  <a:cxn ang="0">
                    <a:pos x="3396" y="1260"/>
                  </a:cxn>
                  <a:cxn ang="0">
                    <a:pos x="3277" y="1014"/>
                  </a:cxn>
                  <a:cxn ang="0">
                    <a:pos x="3258" y="814"/>
                  </a:cxn>
                  <a:cxn ang="0">
                    <a:pos x="2993" y="582"/>
                  </a:cxn>
                  <a:cxn ang="0">
                    <a:pos x="2978" y="390"/>
                  </a:cxn>
                  <a:cxn ang="0">
                    <a:pos x="1657" y="6"/>
                  </a:cxn>
                </a:cxnLst>
                <a:rect l="0" t="0" r="r" b="b"/>
                <a:pathLst>
                  <a:path w="3406" h="1270">
                    <a:moveTo>
                      <a:pt x="1379" y="0"/>
                    </a:moveTo>
                    <a:cubicBezTo>
                      <a:pt x="1203" y="57"/>
                      <a:pt x="494" y="253"/>
                      <a:pt x="316" y="342"/>
                    </a:cubicBezTo>
                    <a:cubicBezTo>
                      <a:pt x="138" y="431"/>
                      <a:pt x="364" y="462"/>
                      <a:pt x="311" y="534"/>
                    </a:cubicBezTo>
                    <a:cubicBezTo>
                      <a:pt x="259" y="606"/>
                      <a:pt x="0" y="762"/>
                      <a:pt x="3" y="774"/>
                    </a:cubicBezTo>
                    <a:cubicBezTo>
                      <a:pt x="5" y="786"/>
                      <a:pt x="274" y="606"/>
                      <a:pt x="327" y="607"/>
                    </a:cubicBezTo>
                    <a:cubicBezTo>
                      <a:pt x="380" y="608"/>
                      <a:pt x="309" y="777"/>
                      <a:pt x="321" y="777"/>
                    </a:cubicBezTo>
                    <a:cubicBezTo>
                      <a:pt x="333" y="777"/>
                      <a:pt x="346" y="606"/>
                      <a:pt x="402" y="606"/>
                    </a:cubicBezTo>
                    <a:cubicBezTo>
                      <a:pt x="458" y="606"/>
                      <a:pt x="650" y="786"/>
                      <a:pt x="657" y="774"/>
                    </a:cubicBezTo>
                    <a:cubicBezTo>
                      <a:pt x="664" y="762"/>
                      <a:pt x="471" y="606"/>
                      <a:pt x="443" y="534"/>
                    </a:cubicBezTo>
                    <a:cubicBezTo>
                      <a:pt x="415" y="462"/>
                      <a:pt x="335" y="416"/>
                      <a:pt x="488" y="342"/>
                    </a:cubicBezTo>
                    <a:cubicBezTo>
                      <a:pt x="642" y="268"/>
                      <a:pt x="1237" y="90"/>
                      <a:pt x="1364" y="90"/>
                    </a:cubicBezTo>
                    <a:cubicBezTo>
                      <a:pt x="1491" y="90"/>
                      <a:pt x="1272" y="268"/>
                      <a:pt x="1253" y="342"/>
                    </a:cubicBezTo>
                    <a:cubicBezTo>
                      <a:pt x="1233" y="416"/>
                      <a:pt x="1266" y="463"/>
                      <a:pt x="1248" y="534"/>
                    </a:cubicBezTo>
                    <a:cubicBezTo>
                      <a:pt x="1229" y="605"/>
                      <a:pt x="1131" y="757"/>
                      <a:pt x="1141" y="768"/>
                    </a:cubicBezTo>
                    <a:cubicBezTo>
                      <a:pt x="1151" y="779"/>
                      <a:pt x="1253" y="600"/>
                      <a:pt x="1308" y="600"/>
                    </a:cubicBezTo>
                    <a:cubicBezTo>
                      <a:pt x="1363" y="600"/>
                      <a:pt x="1459" y="782"/>
                      <a:pt x="1470" y="771"/>
                    </a:cubicBezTo>
                    <a:cubicBezTo>
                      <a:pt x="1481" y="760"/>
                      <a:pt x="1389" y="605"/>
                      <a:pt x="1374" y="534"/>
                    </a:cubicBezTo>
                    <a:cubicBezTo>
                      <a:pt x="1359" y="463"/>
                      <a:pt x="1339" y="415"/>
                      <a:pt x="1379" y="342"/>
                    </a:cubicBezTo>
                    <a:cubicBezTo>
                      <a:pt x="1420" y="269"/>
                      <a:pt x="1385" y="88"/>
                      <a:pt x="1617" y="96"/>
                    </a:cubicBezTo>
                    <a:cubicBezTo>
                      <a:pt x="1849" y="104"/>
                      <a:pt x="2574" y="309"/>
                      <a:pt x="2771" y="390"/>
                    </a:cubicBezTo>
                    <a:cubicBezTo>
                      <a:pt x="2967" y="471"/>
                      <a:pt x="2860" y="510"/>
                      <a:pt x="2796" y="582"/>
                    </a:cubicBezTo>
                    <a:cubicBezTo>
                      <a:pt x="2732" y="654"/>
                      <a:pt x="2464" y="750"/>
                      <a:pt x="2386" y="822"/>
                    </a:cubicBezTo>
                    <a:cubicBezTo>
                      <a:pt x="2309" y="894"/>
                      <a:pt x="2396" y="942"/>
                      <a:pt x="2331" y="1014"/>
                    </a:cubicBezTo>
                    <a:cubicBezTo>
                      <a:pt x="2266" y="1086"/>
                      <a:pt x="1995" y="1243"/>
                      <a:pt x="1998" y="1254"/>
                    </a:cubicBezTo>
                    <a:cubicBezTo>
                      <a:pt x="2001" y="1265"/>
                      <a:pt x="2295" y="1080"/>
                      <a:pt x="2351" y="1080"/>
                    </a:cubicBezTo>
                    <a:cubicBezTo>
                      <a:pt x="2407" y="1080"/>
                      <a:pt x="2321" y="1254"/>
                      <a:pt x="2334" y="1254"/>
                    </a:cubicBezTo>
                    <a:cubicBezTo>
                      <a:pt x="2347" y="1254"/>
                      <a:pt x="2378" y="1081"/>
                      <a:pt x="2432" y="1080"/>
                    </a:cubicBezTo>
                    <a:cubicBezTo>
                      <a:pt x="2486" y="1079"/>
                      <a:pt x="2649" y="1259"/>
                      <a:pt x="2659" y="1248"/>
                    </a:cubicBezTo>
                    <a:cubicBezTo>
                      <a:pt x="2670" y="1237"/>
                      <a:pt x="2518" y="1085"/>
                      <a:pt x="2492" y="1014"/>
                    </a:cubicBezTo>
                    <a:cubicBezTo>
                      <a:pt x="2467" y="943"/>
                      <a:pt x="2442" y="883"/>
                      <a:pt x="2508" y="822"/>
                    </a:cubicBezTo>
                    <a:cubicBezTo>
                      <a:pt x="2573" y="761"/>
                      <a:pt x="2786" y="648"/>
                      <a:pt x="2887" y="648"/>
                    </a:cubicBezTo>
                    <a:cubicBezTo>
                      <a:pt x="2988" y="648"/>
                      <a:pt x="3070" y="761"/>
                      <a:pt x="3115" y="822"/>
                    </a:cubicBezTo>
                    <a:cubicBezTo>
                      <a:pt x="3160" y="883"/>
                      <a:pt x="3164" y="942"/>
                      <a:pt x="3155" y="1014"/>
                    </a:cubicBezTo>
                    <a:cubicBezTo>
                      <a:pt x="3146" y="1086"/>
                      <a:pt x="3050" y="1244"/>
                      <a:pt x="3060" y="1254"/>
                    </a:cubicBezTo>
                    <a:cubicBezTo>
                      <a:pt x="3070" y="1264"/>
                      <a:pt x="3160" y="1073"/>
                      <a:pt x="3216" y="1074"/>
                    </a:cubicBezTo>
                    <a:cubicBezTo>
                      <a:pt x="3272" y="1075"/>
                      <a:pt x="3386" y="1270"/>
                      <a:pt x="3396" y="1260"/>
                    </a:cubicBezTo>
                    <a:cubicBezTo>
                      <a:pt x="3406" y="1250"/>
                      <a:pt x="3300" y="1088"/>
                      <a:pt x="3277" y="1014"/>
                    </a:cubicBezTo>
                    <a:cubicBezTo>
                      <a:pt x="3254" y="940"/>
                      <a:pt x="3305" y="886"/>
                      <a:pt x="3258" y="814"/>
                    </a:cubicBezTo>
                    <a:cubicBezTo>
                      <a:pt x="3210" y="742"/>
                      <a:pt x="3040" y="653"/>
                      <a:pt x="2993" y="582"/>
                    </a:cubicBezTo>
                    <a:cubicBezTo>
                      <a:pt x="2947" y="511"/>
                      <a:pt x="3201" y="486"/>
                      <a:pt x="2978" y="390"/>
                    </a:cubicBezTo>
                    <a:cubicBezTo>
                      <a:pt x="2756" y="294"/>
                      <a:pt x="1932" y="86"/>
                      <a:pt x="1657" y="6"/>
                    </a:cubicBezTo>
                  </a:path>
                </a:pathLst>
              </a:custGeom>
              <a:noFill/>
              <a:ln w="158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de-AT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65C0-2C50-488B-A9AC-E62A819AF03D}" type="slidenum">
              <a:rPr lang="de-DE"/>
              <a:pPr/>
              <a:t>12</a:t>
            </a:fld>
            <a:endParaRPr lang="de-DE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Block by block reading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3810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/>
              <a:t>Example: Cyclical Reading, maximum block size 10 Bytes</a:t>
            </a:r>
          </a:p>
          <a:p>
            <a:endParaRPr lang="en-GB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1838325"/>
            <a:ext cx="6329363" cy="4038600"/>
            <a:chOff x="860" y="1104"/>
            <a:chExt cx="4039" cy="2745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200" y="1333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</a:t>
              </a:r>
              <a:endParaRPr lang="de-DE" sz="3200" b="1"/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516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MB2</a:t>
              </a:r>
              <a:endParaRPr lang="de-DE" sz="3200" b="1"/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1200" y="1699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MB3</a:t>
              </a:r>
              <a:endParaRPr lang="de-DE" sz="3200" b="1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1200" y="1882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MB4</a:t>
              </a:r>
              <a:endParaRPr lang="de-DE" sz="3200" b="1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1200" y="2065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MB5</a:t>
              </a:r>
              <a:endParaRPr lang="de-DE" sz="3200" b="1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200" y="1150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MB0</a:t>
              </a:r>
              <a:endParaRPr lang="de-DE" sz="3200" b="1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1200" y="2248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MB6</a:t>
              </a:r>
              <a:endParaRPr lang="de-DE" sz="3200" b="1"/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1200" y="2431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MB7</a:t>
              </a:r>
              <a:endParaRPr lang="de-DE" sz="3200" b="1"/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1200" y="2614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MB8</a:t>
              </a:r>
              <a:endParaRPr lang="de-DE" sz="3200" b="1"/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1200" y="2797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MB9</a:t>
              </a:r>
              <a:endParaRPr lang="de-DE" sz="3200" b="1"/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980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MB10</a:t>
              </a:r>
              <a:endParaRPr lang="de-DE" sz="3200" b="1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200" y="3163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MB11</a:t>
              </a:r>
              <a:endParaRPr lang="de-DE" sz="3200" b="1"/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3346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MB12</a:t>
              </a:r>
              <a:endParaRPr lang="de-DE" sz="3200" b="1"/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1200" y="3529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MB13</a:t>
              </a:r>
              <a:endParaRPr lang="de-DE" sz="3200" b="1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1200" y="3712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MB14</a:t>
              </a:r>
              <a:endParaRPr lang="de-DE" sz="3200" b="1"/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2131" y="1424"/>
              <a:ext cx="635" cy="138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</a:t>
              </a:r>
              <a:endParaRPr lang="de-DE" sz="3200" b="1"/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2131" y="1562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MB2</a:t>
              </a:r>
              <a:endParaRPr lang="de-DE" sz="3200" b="1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2131" y="1699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MB3</a:t>
              </a:r>
              <a:endParaRPr lang="de-DE" sz="3200" b="1"/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2131" y="1836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MB4</a:t>
              </a:r>
              <a:endParaRPr lang="de-DE" sz="3200" b="1"/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2131" y="1973"/>
              <a:ext cx="635" cy="138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MB5</a:t>
              </a:r>
              <a:endParaRPr lang="de-DE" sz="3200" b="1"/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131" y="2111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MB6</a:t>
              </a:r>
              <a:endParaRPr lang="de-DE" sz="3200" b="1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131" y="3209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MB11</a:t>
              </a:r>
              <a:endParaRPr lang="de-DE" sz="3200" b="1"/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2131" y="3346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MB12</a:t>
              </a:r>
              <a:endParaRPr lang="de-DE" sz="3200" b="1"/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131" y="3483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MB13</a:t>
              </a:r>
              <a:endParaRPr lang="de-DE" sz="3200" b="1"/>
            </a:p>
          </p:txBody>
        </p:sp>
        <p:sp>
          <p:nvSpPr>
            <p:cNvPr id="52253" name="AutoShape 29"/>
            <p:cNvSpPr>
              <a:spLocks/>
            </p:cNvSpPr>
            <p:nvPr/>
          </p:nvSpPr>
          <p:spPr bwMode="auto">
            <a:xfrm>
              <a:off x="1877" y="1333"/>
              <a:ext cx="212" cy="1052"/>
            </a:xfrm>
            <a:prstGeom prst="rightBrace">
              <a:avLst>
                <a:gd name="adj1" fmla="val 41352"/>
                <a:gd name="adj2" fmla="val 48009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52254" name="AutoShape 30"/>
            <p:cNvSpPr>
              <a:spLocks/>
            </p:cNvSpPr>
            <p:nvPr/>
          </p:nvSpPr>
          <p:spPr bwMode="auto">
            <a:xfrm>
              <a:off x="1877" y="3163"/>
              <a:ext cx="212" cy="503"/>
            </a:xfrm>
            <a:prstGeom prst="rightBrace">
              <a:avLst>
                <a:gd name="adj1" fmla="val 19772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2039" y="1104"/>
              <a:ext cx="816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/>
              <a:r>
                <a:rPr lang="de-DE" sz="1200" b="1">
                  <a:solidFill>
                    <a:srgbClr val="323A7C"/>
                  </a:solidFill>
                </a:rPr>
                <a:t>1</a:t>
              </a:r>
              <a:r>
                <a:rPr lang="de-DE" sz="1200" b="1" baseline="30000">
                  <a:solidFill>
                    <a:srgbClr val="323A7C"/>
                  </a:solidFill>
                </a:rPr>
                <a:t>st</a:t>
              </a:r>
              <a:r>
                <a:rPr lang="de-DE" sz="1200" b="1">
                  <a:solidFill>
                    <a:srgbClr val="323A7C"/>
                  </a:solidFill>
                </a:rPr>
                <a:t> Request</a:t>
              </a:r>
              <a:br>
                <a:rPr lang="de-DE" sz="1200" b="1">
                  <a:solidFill>
                    <a:srgbClr val="323A7C"/>
                  </a:solidFill>
                </a:rPr>
              </a:br>
              <a:r>
                <a:rPr lang="de-DE" sz="1200" b="1">
                  <a:solidFill>
                    <a:srgbClr val="323A7C"/>
                  </a:solidFill>
                </a:rPr>
                <a:t> length 6 Bytes</a:t>
              </a:r>
            </a:p>
          </p:txBody>
        </p:sp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2039" y="2888"/>
              <a:ext cx="816" cy="3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/>
              <a:r>
                <a:rPr lang="de-DE" sz="1200" b="1">
                  <a:solidFill>
                    <a:srgbClr val="323A7C"/>
                  </a:solidFill>
                </a:rPr>
                <a:t>2</a:t>
              </a:r>
              <a:r>
                <a:rPr lang="de-DE" sz="1200" b="1" baseline="30000">
                  <a:solidFill>
                    <a:srgbClr val="323A7C"/>
                  </a:solidFill>
                </a:rPr>
                <a:t>nd</a:t>
              </a:r>
              <a:r>
                <a:rPr lang="de-DE" sz="1200" b="1">
                  <a:solidFill>
                    <a:srgbClr val="323A7C"/>
                  </a:solidFill>
                </a:rPr>
                <a:t> Request</a:t>
              </a:r>
              <a:br>
                <a:rPr lang="de-DE" sz="1200" b="1">
                  <a:solidFill>
                    <a:srgbClr val="323A7C"/>
                  </a:solidFill>
                </a:rPr>
              </a:br>
              <a:r>
                <a:rPr lang="de-DE" sz="1200" b="1">
                  <a:solidFill>
                    <a:srgbClr val="323A7C"/>
                  </a:solidFill>
                </a:rPr>
                <a:t>length 3 Bytes</a:t>
              </a:r>
              <a:endParaRPr lang="de-DE" sz="3200" b="1">
                <a:solidFill>
                  <a:srgbClr val="323A7C"/>
                </a:solidFill>
              </a:endParaRPr>
            </a:p>
          </p:txBody>
        </p:sp>
        <p:sp>
          <p:nvSpPr>
            <p:cNvPr id="52257" name="AutoShape 33"/>
            <p:cNvSpPr>
              <a:spLocks/>
            </p:cNvSpPr>
            <p:nvPr/>
          </p:nvSpPr>
          <p:spPr bwMode="auto">
            <a:xfrm>
              <a:off x="1031" y="1333"/>
              <a:ext cx="127" cy="1784"/>
            </a:xfrm>
            <a:prstGeom prst="leftBracket">
              <a:avLst>
                <a:gd name="adj" fmla="val 11706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 rot="16200000">
              <a:off x="600" y="2093"/>
              <a:ext cx="695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/>
              <a:r>
                <a:rPr lang="de-DE" sz="1200" b="1">
                  <a:solidFill>
                    <a:srgbClr val="FF0000"/>
                  </a:solidFill>
                </a:rPr>
                <a:t>Max. Block</a:t>
              </a:r>
              <a:endParaRPr lang="de-DE" sz="3200" b="1">
                <a:solidFill>
                  <a:srgbClr val="FF0000"/>
                </a:solidFill>
              </a:endParaRPr>
            </a:p>
          </p:txBody>
        </p:sp>
        <p:sp>
          <p:nvSpPr>
            <p:cNvPr id="52259" name="Rectangle 35"/>
            <p:cNvSpPr>
              <a:spLocks noChangeArrowheads="1"/>
            </p:cNvSpPr>
            <p:nvPr/>
          </p:nvSpPr>
          <p:spPr bwMode="auto">
            <a:xfrm>
              <a:off x="3243" y="1333"/>
              <a:ext cx="634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</a:t>
              </a:r>
              <a:endParaRPr lang="de-DE" sz="3200" b="1"/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3243" y="1516"/>
              <a:ext cx="634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MB2</a:t>
              </a:r>
              <a:endParaRPr lang="de-DE" sz="3200" b="1"/>
            </a:p>
          </p:txBody>
        </p:sp>
        <p:sp>
          <p:nvSpPr>
            <p:cNvPr id="52261" name="Rectangle 37"/>
            <p:cNvSpPr>
              <a:spLocks noChangeArrowheads="1"/>
            </p:cNvSpPr>
            <p:nvPr/>
          </p:nvSpPr>
          <p:spPr bwMode="auto">
            <a:xfrm>
              <a:off x="3243" y="1699"/>
              <a:ext cx="634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MB3</a:t>
              </a:r>
              <a:endParaRPr lang="de-DE" sz="3200" b="1"/>
            </a:p>
          </p:txBody>
        </p:sp>
        <p:sp>
          <p:nvSpPr>
            <p:cNvPr id="52262" name="Rectangle 38"/>
            <p:cNvSpPr>
              <a:spLocks noChangeArrowheads="1"/>
            </p:cNvSpPr>
            <p:nvPr/>
          </p:nvSpPr>
          <p:spPr bwMode="auto">
            <a:xfrm>
              <a:off x="3243" y="1882"/>
              <a:ext cx="634" cy="137"/>
            </a:xfrm>
            <a:prstGeom prst="rect">
              <a:avLst/>
            </a:prstGeom>
            <a:solidFill>
              <a:srgbClr val="F5CF71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>
                  <a:solidFill>
                    <a:srgbClr val="FF0000"/>
                  </a:solidFill>
                </a:rPr>
                <a:t>MW4</a:t>
              </a:r>
              <a:endParaRPr lang="de-DE" sz="3200" b="1">
                <a:solidFill>
                  <a:srgbClr val="FF0000"/>
                </a:solidFill>
              </a:endParaRP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3243" y="1150"/>
              <a:ext cx="634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MB0</a:t>
              </a:r>
              <a:endParaRPr lang="de-DE" sz="3200" b="1"/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3243" y="2248"/>
              <a:ext cx="634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MB6</a:t>
              </a:r>
              <a:endParaRPr lang="de-DE" sz="3200" b="1"/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3243" y="2431"/>
              <a:ext cx="634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MB7</a:t>
              </a:r>
              <a:endParaRPr lang="de-DE" sz="3200" b="1"/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3243" y="2614"/>
              <a:ext cx="634" cy="137"/>
            </a:xfrm>
            <a:prstGeom prst="rect">
              <a:avLst/>
            </a:prstGeom>
            <a:solidFill>
              <a:srgbClr val="F5CF71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>
                  <a:solidFill>
                    <a:srgbClr val="FF0000"/>
                  </a:solidFill>
                </a:rPr>
                <a:t>MD8</a:t>
              </a:r>
              <a:endParaRPr lang="de-DE" sz="3200" b="1">
                <a:solidFill>
                  <a:srgbClr val="FF0000"/>
                </a:solidFill>
              </a:endParaRPr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3243" y="3163"/>
              <a:ext cx="634" cy="137"/>
            </a:xfrm>
            <a:prstGeom prst="rect">
              <a:avLst/>
            </a:prstGeom>
            <a:noFill/>
            <a:ln w="22225">
              <a:solidFill>
                <a:srgbClr val="FF8585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>
                  <a:solidFill>
                    <a:srgbClr val="FF8585"/>
                  </a:solidFill>
                </a:rPr>
                <a:t>MB11</a:t>
              </a:r>
              <a:endParaRPr lang="de-DE" sz="3200" b="1">
                <a:solidFill>
                  <a:srgbClr val="FF8585"/>
                </a:solidFill>
              </a:endParaRPr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3243" y="3346"/>
              <a:ext cx="634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MB12</a:t>
              </a:r>
              <a:endParaRPr lang="de-DE" sz="3200" b="1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3243" y="3529"/>
              <a:ext cx="634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MB13</a:t>
              </a:r>
              <a:endParaRPr lang="de-DE" sz="3200" b="1"/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3243" y="3712"/>
              <a:ext cx="634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MB14</a:t>
              </a:r>
              <a:endParaRPr lang="de-DE" sz="3200" b="1"/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174" y="1424"/>
              <a:ext cx="635" cy="138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</a:t>
              </a:r>
              <a:endParaRPr lang="de-DE" sz="3200" b="1"/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174" y="1562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MB2</a:t>
              </a:r>
              <a:endParaRPr lang="de-DE" sz="3200" b="1"/>
            </a:p>
          </p:txBody>
        </p:sp>
        <p:sp>
          <p:nvSpPr>
            <p:cNvPr id="52273" name="Rectangle 49"/>
            <p:cNvSpPr>
              <a:spLocks noChangeArrowheads="1"/>
            </p:cNvSpPr>
            <p:nvPr/>
          </p:nvSpPr>
          <p:spPr bwMode="auto">
            <a:xfrm>
              <a:off x="4174" y="1699"/>
              <a:ext cx="635" cy="13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MB3</a:t>
              </a:r>
              <a:endParaRPr lang="de-DE" sz="3200" b="1"/>
            </a:p>
          </p:txBody>
        </p:sp>
        <p:sp>
          <p:nvSpPr>
            <p:cNvPr id="52274" name="Rectangle 50"/>
            <p:cNvSpPr>
              <a:spLocks noChangeArrowheads="1"/>
            </p:cNvSpPr>
            <p:nvPr/>
          </p:nvSpPr>
          <p:spPr bwMode="auto">
            <a:xfrm>
              <a:off x="4174" y="1836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MB4</a:t>
              </a:r>
              <a:endParaRPr lang="de-DE" sz="3200" b="1"/>
            </a:p>
          </p:txBody>
        </p:sp>
        <p:sp>
          <p:nvSpPr>
            <p:cNvPr id="52275" name="Rectangle 51"/>
            <p:cNvSpPr>
              <a:spLocks noChangeArrowheads="1"/>
            </p:cNvSpPr>
            <p:nvPr/>
          </p:nvSpPr>
          <p:spPr bwMode="auto">
            <a:xfrm>
              <a:off x="4174" y="1973"/>
              <a:ext cx="635" cy="138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MB5</a:t>
              </a:r>
              <a:endParaRPr lang="de-DE" sz="3200" b="1"/>
            </a:p>
          </p:txBody>
        </p:sp>
        <p:sp>
          <p:nvSpPr>
            <p:cNvPr id="52276" name="Rectangle 52"/>
            <p:cNvSpPr>
              <a:spLocks noChangeArrowheads="1"/>
            </p:cNvSpPr>
            <p:nvPr/>
          </p:nvSpPr>
          <p:spPr bwMode="auto">
            <a:xfrm>
              <a:off x="4174" y="2111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MB6</a:t>
              </a:r>
              <a:endParaRPr lang="de-DE" sz="3200" b="1"/>
            </a:p>
          </p:txBody>
        </p:sp>
        <p:sp>
          <p:nvSpPr>
            <p:cNvPr id="52277" name="Rectangle 53"/>
            <p:cNvSpPr>
              <a:spLocks noChangeArrowheads="1"/>
            </p:cNvSpPr>
            <p:nvPr/>
          </p:nvSpPr>
          <p:spPr bwMode="auto">
            <a:xfrm>
              <a:off x="4174" y="2660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MB8</a:t>
              </a:r>
              <a:endParaRPr lang="de-DE" sz="3200" b="1"/>
            </a:p>
          </p:txBody>
        </p:sp>
        <p:sp>
          <p:nvSpPr>
            <p:cNvPr id="52278" name="Rectangle 54"/>
            <p:cNvSpPr>
              <a:spLocks noChangeArrowheads="1"/>
            </p:cNvSpPr>
            <p:nvPr/>
          </p:nvSpPr>
          <p:spPr bwMode="auto">
            <a:xfrm>
              <a:off x="4174" y="2797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MB9</a:t>
              </a:r>
              <a:endParaRPr lang="de-DE" sz="3200" b="1"/>
            </a:p>
          </p:txBody>
        </p:sp>
        <p:sp>
          <p:nvSpPr>
            <p:cNvPr id="52279" name="Rectangle 55"/>
            <p:cNvSpPr>
              <a:spLocks noChangeArrowheads="1"/>
            </p:cNvSpPr>
            <p:nvPr/>
          </p:nvSpPr>
          <p:spPr bwMode="auto">
            <a:xfrm>
              <a:off x="4174" y="2934"/>
              <a:ext cx="635" cy="137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MB10</a:t>
              </a:r>
              <a:endParaRPr lang="de-DE" sz="3200" b="1"/>
            </a:p>
          </p:txBody>
        </p:sp>
        <p:sp>
          <p:nvSpPr>
            <p:cNvPr id="52280" name="AutoShape 56"/>
            <p:cNvSpPr>
              <a:spLocks/>
            </p:cNvSpPr>
            <p:nvPr/>
          </p:nvSpPr>
          <p:spPr bwMode="auto">
            <a:xfrm>
              <a:off x="3920" y="1333"/>
              <a:ext cx="211" cy="1052"/>
            </a:xfrm>
            <a:prstGeom prst="rightBrace">
              <a:avLst>
                <a:gd name="adj1" fmla="val 41548"/>
                <a:gd name="adj2" fmla="val 48009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52281" name="AutoShape 57"/>
            <p:cNvSpPr>
              <a:spLocks/>
            </p:cNvSpPr>
            <p:nvPr/>
          </p:nvSpPr>
          <p:spPr bwMode="auto">
            <a:xfrm>
              <a:off x="3920" y="2614"/>
              <a:ext cx="211" cy="686"/>
            </a:xfrm>
            <a:prstGeom prst="rightBrace">
              <a:avLst>
                <a:gd name="adj1" fmla="val 27093"/>
                <a:gd name="adj2" fmla="val 46806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52282" name="Text Box 58"/>
            <p:cNvSpPr txBox="1">
              <a:spLocks noChangeArrowheads="1"/>
            </p:cNvSpPr>
            <p:nvPr/>
          </p:nvSpPr>
          <p:spPr bwMode="auto">
            <a:xfrm>
              <a:off x="4083" y="1104"/>
              <a:ext cx="816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/>
              <a:r>
                <a:rPr lang="de-DE" sz="1200" b="1">
                  <a:solidFill>
                    <a:srgbClr val="323A7C"/>
                  </a:solidFill>
                </a:rPr>
                <a:t>1</a:t>
              </a:r>
              <a:r>
                <a:rPr lang="de-DE" sz="1200" b="1" baseline="30000">
                  <a:solidFill>
                    <a:srgbClr val="323A7C"/>
                  </a:solidFill>
                </a:rPr>
                <a:t>st</a:t>
              </a:r>
              <a:r>
                <a:rPr lang="de-DE" sz="1200" b="1">
                  <a:solidFill>
                    <a:srgbClr val="323A7C"/>
                  </a:solidFill>
                </a:rPr>
                <a:t> Request</a:t>
              </a:r>
              <a:br>
                <a:rPr lang="de-DE" sz="1200" b="1">
                  <a:solidFill>
                    <a:srgbClr val="323A7C"/>
                  </a:solidFill>
                </a:rPr>
              </a:br>
              <a:r>
                <a:rPr lang="de-DE" sz="1200" b="1">
                  <a:solidFill>
                    <a:srgbClr val="323A7C"/>
                  </a:solidFill>
                </a:rPr>
                <a:t> length 6 Bytes</a:t>
              </a:r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083" y="2339"/>
              <a:ext cx="816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/>
              <a:r>
                <a:rPr lang="de-DE" sz="1200" b="1">
                  <a:solidFill>
                    <a:srgbClr val="323A7C"/>
                  </a:solidFill>
                </a:rPr>
                <a:t>2</a:t>
              </a:r>
              <a:r>
                <a:rPr lang="de-DE" sz="1200" b="1" baseline="30000">
                  <a:solidFill>
                    <a:srgbClr val="323A7C"/>
                  </a:solidFill>
                </a:rPr>
                <a:t>nd</a:t>
              </a:r>
              <a:r>
                <a:rPr lang="de-DE" sz="1200" b="1">
                  <a:solidFill>
                    <a:srgbClr val="323A7C"/>
                  </a:solidFill>
                </a:rPr>
                <a:t> Request</a:t>
              </a:r>
              <a:br>
                <a:rPr lang="de-DE" sz="1200" b="1">
                  <a:solidFill>
                    <a:srgbClr val="323A7C"/>
                  </a:solidFill>
                </a:rPr>
              </a:br>
              <a:r>
                <a:rPr lang="de-DE" sz="1200" b="1">
                  <a:solidFill>
                    <a:srgbClr val="323A7C"/>
                  </a:solidFill>
                </a:rPr>
                <a:t>length 4 Bytes</a:t>
              </a:r>
              <a:endParaRPr lang="de-DE" sz="3200" b="1">
                <a:solidFill>
                  <a:srgbClr val="323A7C"/>
                </a:solidFill>
              </a:endParaRPr>
            </a:p>
          </p:txBody>
        </p:sp>
        <p:sp>
          <p:nvSpPr>
            <p:cNvPr id="52284" name="Rectangle 60"/>
            <p:cNvSpPr>
              <a:spLocks noChangeArrowheads="1"/>
            </p:cNvSpPr>
            <p:nvPr/>
          </p:nvSpPr>
          <p:spPr bwMode="auto">
            <a:xfrm>
              <a:off x="3243" y="2065"/>
              <a:ext cx="634" cy="137"/>
            </a:xfrm>
            <a:prstGeom prst="rect">
              <a:avLst/>
            </a:prstGeom>
            <a:noFill/>
            <a:ln w="22225">
              <a:solidFill>
                <a:srgbClr val="FF8585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>
                  <a:solidFill>
                    <a:srgbClr val="FF8585"/>
                  </a:solidFill>
                </a:rPr>
                <a:t>MB5</a:t>
              </a:r>
              <a:endParaRPr lang="de-DE" sz="3200" b="1">
                <a:solidFill>
                  <a:srgbClr val="FF8585"/>
                </a:solidFill>
              </a:endParaRPr>
            </a:p>
          </p:txBody>
        </p:sp>
        <p:sp>
          <p:nvSpPr>
            <p:cNvPr id="52285" name="Rectangle 61"/>
            <p:cNvSpPr>
              <a:spLocks noChangeArrowheads="1"/>
            </p:cNvSpPr>
            <p:nvPr/>
          </p:nvSpPr>
          <p:spPr bwMode="auto">
            <a:xfrm>
              <a:off x="3243" y="2797"/>
              <a:ext cx="634" cy="137"/>
            </a:xfrm>
            <a:prstGeom prst="rect">
              <a:avLst/>
            </a:prstGeom>
            <a:noFill/>
            <a:ln w="22225">
              <a:solidFill>
                <a:srgbClr val="FF8585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>
                  <a:solidFill>
                    <a:srgbClr val="FF8585"/>
                  </a:solidFill>
                </a:rPr>
                <a:t>MB9</a:t>
              </a:r>
              <a:endParaRPr lang="de-DE" sz="3200" b="1">
                <a:solidFill>
                  <a:srgbClr val="FF8585"/>
                </a:solidFill>
              </a:endParaRPr>
            </a:p>
          </p:txBody>
        </p:sp>
        <p:sp>
          <p:nvSpPr>
            <p:cNvPr id="52286" name="Rectangle 62"/>
            <p:cNvSpPr>
              <a:spLocks noChangeArrowheads="1"/>
            </p:cNvSpPr>
            <p:nvPr/>
          </p:nvSpPr>
          <p:spPr bwMode="auto">
            <a:xfrm>
              <a:off x="3243" y="2980"/>
              <a:ext cx="634" cy="137"/>
            </a:xfrm>
            <a:prstGeom prst="rect">
              <a:avLst/>
            </a:prstGeom>
            <a:noFill/>
            <a:ln w="22225">
              <a:solidFill>
                <a:srgbClr val="FF8585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>
                  <a:solidFill>
                    <a:srgbClr val="FF8585"/>
                  </a:solidFill>
                </a:rPr>
                <a:t>MB10</a:t>
              </a:r>
              <a:endParaRPr lang="de-DE" sz="3200" b="1">
                <a:solidFill>
                  <a:srgbClr val="FF8585"/>
                </a:solidFill>
              </a:endParaRPr>
            </a:p>
          </p:txBody>
        </p:sp>
        <p:sp>
          <p:nvSpPr>
            <p:cNvPr id="52287" name="Rectangle 63"/>
            <p:cNvSpPr>
              <a:spLocks noChangeArrowheads="1"/>
            </p:cNvSpPr>
            <p:nvPr/>
          </p:nvSpPr>
          <p:spPr bwMode="auto">
            <a:xfrm>
              <a:off x="4174" y="3071"/>
              <a:ext cx="635" cy="138"/>
            </a:xfrm>
            <a:prstGeom prst="rect">
              <a:avLst/>
            </a:prstGeom>
            <a:solidFill>
              <a:srgbClr val="F5CF7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/>
              <a:r>
                <a:rPr lang="de-DE" sz="1200" b="1"/>
                <a:t>MB11</a:t>
              </a:r>
              <a:endParaRPr lang="de-DE" sz="3200" b="1"/>
            </a:p>
          </p:txBody>
        </p:sp>
        <p:sp>
          <p:nvSpPr>
            <p:cNvPr id="52288" name="AutoShape 64"/>
            <p:cNvSpPr>
              <a:spLocks/>
            </p:cNvSpPr>
            <p:nvPr/>
          </p:nvSpPr>
          <p:spPr bwMode="auto">
            <a:xfrm>
              <a:off x="3073" y="1333"/>
              <a:ext cx="127" cy="1784"/>
            </a:xfrm>
            <a:prstGeom prst="leftBracket">
              <a:avLst>
                <a:gd name="adj" fmla="val 11706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52289" name="Text Box 65"/>
            <p:cNvSpPr txBox="1">
              <a:spLocks noChangeArrowheads="1"/>
            </p:cNvSpPr>
            <p:nvPr/>
          </p:nvSpPr>
          <p:spPr bwMode="auto">
            <a:xfrm rot="16200000">
              <a:off x="2642" y="2093"/>
              <a:ext cx="695" cy="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 eaLnBrk="0" hangingPunct="0"/>
              <a:r>
                <a:rPr lang="de-DE" sz="1200" b="1">
                  <a:solidFill>
                    <a:srgbClr val="FF0000"/>
                  </a:solidFill>
                </a:rPr>
                <a:t>Max. Block</a:t>
              </a:r>
              <a:endParaRPr lang="de-DE" sz="32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EF262-9746-44BE-8925-A9665D734C2B}" type="slidenum">
              <a:rPr lang="de-DE"/>
              <a:pPr/>
              <a:t>13</a:t>
            </a:fld>
            <a:endParaRPr lang="de-DE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Structure of the driver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36863" y="1989138"/>
            <a:ext cx="3470275" cy="3944937"/>
          </a:xfrm>
        </p:spPr>
        <p:txBody>
          <a:bodyPr/>
          <a:lstStyle/>
          <a:p>
            <a:r>
              <a:rPr lang="en-US" sz="2400"/>
              <a:t>Driver application</a:t>
            </a:r>
          </a:p>
          <a:p>
            <a:r>
              <a:rPr lang="en-US" sz="2400"/>
              <a:t>Driver object</a:t>
            </a:r>
          </a:p>
          <a:p>
            <a:r>
              <a:rPr lang="en-US" sz="2400"/>
              <a:t>Configuration</a:t>
            </a:r>
          </a:p>
          <a:p>
            <a:r>
              <a:rPr lang="en-US" sz="2400"/>
              <a:t>Serial communication</a:t>
            </a:r>
          </a:p>
          <a:p>
            <a:r>
              <a:rPr lang="en-US" sz="2400"/>
              <a:t>Modem communication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764704"/>
            <a:ext cx="7200800" cy="334963"/>
          </a:xfrm>
          <a:noFill/>
          <a:ln/>
        </p:spPr>
        <p:txBody>
          <a:bodyPr/>
          <a:lstStyle/>
          <a:p>
            <a:r>
              <a:rPr lang="en-US" sz="1800" b="0" dirty="0"/>
              <a:t>Driver application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57350"/>
            <a:ext cx="4033837" cy="3944938"/>
          </a:xfrm>
        </p:spPr>
        <p:txBody>
          <a:bodyPr/>
          <a:lstStyle/>
          <a:p>
            <a:r>
              <a:rPr lang="en-US"/>
              <a:t>Classical Document - View Structure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Multiple Document Interface (MDI)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1268413"/>
            <a:ext cx="3429000" cy="4267200"/>
            <a:chOff x="672" y="1008"/>
            <a:chExt cx="2016" cy="2688"/>
          </a:xfrm>
        </p:grpSpPr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672" y="1248"/>
              <a:ext cx="1008" cy="2448"/>
            </a:xfrm>
            <a:prstGeom prst="rect">
              <a:avLst/>
            </a:prstGeom>
            <a:solidFill>
              <a:srgbClr val="F3C55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1600" b="1"/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1680" y="1248"/>
              <a:ext cx="1008" cy="2448"/>
            </a:xfrm>
            <a:prstGeom prst="rect">
              <a:avLst/>
            </a:prstGeom>
            <a:solidFill>
              <a:srgbClr val="F5D07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768" y="1536"/>
              <a:ext cx="825" cy="36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400" b="1"/>
                <a:t>CTreiberApp</a:t>
              </a:r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768" y="2112"/>
              <a:ext cx="825" cy="36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400" b="1"/>
                <a:t>CTreiberFrame</a:t>
              </a:r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768" y="2688"/>
              <a:ext cx="825" cy="36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400" b="1"/>
                <a:t>CTreiberDoc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768" y="3264"/>
              <a:ext cx="825" cy="36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400" b="1"/>
                <a:t>CTreiberView</a:t>
              </a: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1776" y="1536"/>
              <a:ext cx="825" cy="36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400" b="1"/>
                <a:t>C_xxx_App</a:t>
              </a:r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1776" y="2112"/>
              <a:ext cx="825" cy="36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400" b="1"/>
                <a:t>C _xxx_ Frame</a:t>
              </a:r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1776" y="2688"/>
              <a:ext cx="825" cy="36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400" b="1"/>
                <a:t>C _xxx_ Doc</a:t>
              </a:r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1776" y="3264"/>
              <a:ext cx="825" cy="36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400" b="1"/>
                <a:t>C _xxx_ View</a:t>
              </a:r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768" y="1344"/>
              <a:ext cx="8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400" b="1">
                  <a:solidFill>
                    <a:srgbClr val="323A7C"/>
                  </a:solidFill>
                </a:rPr>
                <a:t>Application</a:t>
              </a:r>
            </a:p>
          </p:txBody>
        </p:sp>
        <p:sp>
          <p:nvSpPr>
            <p:cNvPr id="53265" name="Text Box 17"/>
            <p:cNvSpPr txBox="1">
              <a:spLocks noChangeArrowheads="1"/>
            </p:cNvSpPr>
            <p:nvPr/>
          </p:nvSpPr>
          <p:spPr bwMode="auto">
            <a:xfrm>
              <a:off x="768" y="1920"/>
              <a:ext cx="8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400" b="1">
                  <a:solidFill>
                    <a:srgbClr val="323A7C"/>
                  </a:solidFill>
                </a:rPr>
                <a:t>MainFrame</a:t>
              </a:r>
            </a:p>
          </p:txBody>
        </p:sp>
        <p:sp>
          <p:nvSpPr>
            <p:cNvPr id="53266" name="Text Box 18"/>
            <p:cNvSpPr txBox="1">
              <a:spLocks noChangeArrowheads="1"/>
            </p:cNvSpPr>
            <p:nvPr/>
          </p:nvSpPr>
          <p:spPr bwMode="auto">
            <a:xfrm>
              <a:off x="768" y="2496"/>
              <a:ext cx="8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400" b="1">
                  <a:solidFill>
                    <a:srgbClr val="323A7C"/>
                  </a:solidFill>
                </a:rPr>
                <a:t>Document</a:t>
              </a:r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768" y="3072"/>
              <a:ext cx="8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400" b="1">
                  <a:solidFill>
                    <a:srgbClr val="323A7C"/>
                  </a:solidFill>
                </a:rPr>
                <a:t>View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672" y="1008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b="1">
                  <a:solidFill>
                    <a:srgbClr val="FF0000"/>
                  </a:solidFill>
                </a:rPr>
                <a:t>Driver kit</a:t>
              </a:r>
            </a:p>
          </p:txBody>
        </p:sp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1680" y="1008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b="1">
                  <a:solidFill>
                    <a:srgbClr val="FF0000"/>
                  </a:solidFill>
                </a:rPr>
                <a:t>Driver</a:t>
              </a:r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584" y="1728"/>
              <a:ext cx="192" cy="1729"/>
              <a:chOff x="1584" y="1728"/>
              <a:chExt cx="231" cy="1729"/>
            </a:xfrm>
          </p:grpSpPr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231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3272" name="Line 24"/>
              <p:cNvSpPr>
                <a:spLocks noChangeShapeType="1"/>
              </p:cNvSpPr>
              <p:nvPr/>
            </p:nvSpPr>
            <p:spPr bwMode="auto">
              <a:xfrm>
                <a:off x="1584" y="2304"/>
                <a:ext cx="231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3273" name="Line 25"/>
              <p:cNvSpPr>
                <a:spLocks noChangeShapeType="1"/>
              </p:cNvSpPr>
              <p:nvPr/>
            </p:nvSpPr>
            <p:spPr bwMode="auto">
              <a:xfrm>
                <a:off x="1584" y="2880"/>
                <a:ext cx="231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3274" name="Line 26"/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231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24744"/>
            <a:ext cx="6840760" cy="334963"/>
          </a:xfrm>
          <a:noFill/>
          <a:ln/>
        </p:spPr>
        <p:txBody>
          <a:bodyPr/>
          <a:lstStyle/>
          <a:p>
            <a:r>
              <a:rPr lang="en-US" sz="1800" b="0" dirty="0"/>
              <a:t>Driver-Object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441700" y="1914525"/>
            <a:ext cx="5083175" cy="3493264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CSrvObj</a:t>
            </a:r>
            <a:r>
              <a:rPr lang="en-US" dirty="0"/>
              <a:t> is responsible for communication with </a:t>
            </a: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(Send-thread)</a:t>
            </a:r>
          </a:p>
          <a:p>
            <a:pPr>
              <a:spcBef>
                <a:spcPct val="35000"/>
              </a:spcBef>
            </a:pP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CKanalObj</a:t>
            </a:r>
            <a:r>
              <a:rPr lang="en-US" sz="1800" dirty="0"/>
              <a:t> </a:t>
            </a:r>
            <a:r>
              <a:rPr lang="en-US" dirty="0"/>
              <a:t>configures the required data points in the tree</a:t>
            </a:r>
          </a:p>
          <a:p>
            <a:pPr>
              <a:spcBef>
                <a:spcPct val="35000"/>
              </a:spcBef>
            </a:pP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CTreiberObj</a:t>
            </a:r>
            <a:r>
              <a:rPr lang="en-US" dirty="0"/>
              <a:t> provides cyclical communication with the hardware (Hardware- and Simulation-Thread)</a:t>
            </a:r>
          </a:p>
          <a:p>
            <a:pPr>
              <a:spcBef>
                <a:spcPct val="35000"/>
              </a:spcBef>
            </a:pP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C_xxx_Obj</a:t>
            </a:r>
            <a:r>
              <a:rPr lang="en-US" dirty="0"/>
              <a:t> is the actual driver and realizes the communication protocol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1906588"/>
            <a:ext cx="2057400" cy="3048000"/>
            <a:chOff x="768" y="1248"/>
            <a:chExt cx="1296" cy="1920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768" y="1248"/>
              <a:ext cx="1296" cy="48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600" b="1"/>
                <a:t>CSrvObj</a:t>
              </a: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768" y="1728"/>
              <a:ext cx="1296" cy="480"/>
            </a:xfrm>
            <a:prstGeom prst="rect">
              <a:avLst/>
            </a:prstGeom>
            <a:solidFill>
              <a:srgbClr val="F6D58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600" b="1"/>
                <a:t>CKanalObj</a:t>
              </a: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768" y="2208"/>
              <a:ext cx="1296" cy="480"/>
            </a:xfrm>
            <a:prstGeom prst="rect">
              <a:avLst/>
            </a:prstGeom>
            <a:solidFill>
              <a:srgbClr val="F5D07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600" b="1"/>
                <a:t>CTreiberObj</a:t>
              </a: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768" y="2688"/>
              <a:ext cx="1296" cy="480"/>
            </a:xfrm>
            <a:prstGeom prst="rect">
              <a:avLst/>
            </a:prstGeom>
            <a:solidFill>
              <a:srgbClr val="F3C55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600" b="1"/>
                <a:t>C_xxx_Obj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1AFDF-3F8E-4034-A18B-CF227F9210FF}" type="slidenum">
              <a:rPr lang="de-DE"/>
              <a:pPr/>
              <a:t>16</a:t>
            </a:fld>
            <a:endParaRPr lang="de-DE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Configuration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28800"/>
            <a:ext cx="8280400" cy="3751263"/>
          </a:xfrm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US"/>
              <a:t>The driver settings are saved in an object (derived from </a:t>
            </a:r>
            <a:r>
              <a:rPr lang="de-DE" b="1">
                <a:solidFill>
                  <a:srgbClr val="323A7C"/>
                </a:solidFill>
                <a:latin typeface="Courier New" pitchFamily="49" charset="0"/>
              </a:rPr>
              <a:t>CDrvCfg</a:t>
            </a:r>
            <a:r>
              <a:rPr lang="en-US"/>
              <a:t>)</a:t>
            </a:r>
          </a:p>
          <a:p>
            <a:pPr>
              <a:spcBef>
                <a:spcPct val="40000"/>
              </a:spcBef>
            </a:pPr>
            <a:r>
              <a:rPr lang="en-US"/>
              <a:t>The configuration of settings and default values is done by the function </a:t>
            </a:r>
            <a:r>
              <a:rPr lang="en-US" b="1">
                <a:solidFill>
                  <a:srgbClr val="323A7C"/>
                </a:solidFill>
                <a:latin typeface="Courier New" pitchFamily="49" charset="0"/>
              </a:rPr>
              <a:t>CheckInitVersion()</a:t>
            </a:r>
          </a:p>
          <a:p>
            <a:pPr>
              <a:spcBef>
                <a:spcPct val="40000"/>
              </a:spcBef>
            </a:pPr>
            <a:r>
              <a:rPr lang="en-US"/>
              <a:t>The dialogs to edit settings derive from </a:t>
            </a:r>
            <a:r>
              <a:rPr lang="en-US" b="1">
                <a:solidFill>
                  <a:srgbClr val="323A7C"/>
                </a:solidFill>
                <a:latin typeface="Courier New" pitchFamily="49" charset="0"/>
              </a:rPr>
              <a:t>CIntHelpPropertyPage</a:t>
            </a:r>
            <a:endParaRPr lang="en-US"/>
          </a:p>
          <a:p>
            <a:pPr>
              <a:spcBef>
                <a:spcPct val="40000"/>
              </a:spcBef>
            </a:pPr>
            <a:r>
              <a:rPr lang="en-US"/>
              <a:t>The call of dialogs is based on the driver object via the (virtual) function </a:t>
            </a:r>
            <a:r>
              <a:rPr lang="en-US" b="1">
                <a:solidFill>
                  <a:srgbClr val="323A7C"/>
                </a:solidFill>
                <a:latin typeface="Courier New" pitchFamily="49" charset="0"/>
              </a:rPr>
              <a:t>SrvObjKonfig()</a:t>
            </a:r>
            <a:endParaRPr lang="en-US" b="1">
              <a:solidFill>
                <a:srgbClr val="323A7C"/>
              </a:solidFill>
            </a:endParaRPr>
          </a:p>
          <a:p>
            <a:pPr>
              <a:spcBef>
                <a:spcPct val="40000"/>
              </a:spcBef>
            </a:pPr>
            <a:r>
              <a:rPr lang="en-US"/>
              <a:t>Flags define which standard pages should be displayed in the driver configuration </a:t>
            </a:r>
          </a:p>
          <a:p>
            <a:pPr>
              <a:spcBef>
                <a:spcPct val="40000"/>
              </a:spcBef>
            </a:pPr>
            <a:r>
              <a:rPr lang="en-US"/>
              <a:t> A single configuration page is displayed by </a:t>
            </a:r>
            <a:r>
              <a:rPr lang="en-US" b="1">
                <a:solidFill>
                  <a:srgbClr val="323A7C"/>
                </a:solidFill>
                <a:latin typeface="Courier New" pitchFamily="49" charset="0"/>
              </a:rPr>
              <a:t>SrvObjKonfigBox()</a:t>
            </a:r>
            <a:r>
              <a:rPr lang="en-US"/>
              <a:t>, several pages by </a:t>
            </a:r>
            <a:r>
              <a:rPr lang="en-US" b="1">
                <a:solidFill>
                  <a:srgbClr val="323A7C"/>
                </a:solidFill>
                <a:latin typeface="Courier New" pitchFamily="49" charset="0"/>
              </a:rPr>
              <a:t>SrvObjKonfigBoxen()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4821A-46A9-4BD6-B216-C38C9EFF8853}" type="slidenum">
              <a:rPr lang="de-DE"/>
              <a:pPr/>
              <a:t>17</a:t>
            </a:fld>
            <a:endParaRPr lang="de-DE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Serial Communication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66800" y="1706563"/>
            <a:ext cx="70104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For serial communication the class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CSerialObj</a:t>
            </a:r>
            <a:r>
              <a:rPr lang="en-US" sz="2000"/>
              <a:t> is available. This class offers the the following functions, e.g.: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OpenSerial()</a:t>
            </a:r>
            <a:r>
              <a:rPr lang="en-US" sz="2000"/>
              <a:t> 	Opens the interface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CloseSerial()</a:t>
            </a:r>
            <a:r>
              <a:rPr lang="en-US" sz="2000"/>
              <a:t>	Closes the interface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ReadCommBlock()</a:t>
            </a:r>
            <a:r>
              <a:rPr lang="en-US" sz="2000"/>
              <a:t>	Reads a data block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WriteCommBlock()	</a:t>
            </a:r>
            <a:r>
              <a:rPr lang="en-US" sz="2000"/>
              <a:t>Writes a data block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ResetComm()</a:t>
            </a:r>
            <a:r>
              <a:rPr lang="en-US" sz="2000"/>
              <a:t>		Resets interface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FixCommError()	</a:t>
            </a:r>
            <a:r>
              <a:rPr lang="en-US" sz="2000"/>
              <a:t>Erases error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01587-CACE-40EA-9803-6CABE6FD2D23}" type="slidenum">
              <a:rPr lang="de-DE"/>
              <a:pPr/>
              <a:t>18</a:t>
            </a:fld>
            <a:endParaRPr lang="de-DE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Communication via Modem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2179638"/>
            <a:ext cx="7747000" cy="2401887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sz="1800"/>
              <a:t>The TAPI-Driver for the Modem has to be installed</a:t>
            </a:r>
          </a:p>
          <a:p>
            <a:pPr>
              <a:spcBef>
                <a:spcPct val="35000"/>
              </a:spcBef>
            </a:pPr>
            <a:r>
              <a:rPr lang="en-US" sz="1800"/>
              <a:t>Definition of the Compiler switch </a:t>
            </a:r>
            <a:r>
              <a:rPr lang="en-US" sz="1800" b="1">
                <a:solidFill>
                  <a:srgbClr val="323A7C"/>
                </a:solidFill>
                <a:latin typeface="Courier New" pitchFamily="49" charset="0"/>
                <a:cs typeface="Courier New" pitchFamily="49" charset="0"/>
              </a:rPr>
              <a:t>DRVKIT_USE_TAPIMODEM</a:t>
            </a:r>
            <a:r>
              <a:rPr lang="en-US" sz="1800"/>
              <a:t> </a:t>
            </a:r>
          </a:p>
          <a:p>
            <a:pPr>
              <a:spcBef>
                <a:spcPct val="35000"/>
              </a:spcBef>
            </a:pPr>
            <a:r>
              <a:rPr lang="en-US" sz="1800"/>
              <a:t>Creation of an object of the class </a:t>
            </a:r>
            <a:r>
              <a:rPr lang="en-US" sz="1800" b="1">
                <a:solidFill>
                  <a:srgbClr val="323A7C"/>
                </a:solidFill>
                <a:latin typeface="Courier New" pitchFamily="49" charset="0"/>
              </a:rPr>
              <a:t>CTapiModem</a:t>
            </a:r>
            <a:r>
              <a:rPr lang="en-US" sz="1800"/>
              <a:t> with </a:t>
            </a:r>
            <a:r>
              <a:rPr lang="en-US" sz="1800" b="1">
                <a:solidFill>
                  <a:srgbClr val="323A7C"/>
                </a:solidFill>
                <a:latin typeface="Courier New" pitchFamily="49" charset="0"/>
              </a:rPr>
              <a:t>CreateTapi-Class()</a:t>
            </a:r>
            <a:r>
              <a:rPr lang="en-US" sz="1800"/>
              <a:t>, this object is taken along by the constructor of </a:t>
            </a:r>
            <a:r>
              <a:rPr lang="en-US" sz="1800" b="1">
                <a:solidFill>
                  <a:srgbClr val="323A7C"/>
                </a:solidFill>
                <a:latin typeface="Courier New" pitchFamily="49" charset="0"/>
              </a:rPr>
              <a:t>CSerialObj</a:t>
            </a:r>
            <a:endParaRPr lang="en-US" sz="1800"/>
          </a:p>
          <a:p>
            <a:pPr>
              <a:spcBef>
                <a:spcPct val="35000"/>
              </a:spcBef>
            </a:pPr>
            <a:r>
              <a:rPr lang="en-US" sz="1800"/>
              <a:t>Configuration of the Modem parameters in the driver configuration</a:t>
            </a:r>
          </a:p>
          <a:p>
            <a:pPr>
              <a:spcBef>
                <a:spcPct val="35000"/>
              </a:spcBef>
            </a:pPr>
            <a:r>
              <a:rPr lang="en-US" sz="1800"/>
              <a:t>Calling </a:t>
            </a:r>
            <a:r>
              <a:rPr lang="en-US" sz="1800" b="1">
                <a:solidFill>
                  <a:srgbClr val="323A7C"/>
                </a:solidFill>
                <a:latin typeface="Courier New" pitchFamily="49" charset="0"/>
              </a:rPr>
              <a:t>CSerialObj::OpenSerial()</a:t>
            </a:r>
            <a:r>
              <a:rPr lang="en-US" sz="1800"/>
              <a:t> the modem connection is automatically set up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14400" y="1203325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/>
              <a:t>For a communication via modem some requirements have to be fulfilled: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914400" y="4800600"/>
            <a:ext cx="731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</a:rPr>
              <a:t>Attention:</a:t>
            </a:r>
            <a:r>
              <a:rPr lang="en-US" sz="2000" dirty="0"/>
              <a:t> Since Windows CE does not support the </a:t>
            </a:r>
            <a:r>
              <a:rPr lang="en-US" sz="2000" b="1" dirty="0" smtClean="0"/>
              <a:t>TAPI</a:t>
            </a:r>
            <a:r>
              <a:rPr lang="en-US" sz="2000" dirty="0" smtClean="0"/>
              <a:t>-functionality </a:t>
            </a:r>
            <a:r>
              <a:rPr lang="en-US" sz="2000" dirty="0"/>
              <a:t>the communication via Modem is impossible 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18FB9-2DF7-45E6-AC32-DEF647026B9A}" type="slidenum">
              <a:rPr lang="de-DE"/>
              <a:pPr/>
              <a:t>19</a:t>
            </a:fld>
            <a:endParaRPr lang="de-DE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Functionality of the driver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2300" y="1412875"/>
            <a:ext cx="2857500" cy="4093428"/>
          </a:xfrm>
        </p:spPr>
        <p:txBody>
          <a:bodyPr>
            <a:spAutoFit/>
          </a:bodyPr>
          <a:lstStyle/>
          <a:p>
            <a:r>
              <a:rPr lang="en-US" dirty="0"/>
              <a:t>Start driver</a:t>
            </a:r>
          </a:p>
          <a:p>
            <a:r>
              <a:rPr lang="en-US" dirty="0"/>
              <a:t>Advise</a:t>
            </a:r>
          </a:p>
          <a:p>
            <a:r>
              <a:rPr lang="en-US" dirty="0"/>
              <a:t>Read cyclically</a:t>
            </a:r>
          </a:p>
          <a:p>
            <a:r>
              <a:rPr lang="en-US" dirty="0"/>
              <a:t>Read spontaneously</a:t>
            </a:r>
          </a:p>
          <a:p>
            <a:r>
              <a:rPr lang="en-US" dirty="0"/>
              <a:t>Allocate</a:t>
            </a:r>
          </a:p>
          <a:p>
            <a:r>
              <a:rPr lang="en-US" dirty="0"/>
              <a:t>Write</a:t>
            </a:r>
          </a:p>
          <a:p>
            <a:r>
              <a:rPr lang="en-US" dirty="0"/>
              <a:t>Block Write</a:t>
            </a:r>
          </a:p>
          <a:p>
            <a:r>
              <a:rPr lang="en-US" dirty="0" err="1"/>
              <a:t>Unadvise</a:t>
            </a:r>
            <a:endParaRPr lang="en-US" dirty="0"/>
          </a:p>
          <a:p>
            <a:r>
              <a:rPr lang="en-US" dirty="0"/>
              <a:t>Stop driver</a:t>
            </a:r>
          </a:p>
          <a:p>
            <a:r>
              <a:rPr lang="en-US" dirty="0"/>
              <a:t>Error logging</a:t>
            </a:r>
          </a:p>
          <a:p>
            <a:r>
              <a:rPr lang="en-US" dirty="0" err="1" smtClean="0"/>
              <a:t>zenon</a:t>
            </a:r>
            <a:r>
              <a:rPr lang="en-US" dirty="0" smtClean="0"/>
              <a:t>-Versions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DD40E-2F6A-4A8C-B12A-ED31527FCA39}" type="slidenum">
              <a:rPr lang="de-DE"/>
              <a:pPr/>
              <a:t>2</a:t>
            </a:fld>
            <a:endParaRPr lang="de-DE"/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Content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22350" y="2413000"/>
            <a:ext cx="4114800" cy="2222500"/>
          </a:xfrm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/>
              <a:t>General functionality</a:t>
            </a:r>
          </a:p>
          <a:p>
            <a:pPr>
              <a:lnSpc>
                <a:spcPct val="160000"/>
              </a:lnSpc>
            </a:pPr>
            <a:r>
              <a:rPr lang="en-US"/>
              <a:t>Driver Structure</a:t>
            </a:r>
          </a:p>
          <a:p>
            <a:pPr>
              <a:lnSpc>
                <a:spcPct val="160000"/>
              </a:lnSpc>
            </a:pPr>
            <a:r>
              <a:rPr lang="en-US"/>
              <a:t>Functionality of the driver</a:t>
            </a:r>
          </a:p>
          <a:p>
            <a:pPr>
              <a:lnSpc>
                <a:spcPct val="160000"/>
              </a:lnSpc>
            </a:pPr>
            <a:r>
              <a:rPr lang="en-US"/>
              <a:t>Driver for Windows CE</a:t>
            </a:r>
          </a:p>
        </p:txBody>
      </p:sp>
      <p:graphicFrame>
        <p:nvGraphicFramePr>
          <p:cNvPr id="76805" name="Object 1029"/>
          <p:cNvGraphicFramePr>
            <a:graphicFrameLocks noChangeAspect="1"/>
          </p:cNvGraphicFramePr>
          <p:nvPr/>
        </p:nvGraphicFramePr>
        <p:xfrm>
          <a:off x="5410200" y="2481263"/>
          <a:ext cx="2667000" cy="1901825"/>
        </p:xfrm>
        <a:graphic>
          <a:graphicData uri="http://schemas.openxmlformats.org/presentationml/2006/ole">
            <p:oleObj spid="_x0000_s1026" name="Clip" r:id="rId3" imgW="4006800" imgH="2856960" progId="MS_ClipArt_Gallery.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4EA85-723E-4010-B2C5-FB7DF9B123BE}" type="slidenum">
              <a:rPr lang="de-DE"/>
              <a:pPr/>
              <a:t>20</a:t>
            </a:fld>
            <a:endParaRPr lang="de-DE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Start driver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4365625"/>
            <a:ext cx="7585075" cy="1658938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sz="1800"/>
              <a:t>With the start of the driver the initialization of the driver is called</a:t>
            </a:r>
          </a:p>
          <a:p>
            <a:pPr>
              <a:spcBef>
                <a:spcPct val="35000"/>
              </a:spcBef>
            </a:pPr>
            <a:r>
              <a:rPr lang="en-US" sz="1800"/>
              <a:t>This causes the initialization of the driver kit. Function tables are set up (</a:t>
            </a:r>
            <a:r>
              <a:rPr lang="en-US" sz="1800" b="1">
                <a:solidFill>
                  <a:srgbClr val="323A7C"/>
                </a:solidFill>
                <a:latin typeface="Courier New" pitchFamily="49" charset="0"/>
              </a:rPr>
              <a:t>SrvObjInitFunkMap()</a:t>
            </a:r>
            <a:r>
              <a:rPr lang="en-US" sz="1800"/>
              <a:t>), the Hardware-thread is started and the hardware initialized (</a:t>
            </a:r>
            <a:r>
              <a:rPr lang="en-US" sz="1800" b="1">
                <a:solidFill>
                  <a:srgbClr val="323A7C"/>
                </a:solidFill>
                <a:latin typeface="Courier New" pitchFamily="49" charset="0"/>
              </a:rPr>
              <a:t>SrvObjInitHardware()</a:t>
            </a:r>
            <a:r>
              <a:rPr lang="en-US" sz="1800"/>
              <a:t>).</a:t>
            </a:r>
          </a:p>
          <a:p>
            <a:pPr>
              <a:spcBef>
                <a:spcPct val="35000"/>
              </a:spcBef>
            </a:pPr>
            <a:r>
              <a:rPr lang="en-US" sz="1800"/>
              <a:t>Finally variable types are initialized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6900" y="1125538"/>
            <a:ext cx="5410200" cy="2667000"/>
            <a:chOff x="1248" y="720"/>
            <a:chExt cx="3408" cy="1680"/>
          </a:xfrm>
        </p:grpSpPr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2496" y="912"/>
              <a:ext cx="2160" cy="1488"/>
            </a:xfrm>
            <a:prstGeom prst="rect">
              <a:avLst/>
            </a:prstGeom>
            <a:solidFill>
              <a:srgbClr val="F5D075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1248" y="912"/>
              <a:ext cx="1249" cy="1488"/>
            </a:xfrm>
            <a:prstGeom prst="rect">
              <a:avLst/>
            </a:prstGeom>
            <a:solidFill>
              <a:srgbClr val="F3C551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Server</a:t>
              </a:r>
              <a:r>
                <a:rPr lang="en-US" sz="1400"/>
                <a:t> </a:t>
              </a:r>
              <a:r>
                <a:rPr lang="en-US" sz="1400" b="1"/>
                <a:t>Initialization</a:t>
              </a:r>
              <a:endParaRPr lang="de-DE" sz="1400"/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440" y="1248"/>
              <a:ext cx="864" cy="100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Initialization</a:t>
              </a:r>
              <a:endParaRPr lang="en-US" sz="1100"/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3648" y="1056"/>
              <a:ext cx="864" cy="124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200" b="1"/>
                <a:t>Initialization</a:t>
              </a:r>
              <a:endParaRPr lang="en-US" sz="1100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1561" y="720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 kit</a:t>
              </a:r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3369" y="720"/>
              <a:ext cx="4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</a:t>
              </a:r>
              <a:endParaRPr lang="de-DE" b="1">
                <a:solidFill>
                  <a:srgbClr val="FF0000"/>
                </a:solidFill>
              </a:endParaRPr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2640" y="1728"/>
              <a:ext cx="912" cy="28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 eaLnBrk="0" hangingPunct="0"/>
              <a:r>
                <a:rPr lang="en-US" sz="1200" b="1"/>
                <a:t>Initialize Hardware</a:t>
              </a:r>
              <a:r>
                <a:rPr lang="de-DE" sz="1000"/>
                <a:t>*</a:t>
              </a:r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2640" y="1392"/>
              <a:ext cx="912" cy="28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 eaLnBrk="0" hangingPunct="0"/>
              <a:r>
                <a:rPr lang="en-US" sz="1200" b="1"/>
                <a:t>Initialize Function tables</a:t>
              </a:r>
              <a:r>
                <a:rPr lang="en-US" sz="1000"/>
                <a:t>*</a:t>
              </a:r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2496" y="1152"/>
              <a:ext cx="115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2304" y="2112"/>
              <a:ext cx="134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flipH="1" flipV="1">
              <a:off x="2304" y="1296"/>
              <a:ext cx="134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H="1">
              <a:off x="2496" y="2208"/>
              <a:ext cx="115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H="1">
              <a:off x="2304" y="1577"/>
              <a:ext cx="336" cy="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flipV="1">
              <a:off x="2304" y="1488"/>
              <a:ext cx="33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flipH="1">
              <a:off x="2304" y="1920"/>
              <a:ext cx="33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2256" y="1824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1488" y="1680"/>
              <a:ext cx="768" cy="240"/>
            </a:xfrm>
            <a:prstGeom prst="rect">
              <a:avLst/>
            </a:prstGeom>
            <a:solidFill>
              <a:srgbClr val="F6EDAC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Start Hardware</a:t>
              </a:r>
            </a:p>
            <a:p>
              <a:pPr algn="ctr" eaLnBrk="0" hangingPunct="0"/>
              <a:r>
                <a:rPr lang="en-US" sz="1200" b="1"/>
                <a:t>Thread*</a:t>
              </a:r>
              <a:endParaRPr lang="de-DE" sz="1200" b="1"/>
            </a:p>
          </p:txBody>
        </p:sp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3696" y="2016"/>
              <a:ext cx="768" cy="240"/>
            </a:xfrm>
            <a:prstGeom prst="rect">
              <a:avLst/>
            </a:prstGeom>
            <a:solidFill>
              <a:srgbClr val="F6EDAC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 eaLnBrk="0" hangingPunct="0"/>
              <a:r>
                <a:rPr lang="en-US" sz="1200" b="1"/>
                <a:t>Initialize Variable types</a:t>
              </a:r>
              <a:endParaRPr lang="de-DE" sz="1200" b="1"/>
            </a:p>
          </p:txBody>
        </p:sp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2640" y="2246"/>
              <a:ext cx="8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sz="1000" b="1"/>
                <a:t>* </a:t>
              </a:r>
              <a:r>
                <a:rPr lang="de-DE" sz="1000"/>
                <a:t>only in Runtime</a:t>
              </a:r>
              <a:endParaRPr lang="de-DE" sz="9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D81A4-3142-43A8-A013-A3CDC6E0A8D4}" type="slidenum">
              <a:rPr lang="de-DE"/>
              <a:pPr/>
              <a:t>21</a:t>
            </a:fld>
            <a:endParaRPr lang="de-DE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Function tables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8188" y="1557338"/>
            <a:ext cx="7666037" cy="915987"/>
          </a:xfr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In the function tables it is configured which function the driver kit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should use for the communication with the hardware for each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primitive object type: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38188" y="3141663"/>
            <a:ext cx="7666037" cy="1935162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sz="2000" b="1">
                <a:solidFill>
                  <a:srgbClr val="323A7C"/>
                </a:solidFill>
              </a:rPr>
              <a:t>Define:</a:t>
            </a:r>
            <a:r>
              <a:rPr lang="en-US" sz="2000"/>
              <a:t> Is called during Advise and defines the hierarchy of objects in the tree of data points and block size.</a:t>
            </a:r>
          </a:p>
          <a:p>
            <a:pPr>
              <a:spcBef>
                <a:spcPct val="35000"/>
              </a:spcBef>
            </a:pPr>
            <a:r>
              <a:rPr lang="en-US" sz="2000" b="1">
                <a:solidFill>
                  <a:srgbClr val="323A7C"/>
                </a:solidFill>
              </a:rPr>
              <a:t>Read:</a:t>
            </a:r>
            <a:r>
              <a:rPr lang="en-US" sz="2000"/>
              <a:t> The function is used for cyclical reading of values</a:t>
            </a:r>
          </a:p>
          <a:p>
            <a:pPr>
              <a:spcBef>
                <a:spcPct val="35000"/>
              </a:spcBef>
            </a:pPr>
            <a:r>
              <a:rPr lang="en-US" sz="2000" b="1">
                <a:solidFill>
                  <a:srgbClr val="323A7C"/>
                </a:solidFill>
              </a:rPr>
              <a:t>Allocate:</a:t>
            </a:r>
            <a:r>
              <a:rPr lang="en-US" sz="2000"/>
              <a:t> Sends the read values to the send-thread</a:t>
            </a:r>
          </a:p>
          <a:p>
            <a:pPr>
              <a:spcBef>
                <a:spcPct val="35000"/>
              </a:spcBef>
            </a:pPr>
            <a:r>
              <a:rPr lang="en-US" sz="2000" b="1">
                <a:solidFill>
                  <a:srgbClr val="323A7C"/>
                </a:solidFill>
              </a:rPr>
              <a:t>Write:</a:t>
            </a:r>
            <a:r>
              <a:rPr lang="en-US" sz="2000"/>
              <a:t> Writes the sent value into the hardware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69662-A3A4-4064-B249-327743694748}" type="slidenum">
              <a:rPr lang="de-DE"/>
              <a:pPr/>
              <a:t>22</a:t>
            </a:fld>
            <a:endParaRPr lang="de-D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Initialize Hardware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538" y="2276475"/>
            <a:ext cx="6130925" cy="1857375"/>
          </a:xfrm>
        </p:spPr>
        <p:txBody>
          <a:bodyPr>
            <a:spAutoFit/>
          </a:bodyPr>
          <a:lstStyle/>
          <a:p>
            <a:r>
              <a:rPr lang="en-US"/>
              <a:t>Open serial interface</a:t>
            </a:r>
          </a:p>
          <a:p>
            <a:r>
              <a:rPr lang="en-US"/>
              <a:t>Initialize modems</a:t>
            </a:r>
          </a:p>
          <a:p>
            <a:r>
              <a:rPr lang="en-US"/>
              <a:t>Load dlls or libraries and initialize</a:t>
            </a:r>
          </a:p>
          <a:p>
            <a:r>
              <a:rPr lang="en-US"/>
              <a:t>Allocate memory</a:t>
            </a:r>
          </a:p>
          <a:p>
            <a:r>
              <a:rPr lang="en-US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55D3D-9B21-42F7-86DA-56B3A2EC1C79}" type="slidenum">
              <a:rPr lang="de-DE"/>
              <a:pPr/>
              <a:t>23</a:t>
            </a:fld>
            <a:endParaRPr lang="de-DE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Initialize Types of Variables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09700" y="1414463"/>
            <a:ext cx="6324600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</a:pPr>
            <a:r>
              <a:rPr lang="en-US" sz="2000"/>
              <a:t>The initialization of Types of Variables is done by the function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SrvObjInitialize()</a:t>
            </a:r>
            <a:r>
              <a:rPr lang="en-US" sz="2000"/>
              <a:t>. </a:t>
            </a:r>
          </a:p>
          <a:p>
            <a:pPr eaLnBrk="0" hangingPunct="0">
              <a:spcBef>
                <a:spcPct val="35000"/>
              </a:spcBef>
            </a:pPr>
            <a:endParaRPr lang="en-US" sz="2000"/>
          </a:p>
          <a:p>
            <a:pPr eaLnBrk="0" hangingPunct="0">
              <a:spcBef>
                <a:spcPct val="35000"/>
              </a:spcBef>
            </a:pPr>
            <a:r>
              <a:rPr lang="en-US" sz="2000"/>
              <a:t>For each pair of primitive object type and data type a new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CDrvPrimObj()</a:t>
            </a:r>
            <a:r>
              <a:rPr lang="en-US" sz="2000"/>
              <a:t> object is created and initialized: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 Primitive object type (Marker, DB, Input, ...)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 Data type (Byte, Word, Float, ...)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 Write- / Read access</a:t>
            </a:r>
          </a:p>
          <a:p>
            <a:pPr eaLnBrk="0" hangingPunct="0">
              <a:spcBef>
                <a:spcPct val="35000"/>
              </a:spcBef>
            </a:pPr>
            <a:endParaRPr lang="en-US" sz="2000"/>
          </a:p>
          <a:p>
            <a:pPr eaLnBrk="0" hangingPunct="0">
              <a:spcBef>
                <a:spcPct val="35000"/>
              </a:spcBef>
            </a:pPr>
            <a:r>
              <a:rPr lang="en-US" sz="2000"/>
              <a:t>The newly created object is added to the list of variable types by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SrvObjAddPrimObj()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7920880" cy="334963"/>
          </a:xfrm>
          <a:noFill/>
          <a:ln/>
        </p:spPr>
        <p:txBody>
          <a:bodyPr/>
          <a:lstStyle/>
          <a:p>
            <a:r>
              <a:rPr lang="en-US" sz="1800" b="0" dirty="0"/>
              <a:t>Advise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1675" y="4292600"/>
            <a:ext cx="7739063" cy="1219200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/>
              <a:t>“Advise” creates a tree of the requested data points</a:t>
            </a:r>
          </a:p>
          <a:p>
            <a:pPr>
              <a:spcBef>
                <a:spcPct val="35000"/>
              </a:spcBef>
            </a:pPr>
            <a:r>
              <a:rPr lang="en-US"/>
              <a:t>On demand the driver can do additional initializations</a:t>
            </a:r>
          </a:p>
          <a:p>
            <a:pPr>
              <a:spcBef>
                <a:spcPct val="35000"/>
              </a:spcBef>
            </a:pPr>
            <a:r>
              <a:rPr lang="en-US"/>
              <a:t>With the Define-Function an entry is created in the tree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95500" y="990600"/>
            <a:ext cx="4953000" cy="2438400"/>
            <a:chOff x="1319" y="864"/>
            <a:chExt cx="3120" cy="1536"/>
          </a:xfrm>
        </p:grpSpPr>
        <p:sp>
          <p:nvSpPr>
            <p:cNvPr id="64518" name="Rectangle 6"/>
            <p:cNvSpPr>
              <a:spLocks noChangeArrowheads="1"/>
            </p:cNvSpPr>
            <p:nvPr/>
          </p:nvSpPr>
          <p:spPr bwMode="auto">
            <a:xfrm>
              <a:off x="2951" y="1056"/>
              <a:ext cx="1488" cy="1344"/>
            </a:xfrm>
            <a:prstGeom prst="rect">
              <a:avLst/>
            </a:prstGeom>
            <a:solidFill>
              <a:srgbClr val="F5D075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1319" y="1056"/>
              <a:ext cx="1632" cy="1344"/>
            </a:xfrm>
            <a:prstGeom prst="rect">
              <a:avLst/>
            </a:prstGeom>
            <a:solidFill>
              <a:srgbClr val="F3C551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1511" y="1248"/>
              <a:ext cx="1177" cy="100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400" b="1"/>
                <a:t>Advise to required variables</a:t>
              </a:r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1825" y="864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 kit</a:t>
              </a:r>
            </a:p>
          </p:txBody>
        </p:sp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3487" y="864"/>
              <a:ext cx="4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</a:t>
              </a:r>
            </a:p>
          </p:txBody>
        </p:sp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3143" y="1920"/>
              <a:ext cx="110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Define-Function</a:t>
              </a:r>
            </a:p>
          </p:txBody>
        </p:sp>
        <p:sp>
          <p:nvSpPr>
            <p:cNvPr id="64524" name="Rectangle 12"/>
            <p:cNvSpPr>
              <a:spLocks noChangeArrowheads="1"/>
            </p:cNvSpPr>
            <p:nvPr/>
          </p:nvSpPr>
          <p:spPr bwMode="auto">
            <a:xfrm>
              <a:off x="3143" y="1584"/>
              <a:ext cx="1104" cy="28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Initialize additional</a:t>
              </a:r>
            </a:p>
            <a:p>
              <a:pPr algn="ctr" eaLnBrk="0" hangingPunct="0"/>
              <a:r>
                <a:rPr lang="en-US" sz="1200" b="1"/>
                <a:t> Variables</a:t>
              </a:r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 flipH="1">
              <a:off x="2759" y="1776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 flipV="1">
              <a:off x="2759" y="1680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4527" name="Rectangle 15"/>
            <p:cNvSpPr>
              <a:spLocks noChangeArrowheads="1"/>
            </p:cNvSpPr>
            <p:nvPr/>
          </p:nvSpPr>
          <p:spPr bwMode="auto">
            <a:xfrm>
              <a:off x="1703" y="1584"/>
              <a:ext cx="1056" cy="576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Create tree of </a:t>
              </a:r>
            </a:p>
            <a:p>
              <a:pPr algn="ctr" eaLnBrk="0" hangingPunct="0"/>
              <a:r>
                <a:rPr lang="en-US" sz="1200" b="1"/>
                <a:t>variables</a:t>
              </a:r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 flipH="1">
              <a:off x="2759" y="2064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 flipV="1">
              <a:off x="2759" y="1968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0AFF5-D21F-4309-9842-428BE9EA5CE1}" type="slidenum">
              <a:rPr lang="de-DE"/>
              <a:pPr/>
              <a:t>25</a:t>
            </a:fld>
            <a:endParaRPr lang="de-DE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268760"/>
            <a:ext cx="7172350" cy="398482"/>
          </a:xfrm>
          <a:noFill/>
          <a:ln/>
        </p:spPr>
        <p:txBody>
          <a:bodyPr/>
          <a:lstStyle/>
          <a:p>
            <a:r>
              <a:rPr lang="en-US" sz="1800" b="0" dirty="0"/>
              <a:t>Additional Variable initialization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371600" y="2438400"/>
            <a:ext cx="6477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0"/>
              </a:spcBef>
            </a:pPr>
            <a:r>
              <a:rPr lang="en-US" sz="2000"/>
              <a:t>For each advised data point the function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SrvObjBaueDatenListe()</a:t>
            </a:r>
            <a:r>
              <a:rPr lang="en-US" sz="2000"/>
              <a:t> is called. This function is virtual and can be overwritten for individual purposes (e.g. Creation of Hash table, Registration at Hardware [OPC, DDE],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272808" cy="334963"/>
          </a:xfrm>
          <a:noFill/>
          <a:ln/>
        </p:spPr>
        <p:txBody>
          <a:bodyPr/>
          <a:lstStyle/>
          <a:p>
            <a:r>
              <a:rPr lang="en-US" sz="1800" b="0" dirty="0"/>
              <a:t>Read cyclically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103313" y="4035425"/>
            <a:ext cx="6937375" cy="2133600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/>
              <a:t>The Hardware-thread cyclically calls the reading function for primitive object type from the function table</a:t>
            </a:r>
          </a:p>
          <a:p>
            <a:pPr>
              <a:spcBef>
                <a:spcPct val="35000"/>
              </a:spcBef>
            </a:pPr>
            <a:r>
              <a:rPr lang="en-US"/>
              <a:t>The reading function calls the common allocation function of the driver kit</a:t>
            </a:r>
          </a:p>
          <a:p>
            <a:pPr>
              <a:spcBef>
                <a:spcPct val="35000"/>
              </a:spcBef>
            </a:pPr>
            <a:r>
              <a:rPr lang="en-US"/>
              <a:t>This function calls the allocation function appropriate for the primitive object type assigned in the function table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38300" y="990600"/>
            <a:ext cx="5867400" cy="2438400"/>
            <a:chOff x="1031" y="768"/>
            <a:chExt cx="3696" cy="1536"/>
          </a:xfrm>
        </p:grpSpPr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3239" y="960"/>
              <a:ext cx="1488" cy="1344"/>
            </a:xfrm>
            <a:prstGeom prst="rect">
              <a:avLst/>
            </a:prstGeom>
            <a:solidFill>
              <a:srgbClr val="F5D075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6567" name="Rectangle 7"/>
            <p:cNvSpPr>
              <a:spLocks noChangeArrowheads="1"/>
            </p:cNvSpPr>
            <p:nvPr/>
          </p:nvSpPr>
          <p:spPr bwMode="auto">
            <a:xfrm>
              <a:off x="1031" y="960"/>
              <a:ext cx="2208" cy="1344"/>
            </a:xfrm>
            <a:prstGeom prst="rect">
              <a:avLst/>
            </a:prstGeom>
            <a:solidFill>
              <a:srgbClr val="F3C551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400"/>
            </a:p>
          </p:txBody>
        </p:sp>
        <p:sp>
          <p:nvSpPr>
            <p:cNvPr id="66568" name="Rectangle 8"/>
            <p:cNvSpPr>
              <a:spLocks noChangeArrowheads="1"/>
            </p:cNvSpPr>
            <p:nvPr/>
          </p:nvSpPr>
          <p:spPr bwMode="auto">
            <a:xfrm>
              <a:off x="1175" y="1152"/>
              <a:ext cx="1008" cy="100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 algn="ctr" eaLnBrk="0" hangingPunct="0"/>
              <a:r>
                <a:rPr lang="en-US" sz="1400" b="1"/>
                <a:t>Hardwarethread</a:t>
              </a:r>
            </a:p>
          </p:txBody>
        </p:sp>
        <p:sp>
          <p:nvSpPr>
            <p:cNvPr id="66569" name="Rectangle 9"/>
            <p:cNvSpPr>
              <a:spLocks noChangeArrowheads="1"/>
            </p:cNvSpPr>
            <p:nvPr/>
          </p:nvSpPr>
          <p:spPr bwMode="auto">
            <a:xfrm>
              <a:off x="1825" y="768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 kit</a:t>
              </a:r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3775" y="768"/>
              <a:ext cx="4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</a:t>
              </a:r>
            </a:p>
          </p:txBody>
        </p:sp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3431" y="1968"/>
              <a:ext cx="110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Allocate</a:t>
              </a:r>
            </a:p>
          </p:txBody>
        </p:sp>
        <p:sp>
          <p:nvSpPr>
            <p:cNvPr id="66572" name="Rectangle 12"/>
            <p:cNvSpPr>
              <a:spLocks noChangeArrowheads="1"/>
            </p:cNvSpPr>
            <p:nvPr/>
          </p:nvSpPr>
          <p:spPr bwMode="auto">
            <a:xfrm>
              <a:off x="3431" y="1536"/>
              <a:ext cx="110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Read</a:t>
              </a:r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2423" y="1584"/>
              <a:ext cx="100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1271" y="1248"/>
              <a:ext cx="672" cy="6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6575" name="Rectangle 15"/>
            <p:cNvSpPr>
              <a:spLocks noChangeArrowheads="1"/>
            </p:cNvSpPr>
            <p:nvPr/>
          </p:nvSpPr>
          <p:spPr bwMode="auto">
            <a:xfrm>
              <a:off x="1559" y="1488"/>
              <a:ext cx="86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Read cyclically</a:t>
              </a:r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>
              <a:off x="1895" y="1392"/>
              <a:ext cx="48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rot="5400000">
              <a:off x="3167" y="1608"/>
              <a:ext cx="192" cy="33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6578" name="Rectangle 18"/>
            <p:cNvSpPr>
              <a:spLocks noChangeArrowheads="1"/>
            </p:cNvSpPr>
            <p:nvPr/>
          </p:nvSpPr>
          <p:spPr bwMode="auto">
            <a:xfrm>
              <a:off x="2279" y="1824"/>
              <a:ext cx="816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Allocate</a:t>
              </a:r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3095" y="1968"/>
              <a:ext cx="336" cy="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764704"/>
            <a:ext cx="6480720" cy="334963"/>
          </a:xfrm>
          <a:noFill/>
          <a:ln/>
        </p:spPr>
        <p:txBody>
          <a:bodyPr/>
          <a:lstStyle/>
          <a:p>
            <a:r>
              <a:rPr lang="en-US" sz="1800" b="0" dirty="0"/>
              <a:t>Read spontaneously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9800" y="1196975"/>
            <a:ext cx="4724400" cy="2438400"/>
            <a:chOff x="1392" y="864"/>
            <a:chExt cx="2976" cy="1536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2880" y="1056"/>
              <a:ext cx="1488" cy="1344"/>
            </a:xfrm>
            <a:prstGeom prst="rect">
              <a:avLst/>
            </a:prstGeom>
            <a:solidFill>
              <a:srgbClr val="F5D075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Value change in hardware</a:t>
              </a:r>
              <a:endParaRPr lang="en-US" sz="1600" b="1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1392" y="1056"/>
              <a:ext cx="1488" cy="1344"/>
            </a:xfrm>
            <a:prstGeom prst="rect">
              <a:avLst/>
            </a:prstGeom>
            <a:solidFill>
              <a:srgbClr val="F3C551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400"/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1632" y="1536"/>
              <a:ext cx="1008" cy="720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 eaLnBrk="0" hangingPunct="0"/>
              <a:r>
                <a:rPr lang="en-US" sz="1200" b="1"/>
                <a:t>Send-thread</a:t>
              </a:r>
              <a:endParaRPr lang="de-DE" sz="1400" b="1"/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1824" y="864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 kit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417" y="864"/>
              <a:ext cx="4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</a:t>
              </a:r>
              <a:endParaRPr lang="de-DE" b="1">
                <a:solidFill>
                  <a:srgbClr val="FF0000"/>
                </a:solidFill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072" y="1968"/>
              <a:ext cx="1104" cy="28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Transfer to send-thread</a:t>
              </a:r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3072" y="1584"/>
              <a:ext cx="110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Read</a:t>
              </a:r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3600" y="1776"/>
              <a:ext cx="0" cy="19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 rot="5400000">
              <a:off x="3504" y="1488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968" y="1776"/>
              <a:ext cx="384" cy="384"/>
              <a:chOff x="1248" y="1776"/>
              <a:chExt cx="480" cy="480"/>
            </a:xfrm>
          </p:grpSpPr>
          <p:sp>
            <p:nvSpPr>
              <p:cNvPr id="67600" name="Oval 16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480" cy="48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67601" name="Line 17"/>
              <p:cNvSpPr>
                <a:spLocks noChangeShapeType="1"/>
              </p:cNvSpPr>
              <p:nvPr/>
            </p:nvSpPr>
            <p:spPr bwMode="auto">
              <a:xfrm flipH="1" flipV="1">
                <a:off x="1248" y="1968"/>
                <a:ext cx="0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67602" name="Line 18"/>
              <p:cNvSpPr>
                <a:spLocks noChangeShapeType="1"/>
              </p:cNvSpPr>
              <p:nvPr/>
            </p:nvSpPr>
            <p:spPr bwMode="auto">
              <a:xfrm flipH="1">
                <a:off x="1728" y="2016"/>
                <a:ext cx="0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 flipH="1">
              <a:off x="2640" y="2112"/>
              <a:ext cx="43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1476375" y="4076700"/>
            <a:ext cx="6335713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</a:pPr>
            <a:r>
              <a:rPr lang="en-US" sz="2000"/>
              <a:t>Spontaneous communication heavily depends on the hardware used. A universally valid technique therefore cannot be described.</a:t>
            </a:r>
          </a:p>
          <a:p>
            <a:pPr eaLnBrk="0" hangingPunct="0">
              <a:spcBef>
                <a:spcPct val="35000"/>
              </a:spcBef>
            </a:pPr>
            <a:r>
              <a:rPr lang="en-US" sz="2000"/>
              <a:t>The read values are transferred to the send-thread.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9DE9-8DDE-44D3-BF31-882313F74AAA}" type="slidenum">
              <a:rPr lang="de-DE"/>
              <a:pPr/>
              <a:t>28</a:t>
            </a:fld>
            <a:endParaRPr lang="de-DE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Allocate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60463"/>
            <a:ext cx="7391400" cy="4537075"/>
          </a:xfrm>
        </p:spPr>
        <p:txBody>
          <a:bodyPr>
            <a:spAutoFit/>
          </a:bodyPr>
          <a:lstStyle/>
          <a:p>
            <a:r>
              <a:rPr lang="en-US" b="1">
                <a:solidFill>
                  <a:srgbClr val="323A7C"/>
                </a:solidFill>
              </a:rPr>
              <a:t>Purpose</a:t>
            </a:r>
          </a:p>
          <a:p>
            <a:pPr lvl="1"/>
            <a:r>
              <a:rPr lang="en-US" sz="2000"/>
              <a:t>Conversion</a:t>
            </a:r>
            <a:r>
              <a:rPr lang="en-US" sz="2000">
                <a:latin typeface="Verdana Ref" pitchFamily="34" charset="0"/>
              </a:rPr>
              <a:t> </a:t>
            </a:r>
            <a:r>
              <a:rPr lang="en-US" sz="2000"/>
              <a:t>of raw data to the data type of the variable</a:t>
            </a:r>
          </a:p>
          <a:p>
            <a:pPr lvl="1"/>
            <a:r>
              <a:rPr lang="en-US" sz="2000"/>
              <a:t>Transfer of data and the status of the variable to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CWert</a:t>
            </a:r>
            <a:r>
              <a:rPr lang="en-US" sz="2000"/>
              <a:t>-object via the function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SetRohDatenInCWert</a:t>
            </a:r>
            <a:r>
              <a:rPr lang="en-US" sz="1600" b="1">
                <a:solidFill>
                  <a:srgbClr val="323A7C"/>
                </a:solidFill>
                <a:latin typeface="Courier New" pitchFamily="49" charset="0"/>
              </a:rPr>
              <a:t>()</a:t>
            </a:r>
            <a:r>
              <a:rPr lang="en-US" sz="1600"/>
              <a:t> </a:t>
            </a:r>
            <a:endParaRPr lang="en-US" sz="2000"/>
          </a:p>
          <a:p>
            <a:r>
              <a:rPr lang="en-US" b="1">
                <a:solidFill>
                  <a:srgbClr val="323A7C"/>
                </a:solidFill>
              </a:rPr>
              <a:t>Cyclical Reading</a:t>
            </a:r>
          </a:p>
          <a:p>
            <a:pPr lvl="1"/>
            <a:r>
              <a:rPr lang="en-US" sz="2000"/>
              <a:t>Automatic call by driver kit for each variable</a:t>
            </a:r>
          </a:p>
          <a:p>
            <a:pPr lvl="1"/>
            <a:r>
              <a:rPr lang="en-US" sz="2000"/>
              <a:t>Changed data is stored automatically in the send list and send-thread of the driver kit </a:t>
            </a:r>
          </a:p>
          <a:p>
            <a:r>
              <a:rPr lang="en-US" b="1">
                <a:solidFill>
                  <a:srgbClr val="323A7C"/>
                </a:solidFill>
              </a:rPr>
              <a:t>Spontaneous Reading</a:t>
            </a:r>
          </a:p>
          <a:p>
            <a:pPr lvl="1"/>
            <a:r>
              <a:rPr lang="en-US" sz="2000"/>
              <a:t>Return value of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SetRohDatenInCWert()</a:t>
            </a:r>
            <a:r>
              <a:rPr lang="en-US" sz="2000"/>
              <a:t> is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TRUE</a:t>
            </a:r>
            <a:r>
              <a:rPr lang="en-US" sz="2000"/>
              <a:t> in case of value change</a:t>
            </a:r>
          </a:p>
          <a:p>
            <a:pPr lvl="1"/>
            <a:r>
              <a:rPr lang="en-US" sz="2000"/>
              <a:t>Transfer of changed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CWert</a:t>
            </a:r>
            <a:r>
              <a:rPr lang="en-US" sz="2000"/>
              <a:t>-Objects to the Send-thread via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SrvObjSeeToSend()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548680"/>
            <a:ext cx="7200800" cy="334963"/>
          </a:xfrm>
          <a:noFill/>
          <a:ln/>
        </p:spPr>
        <p:txBody>
          <a:bodyPr/>
          <a:lstStyle/>
          <a:p>
            <a:r>
              <a:rPr lang="en-US" sz="1800" b="0" dirty="0"/>
              <a:t>Write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79463" y="4027488"/>
            <a:ext cx="7504112" cy="2027237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/>
              <a:t>During Poke the writing function of the primitive object specified in the function table is called</a:t>
            </a:r>
          </a:p>
          <a:p>
            <a:pPr>
              <a:spcBef>
                <a:spcPct val="35000"/>
              </a:spcBef>
            </a:pPr>
            <a:r>
              <a:rPr lang="en-US"/>
              <a:t>If required, the written value can be read back by the function </a:t>
            </a:r>
            <a:r>
              <a:rPr lang="en-US" b="1">
                <a:solidFill>
                  <a:srgbClr val="323A7C"/>
                </a:solidFill>
                <a:latin typeface="Courier New" pitchFamily="49" charset="0"/>
              </a:rPr>
              <a:t>CallSPSReadData()</a:t>
            </a:r>
            <a:r>
              <a:rPr lang="en-US"/>
              <a:t> of the driver kit. This calls the read-function of the primitive object specified in the function table analog to cyclical reading.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47900" y="990600"/>
            <a:ext cx="4648200" cy="2438400"/>
            <a:chOff x="1416" y="768"/>
            <a:chExt cx="2928" cy="1536"/>
          </a:xfrm>
        </p:grpSpPr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2856" y="960"/>
              <a:ext cx="1488" cy="1344"/>
            </a:xfrm>
            <a:prstGeom prst="rect">
              <a:avLst/>
            </a:prstGeom>
            <a:solidFill>
              <a:srgbClr val="F5D075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1416" y="960"/>
              <a:ext cx="1440" cy="1344"/>
            </a:xfrm>
            <a:prstGeom prst="rect">
              <a:avLst/>
            </a:prstGeom>
            <a:solidFill>
              <a:srgbClr val="F3C551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/>
                <a:t>Poke</a:t>
              </a: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1824" y="768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de-DE" b="1">
                  <a:solidFill>
                    <a:srgbClr val="FF0000"/>
                  </a:solidFill>
                </a:rPr>
                <a:t>Driver kit</a:t>
              </a:r>
            </a:p>
          </p:txBody>
        </p:sp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3393" y="768"/>
              <a:ext cx="4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</a:t>
              </a:r>
              <a:endParaRPr lang="de-DE" b="1">
                <a:solidFill>
                  <a:srgbClr val="FF0000"/>
                </a:solidFill>
              </a:endParaRPr>
            </a:p>
          </p:txBody>
        </p:sp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3048" y="1968"/>
              <a:ext cx="110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Allocate</a:t>
              </a:r>
            </a:p>
          </p:txBody>
        </p:sp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3048" y="1584"/>
              <a:ext cx="110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Read</a:t>
              </a:r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rot="5400000">
              <a:off x="2796" y="1596"/>
              <a:ext cx="144" cy="40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8621" name="Rectangle 13"/>
            <p:cNvSpPr>
              <a:spLocks noChangeArrowheads="1"/>
            </p:cNvSpPr>
            <p:nvPr/>
          </p:nvSpPr>
          <p:spPr bwMode="auto">
            <a:xfrm>
              <a:off x="1560" y="1824"/>
              <a:ext cx="110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Allocate</a:t>
              </a:r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>
              <a:off x="2664" y="1968"/>
              <a:ext cx="384" cy="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8623" name="Rectangle 15"/>
            <p:cNvSpPr>
              <a:spLocks noChangeArrowheads="1"/>
            </p:cNvSpPr>
            <p:nvPr/>
          </p:nvSpPr>
          <p:spPr bwMode="auto">
            <a:xfrm>
              <a:off x="3048" y="1152"/>
              <a:ext cx="110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Write</a:t>
              </a:r>
            </a:p>
          </p:txBody>
        </p:sp>
        <p:sp>
          <p:nvSpPr>
            <p:cNvPr id="68624" name="Rectangle 16"/>
            <p:cNvSpPr>
              <a:spLocks noChangeArrowheads="1"/>
            </p:cNvSpPr>
            <p:nvPr/>
          </p:nvSpPr>
          <p:spPr bwMode="auto">
            <a:xfrm>
              <a:off x="1560" y="1392"/>
              <a:ext cx="1104" cy="19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Read</a:t>
              </a:r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rot="5400000">
              <a:off x="2760" y="1152"/>
              <a:ext cx="192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>
              <a:off x="2664" y="1536"/>
              <a:ext cx="384" cy="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>
              <a:off x="2328" y="1104"/>
              <a:ext cx="720" cy="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A55B4-CFCE-44EA-9712-C18D38C3E7EC}" type="slidenum">
              <a:rPr lang="de-DE"/>
              <a:pPr/>
              <a:t>3</a:t>
            </a:fld>
            <a:endParaRPr lang="de-DE"/>
          </a:p>
        </p:txBody>
      </p:sp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General Functionality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51063" y="1639888"/>
            <a:ext cx="4841875" cy="3876675"/>
          </a:xfrm>
        </p:spPr>
        <p:txBody>
          <a:bodyPr>
            <a:spAutoFit/>
          </a:bodyPr>
          <a:lstStyle/>
          <a:p>
            <a:r>
              <a:rPr lang="en-US" dirty="0"/>
              <a:t>Communication in General</a:t>
            </a:r>
          </a:p>
          <a:p>
            <a:r>
              <a:rPr lang="en-US" dirty="0"/>
              <a:t>Communication </a:t>
            </a: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- Driver</a:t>
            </a:r>
          </a:p>
          <a:p>
            <a:pPr lvl="1"/>
            <a:r>
              <a:rPr lang="en-US" dirty="0"/>
              <a:t>Mechanisms of communication</a:t>
            </a:r>
          </a:p>
          <a:p>
            <a:pPr lvl="1"/>
            <a:r>
              <a:rPr lang="en-US" dirty="0"/>
              <a:t>Addressing of Variables</a:t>
            </a:r>
          </a:p>
          <a:p>
            <a:pPr lvl="1"/>
            <a:r>
              <a:rPr lang="en-US" dirty="0"/>
              <a:t>Types of Variables</a:t>
            </a:r>
          </a:p>
          <a:p>
            <a:r>
              <a:rPr lang="en-US" dirty="0"/>
              <a:t>Communication Driver - Hardware</a:t>
            </a:r>
          </a:p>
          <a:p>
            <a:pPr lvl="1"/>
            <a:r>
              <a:rPr lang="en-US" dirty="0"/>
              <a:t>Cyclic communication</a:t>
            </a:r>
          </a:p>
          <a:p>
            <a:pPr lvl="1"/>
            <a:r>
              <a:rPr lang="en-US" dirty="0"/>
              <a:t>Spontaneous communication</a:t>
            </a:r>
          </a:p>
          <a:p>
            <a:pPr lvl="1"/>
            <a:r>
              <a:rPr lang="en-US" dirty="0"/>
              <a:t>Reading sequence</a:t>
            </a:r>
          </a:p>
          <a:p>
            <a:pPr lvl="1"/>
            <a:r>
              <a:rPr lang="en-US" dirty="0"/>
              <a:t>Block by block reading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560840" cy="334963"/>
          </a:xfrm>
          <a:noFill/>
          <a:ln/>
        </p:spPr>
        <p:txBody>
          <a:bodyPr/>
          <a:lstStyle/>
          <a:p>
            <a:r>
              <a:rPr lang="en-US" sz="1800" b="0"/>
              <a:t>Block Write</a:t>
            </a: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838200" y="2286000"/>
            <a:ext cx="75438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280988">
              <a:spcBef>
                <a:spcPct val="35000"/>
              </a:spcBef>
              <a:buFontTx/>
              <a:buChar char="•"/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GetDataTypeLength()</a:t>
            </a:r>
            <a:r>
              <a:rPr lang="en-US" sz="2000"/>
              <a:t> returns the size in bytes of a specified data type (e.g. a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float</a:t>
            </a:r>
            <a:r>
              <a:rPr lang="en-US" sz="2000"/>
              <a:t> value uses 4 bytes)</a:t>
            </a:r>
          </a:p>
          <a:p>
            <a:pPr marL="381000" indent="-280988">
              <a:spcBef>
                <a:spcPct val="35000"/>
              </a:spcBef>
              <a:buFontTx/>
              <a:buChar char="•"/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GetMaxPage()</a:t>
            </a:r>
            <a:r>
              <a:rPr lang="en-US" sz="2000"/>
              <a:t> determines the maximum size of a block</a:t>
            </a:r>
          </a:p>
          <a:p>
            <a:pPr marL="381000" indent="-280988">
              <a:spcBef>
                <a:spcPct val="35000"/>
              </a:spcBef>
              <a:buFontTx/>
              <a:buChar char="•"/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SetDataBuffer()</a:t>
            </a:r>
            <a:r>
              <a:rPr lang="en-US" sz="2000"/>
              <a:t> inserts data into the data buffer</a:t>
            </a:r>
          </a:p>
          <a:p>
            <a:pPr marL="381000" indent="-280988">
              <a:spcBef>
                <a:spcPct val="35000"/>
              </a:spcBef>
              <a:buFontTx/>
              <a:buChar char="•"/>
            </a:pP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MultiWriteData()</a:t>
            </a:r>
            <a:r>
              <a:rPr lang="en-US" sz="2000"/>
              <a:t> writes the entire data block into the PLC</a:t>
            </a:r>
          </a:p>
          <a:p>
            <a:pPr marL="381000" indent="-280988">
              <a:spcBef>
                <a:spcPct val="35000"/>
              </a:spcBef>
              <a:buFontTx/>
              <a:buChar char="•"/>
            </a:pPr>
            <a:r>
              <a:rPr lang="en-US" sz="2000"/>
              <a:t>With the functions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  <a:ea typeface="PMingLiU" pitchFamily="18" charset="-120"/>
              </a:rPr>
              <a:t>IsPrimTypeAllowedMultiWrite()</a:t>
            </a:r>
            <a:r>
              <a:rPr lang="de-DE" sz="2000"/>
              <a:t> and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  <a:ea typeface="PMingLiU" pitchFamily="18" charset="-120"/>
              </a:rPr>
              <a:t>IsDataTypeAllowedMultiWrite()</a:t>
            </a:r>
            <a:r>
              <a:rPr lang="en-US" sz="2000">
                <a:ea typeface="PMingLiU" pitchFamily="18" charset="-120"/>
              </a:rPr>
              <a:t> you can allow or prevent block write for certain primitve object types or data types</a:t>
            </a:r>
            <a:r>
              <a:rPr lang="de-DE" sz="2000"/>
              <a:t> </a:t>
            </a:r>
            <a:endParaRPr lang="en-US" sz="2000"/>
          </a:p>
          <a:p>
            <a:pPr marL="381000" indent="-280988"/>
            <a:endParaRPr lang="de-DE"/>
          </a:p>
        </p:txBody>
      </p:sp>
      <p:sp>
        <p:nvSpPr>
          <p:cNvPr id="89121" name="Text Box 33"/>
          <p:cNvSpPr txBox="1">
            <a:spLocks noChangeArrowheads="1"/>
          </p:cNvSpPr>
          <p:nvPr/>
        </p:nvSpPr>
        <p:spPr bwMode="auto">
          <a:xfrm>
            <a:off x="838200" y="1066800"/>
            <a:ext cx="7543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Some PLCs are capable of writing blocks of data at once. The driver can support this capability by overwriting some functions of the driver kit:</a:t>
            </a:r>
            <a:endParaRPr lang="de-DE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17F5E-CE07-4E34-872E-35B0B8DC2FA9}" type="slidenum">
              <a:rPr lang="de-DE"/>
              <a:pPr/>
              <a:t>31</a:t>
            </a:fld>
            <a:endParaRPr lang="de-DE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Unadvise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143000"/>
            <a:ext cx="5181600" cy="2286000"/>
            <a:chOff x="1296" y="768"/>
            <a:chExt cx="3264" cy="1440"/>
          </a:xfrm>
        </p:grpSpPr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2976" y="960"/>
              <a:ext cx="1584" cy="1248"/>
            </a:xfrm>
            <a:prstGeom prst="rect">
              <a:avLst/>
            </a:prstGeom>
            <a:solidFill>
              <a:srgbClr val="F5D075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1296" y="960"/>
              <a:ext cx="1680" cy="1248"/>
            </a:xfrm>
            <a:prstGeom prst="rect">
              <a:avLst/>
            </a:prstGeom>
            <a:solidFill>
              <a:srgbClr val="F3C551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GB" sz="1400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1488" y="1152"/>
              <a:ext cx="1200" cy="912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en-US" sz="1400" b="1"/>
                <a:t>Unadvise to no longer required variables</a:t>
              </a: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1848" y="768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 kit</a:t>
              </a: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3561" y="768"/>
              <a:ext cx="4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</a:rPr>
                <a:t>Driver</a:t>
              </a: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168" y="1632"/>
              <a:ext cx="1200" cy="28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Undo additional </a:t>
              </a:r>
            </a:p>
            <a:p>
              <a:pPr algn="ctr" eaLnBrk="0" hangingPunct="0"/>
              <a:r>
                <a:rPr lang="en-US" sz="1200" b="1"/>
                <a:t>variable initialization</a:t>
              </a: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1728" y="1632"/>
              <a:ext cx="1056" cy="288"/>
            </a:xfrm>
            <a:prstGeom prst="rect">
              <a:avLst/>
            </a:prstGeom>
            <a:solidFill>
              <a:srgbClr val="F6EDA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 eaLnBrk="0" hangingPunct="0"/>
              <a:r>
                <a:rPr lang="en-US" sz="1200" b="1"/>
                <a:t>Remove from </a:t>
              </a:r>
            </a:p>
            <a:p>
              <a:pPr algn="ctr" eaLnBrk="0" hangingPunct="0"/>
              <a:r>
                <a:rPr lang="en-US" sz="1200" b="1"/>
                <a:t>variable tree</a:t>
              </a:r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 flipH="1">
              <a:off x="2784" y="1824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 flipV="1">
              <a:off x="2784" y="1728"/>
              <a:ext cx="384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143000" y="4127500"/>
            <a:ext cx="6934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</a:pPr>
            <a:r>
              <a:rPr lang="en-US" sz="2000"/>
              <a:t>For each data point that is to be logged out, the function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SrvObjZerlegeDatenListe()</a:t>
            </a:r>
            <a:r>
              <a:rPr lang="en-US" sz="2000"/>
              <a:t> is called. This function is virtual and can be overwritten for individual purposes, in order to undo the initialization made during the advise (e.g. remove hash table, log out at hardware [OPC, DDE],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5FF1-92C3-45C5-96E4-D6165E5D6490}" type="slidenum">
              <a:rPr lang="de-DE"/>
              <a:pPr/>
              <a:t>32</a:t>
            </a:fld>
            <a:endParaRPr lang="de-DE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Quit driver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638300" y="2276475"/>
            <a:ext cx="5867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35000"/>
              </a:spcBef>
            </a:pPr>
            <a:r>
              <a:rPr lang="en-US" sz="2000"/>
              <a:t>When the driver is stopped, the function </a:t>
            </a:r>
            <a:r>
              <a:rPr lang="en-US" sz="2000" b="1">
                <a:solidFill>
                  <a:srgbClr val="323A7C"/>
                </a:solidFill>
                <a:latin typeface="Courier New" pitchFamily="49" charset="0"/>
              </a:rPr>
              <a:t>SrvObjTerminateHardware()</a:t>
            </a:r>
            <a:r>
              <a:rPr lang="en-US" sz="2000"/>
              <a:t> is called. Here the connection to the hardware is stopped, the memory is freed,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693C-5C0F-490A-85E9-18F13FA47BF2}" type="slidenum">
              <a:rPr lang="de-DE"/>
              <a:pPr/>
              <a:t>33</a:t>
            </a:fld>
            <a:endParaRPr lang="de-DE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172350" cy="398482"/>
          </a:xfrm>
          <a:noFill/>
          <a:ln/>
        </p:spPr>
        <p:txBody>
          <a:bodyPr/>
          <a:lstStyle/>
          <a:p>
            <a:r>
              <a:rPr lang="en-US" sz="1800" b="0" dirty="0"/>
              <a:t>Error logging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585075" cy="2346325"/>
          </a:xfr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dirty="0"/>
              <a:t>The function </a:t>
            </a: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SchreibeErrorToFile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()</a:t>
            </a:r>
            <a:r>
              <a:rPr lang="en-US" dirty="0"/>
              <a:t> logs errors during communication. One string and two numeric parameters are transferred to the function.</a:t>
            </a:r>
          </a:p>
          <a:p>
            <a:pPr marL="0" indent="0">
              <a:buFontTx/>
              <a:buNone/>
            </a:pPr>
            <a:r>
              <a:rPr lang="en-US" dirty="0"/>
              <a:t>For extended logging with variable parameters the function </a:t>
            </a: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SchreibeErrorToFileEx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()</a:t>
            </a:r>
            <a:r>
              <a:rPr lang="en-US" dirty="0"/>
              <a:t> can be used. The function uses a format string and a list of arguments similar to </a:t>
            </a: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printf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Both functions can receive resource IDs for the strings.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B3F73-928E-4E22-9730-E670DEC4BB56}" type="slidenum">
              <a:rPr lang="de-DE"/>
              <a:pPr/>
              <a:t>34</a:t>
            </a:fld>
            <a:endParaRPr lang="de-DE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Drivers for Windows CE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60425" y="1592263"/>
            <a:ext cx="7423150" cy="3671887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dirty="0"/>
              <a:t>Usually drivers are first developed for Windows and afterwards ported to Windows CE</a:t>
            </a:r>
          </a:p>
          <a:p>
            <a:pPr>
              <a:spcBef>
                <a:spcPct val="35000"/>
              </a:spcBef>
            </a:pPr>
            <a:r>
              <a:rPr lang="en-US" dirty="0"/>
              <a:t>Drivers use the same source code for Windows and Windows CE</a:t>
            </a:r>
          </a:p>
          <a:p>
            <a:pPr>
              <a:spcBef>
                <a:spcPct val="35000"/>
              </a:spcBef>
            </a:pPr>
            <a:r>
              <a:rPr lang="en-US" dirty="0"/>
              <a:t>Differences can be excluded with 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#if</a:t>
            </a:r>
            <a:r>
              <a:rPr lang="en-US" dirty="0"/>
              <a:t>(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n</a:t>
            </a:r>
            <a:r>
              <a:rPr lang="en-US" dirty="0"/>
              <a:t>)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def</a:t>
            </a:r>
            <a:r>
              <a:rPr lang="en-US" dirty="0">
                <a:solidFill>
                  <a:srgbClr val="323A7C"/>
                </a:solidFill>
              </a:rPr>
              <a:t> 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UNDER_CE</a:t>
            </a:r>
            <a:r>
              <a:rPr lang="en-US" dirty="0"/>
              <a:t> </a:t>
            </a:r>
          </a:p>
          <a:p>
            <a:pPr>
              <a:spcBef>
                <a:spcPct val="35000"/>
              </a:spcBef>
            </a:pPr>
            <a:r>
              <a:rPr lang="en-US" dirty="0"/>
              <a:t>Dialogs that are only used in the Editor can as well be excluded in CE</a:t>
            </a:r>
          </a:p>
          <a:p>
            <a:pPr>
              <a:spcBef>
                <a:spcPct val="35000"/>
              </a:spcBef>
            </a:pPr>
            <a:r>
              <a:rPr lang="en-US" dirty="0"/>
              <a:t>Strings under Windows CE are always </a:t>
            </a:r>
            <a:r>
              <a:rPr lang="en-US" dirty="0">
                <a:solidFill>
                  <a:schemeClr val="accent2"/>
                </a:solidFill>
              </a:rPr>
              <a:t>Unicode</a:t>
            </a:r>
          </a:p>
          <a:p>
            <a:pPr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Byte Alignment</a:t>
            </a:r>
            <a:r>
              <a:rPr lang="en-US" dirty="0"/>
              <a:t> of structures must be set according to the target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3A1AE-CE73-4EC5-8679-A7EA36836215}" type="slidenum">
              <a:rPr lang="de-DE"/>
              <a:pPr/>
              <a:t>35</a:t>
            </a:fld>
            <a:endParaRPr lang="de-DE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 sz="1800" b="0"/>
              <a:t>Export to Windows CE</a:t>
            </a:r>
            <a:endParaRPr lang="en-GB" sz="1800" b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2276475"/>
            <a:ext cx="6335713" cy="2303463"/>
          </a:xfrm>
        </p:spPr>
        <p:txBody>
          <a:bodyPr/>
          <a:lstStyle/>
          <a:p>
            <a:r>
              <a:rPr lang="en-US"/>
              <a:t>Create CE-Project (ATL COM - Project)</a:t>
            </a:r>
          </a:p>
          <a:p>
            <a:r>
              <a:rPr lang="en-US"/>
              <a:t>Configure different platforms</a:t>
            </a:r>
          </a:p>
          <a:p>
            <a:r>
              <a:rPr lang="en-US"/>
              <a:t>Transfer driver source to the CE-Project</a:t>
            </a:r>
          </a:p>
          <a:p>
            <a:r>
              <a:rPr lang="en-US"/>
              <a:t>Compile and transfer to target platform</a:t>
            </a:r>
          </a:p>
          <a:p>
            <a:r>
              <a:rPr lang="en-US"/>
              <a:t>Debug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051720" y="3284984"/>
            <a:ext cx="6072205" cy="93610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Thanks for the attention!</a:t>
            </a:r>
            <a:endParaRPr lang="de-DE" dirty="0" smtClean="0"/>
          </a:p>
          <a:p>
            <a:endParaRPr lang="de-AT" dirty="0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449388" y="755650"/>
            <a:ext cx="74517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endParaRPr lang="de-DE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5040560" cy="334963"/>
          </a:xfrm>
          <a:noFill/>
          <a:ln/>
        </p:spPr>
        <p:txBody>
          <a:bodyPr/>
          <a:lstStyle/>
          <a:p>
            <a:r>
              <a:rPr lang="en-US" sz="1800" b="0" dirty="0"/>
              <a:t>Communication in General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431925"/>
            <a:ext cx="3810000" cy="4416594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dirty="0"/>
              <a:t>The communication between the driver and </a:t>
            </a: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is based on the driver kit</a:t>
            </a:r>
          </a:p>
          <a:p>
            <a:pPr>
              <a:spcBef>
                <a:spcPct val="35000"/>
              </a:spcBef>
            </a:pP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and Driver communicate </a:t>
            </a:r>
            <a:r>
              <a:rPr lang="en-US" dirty="0">
                <a:solidFill>
                  <a:schemeClr val="accent2"/>
                </a:solidFill>
              </a:rPr>
              <a:t>spontaneously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/>
              <a:t>The driver communicates via proper interface with the hardware</a:t>
            </a:r>
          </a:p>
          <a:p>
            <a:pPr>
              <a:spcBef>
                <a:spcPct val="35000"/>
              </a:spcBef>
            </a:pPr>
            <a:r>
              <a:rPr lang="en-US" dirty="0"/>
              <a:t>Driver and Hardware communicate </a:t>
            </a:r>
            <a:r>
              <a:rPr lang="en-US" dirty="0">
                <a:solidFill>
                  <a:schemeClr val="accent2"/>
                </a:solidFill>
              </a:rPr>
              <a:t>cyclically</a:t>
            </a:r>
            <a:r>
              <a:rPr lang="en-US" dirty="0">
                <a:solidFill>
                  <a:srgbClr val="D05C5C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D05C5C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spontaneously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762000" y="3336925"/>
            <a:ext cx="7620000" cy="0"/>
          </a:xfrm>
          <a:prstGeom prst="line">
            <a:avLst/>
          </a:prstGeom>
          <a:noFill/>
          <a:ln w="25400">
            <a:solidFill>
              <a:srgbClr val="323A7C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de-AT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95400" y="1584325"/>
            <a:ext cx="2819400" cy="4054475"/>
            <a:chOff x="768" y="1104"/>
            <a:chExt cx="1776" cy="2554"/>
          </a:xfrm>
        </p:grpSpPr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768" y="1104"/>
              <a:ext cx="1488" cy="456"/>
            </a:xfrm>
            <a:prstGeom prst="rect">
              <a:avLst/>
            </a:prstGeom>
            <a:solidFill>
              <a:srgbClr val="F1BD3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600" b="1" dirty="0" err="1" smtClean="0"/>
                <a:t>zenon</a:t>
              </a:r>
              <a:r>
                <a:rPr lang="de-DE" sz="1600" b="1" dirty="0" smtClean="0"/>
                <a:t> </a:t>
              </a:r>
              <a:r>
                <a:rPr lang="de-DE" sz="1600" b="1" dirty="0" err="1"/>
                <a:t>Runtime</a:t>
              </a:r>
              <a:endParaRPr lang="de-DE" sz="1600" b="1" dirty="0"/>
            </a:p>
          </p:txBody>
        </p:sp>
        <p:cxnSp>
          <p:nvCxnSpPr>
            <p:cNvPr id="47112" name="AutoShape 8"/>
            <p:cNvCxnSpPr>
              <a:cxnSpLocks noChangeShapeType="1"/>
              <a:stCxn id="47111" idx="2"/>
              <a:endCxn id="47113" idx="0"/>
            </p:cNvCxnSpPr>
            <p:nvPr/>
          </p:nvCxnSpPr>
          <p:spPr bwMode="auto">
            <a:xfrm>
              <a:off x="1512" y="1560"/>
              <a:ext cx="0" cy="36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</p:spPr>
        </p:cxn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768" y="1920"/>
              <a:ext cx="1488" cy="288"/>
            </a:xfrm>
            <a:prstGeom prst="rect">
              <a:avLst/>
            </a:prstGeom>
            <a:solidFill>
              <a:srgbClr val="F3C55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82800"/>
            <a:lstStyle/>
            <a:p>
              <a:pPr algn="ctr" eaLnBrk="0" hangingPunct="0"/>
              <a:r>
                <a:rPr lang="de-DE" sz="1600" b="1"/>
                <a:t>Driver Kit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768" y="2208"/>
              <a:ext cx="1488" cy="384"/>
            </a:xfrm>
            <a:prstGeom prst="rect">
              <a:avLst/>
            </a:prstGeom>
            <a:solidFill>
              <a:srgbClr val="F5CF7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de-DE" sz="1600" b="1"/>
                <a:t>Driver</a:t>
              </a:r>
            </a:p>
          </p:txBody>
        </p:sp>
        <p:cxnSp>
          <p:nvCxnSpPr>
            <p:cNvPr id="47115" name="AutoShape 11"/>
            <p:cNvCxnSpPr>
              <a:cxnSpLocks noChangeShapeType="1"/>
              <a:stCxn id="47116" idx="2"/>
              <a:endCxn id="0" idx="0"/>
            </p:cNvCxnSpPr>
            <p:nvPr/>
          </p:nvCxnSpPr>
          <p:spPr bwMode="auto">
            <a:xfrm>
              <a:off x="1512" y="283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</p:spPr>
        </p:cxn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768" y="2592"/>
              <a:ext cx="1488" cy="240"/>
            </a:xfrm>
            <a:prstGeom prst="rect">
              <a:avLst/>
            </a:prstGeom>
            <a:solidFill>
              <a:srgbClr val="F8E0A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de-DE" sz="1600" b="1"/>
                <a:t>Interface</a:t>
              </a:r>
            </a:p>
          </p:txBody>
        </p:sp>
        <p:pic>
          <p:nvPicPr>
            <p:cNvPr id="47117" name="Picture 13" descr="SAT17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3168"/>
              <a:ext cx="720" cy="490"/>
            </a:xfrm>
            <a:prstGeom prst="rect">
              <a:avLst/>
            </a:prstGeom>
            <a:solidFill>
              <a:srgbClr val="FF9900"/>
            </a:solidFill>
          </p:spPr>
        </p:pic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1872" y="331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 algn="r" eaLnBrk="0" hangingPunct="0"/>
              <a:r>
                <a:rPr lang="de-DE" sz="1600" b="1">
                  <a:solidFill>
                    <a:srgbClr val="323A7C"/>
                  </a:solidFill>
                </a:rPr>
                <a:t>Hardware</a:t>
              </a:r>
              <a:endParaRPr lang="de-DE" sz="2000">
                <a:solidFill>
                  <a:srgbClr val="323A7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D01A3-7804-4B33-812B-5F11E760D731}" type="slidenum">
              <a:rPr lang="de-DE"/>
              <a:pPr/>
              <a:t>5</a:t>
            </a:fld>
            <a:endParaRPr lang="de-DE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 dirty="0"/>
              <a:t>Communication with </a:t>
            </a:r>
            <a:r>
              <a:rPr lang="en-US" sz="1800" b="0" dirty="0" err="1" smtClean="0"/>
              <a:t>zenon</a:t>
            </a:r>
            <a:endParaRPr lang="en-US" sz="1800" b="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989138"/>
            <a:ext cx="7342187" cy="2677656"/>
          </a:xfrm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dirty="0"/>
              <a:t>The communication between the driver and </a:t>
            </a: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is based on </a:t>
            </a:r>
            <a:r>
              <a:rPr lang="en-US" dirty="0">
                <a:solidFill>
                  <a:schemeClr val="accent2"/>
                </a:solidFill>
              </a:rPr>
              <a:t>COM</a:t>
            </a:r>
          </a:p>
          <a:p>
            <a:pPr>
              <a:spcBef>
                <a:spcPct val="35000"/>
              </a:spcBef>
            </a:pPr>
            <a:r>
              <a:rPr lang="en-US" dirty="0"/>
              <a:t>The driver is </a:t>
            </a:r>
            <a:r>
              <a:rPr lang="en-US" dirty="0">
                <a:solidFill>
                  <a:schemeClr val="accent2"/>
                </a:solidFill>
              </a:rPr>
              <a:t>Server</a:t>
            </a:r>
            <a:r>
              <a:rPr lang="en-US" dirty="0"/>
              <a:t>, </a:t>
            </a: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>
                <a:solidFill>
                  <a:schemeClr val="accent2"/>
                </a:solidFill>
              </a:rPr>
              <a:t>Client</a:t>
            </a:r>
          </a:p>
          <a:p>
            <a:pPr>
              <a:spcBef>
                <a:spcPct val="35000"/>
              </a:spcBef>
            </a:pPr>
            <a:r>
              <a:rPr lang="en-US" dirty="0"/>
              <a:t>Each driver has a unique 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CLSID</a:t>
            </a:r>
            <a:r>
              <a:rPr lang="en-US" dirty="0"/>
              <a:t> (in 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DrvKit.tlb</a:t>
            </a:r>
            <a:r>
              <a:rPr lang="en-US" dirty="0"/>
              <a:t>)</a:t>
            </a:r>
          </a:p>
          <a:p>
            <a:pPr>
              <a:spcBef>
                <a:spcPct val="35000"/>
              </a:spcBef>
            </a:pPr>
            <a:r>
              <a:rPr lang="en-US" dirty="0"/>
              <a:t>Under Windows, drivers are “</a:t>
            </a:r>
            <a:r>
              <a:rPr lang="en-US" dirty="0">
                <a:solidFill>
                  <a:schemeClr val="accent2"/>
                </a:solidFill>
              </a:rPr>
              <a:t>out of</a:t>
            </a:r>
            <a:r>
              <a:rPr lang="en-US" dirty="0">
                <a:solidFill>
                  <a:srgbClr val="D05C5C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process</a:t>
            </a:r>
            <a:r>
              <a:rPr lang="en-US" dirty="0"/>
              <a:t>”-servers (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EXE</a:t>
            </a:r>
            <a:r>
              <a:rPr lang="en-US" dirty="0"/>
              <a:t>)</a:t>
            </a:r>
          </a:p>
          <a:p>
            <a:pPr>
              <a:spcBef>
                <a:spcPct val="35000"/>
              </a:spcBef>
            </a:pPr>
            <a:r>
              <a:rPr lang="en-US" dirty="0"/>
              <a:t>Under Windows CE, drivers are “</a:t>
            </a:r>
            <a:r>
              <a:rPr lang="en-US" dirty="0">
                <a:solidFill>
                  <a:schemeClr val="accent2"/>
                </a:solidFill>
              </a:rPr>
              <a:t>in process</a:t>
            </a:r>
            <a:r>
              <a:rPr lang="en-US" dirty="0"/>
              <a:t>”-servers (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DLL</a:t>
            </a:r>
            <a:r>
              <a:rPr lang="en-US" dirty="0"/>
              <a:t>), therefore only one entity of the driver runs under 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B4D8B-B938-4993-9C00-A2B97B39DC4A}" type="slidenum">
              <a:rPr lang="de-DE"/>
              <a:pPr/>
              <a:t>6</a:t>
            </a:fld>
            <a:endParaRPr lang="de-DE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Communication mechanisms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989138"/>
            <a:ext cx="7423150" cy="3944937"/>
          </a:xfrm>
        </p:spPr>
        <p:txBody>
          <a:bodyPr/>
          <a:lstStyle/>
          <a:p>
            <a:r>
              <a:rPr lang="en-US" b="1" dirty="0">
                <a:solidFill>
                  <a:schemeClr val="hlink"/>
                </a:solidFill>
              </a:rPr>
              <a:t>Advise / </a:t>
            </a:r>
            <a:r>
              <a:rPr lang="en-US" b="1" dirty="0" err="1">
                <a:solidFill>
                  <a:schemeClr val="hlink"/>
                </a:solidFill>
              </a:rPr>
              <a:t>Unadvise</a:t>
            </a:r>
            <a:r>
              <a:rPr lang="en-US" b="1" dirty="0">
                <a:solidFill>
                  <a:schemeClr val="hlink"/>
                </a:solidFill>
              </a:rPr>
              <a:t>:</a:t>
            </a:r>
            <a:r>
              <a:rPr lang="en-US" sz="2400" dirty="0"/>
              <a:t> </a:t>
            </a: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demands the required data points from the driver (Advise). If the values change, they are transferred to </a:t>
            </a: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by the driver. If </a:t>
            </a: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does not need the values any more they are logged out (</a:t>
            </a:r>
            <a:r>
              <a:rPr lang="en-US" dirty="0" err="1"/>
              <a:t>Unadvise</a:t>
            </a:r>
            <a:r>
              <a:rPr lang="en-US" dirty="0"/>
              <a:t>)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Request:</a:t>
            </a:r>
            <a:r>
              <a:rPr lang="en-US" sz="2400" dirty="0"/>
              <a:t> </a:t>
            </a:r>
            <a:r>
              <a:rPr lang="en-US" dirty="0"/>
              <a:t>Read a previously unadvised data point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Poke:</a:t>
            </a:r>
            <a:r>
              <a:rPr lang="en-US" sz="2400" dirty="0"/>
              <a:t> </a:t>
            </a:r>
            <a:r>
              <a:rPr lang="en-US" dirty="0"/>
              <a:t>Write data into a data point</a:t>
            </a: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FC58F-821C-429D-A32F-A4CBAB4391EC}" type="slidenum">
              <a:rPr lang="de-DE"/>
              <a:pPr/>
              <a:t>7</a:t>
            </a:fld>
            <a:endParaRPr lang="de-DE"/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Types of variables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8500" y="1989138"/>
            <a:ext cx="7747000" cy="39449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err="1" smtClean="0"/>
              <a:t>zenon</a:t>
            </a:r>
            <a:r>
              <a:rPr lang="en-US" dirty="0" smtClean="0"/>
              <a:t>-Types </a:t>
            </a:r>
            <a:r>
              <a:rPr lang="en-US" dirty="0"/>
              <a:t>of Variables consist of:</a:t>
            </a:r>
          </a:p>
          <a:p>
            <a:pPr lvl="1">
              <a:spcBef>
                <a:spcPct val="35000"/>
              </a:spcBef>
            </a:pPr>
            <a:r>
              <a:rPr lang="en-US" sz="2000" b="1" dirty="0">
                <a:solidFill>
                  <a:schemeClr val="hlink"/>
                </a:solidFill>
              </a:rPr>
              <a:t>Primitive object type</a:t>
            </a:r>
            <a:r>
              <a:rPr lang="en-US" sz="2000" dirty="0"/>
              <a:t> e.g. Marker, data block, etc.</a:t>
            </a:r>
          </a:p>
          <a:p>
            <a:pPr lvl="1">
              <a:spcBef>
                <a:spcPct val="35000"/>
              </a:spcBef>
            </a:pPr>
            <a:r>
              <a:rPr lang="en-US" sz="2000" b="1" dirty="0">
                <a:solidFill>
                  <a:schemeClr val="hlink"/>
                </a:solidFill>
              </a:rPr>
              <a:t>Data type</a:t>
            </a:r>
            <a:r>
              <a:rPr lang="en-US" sz="2000" dirty="0"/>
              <a:t> e.g. Byte, Integer, Float, String, etc.</a:t>
            </a:r>
          </a:p>
          <a:p>
            <a:pPr>
              <a:spcBef>
                <a:spcPct val="35000"/>
              </a:spcBef>
            </a:pPr>
            <a:r>
              <a:rPr lang="en-US" dirty="0"/>
              <a:t>Data types are defined by </a:t>
            </a:r>
            <a:r>
              <a:rPr lang="en-US" dirty="0" err="1" smtClean="0"/>
              <a:t>zenon</a:t>
            </a:r>
            <a:r>
              <a:rPr lang="en-US" dirty="0" smtClean="0"/>
              <a:t> </a:t>
            </a:r>
            <a:r>
              <a:rPr lang="en-US" dirty="0"/>
              <a:t>and can not be extended individually</a:t>
            </a:r>
          </a:p>
          <a:p>
            <a:pPr>
              <a:spcBef>
                <a:spcPct val="35000"/>
              </a:spcBef>
            </a:pPr>
            <a:r>
              <a:rPr lang="en-US" dirty="0"/>
              <a:t>The most common primitive object types are predefined in the driver kit. If required individual primitive object types can be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6F88B-BEDE-442D-9A6D-19B4789E837E}" type="slidenum">
              <a:rPr lang="de-DE"/>
              <a:pPr/>
              <a:t>8</a:t>
            </a:fld>
            <a:endParaRPr lang="de-DE"/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1800" b="0"/>
              <a:t>Addressing of Variables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1157288"/>
            <a:ext cx="7239000" cy="4648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1800" dirty="0"/>
              <a:t>The data transfer between </a:t>
            </a:r>
            <a:r>
              <a:rPr lang="en-US" sz="1800" dirty="0" err="1" smtClean="0"/>
              <a:t>zenon</a:t>
            </a:r>
            <a:r>
              <a:rPr lang="en-US" sz="1800" dirty="0" smtClean="0"/>
              <a:t> </a:t>
            </a:r>
            <a:r>
              <a:rPr lang="en-US" sz="1800" dirty="0"/>
              <a:t>and driver is based on objects of the class </a:t>
            </a:r>
            <a:r>
              <a:rPr lang="en-US" sz="1800" b="1" dirty="0" err="1">
                <a:solidFill>
                  <a:srgbClr val="323A7C"/>
                </a:solidFill>
                <a:latin typeface="Courier New" pitchFamily="49" charset="0"/>
              </a:rPr>
              <a:t>CWert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rgbClr val="323A7C"/>
                </a:solidFill>
                <a:latin typeface="Courier New" pitchFamily="49" charset="0"/>
              </a:rPr>
              <a:t>CWertSpontan</a:t>
            </a:r>
            <a:r>
              <a:rPr lang="en-US" sz="1800" dirty="0"/>
              <a:t> to read, </a:t>
            </a:r>
            <a:r>
              <a:rPr lang="en-US" sz="1800" b="1" dirty="0" err="1">
                <a:solidFill>
                  <a:srgbClr val="323A7C"/>
                </a:solidFill>
                <a:latin typeface="Courier New" pitchFamily="49" charset="0"/>
              </a:rPr>
              <a:t>CWertPoke</a:t>
            </a:r>
            <a:r>
              <a:rPr lang="en-US" sz="1800" dirty="0"/>
              <a:t> to write)</a:t>
            </a:r>
          </a:p>
          <a:p>
            <a:pPr>
              <a:spcBef>
                <a:spcPct val="35000"/>
              </a:spcBef>
            </a:pPr>
            <a:r>
              <a:rPr lang="en-US" sz="1800" dirty="0"/>
              <a:t>The data point address is saved in a </a:t>
            </a:r>
            <a:r>
              <a:rPr lang="en-US" sz="1800" b="1" dirty="0" err="1">
                <a:solidFill>
                  <a:srgbClr val="323A7C"/>
                </a:solidFill>
                <a:latin typeface="Courier New" pitchFamily="49" charset="0"/>
              </a:rPr>
              <a:t>CAddressInfo</a:t>
            </a:r>
            <a:r>
              <a:rPr lang="en-US" sz="1800" dirty="0"/>
              <a:t>-Object. This object holds these (private) properties: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DWORD </a:t>
            </a: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m_dwNetAddr</a:t>
            </a:r>
            <a:r>
              <a:rPr lang="en-US" sz="1400" dirty="0"/>
              <a:t>		</a:t>
            </a:r>
            <a:r>
              <a:rPr lang="en-US" dirty="0"/>
              <a:t>…</a:t>
            </a:r>
            <a:r>
              <a:rPr lang="en-US" sz="1400" dirty="0"/>
              <a:t> </a:t>
            </a:r>
            <a:r>
              <a:rPr lang="en-US" dirty="0"/>
              <a:t>Hardware address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DWORD </a:t>
            </a: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m_dwDb</a:t>
            </a:r>
            <a:r>
              <a:rPr lang="en-US" sz="1400" dirty="0"/>
              <a:t>		</a:t>
            </a:r>
            <a:r>
              <a:rPr lang="en-US" dirty="0"/>
              <a:t>…</a:t>
            </a:r>
            <a:r>
              <a:rPr lang="en-US" sz="1400" dirty="0"/>
              <a:t> </a:t>
            </a:r>
            <a:r>
              <a:rPr lang="en-US" dirty="0"/>
              <a:t>Data block number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DWORD </a:t>
            </a: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m_dwOffset</a:t>
            </a:r>
            <a:r>
              <a:rPr lang="en-US" dirty="0"/>
              <a:t>		… Byte or word offset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DWORD </a:t>
            </a: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m_dwBit</a:t>
            </a:r>
            <a:r>
              <a:rPr lang="en-US" dirty="0"/>
              <a:t>		… Bit offset</a:t>
            </a:r>
          </a:p>
          <a:p>
            <a:pPr lvl="2">
              <a:spcBef>
                <a:spcPct val="35000"/>
              </a:spcBef>
              <a:buFontTx/>
              <a:buNone/>
            </a:pP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CMemFile</a:t>
            </a:r>
            <a:r>
              <a:rPr lang="en-US" b="1" dirty="0">
                <a:solidFill>
                  <a:srgbClr val="323A7C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323A7C"/>
                </a:solidFill>
                <a:latin typeface="Courier New" pitchFamily="49" charset="0"/>
              </a:rPr>
              <a:t>m_pcTrbDaten</a:t>
            </a:r>
            <a:r>
              <a:rPr lang="en-US" dirty="0"/>
              <a:t>	… Additional user defined properties</a:t>
            </a:r>
          </a:p>
          <a:p>
            <a:pPr>
              <a:spcBef>
                <a:spcPct val="35000"/>
              </a:spcBef>
            </a:pPr>
            <a:r>
              <a:rPr lang="en-US" sz="1800" dirty="0"/>
              <a:t>The properties are accessed by Get- and Set-methods, e.g. </a:t>
            </a:r>
            <a:r>
              <a:rPr lang="en-US" sz="1800" b="1" dirty="0" err="1">
                <a:solidFill>
                  <a:srgbClr val="323A7C"/>
                </a:solidFill>
                <a:latin typeface="Courier New" pitchFamily="49" charset="0"/>
              </a:rPr>
              <a:t>GetNetAddr</a:t>
            </a:r>
            <a:r>
              <a:rPr lang="en-US" sz="1800" b="1" dirty="0">
                <a:solidFill>
                  <a:srgbClr val="323A7C"/>
                </a:solidFill>
                <a:latin typeface="Courier New" pitchFamily="49" charset="0"/>
              </a:rPr>
              <a:t>()</a:t>
            </a:r>
            <a:r>
              <a:rPr lang="en-US" sz="1800" dirty="0"/>
              <a:t> and </a:t>
            </a:r>
            <a:r>
              <a:rPr lang="en-US" sz="1800" b="1" dirty="0" err="1">
                <a:solidFill>
                  <a:srgbClr val="323A7C"/>
                </a:solidFill>
                <a:latin typeface="CourierPS" pitchFamily="49" charset="0"/>
              </a:rPr>
              <a:t>SetNetAddr</a:t>
            </a:r>
            <a:r>
              <a:rPr lang="en-US" sz="1800" b="1" dirty="0">
                <a:solidFill>
                  <a:srgbClr val="323A7C"/>
                </a:solidFill>
                <a:latin typeface="CourierPS" pitchFamily="49" charset="0"/>
              </a:rPr>
              <a:t>()</a:t>
            </a:r>
          </a:p>
          <a:p>
            <a:pPr>
              <a:spcBef>
                <a:spcPct val="35000"/>
              </a:spcBef>
            </a:pPr>
            <a:r>
              <a:rPr lang="en-US" sz="1800" dirty="0"/>
              <a:t>The </a:t>
            </a:r>
            <a:r>
              <a:rPr lang="en-US" sz="1800" b="1" dirty="0" err="1">
                <a:solidFill>
                  <a:srgbClr val="323A7C"/>
                </a:solidFill>
                <a:latin typeface="Courier New" pitchFamily="49" charset="0"/>
              </a:rPr>
              <a:t>m_pcTrbDaten</a:t>
            </a:r>
            <a:r>
              <a:rPr lang="en-US" sz="1800" dirty="0"/>
              <a:t>-Property is used to store additional data when deriving new classes from </a:t>
            </a:r>
            <a:r>
              <a:rPr lang="en-US" sz="1800" b="1" dirty="0" err="1">
                <a:solidFill>
                  <a:srgbClr val="323A7C"/>
                </a:solidFill>
                <a:latin typeface="Courier New" pitchFamily="49" charset="0"/>
              </a:rPr>
              <a:t>CAddressInfo</a:t>
            </a:r>
            <a:r>
              <a:rPr lang="en-US" sz="1800" dirty="0"/>
              <a:t>. In this case you have to overwrite the virtual methods </a:t>
            </a:r>
            <a:r>
              <a:rPr lang="en-US" sz="1800" b="1" dirty="0">
                <a:solidFill>
                  <a:srgbClr val="323A7C"/>
                </a:solidFill>
                <a:latin typeface="Courier New" pitchFamily="49" charset="0"/>
              </a:rPr>
              <a:t>Load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323A7C"/>
                </a:solidFill>
                <a:latin typeface="Courier New" pitchFamily="49" charset="0"/>
              </a:rPr>
              <a:t>Store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764704"/>
            <a:ext cx="6624736" cy="334963"/>
          </a:xfrm>
          <a:noFill/>
          <a:ln/>
        </p:spPr>
        <p:txBody>
          <a:bodyPr/>
          <a:lstStyle/>
          <a:p>
            <a:r>
              <a:rPr lang="en-US" sz="1800" b="0" dirty="0"/>
              <a:t>Cyclic Driver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797050"/>
            <a:ext cx="4033837" cy="2286000"/>
          </a:xfrm>
        </p:spPr>
        <p:txBody>
          <a:bodyPr>
            <a:spAutoFit/>
          </a:bodyPr>
          <a:lstStyle/>
          <a:p>
            <a:r>
              <a:rPr lang="en-US" dirty="0"/>
              <a:t>The Hardware-Thread </a:t>
            </a:r>
            <a:r>
              <a:rPr lang="en-US" dirty="0">
                <a:solidFill>
                  <a:schemeClr val="tx2"/>
                </a:solidFill>
              </a:rPr>
              <a:t>cyclically</a:t>
            </a:r>
            <a:r>
              <a:rPr lang="en-US" dirty="0">
                <a:solidFill>
                  <a:srgbClr val="D05C5C"/>
                </a:solidFill>
              </a:rPr>
              <a:t> </a:t>
            </a:r>
            <a:r>
              <a:rPr lang="en-US" dirty="0"/>
              <a:t>calls the reading function of the driver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values change the Send-Thread sends the new values to </a:t>
            </a:r>
            <a:r>
              <a:rPr lang="en-US" dirty="0" err="1" smtClean="0"/>
              <a:t>zenon</a:t>
            </a:r>
            <a:endParaRPr lang="en-US" sz="2400" dirty="0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371600" y="1484313"/>
            <a:ext cx="2536825" cy="542925"/>
          </a:xfrm>
          <a:prstGeom prst="rect">
            <a:avLst/>
          </a:prstGeom>
          <a:solidFill>
            <a:srgbClr val="F1BD3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de-DE" sz="1600" b="1" dirty="0" err="1" smtClean="0"/>
              <a:t>zenon</a:t>
            </a:r>
            <a:r>
              <a:rPr lang="de-DE" sz="1600" b="1" dirty="0" smtClean="0"/>
              <a:t> </a:t>
            </a:r>
            <a:r>
              <a:rPr lang="de-DE" sz="1600" b="1" dirty="0" err="1"/>
              <a:t>Runtime</a:t>
            </a:r>
            <a:endParaRPr lang="de-DE" sz="1600" b="1" dirty="0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371600" y="2354263"/>
            <a:ext cx="2536825" cy="2028825"/>
          </a:xfrm>
          <a:prstGeom prst="rect">
            <a:avLst/>
          </a:prstGeom>
          <a:solidFill>
            <a:srgbClr val="F3C75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de-DE" sz="1600" b="1"/>
              <a:t>Driver kit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371600" y="4383088"/>
            <a:ext cx="2536825" cy="579437"/>
          </a:xfrm>
          <a:prstGeom prst="rect">
            <a:avLst/>
          </a:prstGeom>
          <a:solidFill>
            <a:srgbClr val="F5D07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de-DE" sz="1600" b="1"/>
              <a:t>Driver</a:t>
            </a:r>
          </a:p>
        </p:txBody>
      </p:sp>
      <p:cxnSp>
        <p:nvCxnSpPr>
          <p:cNvPr id="49161" name="AutoShape 9"/>
          <p:cNvCxnSpPr>
            <a:cxnSpLocks noChangeShapeType="1"/>
            <a:stCxn id="49169" idx="2"/>
            <a:endCxn id="0" idx="0"/>
          </p:cNvCxnSpPr>
          <p:nvPr/>
        </p:nvCxnSpPr>
        <p:spPr bwMode="auto">
          <a:xfrm>
            <a:off x="2640013" y="4238625"/>
            <a:ext cx="0" cy="9413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stealth" w="med" len="lg"/>
            <a:tailEnd type="stealth" w="med" len="lg"/>
          </a:ln>
          <a:effectLst/>
        </p:spPr>
      </p:cxn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512888" y="2789238"/>
            <a:ext cx="2255837" cy="723900"/>
          </a:xfrm>
          <a:prstGeom prst="rect">
            <a:avLst/>
          </a:prstGeom>
          <a:solidFill>
            <a:srgbClr val="F8E0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de-DE" sz="1600" b="1"/>
              <a:t>Send- </a:t>
            </a:r>
          </a:p>
          <a:p>
            <a:pPr algn="r" eaLnBrk="0" hangingPunct="0"/>
            <a:r>
              <a:rPr lang="de-DE" sz="1600" b="1"/>
              <a:t>Thread </a:t>
            </a:r>
          </a:p>
        </p:txBody>
      </p:sp>
      <p:pic>
        <p:nvPicPr>
          <p:cNvPr id="49163" name="Picture 11" descr="SAT17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5180013"/>
            <a:ext cx="987425" cy="739775"/>
          </a:xfrm>
          <a:prstGeom prst="rect">
            <a:avLst/>
          </a:prstGeom>
          <a:solidFill>
            <a:srgbClr val="FF9900"/>
          </a:solidFill>
        </p:spPr>
      </p:pic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203575" y="5367338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54000">
            <a:spAutoFit/>
          </a:bodyPr>
          <a:lstStyle/>
          <a:p>
            <a:pPr algn="r" eaLnBrk="0" hangingPunct="0"/>
            <a:r>
              <a:rPr lang="de-DE" sz="1600" b="1">
                <a:solidFill>
                  <a:srgbClr val="323A7C"/>
                </a:solidFill>
              </a:rPr>
              <a:t>Hardware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006600" y="2860675"/>
            <a:ext cx="563563" cy="579438"/>
            <a:chOff x="1248" y="1776"/>
            <a:chExt cx="480" cy="480"/>
          </a:xfrm>
        </p:grpSpPr>
        <p:sp>
          <p:nvSpPr>
            <p:cNvPr id="49166" name="Oval 14"/>
            <p:cNvSpPr>
              <a:spLocks noChangeArrowheads="1"/>
            </p:cNvSpPr>
            <p:nvPr/>
          </p:nvSpPr>
          <p:spPr bwMode="auto">
            <a:xfrm>
              <a:off x="1248" y="1776"/>
              <a:ext cx="480" cy="4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 flipV="1">
              <a:off x="1248" y="1968"/>
              <a:ext cx="0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 flipH="1">
              <a:off x="1728" y="2016"/>
              <a:ext cx="0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1512888" y="3513138"/>
            <a:ext cx="2255837" cy="725487"/>
          </a:xfrm>
          <a:prstGeom prst="rect">
            <a:avLst/>
          </a:prstGeom>
          <a:solidFill>
            <a:srgbClr val="F8E0A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de-DE" sz="1600" b="1"/>
              <a:t>HW-     </a:t>
            </a:r>
          </a:p>
          <a:p>
            <a:pPr algn="r" eaLnBrk="0" hangingPunct="0"/>
            <a:r>
              <a:rPr lang="de-DE" sz="1600" b="1"/>
              <a:t>Thread 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06600" y="3586163"/>
            <a:ext cx="563563" cy="579437"/>
            <a:chOff x="1248" y="2448"/>
            <a:chExt cx="480" cy="480"/>
          </a:xfrm>
        </p:grpSpPr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1248" y="2448"/>
              <a:ext cx="480" cy="4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 flipH="1" flipV="1">
              <a:off x="1248" y="2640"/>
              <a:ext cx="0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 flipH="1">
              <a:off x="1728" y="2688"/>
              <a:ext cx="0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de-AT"/>
            </a:p>
          </p:txBody>
        </p:sp>
      </p:grpSp>
      <p:cxnSp>
        <p:nvCxnSpPr>
          <p:cNvPr id="49174" name="AutoShape 22"/>
          <p:cNvCxnSpPr>
            <a:cxnSpLocks noChangeShapeType="1"/>
            <a:stCxn id="49158" idx="2"/>
            <a:endCxn id="49162" idx="0"/>
          </p:cNvCxnSpPr>
          <p:nvPr/>
        </p:nvCxnSpPr>
        <p:spPr bwMode="auto">
          <a:xfrm>
            <a:off x="2640013" y="2027238"/>
            <a:ext cx="0" cy="762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stealth" w="med" len="lg"/>
            <a:tailEnd type="stealth" w="med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PA-DATA_Template_EN">
  <a:themeElements>
    <a:clrScheme name="COPA">
      <a:dk1>
        <a:srgbClr val="000000"/>
      </a:dk1>
      <a:lt1>
        <a:srgbClr val="FFFFFF"/>
      </a:lt1>
      <a:dk2>
        <a:srgbClr val="502425"/>
      </a:dk2>
      <a:lt2>
        <a:srgbClr val="E0E1DD"/>
      </a:lt2>
      <a:accent1>
        <a:srgbClr val="878C7C"/>
      </a:accent1>
      <a:accent2>
        <a:srgbClr val="727668"/>
      </a:accent2>
      <a:accent3>
        <a:srgbClr val="DD492A"/>
      </a:accent3>
      <a:accent4>
        <a:srgbClr val="427C11"/>
      </a:accent4>
      <a:accent5>
        <a:srgbClr val="616365"/>
      </a:accent5>
      <a:accent6>
        <a:srgbClr val="747678"/>
      </a:accent6>
      <a:hlink>
        <a:srgbClr val="8B838E"/>
      </a:hlink>
      <a:folHlink>
        <a:srgbClr val="9A9B9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>
          <a:defRPr sz="1800" dirty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">
  <a:themeElements>
    <a:clrScheme name="COPA">
      <a:dk1>
        <a:srgbClr val="000000"/>
      </a:dk1>
      <a:lt1>
        <a:srgbClr val="FFFFFF"/>
      </a:lt1>
      <a:dk2>
        <a:srgbClr val="502425"/>
      </a:dk2>
      <a:lt2>
        <a:srgbClr val="E0E1DD"/>
      </a:lt2>
      <a:accent1>
        <a:srgbClr val="B55B5E"/>
      </a:accent1>
      <a:accent2>
        <a:srgbClr val="727668"/>
      </a:accent2>
      <a:accent3>
        <a:srgbClr val="D24300"/>
      </a:accent3>
      <a:accent4>
        <a:srgbClr val="427C11"/>
      </a:accent4>
      <a:accent5>
        <a:srgbClr val="616365"/>
      </a:accent5>
      <a:accent6>
        <a:srgbClr val="747678"/>
      </a:accent6>
      <a:hlink>
        <a:srgbClr val="8B838E"/>
      </a:hlink>
      <a:folHlink>
        <a:srgbClr val="9A9B9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apter Overview">
  <a:themeElements>
    <a:clrScheme name="COPA">
      <a:dk1>
        <a:srgbClr val="000000"/>
      </a:dk1>
      <a:lt1>
        <a:srgbClr val="FFFFFF"/>
      </a:lt1>
      <a:dk2>
        <a:srgbClr val="502425"/>
      </a:dk2>
      <a:lt2>
        <a:srgbClr val="E0E1DD"/>
      </a:lt2>
      <a:accent1>
        <a:srgbClr val="FF6319"/>
      </a:accent1>
      <a:accent2>
        <a:srgbClr val="F27205"/>
      </a:accent2>
      <a:accent3>
        <a:srgbClr val="58A618"/>
      </a:accent3>
      <a:accent4>
        <a:srgbClr val="4D4F53"/>
      </a:accent4>
      <a:accent5>
        <a:srgbClr val="616365"/>
      </a:accent5>
      <a:accent6>
        <a:srgbClr val="747678"/>
      </a:accent6>
      <a:hlink>
        <a:srgbClr val="8B838E"/>
      </a:hlink>
      <a:folHlink>
        <a:srgbClr val="9A9B9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Chapter Overview">
  <a:themeElements>
    <a:clrScheme name="COPA">
      <a:dk1>
        <a:srgbClr val="000000"/>
      </a:dk1>
      <a:lt1>
        <a:srgbClr val="FFFFFF"/>
      </a:lt1>
      <a:dk2>
        <a:srgbClr val="502425"/>
      </a:dk2>
      <a:lt2>
        <a:srgbClr val="E0E1DD"/>
      </a:lt2>
      <a:accent1>
        <a:srgbClr val="FF6319"/>
      </a:accent1>
      <a:accent2>
        <a:srgbClr val="F27205"/>
      </a:accent2>
      <a:accent3>
        <a:srgbClr val="58A618"/>
      </a:accent3>
      <a:accent4>
        <a:srgbClr val="4D4F53"/>
      </a:accent4>
      <a:accent5>
        <a:srgbClr val="616365"/>
      </a:accent5>
      <a:accent6>
        <a:srgbClr val="747678"/>
      </a:accent6>
      <a:hlink>
        <a:srgbClr val="8B838E"/>
      </a:hlink>
      <a:folHlink>
        <a:srgbClr val="9A9B9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COPA-DATA_Template_EN</Template>
  <TotalTime>0</TotalTime>
  <Words>1816</Words>
  <Application>Microsoft Office PowerPoint</Application>
  <PresentationFormat>Bildschirmpräsentation (4:3)</PresentationFormat>
  <Paragraphs>379</Paragraphs>
  <Slides>36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COPA-DATA_Template_EN</vt:lpstr>
      <vt:lpstr>Title</vt:lpstr>
      <vt:lpstr>Chapter Overview</vt:lpstr>
      <vt:lpstr>7_Chapter Overview</vt:lpstr>
      <vt:lpstr>Microsoft Clip Gallery</vt:lpstr>
      <vt:lpstr>Driver Kit</vt:lpstr>
      <vt:lpstr>Content</vt:lpstr>
      <vt:lpstr>General Functionality</vt:lpstr>
      <vt:lpstr>Communication in General</vt:lpstr>
      <vt:lpstr>Communication with zenon</vt:lpstr>
      <vt:lpstr>Communication mechanisms</vt:lpstr>
      <vt:lpstr>Types of variables</vt:lpstr>
      <vt:lpstr>Addressing of Variables</vt:lpstr>
      <vt:lpstr>Cyclic Driver</vt:lpstr>
      <vt:lpstr>Spontaneous Driver</vt:lpstr>
      <vt:lpstr>Reading Sequence</vt:lpstr>
      <vt:lpstr>Block by block reading</vt:lpstr>
      <vt:lpstr>Structure of the driver</vt:lpstr>
      <vt:lpstr>Driver application</vt:lpstr>
      <vt:lpstr>Driver-Object</vt:lpstr>
      <vt:lpstr>Configuration</vt:lpstr>
      <vt:lpstr>Serial Communication</vt:lpstr>
      <vt:lpstr>Communication via Modem</vt:lpstr>
      <vt:lpstr>Functionality of the driver</vt:lpstr>
      <vt:lpstr>Start driver</vt:lpstr>
      <vt:lpstr>Function tables</vt:lpstr>
      <vt:lpstr>Initialize Hardware</vt:lpstr>
      <vt:lpstr>Initialize Types of Variables</vt:lpstr>
      <vt:lpstr>Advise</vt:lpstr>
      <vt:lpstr>Additional Variable initialization</vt:lpstr>
      <vt:lpstr>Read cyclically</vt:lpstr>
      <vt:lpstr>Read spontaneously</vt:lpstr>
      <vt:lpstr>Allocate</vt:lpstr>
      <vt:lpstr>Write</vt:lpstr>
      <vt:lpstr>Block Write</vt:lpstr>
      <vt:lpstr>Unadvise</vt:lpstr>
      <vt:lpstr>Quit driver</vt:lpstr>
      <vt:lpstr>Error logging</vt:lpstr>
      <vt:lpstr>Drivers for Windows CE</vt:lpstr>
      <vt:lpstr>Export to Windows CE</vt:lpstr>
      <vt:lpstr>Folie 36</vt:lpstr>
    </vt:vector>
  </TitlesOfParts>
  <Company>COPA-DATA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Server -Preview</dc:title>
  <dc:creator>Emilian Axinia</dc:creator>
  <cp:lastModifiedBy>Günther Haslauer</cp:lastModifiedBy>
  <cp:revision>94</cp:revision>
  <dcterms:created xsi:type="dcterms:W3CDTF">2009-03-04T09:56:19Z</dcterms:created>
  <dcterms:modified xsi:type="dcterms:W3CDTF">2013-06-03T08:13:14Z</dcterms:modified>
</cp:coreProperties>
</file>