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jNjyMXxXA9NrwwjKWSDD1eHf3F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6C2E62-6E5F-4F40-9415-52F41C4A9868}">
  <a:tblStyle styleId="{C56C2E62-6E5F-4F40-9415-52F41C4A986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9"/>
          </a:solidFill>
        </a:fill>
      </a:tcStyle>
    </a:wholeTbl>
    <a:band1H>
      <a:tcTxStyle/>
      <a:tcStyle>
        <a:fill>
          <a:solidFill>
            <a:srgbClr val="CBCCD1"/>
          </a:solidFill>
        </a:fill>
      </a:tcStyle>
    </a:band1H>
    <a:band2H>
      <a:tcTxStyle/>
    </a:band2H>
    <a:band1V>
      <a:tcTxStyle/>
      <a:tcStyle>
        <a:fill>
          <a:solidFill>
            <a:srgbClr val="CBCCD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7" name="Google Shape;33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5" name="Google Shape;34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/>
        </p:nvSpPr>
        <p:spPr>
          <a:xfrm flipH="1">
            <a:off x="0" y="-13010"/>
            <a:ext cx="159527" cy="6866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3"/>
          <p:cNvSpPr/>
          <p:nvPr/>
        </p:nvSpPr>
        <p:spPr>
          <a:xfrm>
            <a:off x="167148" y="-8673"/>
            <a:ext cx="12024852" cy="6866673"/>
          </a:xfrm>
          <a:prstGeom prst="rect">
            <a:avLst/>
          </a:prstGeom>
          <a:solidFill>
            <a:schemeClr val="accent1">
              <a:alpha val="8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3"/>
          <p:cNvSpPr txBox="1"/>
          <p:nvPr>
            <p:ph type="ctrTitle"/>
          </p:nvPr>
        </p:nvSpPr>
        <p:spPr>
          <a:xfrm>
            <a:off x="420575" y="2215161"/>
            <a:ext cx="7840980" cy="2775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subTitle"/>
          </p:nvPr>
        </p:nvSpPr>
        <p:spPr>
          <a:xfrm>
            <a:off x="420575" y="5200699"/>
            <a:ext cx="7840980" cy="96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3"/>
          <p:cNvSpPr/>
          <p:nvPr/>
        </p:nvSpPr>
        <p:spPr>
          <a:xfrm>
            <a:off x="0" y="-8673"/>
            <a:ext cx="89452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3"/>
          <p:cNvSpPr/>
          <p:nvPr/>
        </p:nvSpPr>
        <p:spPr>
          <a:xfrm>
            <a:off x="0" y="3420327"/>
            <a:ext cx="89452" cy="1570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3"/>
          <p:cNvSpPr/>
          <p:nvPr/>
        </p:nvSpPr>
        <p:spPr>
          <a:xfrm>
            <a:off x="0" y="4990710"/>
            <a:ext cx="89452" cy="1177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3"/>
          <p:cNvSpPr/>
          <p:nvPr/>
        </p:nvSpPr>
        <p:spPr>
          <a:xfrm>
            <a:off x="0" y="6168291"/>
            <a:ext cx="89452" cy="689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7" name="Google Shape;2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2606" y="79555"/>
            <a:ext cx="3684286" cy="151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/>
          <p:nvPr/>
        </p:nvSpPr>
        <p:spPr>
          <a:xfrm>
            <a:off x="6096000" y="346844"/>
            <a:ext cx="6096000" cy="65111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2"/>
          <p:cNvSpPr txBox="1"/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6312310" y="599768"/>
            <a:ext cx="5567270" cy="5751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32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2" type="body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32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3"/>
          <p:cNvSpPr txBox="1"/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" type="body"/>
          </p:nvPr>
        </p:nvSpPr>
        <p:spPr>
          <a:xfrm>
            <a:off x="6312310" y="346844"/>
            <a:ext cx="5567270" cy="6004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2" type="body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/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" type="body"/>
          </p:nvPr>
        </p:nvSpPr>
        <p:spPr>
          <a:xfrm>
            <a:off x="6312310" y="599768"/>
            <a:ext cx="5545394" cy="5751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34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5" name="Google Shape;85;p34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/>
          <p:nvPr>
            <p:ph type="title"/>
          </p:nvPr>
        </p:nvSpPr>
        <p:spPr>
          <a:xfrm>
            <a:off x="312420" y="529612"/>
            <a:ext cx="4613541" cy="1527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/>
          <p:nvPr>
            <p:ph idx="2" type="pic"/>
          </p:nvPr>
        </p:nvSpPr>
        <p:spPr>
          <a:xfrm>
            <a:off x="5183188" y="529612"/>
            <a:ext cx="6696392" cy="6194653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35"/>
          <p:cNvSpPr txBox="1"/>
          <p:nvPr>
            <p:ph idx="1" type="body"/>
          </p:nvPr>
        </p:nvSpPr>
        <p:spPr>
          <a:xfrm>
            <a:off x="312420" y="2057399"/>
            <a:ext cx="4613541" cy="4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35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91" name="Google Shape;91;p35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iculum Vitae">
  <p:cSld name="Curriculum Vita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/>
          <p:nvPr>
            <p:ph type="title"/>
          </p:nvPr>
        </p:nvSpPr>
        <p:spPr>
          <a:xfrm>
            <a:off x="4454012" y="481781"/>
            <a:ext cx="7425568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" type="body"/>
          </p:nvPr>
        </p:nvSpPr>
        <p:spPr>
          <a:xfrm>
            <a:off x="4454011" y="1838632"/>
            <a:ext cx="7425567" cy="4633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6" name="Google Shape;96;p36"/>
          <p:cNvSpPr/>
          <p:nvPr>
            <p:ph idx="2" type="pic"/>
          </p:nvPr>
        </p:nvSpPr>
        <p:spPr>
          <a:xfrm>
            <a:off x="312420" y="481782"/>
            <a:ext cx="3822258" cy="3541578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36"/>
          <p:cNvSpPr txBox="1"/>
          <p:nvPr>
            <p:ph idx="3" type="body"/>
          </p:nvPr>
        </p:nvSpPr>
        <p:spPr>
          <a:xfrm>
            <a:off x="312420" y="4278313"/>
            <a:ext cx="3822258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of Slide">
  <p:cSld name="End of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ap of the world&#10;&#10;Description automatically generated with low confidence" id="99" name="Google Shape;9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290" y="5209754"/>
            <a:ext cx="3649696" cy="1498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37"/>
          <p:cNvCxnSpPr/>
          <p:nvPr/>
        </p:nvCxnSpPr>
        <p:spPr>
          <a:xfrm>
            <a:off x="3991986" y="5328199"/>
            <a:ext cx="0" cy="1306018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37"/>
          <p:cNvSpPr txBox="1"/>
          <p:nvPr/>
        </p:nvSpPr>
        <p:spPr>
          <a:xfrm>
            <a:off x="4168200" y="5358679"/>
            <a:ext cx="27507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76EB4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lang="en-US" sz="1800">
                <a:solidFill>
                  <a:srgbClr val="040404"/>
                </a:solidFill>
                <a:latin typeface="Arial"/>
                <a:ea typeface="Arial"/>
                <a:cs typeface="Arial"/>
                <a:sym typeface="Arial"/>
              </a:rPr>
              <a:t>mofdac.id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76EB4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76EB4"/>
                </a:solidFill>
                <a:latin typeface="Arial"/>
                <a:ea typeface="Arial"/>
                <a:cs typeface="Arial"/>
                <a:sym typeface="Arial"/>
              </a:rPr>
              <a:t>github.</a:t>
            </a:r>
            <a:r>
              <a:rPr b="1" lang="en-US" sz="1800">
                <a:solidFill>
                  <a:srgbClr val="040404"/>
                </a:solidFill>
                <a:latin typeface="Arial"/>
                <a:ea typeface="Arial"/>
                <a:cs typeface="Arial"/>
                <a:sym typeface="Arial"/>
              </a:rPr>
              <a:t>com/mofdac</a:t>
            </a:r>
            <a:endParaRPr b="1" sz="1800">
              <a:solidFill>
                <a:srgbClr val="04040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76EB4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76EB4"/>
                </a:solidFill>
                <a:latin typeface="Arial"/>
                <a:ea typeface="Arial"/>
                <a:cs typeface="Arial"/>
                <a:sym typeface="Arial"/>
              </a:rPr>
              <a:t>youtube.</a:t>
            </a:r>
            <a:r>
              <a:rPr b="1" lang="en-US" sz="1800">
                <a:solidFill>
                  <a:srgbClr val="040404"/>
                </a:solidFill>
                <a:latin typeface="Arial"/>
                <a:ea typeface="Arial"/>
                <a:cs typeface="Arial"/>
                <a:sym typeface="Arial"/>
              </a:rPr>
              <a:t>com/mofdac</a:t>
            </a:r>
            <a:endParaRPr b="1" sz="1800">
              <a:solidFill>
                <a:srgbClr val="04040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76EB4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76EB4"/>
                </a:solidFill>
                <a:latin typeface="Arial"/>
                <a:ea typeface="Arial"/>
                <a:cs typeface="Arial"/>
                <a:sym typeface="Arial"/>
              </a:rPr>
              <a:t>instagram.</a:t>
            </a:r>
            <a:r>
              <a:rPr b="1" lang="en-US" sz="1800">
                <a:solidFill>
                  <a:srgbClr val="040404"/>
                </a:solidFill>
                <a:latin typeface="Arial"/>
                <a:ea typeface="Arial"/>
                <a:cs typeface="Arial"/>
                <a:sym typeface="Arial"/>
              </a:rPr>
              <a:t>com/mof.dac</a:t>
            </a:r>
            <a:endParaRPr b="1" sz="1800">
              <a:solidFill>
                <a:srgbClr val="0404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7"/>
          <p:cNvSpPr/>
          <p:nvPr/>
        </p:nvSpPr>
        <p:spPr>
          <a:xfrm flipH="1">
            <a:off x="159024" y="3420327"/>
            <a:ext cx="12032973" cy="1570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7"/>
          <p:cNvSpPr txBox="1"/>
          <p:nvPr>
            <p:ph type="title"/>
          </p:nvPr>
        </p:nvSpPr>
        <p:spPr>
          <a:xfrm>
            <a:off x="383540" y="3609417"/>
            <a:ext cx="11567159" cy="1192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Arial"/>
              <a:buNone/>
              <a:defRPr sz="6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312420" y="1557680"/>
            <a:ext cx="11567160" cy="4818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2" name="Google Shape;32;p24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312419" y="2202426"/>
            <a:ext cx="5449283" cy="3972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1"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6" name="Google Shape;36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/>
          <p:nvPr>
            <p:ph idx="2" type="pic"/>
          </p:nvPr>
        </p:nvSpPr>
        <p:spPr>
          <a:xfrm>
            <a:off x="6096001" y="0"/>
            <a:ext cx="5978012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title"/>
          </p:nvPr>
        </p:nvSpPr>
        <p:spPr>
          <a:xfrm>
            <a:off x="312419" y="2202426"/>
            <a:ext cx="5449283" cy="3972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1"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1" name="Google Shape;41;p2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/>
          <p:nvPr>
            <p:ph idx="2" type="pic"/>
          </p:nvPr>
        </p:nvSpPr>
        <p:spPr>
          <a:xfrm>
            <a:off x="6096001" y="0"/>
            <a:ext cx="5978012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312420" y="365399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312420" y="1574306"/>
            <a:ext cx="5707380" cy="4801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6172200" y="1574306"/>
            <a:ext cx="5707380" cy="4801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8" name="Google Shape;48;p27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312419" y="357086"/>
            <a:ext cx="11567159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312420" y="1565993"/>
            <a:ext cx="5685156" cy="939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2" type="body"/>
          </p:nvPr>
        </p:nvSpPr>
        <p:spPr>
          <a:xfrm>
            <a:off x="312420" y="2505075"/>
            <a:ext cx="568515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3" type="body"/>
          </p:nvPr>
        </p:nvSpPr>
        <p:spPr>
          <a:xfrm>
            <a:off x="6172200" y="1565993"/>
            <a:ext cx="5707378" cy="939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8"/>
          <p:cNvSpPr txBox="1"/>
          <p:nvPr>
            <p:ph idx="4" type="body"/>
          </p:nvPr>
        </p:nvSpPr>
        <p:spPr>
          <a:xfrm>
            <a:off x="6172199" y="2505075"/>
            <a:ext cx="570737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6" name="Google Shape;56;p28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type="title"/>
          </p:nvPr>
        </p:nvSpPr>
        <p:spPr>
          <a:xfrm>
            <a:off x="312420" y="469490"/>
            <a:ext cx="11567160" cy="591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0" name="Google Shape;60;p29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312420" y="481780"/>
            <a:ext cx="11567160" cy="591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4" name="Google Shape;64;p30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 flipH="1">
            <a:off x="0" y="-13010"/>
            <a:ext cx="159527" cy="6866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 txBox="1"/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" type="body"/>
          </p:nvPr>
        </p:nvSpPr>
        <p:spPr>
          <a:xfrm>
            <a:off x="312420" y="1825625"/>
            <a:ext cx="11567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2"/>
          <p:cNvSpPr/>
          <p:nvPr/>
        </p:nvSpPr>
        <p:spPr>
          <a:xfrm>
            <a:off x="0" y="-8673"/>
            <a:ext cx="89452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2"/>
          <p:cNvSpPr/>
          <p:nvPr/>
        </p:nvSpPr>
        <p:spPr>
          <a:xfrm>
            <a:off x="0" y="3420327"/>
            <a:ext cx="89452" cy="1570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/>
          <p:nvPr/>
        </p:nvSpPr>
        <p:spPr>
          <a:xfrm>
            <a:off x="0" y="4990710"/>
            <a:ext cx="89452" cy="1177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/>
          <p:nvPr/>
        </p:nvSpPr>
        <p:spPr>
          <a:xfrm>
            <a:off x="0" y="6168291"/>
            <a:ext cx="89452" cy="689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4.jpg"/><Relationship Id="rId7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hyperlink" Target="https://colab.research.google.com/drive/1v3GQQ7OscP-l-fqyyjwWAYm5RQkW-TB9" TargetMode="External"/><Relationship Id="rId7" Type="http://schemas.openxmlformats.org/officeDocument/2006/relationships/image" Target="../media/image4.jp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4.jp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420575" y="2215162"/>
            <a:ext cx="11244556" cy="1964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/>
              <a:t>INTRO TO</a:t>
            </a:r>
            <a:br>
              <a:rPr lang="en-US" sz="5400"/>
            </a:br>
            <a:r>
              <a:rPr lang="en-US" sz="5400"/>
              <a:t>MACHINE LEARNING</a:t>
            </a:r>
            <a:endParaRPr sz="5400"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927463" y="4258491"/>
            <a:ext cx="9274628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8108"/>
              <a:buNone/>
            </a:pPr>
            <a:r>
              <a:rPr lang="en-US"/>
              <a:t>Disusun oleh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52623"/>
              <a:buNone/>
            </a:pPr>
            <a:r>
              <a:rPr lang="en-US" sz="1700"/>
              <a:t>Sindhu Wardhana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52623"/>
              <a:buNone/>
            </a:pPr>
            <a:r>
              <a:rPr lang="en-US" sz="1700"/>
              <a:t>Teguh Prasetyo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52623"/>
              <a:buNone/>
            </a:pPr>
            <a:r>
              <a:rPr lang="en-US" sz="1700"/>
              <a:t>Aris Budi Santoso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52623"/>
              <a:buNone/>
            </a:pPr>
            <a:r>
              <a:rPr lang="en-US" sz="1700"/>
              <a:t>Leonard Yulianus</a:t>
            </a:r>
            <a:endParaRPr sz="1700"/>
          </a:p>
        </p:txBody>
      </p:sp>
      <p:sp>
        <p:nvSpPr>
          <p:cNvPr id="110" name="Google Shape;110;p1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3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3600"/>
              <a:t>MACHINE LEARNING TYPES</a:t>
            </a:r>
            <a:endParaRPr sz="3600"/>
          </a:p>
        </p:txBody>
      </p:sp>
      <p:sp>
        <p:nvSpPr>
          <p:cNvPr id="217" name="Google Shape;217;p10"/>
          <p:cNvSpPr/>
          <p:nvPr/>
        </p:nvSpPr>
        <p:spPr>
          <a:xfrm>
            <a:off x="762000" y="1422400"/>
            <a:ext cx="1888351" cy="1133011"/>
          </a:xfrm>
          <a:prstGeom prst="leftBrace">
            <a:avLst>
              <a:gd fmla="val 35000" name="adj1"/>
              <a:gd fmla="val 50000" name="adj2"/>
            </a:avLst>
          </a:prstGeom>
          <a:noFill/>
          <a:ln cap="flat" cmpd="sng" w="12700">
            <a:solidFill>
              <a:srgbClr val="3384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2839186" y="1422400"/>
            <a:ext cx="1888351" cy="1133011"/>
          </a:xfrm>
          <a:prstGeom prst="leftBrace">
            <a:avLst>
              <a:gd fmla="val 35000" name="adj1"/>
              <a:gd fmla="val 50000" name="adj2"/>
            </a:avLst>
          </a:prstGeom>
          <a:noFill/>
          <a:ln cap="flat" cmpd="sng" w="12700">
            <a:solidFill>
              <a:srgbClr val="3384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Menggunakan dataset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memiliki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label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(E) untuk memprediksi varible target (T)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762000" y="2725362"/>
            <a:ext cx="1888351" cy="1133011"/>
          </a:xfrm>
          <a:prstGeom prst="leftBrace">
            <a:avLst>
              <a:gd fmla="val 35000" name="adj1"/>
              <a:gd fmla="val 50000" name="adj2"/>
            </a:avLst>
          </a:prstGeom>
          <a:noFill/>
          <a:ln cap="flat" cmpd="sng" w="12700">
            <a:solidFill>
              <a:srgbClr val="3384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2839186" y="2725362"/>
            <a:ext cx="1888351" cy="1133011"/>
          </a:xfrm>
          <a:prstGeom prst="leftBrace">
            <a:avLst>
              <a:gd fmla="val 35000" name="adj1"/>
              <a:gd fmla="val 50000" name="adj2"/>
            </a:avLst>
          </a:prstGeom>
          <a:noFill/>
          <a:ln cap="flat" cmpd="sng" w="12700">
            <a:solidFill>
              <a:srgbClr val="3384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Menggunakan dataset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tanpa label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(E) untuk melihat/mempelajari pola (T)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762000" y="4028324"/>
            <a:ext cx="1888351" cy="1133011"/>
          </a:xfrm>
          <a:prstGeom prst="leftBrace">
            <a:avLst>
              <a:gd fmla="val 35000" name="adj1"/>
              <a:gd fmla="val 50000" name="adj2"/>
            </a:avLst>
          </a:prstGeom>
          <a:noFill/>
          <a:ln cap="flat" cmpd="sng" w="12700">
            <a:solidFill>
              <a:srgbClr val="3384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Semi-supervised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2839186" y="4028324"/>
            <a:ext cx="1888351" cy="1133011"/>
          </a:xfrm>
          <a:prstGeom prst="leftBrace">
            <a:avLst>
              <a:gd fmla="val 35000" name="adj1"/>
              <a:gd fmla="val 50000" name="adj2"/>
            </a:avLst>
          </a:prstGeom>
          <a:noFill/>
          <a:ln cap="flat" cmpd="sng" w="12700">
            <a:solidFill>
              <a:srgbClr val="3384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78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Menggunakan data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dg label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tanpa label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(E) untuk memprediksi / mempelajari pola (T)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762000" y="5331286"/>
            <a:ext cx="1888351" cy="1133011"/>
          </a:xfrm>
          <a:prstGeom prst="leftBrace">
            <a:avLst>
              <a:gd fmla="val 35000" name="adj1"/>
              <a:gd fmla="val 50000" name="adj2"/>
            </a:avLst>
          </a:prstGeom>
          <a:noFill/>
          <a:ln cap="flat" cmpd="sng" w="12700">
            <a:solidFill>
              <a:srgbClr val="3384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Reinforced Learning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2839186" y="5331286"/>
            <a:ext cx="1888351" cy="1133011"/>
          </a:xfrm>
          <a:prstGeom prst="leftBrace">
            <a:avLst>
              <a:gd fmla="val 35000" name="adj1"/>
              <a:gd fmla="val 50000" name="adj2"/>
            </a:avLst>
          </a:prstGeom>
          <a:noFill/>
          <a:ln cap="flat" cmpd="sng" w="12700">
            <a:solidFill>
              <a:srgbClr val="3384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78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Menggunakan data hasil simulasi secara iterative (E) untuk mencapai tujuan (T) (memperbesar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reward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mengurangi error)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3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4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3600"/>
              <a:t>SUPERVISED LEARNING</a:t>
            </a:r>
            <a:endParaRPr sz="3600"/>
          </a:p>
        </p:txBody>
      </p:sp>
      <p:pic>
        <p:nvPicPr>
          <p:cNvPr id="232" name="Google Shape;232;p11"/>
          <p:cNvPicPr preferRelativeResize="0"/>
          <p:nvPr/>
        </p:nvPicPr>
        <p:blipFill rotWithShape="1">
          <a:blip r:embed="rId3">
            <a:alphaModFix/>
          </a:blip>
          <a:srcRect b="53233" l="0" r="0" t="0"/>
          <a:stretch/>
        </p:blipFill>
        <p:spPr>
          <a:xfrm>
            <a:off x="312419" y="1859280"/>
            <a:ext cx="11485197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1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4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5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3600"/>
              <a:t>POPULAR SUPERVISED METHODS</a:t>
            </a:r>
            <a:endParaRPr sz="3600"/>
          </a:p>
        </p:txBody>
      </p:sp>
      <p:pic>
        <p:nvPicPr>
          <p:cNvPr descr="Graphical user interface, application&#10;&#10;Description automatically generated" id="240" name="Google Shape;2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5710" y="1499920"/>
            <a:ext cx="6040013" cy="48787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12"/>
          <p:cNvGraphicFramePr/>
          <p:nvPr/>
        </p:nvGraphicFramePr>
        <p:xfrm>
          <a:off x="312420" y="1843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{C56C2E62-6E5F-4F40-9415-52F41C4A9868}</a:tableStyleId>
              </a:tblPr>
              <a:tblGrid>
                <a:gridCol w="2959725"/>
                <a:gridCol w="29597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Regression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Classification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Digunakan untuk memprediksi data continuos (</a:t>
                      </a:r>
                      <a:r>
                        <a:rPr i="1" lang="en-US" sz="1400" u="none" cap="none" strike="noStrike"/>
                        <a:t>continuos quantity</a:t>
                      </a:r>
                      <a:r>
                        <a:rPr lang="en-US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Digunakan untuk memprediksi label dikret pada suatu kelas (</a:t>
                      </a:r>
                      <a:r>
                        <a:rPr i="1" lang="en-US" sz="1400" u="none" cap="none" strike="noStrike"/>
                        <a:t>discrete class label</a:t>
                      </a:r>
                      <a:r>
                        <a:rPr lang="en-US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Regresi dengan multiple input biasa disebut multivariate regression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Klasifikasi dengan 2 label kelas disebut binary dan lebih dari 2 kelas disebut dengan multi-class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Scoring yang umum digunakan : RMSE, R</a:t>
                      </a:r>
                      <a:r>
                        <a:rPr baseline="30000" lang="en-US" sz="1400" u="none" cap="none" strike="noStrike"/>
                        <a:t>2</a:t>
                      </a:r>
                      <a:r>
                        <a:rPr lang="en-US" sz="1400" u="none" cap="none" strike="noStrike"/>
                        <a:t>, MAE, MAPE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Scoring yang umum digunakan 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Accuracy, F1-score, ROC-AUC</a:t>
                      </a:r>
                      <a:endParaRPr i="1" sz="1400" u="none" cap="none" strike="noStrike"/>
                    </a:p>
                  </a:txBody>
                  <a:tcPr marT="45725" marB="45725" marR="91450" marL="91450"/>
                </a:tc>
              </a:tr>
              <a:tr h="74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Contoh : prediksi harga rumah, prediksi GDP, prediksi pertumbuhan penduduk.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Contoh : </a:t>
                      </a:r>
                      <a:r>
                        <a:rPr i="1" lang="en-US" sz="1400" u="none" cap="none" strike="noStrike"/>
                        <a:t>fraud-detection, email spam filter,image classification</a:t>
                      </a:r>
                      <a:r>
                        <a:rPr lang="en-US" sz="1400" u="none" cap="none" strike="noStrike"/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2" name="Google Shape;242;p12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4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5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3600"/>
              <a:t>UNSUPERVISED LEARNING</a:t>
            </a:r>
            <a:endParaRPr sz="3600"/>
          </a:p>
        </p:txBody>
      </p:sp>
      <p:pic>
        <p:nvPicPr>
          <p:cNvPr descr="https://lh6.googleusercontent.com/pwrccgcbrUWPZs8YghT4TPeKEBpsPUOs5VhCUFdzZigjHH2pM9Kzok8liK_9lgAR9S50PHlrVa6fEqI9ij96I8c1LQOz7Sl-8n6KVhGAgGisouAiB2CbEUq6EHhZpKrFrwk48tc" id="249" name="Google Shape;249;p13"/>
          <p:cNvPicPr preferRelativeResize="0"/>
          <p:nvPr/>
        </p:nvPicPr>
        <p:blipFill rotWithShape="1">
          <a:blip r:embed="rId3">
            <a:alphaModFix/>
          </a:blip>
          <a:srcRect b="0" l="0" r="0" t="50326"/>
          <a:stretch/>
        </p:blipFill>
        <p:spPr>
          <a:xfrm>
            <a:off x="476250" y="1557680"/>
            <a:ext cx="11239500" cy="475168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4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5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3600"/>
              <a:t>POPULAR UNSUPERVISED METHOD</a:t>
            </a:r>
            <a:endParaRPr sz="3600"/>
          </a:p>
        </p:txBody>
      </p:sp>
      <p:pic>
        <p:nvPicPr>
          <p:cNvPr id="257" name="Google Shape;2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088" y="2279106"/>
            <a:ext cx="7203823" cy="363401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4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4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5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3600"/>
              <a:t>SEMI-SUPERVISED LEARNING</a:t>
            </a:r>
            <a:endParaRPr sz="3600"/>
          </a:p>
        </p:txBody>
      </p:sp>
      <p:pic>
        <p:nvPicPr>
          <p:cNvPr id="265" name="Google Shape;2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880" y="1491615"/>
            <a:ext cx="9540240" cy="536638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5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4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5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3600"/>
              <a:t>REINFORCEMENT LEARNING</a:t>
            </a:r>
            <a:endParaRPr sz="3600"/>
          </a:p>
        </p:txBody>
      </p:sp>
      <p:pic>
        <p:nvPicPr>
          <p:cNvPr descr="Diagram&#10;&#10;Description automatically generated" id="273" name="Google Shape;2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" y="1210004"/>
            <a:ext cx="8295250" cy="53939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274" name="Google Shape;274;p16"/>
          <p:cNvPicPr preferRelativeResize="0"/>
          <p:nvPr/>
        </p:nvPicPr>
        <p:blipFill rotWithShape="1">
          <a:blip r:embed="rId4">
            <a:alphaModFix/>
          </a:blip>
          <a:srcRect b="28919" l="10889" r="10591" t="29710"/>
          <a:stretch/>
        </p:blipFill>
        <p:spPr>
          <a:xfrm>
            <a:off x="8648700" y="2257464"/>
            <a:ext cx="3327400" cy="98566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Logo, company name&#10;&#10;Description automatically generated" id="275" name="Google Shape;27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39725" y="4176289"/>
            <a:ext cx="2745350" cy="190115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76" name="Google Shape;276;p16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6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7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3600"/>
              <a:t>MACHINE LEARNING CASE STUDIES</a:t>
            </a:r>
            <a:endParaRPr sz="3600"/>
          </a:p>
        </p:txBody>
      </p:sp>
      <p:grpSp>
        <p:nvGrpSpPr>
          <p:cNvPr id="283" name="Google Shape;283;p17"/>
          <p:cNvGrpSpPr/>
          <p:nvPr/>
        </p:nvGrpSpPr>
        <p:grpSpPr>
          <a:xfrm>
            <a:off x="762000" y="1330959"/>
            <a:ext cx="10678160" cy="5302693"/>
            <a:chOff x="762000" y="1330959"/>
            <a:chExt cx="10678160" cy="5302693"/>
          </a:xfrm>
        </p:grpSpPr>
        <p:sp>
          <p:nvSpPr>
            <p:cNvPr id="284" name="Google Shape;284;p17"/>
            <p:cNvSpPr/>
            <p:nvPr/>
          </p:nvSpPr>
          <p:spPr>
            <a:xfrm>
              <a:off x="762000" y="1330959"/>
              <a:ext cx="10678160" cy="981980"/>
            </a:xfrm>
            <a:custGeom>
              <a:rect b="b" l="l" r="r" t="t"/>
              <a:pathLst>
                <a:path extrusionOk="0" h="981980" w="10678160">
                  <a:moveTo>
                    <a:pt x="0" y="98198"/>
                  </a:moveTo>
                  <a:cubicBezTo>
                    <a:pt x="0" y="43965"/>
                    <a:pt x="43965" y="0"/>
                    <a:pt x="98198" y="0"/>
                  </a:cubicBezTo>
                  <a:lnTo>
                    <a:pt x="10579962" y="0"/>
                  </a:lnTo>
                  <a:cubicBezTo>
                    <a:pt x="10634195" y="0"/>
                    <a:pt x="10678160" y="43965"/>
                    <a:pt x="10678160" y="98198"/>
                  </a:cubicBezTo>
                  <a:lnTo>
                    <a:pt x="10678160" y="883782"/>
                  </a:lnTo>
                  <a:cubicBezTo>
                    <a:pt x="10678160" y="938015"/>
                    <a:pt x="10634195" y="981980"/>
                    <a:pt x="10579962" y="981980"/>
                  </a:cubicBezTo>
                  <a:lnTo>
                    <a:pt x="98198" y="981980"/>
                  </a:lnTo>
                  <a:cubicBezTo>
                    <a:pt x="43965" y="981980"/>
                    <a:pt x="0" y="938015"/>
                    <a:pt x="0" y="883782"/>
                  </a:cubicBezTo>
                  <a:lnTo>
                    <a:pt x="0" y="9819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2850" lIns="233670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KPPN Memprediksi jumlah kas yang ditarik oleh satuan kerja per bulan.</a:t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860198" y="1429157"/>
              <a:ext cx="2135632" cy="785584"/>
            </a:xfrm>
            <a:prstGeom prst="roundRect">
              <a:avLst>
                <a:gd fmla="val 10000" name="adj"/>
              </a:avLst>
            </a:prstGeom>
            <a:solidFill>
              <a:srgbClr val="BBBD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REGRESSION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762000" y="2411137"/>
              <a:ext cx="10678160" cy="981980"/>
            </a:xfrm>
            <a:custGeom>
              <a:rect b="b" l="l" r="r" t="t"/>
              <a:pathLst>
                <a:path extrusionOk="0" h="981980" w="10678160">
                  <a:moveTo>
                    <a:pt x="0" y="98198"/>
                  </a:moveTo>
                  <a:cubicBezTo>
                    <a:pt x="0" y="43965"/>
                    <a:pt x="43965" y="0"/>
                    <a:pt x="98198" y="0"/>
                  </a:cubicBezTo>
                  <a:lnTo>
                    <a:pt x="10579962" y="0"/>
                  </a:lnTo>
                  <a:cubicBezTo>
                    <a:pt x="10634195" y="0"/>
                    <a:pt x="10678160" y="43965"/>
                    <a:pt x="10678160" y="98198"/>
                  </a:cubicBezTo>
                  <a:lnTo>
                    <a:pt x="10678160" y="883782"/>
                  </a:lnTo>
                  <a:cubicBezTo>
                    <a:pt x="10678160" y="938015"/>
                    <a:pt x="10634195" y="981980"/>
                    <a:pt x="10579962" y="981980"/>
                  </a:cubicBezTo>
                  <a:lnTo>
                    <a:pt x="98198" y="981980"/>
                  </a:lnTo>
                  <a:cubicBezTo>
                    <a:pt x="43965" y="981980"/>
                    <a:pt x="0" y="938015"/>
                    <a:pt x="0" y="883782"/>
                  </a:cubicBezTo>
                  <a:lnTo>
                    <a:pt x="0" y="9819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2850" lIns="233670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DJP memprediksi apakah wajib pajak patuh atau tidak.</a:t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860198" y="2509335"/>
              <a:ext cx="2135632" cy="785584"/>
            </a:xfrm>
            <a:prstGeom prst="roundRect">
              <a:avLst>
                <a:gd fmla="val 10000" name="adj"/>
              </a:avLst>
            </a:prstGeom>
            <a:solidFill>
              <a:srgbClr val="BBBD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CLASIFICATION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762000" y="3491315"/>
              <a:ext cx="10678160" cy="981980"/>
            </a:xfrm>
            <a:custGeom>
              <a:rect b="b" l="l" r="r" t="t"/>
              <a:pathLst>
                <a:path extrusionOk="0" h="981980" w="10678160">
                  <a:moveTo>
                    <a:pt x="0" y="98198"/>
                  </a:moveTo>
                  <a:cubicBezTo>
                    <a:pt x="0" y="43965"/>
                    <a:pt x="43965" y="0"/>
                    <a:pt x="98198" y="0"/>
                  </a:cubicBezTo>
                  <a:lnTo>
                    <a:pt x="10579962" y="0"/>
                  </a:lnTo>
                  <a:cubicBezTo>
                    <a:pt x="10634195" y="0"/>
                    <a:pt x="10678160" y="43965"/>
                    <a:pt x="10678160" y="98198"/>
                  </a:cubicBezTo>
                  <a:lnTo>
                    <a:pt x="10678160" y="883782"/>
                  </a:lnTo>
                  <a:cubicBezTo>
                    <a:pt x="10678160" y="938015"/>
                    <a:pt x="10634195" y="981980"/>
                    <a:pt x="10579962" y="981980"/>
                  </a:cubicBezTo>
                  <a:lnTo>
                    <a:pt x="98198" y="981980"/>
                  </a:lnTo>
                  <a:cubicBezTo>
                    <a:pt x="43965" y="981980"/>
                    <a:pt x="0" y="938015"/>
                    <a:pt x="0" y="883782"/>
                  </a:cubicBezTo>
                  <a:lnTo>
                    <a:pt x="0" y="9819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2850" lIns="233670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DJP mengelompokkan wajib pajak pribadi berdasarkan karakteristiknya.</a:t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860198" y="3589513"/>
              <a:ext cx="2135632" cy="785584"/>
            </a:xfrm>
            <a:prstGeom prst="roundRect">
              <a:avLst>
                <a:gd fmla="val 10000" name="adj"/>
              </a:avLst>
            </a:prstGeom>
            <a:solidFill>
              <a:srgbClr val="BBBD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CLUSTERING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762000" y="4571493"/>
              <a:ext cx="10678160" cy="981980"/>
            </a:xfrm>
            <a:custGeom>
              <a:rect b="b" l="l" r="r" t="t"/>
              <a:pathLst>
                <a:path extrusionOk="0" h="981980" w="10678160">
                  <a:moveTo>
                    <a:pt x="0" y="98198"/>
                  </a:moveTo>
                  <a:cubicBezTo>
                    <a:pt x="0" y="43965"/>
                    <a:pt x="43965" y="0"/>
                    <a:pt x="98198" y="0"/>
                  </a:cubicBezTo>
                  <a:lnTo>
                    <a:pt x="10579962" y="0"/>
                  </a:lnTo>
                  <a:cubicBezTo>
                    <a:pt x="10634195" y="0"/>
                    <a:pt x="10678160" y="43965"/>
                    <a:pt x="10678160" y="98198"/>
                  </a:cubicBezTo>
                  <a:lnTo>
                    <a:pt x="10678160" y="883782"/>
                  </a:lnTo>
                  <a:cubicBezTo>
                    <a:pt x="10678160" y="938015"/>
                    <a:pt x="10634195" y="981980"/>
                    <a:pt x="10579962" y="981980"/>
                  </a:cubicBezTo>
                  <a:lnTo>
                    <a:pt x="98198" y="981980"/>
                  </a:lnTo>
                  <a:cubicBezTo>
                    <a:pt x="43965" y="981980"/>
                    <a:pt x="0" y="938015"/>
                    <a:pt x="0" y="883782"/>
                  </a:cubicBezTo>
                  <a:lnTo>
                    <a:pt x="0" y="9819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2850" lIns="233670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KPKNL memprediksi nilai wajar barang milik negara.</a:t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860198" y="4669692"/>
              <a:ext cx="2135632" cy="785584"/>
            </a:xfrm>
            <a:prstGeom prst="roundRect">
              <a:avLst>
                <a:gd fmla="val 10000" name="adj"/>
              </a:avLst>
            </a:prstGeom>
            <a:solidFill>
              <a:srgbClr val="BBBD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REGRESSION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762000" y="5651672"/>
              <a:ext cx="10678160" cy="981980"/>
            </a:xfrm>
            <a:custGeom>
              <a:rect b="b" l="l" r="r" t="t"/>
              <a:pathLst>
                <a:path extrusionOk="0" h="981980" w="10678160">
                  <a:moveTo>
                    <a:pt x="0" y="98198"/>
                  </a:moveTo>
                  <a:cubicBezTo>
                    <a:pt x="0" y="43965"/>
                    <a:pt x="43965" y="0"/>
                    <a:pt x="98198" y="0"/>
                  </a:cubicBezTo>
                  <a:lnTo>
                    <a:pt x="10579962" y="0"/>
                  </a:lnTo>
                  <a:cubicBezTo>
                    <a:pt x="10634195" y="0"/>
                    <a:pt x="10678160" y="43965"/>
                    <a:pt x="10678160" y="98198"/>
                  </a:cubicBezTo>
                  <a:lnTo>
                    <a:pt x="10678160" y="883782"/>
                  </a:lnTo>
                  <a:cubicBezTo>
                    <a:pt x="10678160" y="938015"/>
                    <a:pt x="10634195" y="981980"/>
                    <a:pt x="10579962" y="981980"/>
                  </a:cubicBezTo>
                  <a:lnTo>
                    <a:pt x="98198" y="981980"/>
                  </a:lnTo>
                  <a:cubicBezTo>
                    <a:pt x="43965" y="981980"/>
                    <a:pt x="0" y="938015"/>
                    <a:pt x="0" y="883782"/>
                  </a:cubicBezTo>
                  <a:lnTo>
                    <a:pt x="0" y="9819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2850" lIns="233670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Biro SDM memprediksi pegawai yang akan keluar dari PNS</a:t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860198" y="5749870"/>
              <a:ext cx="2135632" cy="785584"/>
            </a:xfrm>
            <a:prstGeom prst="roundRect">
              <a:avLst>
                <a:gd fmla="val 10000" name="adj"/>
              </a:avLst>
            </a:prstGeom>
            <a:solidFill>
              <a:srgbClr val="BBBD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CLASIFICATION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17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3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4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3600"/>
              <a:t>MACHINE LEARNING STEP</a:t>
            </a:r>
            <a:endParaRPr sz="3600"/>
          </a:p>
        </p:txBody>
      </p:sp>
      <p:grpSp>
        <p:nvGrpSpPr>
          <p:cNvPr id="301" name="Google Shape;301;p18"/>
          <p:cNvGrpSpPr/>
          <p:nvPr/>
        </p:nvGrpSpPr>
        <p:grpSpPr>
          <a:xfrm>
            <a:off x="312420" y="1753343"/>
            <a:ext cx="11737339" cy="5012190"/>
            <a:chOff x="-538480" y="1140661"/>
            <a:chExt cx="12588239" cy="5624872"/>
          </a:xfrm>
        </p:grpSpPr>
        <p:grpSp>
          <p:nvGrpSpPr>
            <p:cNvPr id="302" name="Google Shape;302;p18"/>
            <p:cNvGrpSpPr/>
            <p:nvPr/>
          </p:nvGrpSpPr>
          <p:grpSpPr>
            <a:xfrm>
              <a:off x="-538480" y="1396528"/>
              <a:ext cx="6563360" cy="5369005"/>
              <a:chOff x="0" y="1396528"/>
              <a:chExt cx="6563360" cy="5369005"/>
            </a:xfrm>
          </p:grpSpPr>
          <p:pic>
            <p:nvPicPr>
              <p:cNvPr descr="CRISP DM" id="303" name="Google Shape;303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0" y="1396528"/>
                <a:ext cx="6563360" cy="53690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4" name="Google Shape;304;p18"/>
              <p:cNvSpPr txBox="1"/>
              <p:nvPr/>
            </p:nvSpPr>
            <p:spPr>
              <a:xfrm>
                <a:off x="1759621" y="2121386"/>
                <a:ext cx="1591991" cy="414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Define T &amp; P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8"/>
              <p:cNvSpPr txBox="1"/>
              <p:nvPr/>
            </p:nvSpPr>
            <p:spPr>
              <a:xfrm>
                <a:off x="3695630" y="2122413"/>
                <a:ext cx="1147059" cy="414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Define E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8"/>
              <p:cNvSpPr txBox="1"/>
              <p:nvPr/>
            </p:nvSpPr>
            <p:spPr>
              <a:xfrm>
                <a:off x="3908919" y="2813225"/>
                <a:ext cx="706941" cy="414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EDA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7" name="Google Shape;307;p18"/>
            <p:cNvSpPr/>
            <p:nvPr/>
          </p:nvSpPr>
          <p:spPr>
            <a:xfrm>
              <a:off x="5943148" y="3429000"/>
              <a:ext cx="6106611" cy="2717800"/>
            </a:xfrm>
            <a:prstGeom prst="wedgeRoundRectCallout">
              <a:avLst>
                <a:gd fmla="val -67952" name="adj1"/>
                <a:gd fmla="val 1565" name="adj2"/>
                <a:gd fmla="val 16667" name="adj3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" name="Google Shape;308;p18"/>
            <p:cNvGrpSpPr/>
            <p:nvPr/>
          </p:nvGrpSpPr>
          <p:grpSpPr>
            <a:xfrm>
              <a:off x="4541069" y="1140661"/>
              <a:ext cx="2804160" cy="1753844"/>
              <a:chOff x="5242109" y="1059381"/>
              <a:chExt cx="2804160" cy="1753844"/>
            </a:xfrm>
          </p:grpSpPr>
          <p:sp>
            <p:nvSpPr>
              <p:cNvPr id="309" name="Google Shape;309;p18"/>
              <p:cNvSpPr/>
              <p:nvPr/>
            </p:nvSpPr>
            <p:spPr>
              <a:xfrm>
                <a:off x="5242109" y="1059381"/>
                <a:ext cx="2804160" cy="1753844"/>
              </a:xfrm>
              <a:prstGeom prst="wedgeRoundRectCallout">
                <a:avLst>
                  <a:gd fmla="val -41848" name="adj1"/>
                  <a:gd fmla="val 76982" name="adj2"/>
                  <a:gd fmla="val 16667" name="adj3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5346102" y="1127482"/>
                <a:ext cx="1253340" cy="752004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 Cleaning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6724776" y="1127482"/>
                <a:ext cx="1253340" cy="752004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Feature Extraction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6035439" y="1992286"/>
                <a:ext cx="1253340" cy="752004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Feature Transformation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3" name="Google Shape;313;p18"/>
            <p:cNvSpPr/>
            <p:nvPr/>
          </p:nvSpPr>
          <p:spPr>
            <a:xfrm>
              <a:off x="6096002" y="3435929"/>
              <a:ext cx="1344518" cy="8067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Define Validation Approach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7574971" y="3435929"/>
              <a:ext cx="1344518" cy="8067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AAC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9053940" y="3435929"/>
              <a:ext cx="1344518" cy="8067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Train Candidate Models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10532909" y="3435929"/>
              <a:ext cx="1344518" cy="8067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AAC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9188391" y="4363645"/>
              <a:ext cx="1344518" cy="8067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Validate Candidates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7709422" y="4363645"/>
              <a:ext cx="1344518" cy="8067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AAC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230453" y="4363645"/>
              <a:ext cx="1344518" cy="8067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 Model(s)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751484" y="4363645"/>
              <a:ext cx="1344518" cy="8067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AAC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6835486" y="5291361"/>
              <a:ext cx="1344518" cy="8067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Tuning Models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8314455" y="5291361"/>
              <a:ext cx="1344518" cy="8067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AAC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9793424" y="5291361"/>
              <a:ext cx="1344518" cy="8067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Validate Final Models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 rot="-5400000">
              <a:off x="7677974" y="1644810"/>
              <a:ext cx="1551262" cy="1739932"/>
            </a:xfrm>
            <a:prstGeom prst="leftUpArrow">
              <a:avLst/>
            </a:prstGeom>
            <a:solidFill>
              <a:schemeClr val="accent1"/>
            </a:solidFill>
            <a:ln cap="flat" cmpd="sng" w="25400">
              <a:solidFill>
                <a:srgbClr val="1C29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18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4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5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3600"/>
              <a:t>WHAT WE DO IN DATA SCIENCE</a:t>
            </a:r>
            <a:endParaRPr sz="3600"/>
          </a:p>
        </p:txBody>
      </p:sp>
      <p:pic>
        <p:nvPicPr>
          <p:cNvPr descr="Chart&#10;&#10;Description automatically generated" id="332" name="Google Shape;332;p19"/>
          <p:cNvPicPr preferRelativeResize="0"/>
          <p:nvPr/>
        </p:nvPicPr>
        <p:blipFill rotWithShape="1">
          <a:blip r:embed="rId3">
            <a:alphaModFix/>
          </a:blip>
          <a:srcRect b="6901" l="0" r="0" t="0"/>
          <a:stretch/>
        </p:blipFill>
        <p:spPr>
          <a:xfrm>
            <a:off x="3422980" y="1557680"/>
            <a:ext cx="5346039" cy="49345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9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4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5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000"/>
              <a:t>BASIC MACHINE LEARNING</a:t>
            </a:r>
            <a:endParaRPr sz="4000"/>
          </a:p>
        </p:txBody>
      </p:sp>
      <p:sp>
        <p:nvSpPr>
          <p:cNvPr id="116" name="Google Shape;116;p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836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Setelah mengikuti program pembelajaran, peserta diharapkan dapat: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836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 Kompetensi: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836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Menerapkan metode dan teknik machine learning tingkat dasar, evaluasi kualitas, dan validasi keakuratan model machine learning.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836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Kompetensi Dasar:</a:t>
            </a:r>
            <a:endParaRPr/>
          </a:p>
          <a:p>
            <a:pPr indent="-514350" lvl="0" marL="5143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836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Menjelaskan konsep dasar machine learning;</a:t>
            </a:r>
            <a:endParaRPr/>
          </a:p>
          <a:p>
            <a:pPr indent="-514350" lvl="0" marL="5143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836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Menerapkan pendekatan supervised learning algorithms;</a:t>
            </a:r>
            <a:endParaRPr/>
          </a:p>
          <a:p>
            <a:pPr indent="-514350" lvl="0" marL="5143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836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Menerapkan unsupervised learning algorithms;</a:t>
            </a:r>
            <a:endParaRPr/>
          </a:p>
          <a:p>
            <a:pPr indent="-514350" lvl="0" marL="5143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836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Menerapkan evaluasi/ pengukuran kinerja model yang telah disusun; dan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836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Menerapkan optimisasi kinerja model.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3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type="title"/>
          </p:nvPr>
        </p:nvSpPr>
        <p:spPr>
          <a:xfrm>
            <a:off x="312420" y="34462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/>
              <a:t>MACHINE LEARNING ALGORITHMS</a:t>
            </a:r>
            <a:endParaRPr sz="3600"/>
          </a:p>
        </p:txBody>
      </p:sp>
      <p:pic>
        <p:nvPicPr>
          <p:cNvPr descr="https://lh3.googleusercontent.com/pYLSyCHfPDKE8LRagTZzpPUgodqmYKYiDePNcqZnWlsZunhVYgPkvdXVbzpgGk_y95Ij0TlxfbVwoZ7_XsLajzJuByyAi6JhzXeHq-CPBsas21PdYOQJ_o9iaffxzqOe2egDw_g" id="340" name="Google Shape;3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821" y="1360226"/>
            <a:ext cx="11095322" cy="512446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0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4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5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 txBox="1"/>
          <p:nvPr>
            <p:ph idx="1" type="body"/>
          </p:nvPr>
        </p:nvSpPr>
        <p:spPr>
          <a:xfrm>
            <a:off x="312420" y="1825625"/>
            <a:ext cx="11567160" cy="455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49" name="Google Shape;349;p21"/>
          <p:cNvPicPr preferRelativeResize="0"/>
          <p:nvPr/>
        </p:nvPicPr>
        <p:blipFill rotWithShape="1">
          <a:blip r:embed="rId3">
            <a:alphaModFix/>
          </a:blip>
          <a:srcRect b="7833" l="0" r="0" t="7834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1"/>
          <p:cNvSpPr txBox="1"/>
          <p:nvPr/>
        </p:nvSpPr>
        <p:spPr>
          <a:xfrm>
            <a:off x="4032750" y="2768399"/>
            <a:ext cx="4431742" cy="1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b="1"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95F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529890525029.png"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7572" y="1464548"/>
            <a:ext cx="4512672" cy="41655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WHAT IS MACHINE LEARNING?</a:t>
            </a:r>
            <a:endParaRPr sz="3600"/>
          </a:p>
        </p:txBody>
      </p:sp>
      <p:sp>
        <p:nvSpPr>
          <p:cNvPr id="125" name="Google Shape;125;p3"/>
          <p:cNvSpPr txBox="1"/>
          <p:nvPr/>
        </p:nvSpPr>
        <p:spPr>
          <a:xfrm>
            <a:off x="457199" y="1867988"/>
            <a:ext cx="62309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“Ability to learn without being explicitly programmed”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 Arthur Samuel, 1959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583474" y="2804160"/>
            <a:ext cx="61264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from </a:t>
            </a: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(E) with respect to some </a:t>
            </a: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(T) and some </a:t>
            </a: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measure (P)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 Tom Mitchell, 1997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600890" y="4107599"/>
            <a:ext cx="700169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is a field of computer science that aims to teach computers how to learn and act without being explicitly programmed 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https://deepai.org/machine-learning-glossary-and-terms/machine-learning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4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5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762000" y="1408386"/>
            <a:ext cx="10668000" cy="341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(T)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EXPERIENCE (E)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(P)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4"/>
          <p:cNvGrpSpPr/>
          <p:nvPr/>
        </p:nvGrpSpPr>
        <p:grpSpPr>
          <a:xfrm>
            <a:off x="762000" y="4858750"/>
            <a:ext cx="10741572" cy="1705063"/>
            <a:chOff x="762000" y="5042579"/>
            <a:chExt cx="10741572" cy="1705063"/>
          </a:xfrm>
        </p:grpSpPr>
        <p:sp>
          <p:nvSpPr>
            <p:cNvPr id="136" name="Google Shape;136;p4"/>
            <p:cNvSpPr/>
            <p:nvPr/>
          </p:nvSpPr>
          <p:spPr>
            <a:xfrm>
              <a:off x="762000" y="5589022"/>
              <a:ext cx="2906110" cy="115862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1C29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Prediksi cuaca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597462" y="5589022"/>
              <a:ext cx="2906110" cy="115862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1C29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persentase kondisi cuaca yang diprediksi dengan tepat (akurasi)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219303" y="5589022"/>
              <a:ext cx="3931919" cy="115862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1C29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riwayat indikator kecepatan angin, kelembaban udara, suhu, pembentukan awan, tingkat curah hujan pada lokasi tertentu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3118654" y="5042579"/>
              <a:ext cx="61109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Machine learning untuk memprediksi cuaca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4"/>
          <p:cNvSpPr txBox="1"/>
          <p:nvPr>
            <p:ph type="title"/>
          </p:nvPr>
        </p:nvSpPr>
        <p:spPr>
          <a:xfrm>
            <a:off x="349206" y="330779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KEY POINTS OF MACHINE LEARNING</a:t>
            </a:r>
            <a:endParaRPr sz="3600"/>
          </a:p>
        </p:txBody>
      </p:sp>
      <p:sp>
        <p:nvSpPr>
          <p:cNvPr id="141" name="Google Shape;141;p4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3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4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3600"/>
              <a:t>TRADITIONAL MODELING VS MACHINE LEARNING</a:t>
            </a:r>
            <a:endParaRPr sz="3600"/>
          </a:p>
        </p:txBody>
      </p:sp>
      <p:pic>
        <p:nvPicPr>
          <p:cNvPr descr="Difference-between-Traditional-Programming-and-Machine-Learning-3_W640.jpg"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59" y="1446628"/>
            <a:ext cx="5791200" cy="429815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 txBox="1"/>
          <p:nvPr/>
        </p:nvSpPr>
        <p:spPr>
          <a:xfrm>
            <a:off x="1204128" y="5526761"/>
            <a:ext cx="488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Mehra, Sidharth &amp; Hasanuzzaman, Mohammed. (2020). Detection of Offensive Language in Social Media Posts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microscope, automaton&#10;&#10;Description automatically generated" id="150" name="Google Shape;1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9672" y="3875921"/>
            <a:ext cx="1375791" cy="9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3993" y="1862004"/>
            <a:ext cx="1251152" cy="118164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7720149" y="2037807"/>
            <a:ext cx="32265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Orang  menulis rule dalam bentuk kode aplikasi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7885612" y="3875316"/>
            <a:ext cx="32265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(komputer) dilatih menggunakan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6283234" y="5120640"/>
            <a:ext cx="53165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ril sederhana :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klik di sini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7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8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312420" y="348773"/>
            <a:ext cx="10542814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3200"/>
              <a:t>TRADITIONAL RESEARCH VS MACHINE LEARNING</a:t>
            </a:r>
            <a:endParaRPr sz="3200"/>
          </a:p>
        </p:txBody>
      </p:sp>
      <p:graphicFrame>
        <p:nvGraphicFramePr>
          <p:cNvPr id="162" name="Google Shape;162;p6"/>
          <p:cNvGraphicFramePr/>
          <p:nvPr/>
        </p:nvGraphicFramePr>
        <p:xfrm>
          <a:off x="647699" y="364355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{C56C2E62-6E5F-4F40-9415-52F41C4A9868}</a:tableStyleId>
              </a:tblPr>
              <a:tblGrid>
                <a:gridCol w="2442350"/>
                <a:gridCol w="4090250"/>
                <a:gridCol w="4364000"/>
              </a:tblGrid>
              <a:tr h="35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Traditional</a:t>
                      </a:r>
                      <a:r>
                        <a:rPr lang="en-US" sz="2400" u="none" cap="none" strike="noStrike"/>
                        <a:t> Research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Machine Learning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5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Models used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Often times use the same statistical models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35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Datasets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Fewer/smaller dataset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Larger order of magnitude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6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Data Structure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No concern with it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Need to deal with the issue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6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Algorithm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Used traditional approach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Optimized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35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Focus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Hypothesis Testing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Prediction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A picture containing text&#10;&#10;Description automatically generated"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0343" y="1347106"/>
            <a:ext cx="2330570" cy="22924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64" name="Google Shape;16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6726" y="1366157"/>
            <a:ext cx="2324219" cy="227341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5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6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3600"/>
              <a:t>BUT WHY MACHINE LEARNING?</a:t>
            </a:r>
            <a:endParaRPr sz="3600"/>
          </a:p>
        </p:txBody>
      </p:sp>
      <p:sp>
        <p:nvSpPr>
          <p:cNvPr id="172" name="Google Shape;172;p7"/>
          <p:cNvSpPr/>
          <p:nvPr/>
        </p:nvSpPr>
        <p:spPr>
          <a:xfrm>
            <a:off x="995379" y="1467947"/>
            <a:ext cx="2547961" cy="1528776"/>
          </a:xfrm>
          <a:prstGeom prst="rect">
            <a:avLst/>
          </a:prstGeom>
          <a:gradFill>
            <a:gsLst>
              <a:gs pos="0">
                <a:srgbClr val="60B1EC"/>
              </a:gs>
              <a:gs pos="50000">
                <a:srgbClr val="3BA9F1"/>
              </a:gs>
              <a:gs pos="100000">
                <a:srgbClr val="2B96DD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Human Experience Yet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3798136" y="1467947"/>
            <a:ext cx="2547961" cy="1528776"/>
          </a:xfrm>
          <a:prstGeom prst="rect">
            <a:avLst/>
          </a:prstGeom>
          <a:gradFill>
            <a:gsLst>
              <a:gs pos="0">
                <a:srgbClr val="60B1EC"/>
              </a:gs>
              <a:gs pos="50000">
                <a:srgbClr val="3BA9F1"/>
              </a:gs>
              <a:gs pos="100000">
                <a:srgbClr val="2B96DD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Can’t explain the experience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995379" y="3226039"/>
            <a:ext cx="2547961" cy="1528776"/>
          </a:xfrm>
          <a:prstGeom prst="rect">
            <a:avLst/>
          </a:prstGeom>
          <a:gradFill>
            <a:gsLst>
              <a:gs pos="0">
                <a:srgbClr val="60B1EC"/>
              </a:gs>
              <a:gs pos="50000">
                <a:srgbClr val="3BA9F1"/>
              </a:gs>
              <a:gs pos="100000">
                <a:srgbClr val="2B96DD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Many solutions adaptation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3798136" y="3226039"/>
            <a:ext cx="2547961" cy="1528776"/>
          </a:xfrm>
          <a:prstGeom prst="rect">
            <a:avLst/>
          </a:prstGeom>
          <a:gradFill>
            <a:gsLst>
              <a:gs pos="0">
                <a:srgbClr val="60B1EC"/>
              </a:gs>
              <a:gs pos="50000">
                <a:srgbClr val="3BA9F1"/>
              </a:gs>
              <a:gs pos="100000">
                <a:srgbClr val="2B96DD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Situation changes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995379" y="4984131"/>
            <a:ext cx="2547961" cy="1528776"/>
          </a:xfrm>
          <a:prstGeom prst="rect">
            <a:avLst/>
          </a:prstGeom>
          <a:gradFill>
            <a:gsLst>
              <a:gs pos="0">
                <a:srgbClr val="60B1EC"/>
              </a:gs>
              <a:gs pos="50000">
                <a:srgbClr val="3BA9F1"/>
              </a:gs>
              <a:gs pos="100000">
                <a:srgbClr val="2B96DD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Large amount of Data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3798136" y="4984131"/>
            <a:ext cx="2547961" cy="1528776"/>
          </a:xfrm>
          <a:prstGeom prst="rect">
            <a:avLst/>
          </a:prstGeom>
          <a:gradFill>
            <a:gsLst>
              <a:gs pos="0">
                <a:srgbClr val="60B1EC"/>
              </a:gs>
              <a:gs pos="50000">
                <a:srgbClr val="3BA9F1"/>
              </a:gs>
              <a:gs pos="100000">
                <a:srgbClr val="2B96DD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Human are too expensive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7"/>
          <p:cNvGrpSpPr/>
          <p:nvPr/>
        </p:nvGrpSpPr>
        <p:grpSpPr>
          <a:xfrm>
            <a:off x="7376025" y="1301325"/>
            <a:ext cx="4053975" cy="5337564"/>
            <a:chOff x="7449597" y="1073746"/>
            <a:chExt cx="4053975" cy="5337564"/>
          </a:xfrm>
        </p:grpSpPr>
        <p:pic>
          <p:nvPicPr>
            <p:cNvPr descr="A picture containing text, stacked, several&#10;&#10;Description automatically generated" id="179" name="Google Shape;17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49597" y="1473856"/>
              <a:ext cx="3796472" cy="4602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7"/>
            <p:cNvSpPr txBox="1"/>
            <p:nvPr/>
          </p:nvSpPr>
          <p:spPr>
            <a:xfrm>
              <a:off x="7651042" y="1073746"/>
              <a:ext cx="3852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You wouldn’t want be this guy</a:t>
              </a:r>
              <a:endPara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"/>
            <p:cNvSpPr txBox="1"/>
            <p:nvPr/>
          </p:nvSpPr>
          <p:spPr>
            <a:xfrm>
              <a:off x="7587574" y="6041978"/>
              <a:ext cx="35205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Checking all data by eyes and hands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7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4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5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3600"/>
              <a:t>EXERCISE –  T / E / P / NONE</a:t>
            </a:r>
            <a:endParaRPr sz="3600"/>
          </a:p>
        </p:txBody>
      </p:sp>
      <p:sp>
        <p:nvSpPr>
          <p:cNvPr id="189" name="Google Shape;189;p8"/>
          <p:cNvSpPr txBox="1"/>
          <p:nvPr/>
        </p:nvSpPr>
        <p:spPr>
          <a:xfrm>
            <a:off x="9532676" y="2858877"/>
            <a:ext cx="234690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Aplikasi Machine Learning di restoran seafood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8"/>
          <p:cNvGrpSpPr/>
          <p:nvPr/>
        </p:nvGrpSpPr>
        <p:grpSpPr>
          <a:xfrm>
            <a:off x="2100650" y="1557680"/>
            <a:ext cx="7332910" cy="5000152"/>
            <a:chOff x="2100650" y="1081446"/>
            <a:chExt cx="7889982" cy="5476386"/>
          </a:xfrm>
        </p:grpSpPr>
        <p:grpSp>
          <p:nvGrpSpPr>
            <p:cNvPr id="191" name="Google Shape;191;p8"/>
            <p:cNvGrpSpPr/>
            <p:nvPr/>
          </p:nvGrpSpPr>
          <p:grpSpPr>
            <a:xfrm>
              <a:off x="2543450" y="1083188"/>
              <a:ext cx="7447182" cy="5474644"/>
              <a:chOff x="2543450" y="1083188"/>
              <a:chExt cx="7447182" cy="5474644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2543450" y="1083188"/>
                <a:ext cx="7447182" cy="883860"/>
              </a:xfrm>
              <a:custGeom>
                <a:rect b="b" l="l" r="r" t="t"/>
                <a:pathLst>
                  <a:path extrusionOk="0" h="883858" w="7447182">
                    <a:moveTo>
                      <a:pt x="7447182" y="883857"/>
                    </a:moveTo>
                    <a:lnTo>
                      <a:pt x="441929" y="883857"/>
                    </a:lnTo>
                    <a:lnTo>
                      <a:pt x="0" y="441929"/>
                    </a:lnTo>
                    <a:lnTo>
                      <a:pt x="441929" y="1"/>
                    </a:lnTo>
                    <a:lnTo>
                      <a:pt x="7447182" y="1"/>
                    </a:lnTo>
                    <a:lnTo>
                      <a:pt x="7447182" y="883857"/>
                    </a:lnTo>
                    <a:close/>
                  </a:path>
                </a:pathLst>
              </a:custGeom>
              <a:gradFill>
                <a:gsLst>
                  <a:gs pos="0">
                    <a:srgbClr val="60B1EC"/>
                  </a:gs>
                  <a:gs pos="50000">
                    <a:srgbClr val="3BA9F1"/>
                  </a:gs>
                  <a:gs pos="100000">
                    <a:srgbClr val="2B96DD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5250" lIns="610700" spcFirstLastPara="1" rIns="177800" wrap="square" tIns="952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500"/>
                  <a:buFont typeface="Arial"/>
                  <a:buNone/>
                </a:pPr>
                <a:r>
                  <a:rPr b="0" i="0" lang="en-US" sz="2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Jumlah makanan yang dengan benar diklasiﬁkasikan sebagai seafood</a:t>
                </a: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2543450" y="2230884"/>
                <a:ext cx="7447182" cy="883860"/>
              </a:xfrm>
              <a:custGeom>
                <a:rect b="b" l="l" r="r" t="t"/>
                <a:pathLst>
                  <a:path extrusionOk="0" h="883858" w="7447182">
                    <a:moveTo>
                      <a:pt x="7447182" y="883857"/>
                    </a:moveTo>
                    <a:lnTo>
                      <a:pt x="441929" y="883857"/>
                    </a:lnTo>
                    <a:lnTo>
                      <a:pt x="0" y="441929"/>
                    </a:lnTo>
                    <a:lnTo>
                      <a:pt x="441929" y="1"/>
                    </a:lnTo>
                    <a:lnTo>
                      <a:pt x="7447182" y="1"/>
                    </a:lnTo>
                    <a:lnTo>
                      <a:pt x="7447182" y="883857"/>
                    </a:lnTo>
                    <a:close/>
                  </a:path>
                </a:pathLst>
              </a:custGeom>
              <a:gradFill>
                <a:gsLst>
                  <a:gs pos="0">
                    <a:srgbClr val="60B1EC"/>
                  </a:gs>
                  <a:gs pos="50000">
                    <a:srgbClr val="3BA9F1"/>
                  </a:gs>
                  <a:gs pos="100000">
                    <a:srgbClr val="2B96DD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5250" lIns="610700" spcFirstLastPara="1" rIns="177800" wrap="square" tIns="952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500"/>
                  <a:buFont typeface="Arial"/>
                  <a:buNone/>
                </a:pPr>
                <a:r>
                  <a:rPr b="0" i="0" lang="en-US" sz="2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Mengubah daftar menu menjadi matrix/angka</a:t>
                </a:r>
                <a:endParaRPr b="0" i="0" sz="2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2543450" y="3378580"/>
                <a:ext cx="7447182" cy="883860"/>
              </a:xfrm>
              <a:custGeom>
                <a:rect b="b" l="l" r="r" t="t"/>
                <a:pathLst>
                  <a:path extrusionOk="0" h="883858" w="7447182">
                    <a:moveTo>
                      <a:pt x="7447182" y="883857"/>
                    </a:moveTo>
                    <a:lnTo>
                      <a:pt x="441929" y="883857"/>
                    </a:lnTo>
                    <a:lnTo>
                      <a:pt x="0" y="441929"/>
                    </a:lnTo>
                    <a:lnTo>
                      <a:pt x="441929" y="1"/>
                    </a:lnTo>
                    <a:lnTo>
                      <a:pt x="7447182" y="1"/>
                    </a:lnTo>
                    <a:lnTo>
                      <a:pt x="7447182" y="883857"/>
                    </a:lnTo>
                    <a:close/>
                  </a:path>
                </a:pathLst>
              </a:custGeom>
              <a:gradFill>
                <a:gsLst>
                  <a:gs pos="0">
                    <a:srgbClr val="60B1EC"/>
                  </a:gs>
                  <a:gs pos="50000">
                    <a:srgbClr val="3BA9F1"/>
                  </a:gs>
                  <a:gs pos="100000">
                    <a:srgbClr val="2B96DD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5250" lIns="610700" spcFirstLastPara="1" rIns="177800" wrap="square" tIns="952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500"/>
                  <a:buFont typeface="Arial"/>
                  <a:buNone/>
                </a:pPr>
                <a:r>
                  <a:rPr b="0" i="0" lang="en-US" sz="2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Mengklasiﬁkasikan label makanan sebagai seafood atau bukan seafood</a:t>
                </a: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2543450" y="4526278"/>
                <a:ext cx="7447182" cy="883858"/>
              </a:xfrm>
              <a:custGeom>
                <a:rect b="b" l="l" r="r" t="t"/>
                <a:pathLst>
                  <a:path extrusionOk="0" h="883858" w="7447182">
                    <a:moveTo>
                      <a:pt x="7447182" y="883857"/>
                    </a:moveTo>
                    <a:lnTo>
                      <a:pt x="441929" y="883857"/>
                    </a:lnTo>
                    <a:lnTo>
                      <a:pt x="0" y="441929"/>
                    </a:lnTo>
                    <a:lnTo>
                      <a:pt x="441929" y="1"/>
                    </a:lnTo>
                    <a:lnTo>
                      <a:pt x="7447182" y="1"/>
                    </a:lnTo>
                    <a:lnTo>
                      <a:pt x="7447182" y="883857"/>
                    </a:lnTo>
                    <a:close/>
                  </a:path>
                </a:pathLst>
              </a:custGeom>
              <a:gradFill>
                <a:gsLst>
                  <a:gs pos="0">
                    <a:srgbClr val="60B1EC"/>
                  </a:gs>
                  <a:gs pos="50000">
                    <a:srgbClr val="3BA9F1"/>
                  </a:gs>
                  <a:gs pos="100000">
                    <a:srgbClr val="2B96DD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5250" lIns="610700" spcFirstLastPara="1" rIns="177800" wrap="square" tIns="952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500"/>
                  <a:buFont typeface="Arial"/>
                  <a:buNone/>
                </a:pPr>
                <a:r>
                  <a:rPr b="0" i="0" lang="en-US" sz="2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Download daftar makanan dari internet</a:t>
                </a:r>
                <a:endParaRPr b="0" i="0" sz="2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2543450" y="5673973"/>
                <a:ext cx="7447182" cy="883859"/>
              </a:xfrm>
              <a:custGeom>
                <a:rect b="b" l="l" r="r" t="t"/>
                <a:pathLst>
                  <a:path extrusionOk="0" h="883858" w="7447182">
                    <a:moveTo>
                      <a:pt x="7447182" y="883857"/>
                    </a:moveTo>
                    <a:lnTo>
                      <a:pt x="441929" y="883857"/>
                    </a:lnTo>
                    <a:lnTo>
                      <a:pt x="0" y="441929"/>
                    </a:lnTo>
                    <a:lnTo>
                      <a:pt x="441929" y="1"/>
                    </a:lnTo>
                    <a:lnTo>
                      <a:pt x="7447182" y="1"/>
                    </a:lnTo>
                    <a:lnTo>
                      <a:pt x="7447182" y="883857"/>
                    </a:lnTo>
                    <a:close/>
                  </a:path>
                </a:pathLst>
              </a:custGeom>
              <a:gradFill>
                <a:gsLst>
                  <a:gs pos="0">
                    <a:srgbClr val="60B1EC"/>
                  </a:gs>
                  <a:gs pos="50000">
                    <a:srgbClr val="3BA9F1"/>
                  </a:gs>
                  <a:gs pos="100000">
                    <a:srgbClr val="2B96DD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5250" lIns="610700" spcFirstLastPara="1" rIns="177800" wrap="square" tIns="952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500"/>
                  <a:buFont typeface="Arial"/>
                  <a:buNone/>
                </a:pPr>
                <a:r>
                  <a:rPr b="0" i="0" lang="en-US" sz="2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Dataset berisi makanan yang telah dilabeli seafood dan bukan seafood</a:t>
                </a:r>
                <a:endParaRPr/>
              </a:p>
            </p:txBody>
          </p:sp>
        </p:grpSp>
        <p:sp>
          <p:nvSpPr>
            <p:cNvPr id="197" name="Google Shape;197;p8"/>
            <p:cNvSpPr/>
            <p:nvPr/>
          </p:nvSpPr>
          <p:spPr>
            <a:xfrm>
              <a:off x="2100650" y="1081446"/>
              <a:ext cx="885600" cy="8856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45A9E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A9EA"/>
                </a:buClr>
                <a:buSzPts val="4400"/>
                <a:buFont typeface="Arial"/>
                <a:buNone/>
              </a:pPr>
              <a:r>
                <a:rPr b="0" i="0" lang="en-US" sz="4400" u="none" cap="none" strike="noStrike">
                  <a:solidFill>
                    <a:srgbClr val="45A9EA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2100650" y="2230883"/>
              <a:ext cx="885600" cy="8856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45A9E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A9EA"/>
                </a:buClr>
                <a:buSzPts val="4400"/>
                <a:buFont typeface="Arial"/>
                <a:buNone/>
              </a:pPr>
              <a:r>
                <a:rPr b="0" i="0" lang="en-US" sz="4400" u="none" cap="none" strike="noStrike">
                  <a:solidFill>
                    <a:srgbClr val="45A9EA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2100650" y="3377709"/>
              <a:ext cx="885600" cy="8856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45A9E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A9EA"/>
                </a:buClr>
                <a:buSzPts val="4400"/>
                <a:buFont typeface="Arial"/>
                <a:buNone/>
              </a:pPr>
              <a:r>
                <a:rPr b="0" i="0" lang="en-US" sz="4400" u="none" cap="none" strike="noStrike">
                  <a:solidFill>
                    <a:srgbClr val="45A9EA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2100650" y="4524535"/>
              <a:ext cx="885600" cy="8856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45A9E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A9EA"/>
                </a:buClr>
                <a:buSzPts val="4400"/>
                <a:buFont typeface="Arial"/>
                <a:buNone/>
              </a:pPr>
              <a:r>
                <a:rPr b="0" i="0" lang="en-US" sz="4400" u="none" cap="none" strike="noStrike">
                  <a:solidFill>
                    <a:srgbClr val="45A9EA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2100650" y="5671361"/>
              <a:ext cx="885600" cy="8856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45A9E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A9EA"/>
                </a:buClr>
                <a:buSzPts val="4400"/>
                <a:buFont typeface="Arial"/>
                <a:buNone/>
              </a:pPr>
              <a:r>
                <a:rPr b="0" i="0" lang="en-US" sz="4400" u="none" cap="none" strike="noStrike">
                  <a:solidFill>
                    <a:srgbClr val="45A9EA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</p:grpSp>
      <p:sp>
        <p:nvSpPr>
          <p:cNvPr id="202" name="Google Shape;202;p8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3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4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3600"/>
              <a:t>JARGONS ??</a:t>
            </a:r>
            <a:endParaRPr sz="3600"/>
          </a:p>
        </p:txBody>
      </p:sp>
      <p:pic>
        <p:nvPicPr>
          <p:cNvPr id="209" name="Google Shape;2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180" y="1862379"/>
            <a:ext cx="4739640" cy="458264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/>
          <p:nvPr/>
        </p:nvSpPr>
        <p:spPr>
          <a:xfrm>
            <a:off x="85981" y="5805906"/>
            <a:ext cx="885825" cy="885825"/>
          </a:xfrm>
          <a:prstGeom prst="ellipse">
            <a:avLst/>
          </a:prstGeom>
          <a:blipFill rotWithShape="1">
            <a:blip r:embed="rId4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10733874" y="182880"/>
            <a:ext cx="1251837" cy="984620"/>
          </a:xfrm>
          <a:prstGeom prst="rect">
            <a:avLst/>
          </a:prstGeom>
          <a:blipFill rotWithShape="1">
            <a:blip r:embed="rId5">
              <a:alphaModFix amt="9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F-DAC">
      <a:dk1>
        <a:srgbClr val="040404"/>
      </a:dk1>
      <a:lt1>
        <a:srgbClr val="FFFFFF"/>
      </a:lt1>
      <a:dk2>
        <a:srgbClr val="434343"/>
      </a:dk2>
      <a:lt2>
        <a:srgbClr val="E7E6E6"/>
      </a:lt2>
      <a:accent1>
        <a:srgbClr val="27395F"/>
      </a:accent1>
      <a:accent2>
        <a:srgbClr val="176EB4"/>
      </a:accent2>
      <a:accent3>
        <a:srgbClr val="F7EB25"/>
      </a:accent3>
      <a:accent4>
        <a:srgbClr val="FCB813"/>
      </a:accent4>
      <a:accent5>
        <a:srgbClr val="8A1538"/>
      </a:accent5>
      <a:accent6>
        <a:srgbClr val="A84F69"/>
      </a:accent6>
      <a:hlink>
        <a:srgbClr val="176EB4"/>
      </a:hlink>
      <a:folHlink>
        <a:srgbClr val="A84F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2021-08-18T10:54:42Z</dcterms:created>
  <dc:creator>Ade Wahana</dc:creator>
</cp:coreProperties>
</file>