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8" r:id="rId2"/>
  </p:sldMasterIdLst>
  <p:notesMasterIdLst>
    <p:notesMasterId r:id="rId31"/>
  </p:notesMasterIdLst>
  <p:sldIdLst>
    <p:sldId id="256" r:id="rId3"/>
    <p:sldId id="295" r:id="rId4"/>
    <p:sldId id="261" r:id="rId5"/>
    <p:sldId id="286" r:id="rId6"/>
    <p:sldId id="287" r:id="rId7"/>
    <p:sldId id="294" r:id="rId8"/>
    <p:sldId id="305" r:id="rId9"/>
    <p:sldId id="299" r:id="rId10"/>
    <p:sldId id="306" r:id="rId11"/>
    <p:sldId id="301" r:id="rId12"/>
    <p:sldId id="300" r:id="rId13"/>
    <p:sldId id="308" r:id="rId14"/>
    <p:sldId id="309" r:id="rId15"/>
    <p:sldId id="310" r:id="rId16"/>
    <p:sldId id="302" r:id="rId17"/>
    <p:sldId id="303" r:id="rId18"/>
    <p:sldId id="304" r:id="rId19"/>
    <p:sldId id="311" r:id="rId20"/>
    <p:sldId id="312" r:id="rId21"/>
    <p:sldId id="296" r:id="rId22"/>
    <p:sldId id="307" r:id="rId23"/>
    <p:sldId id="285" r:id="rId24"/>
    <p:sldId id="292" r:id="rId25"/>
    <p:sldId id="298" r:id="rId26"/>
    <p:sldId id="297" r:id="rId27"/>
    <p:sldId id="293" r:id="rId28"/>
    <p:sldId id="289" r:id="rId29"/>
    <p:sldId id="290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owd6OjN9CB8SIyjHh1hRk0qD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10B0FB-08BE-4706-AFE7-737603CF2947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27B739D-8B8A-434B-9C7E-7C6DD9CEDE9F}">
      <dgm:prSet phldrT="[Text]"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BEFB7B1A-179B-43F2-AD3D-DE1497C975B9}" type="parTrans" cxnId="{41F5CEC6-89AC-4C5A-AE62-538DD2BDDB81}">
      <dgm:prSet/>
      <dgm:spPr/>
      <dgm:t>
        <a:bodyPr/>
        <a:lstStyle/>
        <a:p>
          <a:endParaRPr lang="en-US"/>
        </a:p>
      </dgm:t>
    </dgm:pt>
    <dgm:pt modelId="{F4A55596-287D-47D3-9F41-6A73E5C46F56}" type="sibTrans" cxnId="{41F5CEC6-89AC-4C5A-AE62-538DD2BDDB81}">
      <dgm:prSet/>
      <dgm:spPr/>
      <dgm:t>
        <a:bodyPr/>
        <a:lstStyle/>
        <a:p>
          <a:endParaRPr lang="en-US"/>
        </a:p>
      </dgm:t>
    </dgm:pt>
    <dgm:pt modelId="{613C9ACD-45FA-47E6-9BD5-D1E60A1BE942}">
      <dgm:prSet phldrT="[Text]"/>
      <dgm:spPr/>
      <dgm:t>
        <a:bodyPr/>
        <a:lstStyle/>
        <a:p>
          <a:r>
            <a:rPr lang="en-US" dirty="0" smtClean="0"/>
            <a:t>Binary</a:t>
          </a:r>
          <a:endParaRPr lang="en-US" dirty="0"/>
        </a:p>
      </dgm:t>
    </dgm:pt>
    <dgm:pt modelId="{FADDE9C1-FBDA-41D0-B692-D0DB51016026}" type="parTrans" cxnId="{C2C49859-2885-4558-B10E-CAF14F3378A2}">
      <dgm:prSet/>
      <dgm:spPr/>
      <dgm:t>
        <a:bodyPr/>
        <a:lstStyle/>
        <a:p>
          <a:endParaRPr lang="en-US"/>
        </a:p>
      </dgm:t>
    </dgm:pt>
    <dgm:pt modelId="{564095D2-9CC0-4C8C-BB21-D361160CD501}" type="sibTrans" cxnId="{C2C49859-2885-4558-B10E-CAF14F3378A2}">
      <dgm:prSet/>
      <dgm:spPr/>
      <dgm:t>
        <a:bodyPr/>
        <a:lstStyle/>
        <a:p>
          <a:endParaRPr lang="en-US"/>
        </a:p>
      </dgm:t>
    </dgm:pt>
    <dgm:pt modelId="{CB2FA071-8733-4F20-8709-865840CDDFA3}">
      <dgm:prSet phldrT="[Text]"/>
      <dgm:spPr/>
      <dgm:t>
        <a:bodyPr/>
        <a:lstStyle/>
        <a:p>
          <a:r>
            <a:rPr lang="en-US" dirty="0" smtClean="0"/>
            <a:t>Multi-Label</a:t>
          </a:r>
          <a:endParaRPr lang="en-US" dirty="0"/>
        </a:p>
      </dgm:t>
    </dgm:pt>
    <dgm:pt modelId="{FA2BAF22-911F-4EB7-A0E9-0CADAABD9559}" type="parTrans" cxnId="{A2648343-F99F-48C4-B729-A78253DB9083}">
      <dgm:prSet/>
      <dgm:spPr/>
      <dgm:t>
        <a:bodyPr/>
        <a:lstStyle/>
        <a:p>
          <a:endParaRPr lang="en-US"/>
        </a:p>
      </dgm:t>
    </dgm:pt>
    <dgm:pt modelId="{32B11508-24F0-4B39-BF17-F348653221CE}" type="sibTrans" cxnId="{A2648343-F99F-48C4-B729-A78253DB9083}">
      <dgm:prSet/>
      <dgm:spPr/>
      <dgm:t>
        <a:bodyPr/>
        <a:lstStyle/>
        <a:p>
          <a:endParaRPr lang="en-US"/>
        </a:p>
      </dgm:t>
    </dgm:pt>
    <dgm:pt modelId="{2E44AD79-834F-45EE-8E7A-C209C9CDA676}">
      <dgm:prSet phldrT="[Text]"/>
      <dgm:spPr/>
      <dgm:t>
        <a:bodyPr/>
        <a:lstStyle/>
        <a:p>
          <a:r>
            <a:rPr lang="en-US" dirty="0" smtClean="0"/>
            <a:t>Multi-Class</a:t>
          </a:r>
          <a:endParaRPr lang="en-US" dirty="0"/>
        </a:p>
      </dgm:t>
    </dgm:pt>
    <dgm:pt modelId="{1E6770A6-A9AA-4126-B245-58533F7BF9E2}" type="parTrans" cxnId="{3B3129C6-E4FC-4E47-BEBD-1CD5E4A0F72D}">
      <dgm:prSet/>
      <dgm:spPr/>
      <dgm:t>
        <a:bodyPr/>
        <a:lstStyle/>
        <a:p>
          <a:endParaRPr lang="en-US"/>
        </a:p>
      </dgm:t>
    </dgm:pt>
    <dgm:pt modelId="{AA7778F1-84BB-46A5-9F90-FDF69E77C3A9}" type="sibTrans" cxnId="{3B3129C6-E4FC-4E47-BEBD-1CD5E4A0F72D}">
      <dgm:prSet/>
      <dgm:spPr/>
      <dgm:t>
        <a:bodyPr/>
        <a:lstStyle/>
        <a:p>
          <a:endParaRPr lang="en-US"/>
        </a:p>
      </dgm:t>
    </dgm:pt>
    <dgm:pt modelId="{877F8C98-54F4-4992-AEBD-84290DCB0B24}">
      <dgm:prSet phldrT="[Text]"/>
      <dgm:spPr/>
      <dgm:t>
        <a:bodyPr/>
        <a:lstStyle/>
        <a:p>
          <a:r>
            <a:rPr lang="en-US" dirty="0" smtClean="0"/>
            <a:t>Imbalance</a:t>
          </a:r>
          <a:endParaRPr lang="en-US" dirty="0"/>
        </a:p>
      </dgm:t>
    </dgm:pt>
    <dgm:pt modelId="{40B7872C-BC24-4D04-AF63-310E370F336C}" type="parTrans" cxnId="{EED4ED52-2DAD-446C-90BC-BEA30FF6935A}">
      <dgm:prSet/>
      <dgm:spPr/>
      <dgm:t>
        <a:bodyPr/>
        <a:lstStyle/>
        <a:p>
          <a:endParaRPr lang="en-US"/>
        </a:p>
      </dgm:t>
    </dgm:pt>
    <dgm:pt modelId="{11C09BF0-3211-433B-BB01-2596F6D7CC5A}" type="sibTrans" cxnId="{EED4ED52-2DAD-446C-90BC-BEA30FF6935A}">
      <dgm:prSet/>
      <dgm:spPr/>
      <dgm:t>
        <a:bodyPr/>
        <a:lstStyle/>
        <a:p>
          <a:endParaRPr lang="en-US"/>
        </a:p>
      </dgm:t>
    </dgm:pt>
    <dgm:pt modelId="{7050F062-FFDE-423A-8DE4-3A3EE3B32BB5}" type="pres">
      <dgm:prSet presAssocID="{7410B0FB-08BE-4706-AFE7-737603CF294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21FE63-5EBC-41A5-8CE0-B39547C2CDE3}" type="pres">
      <dgm:prSet presAssocID="{D27B739D-8B8A-434B-9C7E-7C6DD9CEDE9F}" presName="root1" presStyleCnt="0"/>
      <dgm:spPr/>
    </dgm:pt>
    <dgm:pt modelId="{1C3281E4-8487-44D9-8D68-107C0705B978}" type="pres">
      <dgm:prSet presAssocID="{D27B739D-8B8A-434B-9C7E-7C6DD9CEDE9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4A16A7-C2D0-4254-9902-3C9259FD7214}" type="pres">
      <dgm:prSet presAssocID="{D27B739D-8B8A-434B-9C7E-7C6DD9CEDE9F}" presName="level2hierChild" presStyleCnt="0"/>
      <dgm:spPr/>
    </dgm:pt>
    <dgm:pt modelId="{0974CBBC-3B66-45C5-8F63-1445A5621A38}" type="pres">
      <dgm:prSet presAssocID="{FADDE9C1-FBDA-41D0-B692-D0DB5101602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F935ECFB-39F2-4A9C-93D4-5DFF7D029B2C}" type="pres">
      <dgm:prSet presAssocID="{FADDE9C1-FBDA-41D0-B692-D0DB5101602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FAA56B6B-7832-47AB-9EA8-772638E46AF8}" type="pres">
      <dgm:prSet presAssocID="{613C9ACD-45FA-47E6-9BD5-D1E60A1BE942}" presName="root2" presStyleCnt="0"/>
      <dgm:spPr/>
    </dgm:pt>
    <dgm:pt modelId="{CA80D155-E3AE-402A-9D88-2D9B00BBC233}" type="pres">
      <dgm:prSet presAssocID="{613C9ACD-45FA-47E6-9BD5-D1E60A1BE942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DC0EC5-6FC7-4E5D-92FE-605EF194A313}" type="pres">
      <dgm:prSet presAssocID="{613C9ACD-45FA-47E6-9BD5-D1E60A1BE942}" presName="level3hierChild" presStyleCnt="0"/>
      <dgm:spPr/>
    </dgm:pt>
    <dgm:pt modelId="{0FE21634-119A-449D-89CF-93BB59602CDD}" type="pres">
      <dgm:prSet presAssocID="{1E6770A6-A9AA-4126-B245-58533F7BF9E2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7D8A3F67-DAC3-4426-8E47-34AFEBEDFAF3}" type="pres">
      <dgm:prSet presAssocID="{1E6770A6-A9AA-4126-B245-58533F7BF9E2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730D615-E2EC-4539-9790-C90447A6020C}" type="pres">
      <dgm:prSet presAssocID="{2E44AD79-834F-45EE-8E7A-C209C9CDA676}" presName="root2" presStyleCnt="0"/>
      <dgm:spPr/>
    </dgm:pt>
    <dgm:pt modelId="{728CEC7D-2AE6-4FDC-AE2C-83290F3C22A7}" type="pres">
      <dgm:prSet presAssocID="{2E44AD79-834F-45EE-8E7A-C209C9CDA676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26C125-C5EF-4832-984E-065010E6F291}" type="pres">
      <dgm:prSet presAssocID="{2E44AD79-834F-45EE-8E7A-C209C9CDA676}" presName="level3hierChild" presStyleCnt="0"/>
      <dgm:spPr/>
    </dgm:pt>
    <dgm:pt modelId="{0A8E0C73-B3FE-488F-A1C3-CC87C560527E}" type="pres">
      <dgm:prSet presAssocID="{FA2BAF22-911F-4EB7-A0E9-0CADAABD9559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741C0A7F-18EE-4019-A539-6A34F4D4BBED}" type="pres">
      <dgm:prSet presAssocID="{FA2BAF22-911F-4EB7-A0E9-0CADAABD9559}" presName="connTx" presStyleLbl="parChTrans1D2" presStyleIdx="2" presStyleCnt="4"/>
      <dgm:spPr/>
      <dgm:t>
        <a:bodyPr/>
        <a:lstStyle/>
        <a:p>
          <a:endParaRPr lang="en-US"/>
        </a:p>
      </dgm:t>
    </dgm:pt>
    <dgm:pt modelId="{137DC4A5-2E17-45B6-9C94-2D34197B8417}" type="pres">
      <dgm:prSet presAssocID="{CB2FA071-8733-4F20-8709-865840CDDFA3}" presName="root2" presStyleCnt="0"/>
      <dgm:spPr/>
    </dgm:pt>
    <dgm:pt modelId="{F12EA156-43EE-4E87-A77D-E8B9EDE92AEF}" type="pres">
      <dgm:prSet presAssocID="{CB2FA071-8733-4F20-8709-865840CDDFA3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D895FE-052C-4270-9CB8-3B7356604347}" type="pres">
      <dgm:prSet presAssocID="{CB2FA071-8733-4F20-8709-865840CDDFA3}" presName="level3hierChild" presStyleCnt="0"/>
      <dgm:spPr/>
    </dgm:pt>
    <dgm:pt modelId="{CA03EA66-A41E-44CC-9ED5-70F63CC5FC41}" type="pres">
      <dgm:prSet presAssocID="{40B7872C-BC24-4D04-AF63-310E370F336C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12027D0C-116C-4900-BCB5-53A3DFC1F0D7}" type="pres">
      <dgm:prSet presAssocID="{40B7872C-BC24-4D04-AF63-310E370F336C}" presName="connTx" presStyleLbl="parChTrans1D2" presStyleIdx="3" presStyleCnt="4"/>
      <dgm:spPr/>
      <dgm:t>
        <a:bodyPr/>
        <a:lstStyle/>
        <a:p>
          <a:endParaRPr lang="en-US"/>
        </a:p>
      </dgm:t>
    </dgm:pt>
    <dgm:pt modelId="{EEB7813F-2514-480A-910C-D3716DADCD88}" type="pres">
      <dgm:prSet presAssocID="{877F8C98-54F4-4992-AEBD-84290DCB0B24}" presName="root2" presStyleCnt="0"/>
      <dgm:spPr/>
    </dgm:pt>
    <dgm:pt modelId="{8FA3CBDD-90B7-48B5-AC3E-B44CBA61BA48}" type="pres">
      <dgm:prSet presAssocID="{877F8C98-54F4-4992-AEBD-84290DCB0B24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58B8B3-1EC8-4B17-AED2-BC6BB24F606D}" type="pres">
      <dgm:prSet presAssocID="{877F8C98-54F4-4992-AEBD-84290DCB0B24}" presName="level3hierChild" presStyleCnt="0"/>
      <dgm:spPr/>
    </dgm:pt>
  </dgm:ptLst>
  <dgm:cxnLst>
    <dgm:cxn modelId="{C2C49859-2885-4558-B10E-CAF14F3378A2}" srcId="{D27B739D-8B8A-434B-9C7E-7C6DD9CEDE9F}" destId="{613C9ACD-45FA-47E6-9BD5-D1E60A1BE942}" srcOrd="0" destOrd="0" parTransId="{FADDE9C1-FBDA-41D0-B692-D0DB51016026}" sibTransId="{564095D2-9CC0-4C8C-BB21-D361160CD501}"/>
    <dgm:cxn modelId="{41F5CEC6-89AC-4C5A-AE62-538DD2BDDB81}" srcId="{7410B0FB-08BE-4706-AFE7-737603CF2947}" destId="{D27B739D-8B8A-434B-9C7E-7C6DD9CEDE9F}" srcOrd="0" destOrd="0" parTransId="{BEFB7B1A-179B-43F2-AD3D-DE1497C975B9}" sibTransId="{F4A55596-287D-47D3-9F41-6A73E5C46F56}"/>
    <dgm:cxn modelId="{C2A642DD-B9BE-4BF8-8942-E3E0C514415E}" type="presOf" srcId="{FA2BAF22-911F-4EB7-A0E9-0CADAABD9559}" destId="{741C0A7F-18EE-4019-A539-6A34F4D4BBED}" srcOrd="1" destOrd="0" presId="urn:microsoft.com/office/officeart/2005/8/layout/hierarchy2"/>
    <dgm:cxn modelId="{239B5FB0-5DEF-4A6F-989A-5ABEAAEF6560}" type="presOf" srcId="{7410B0FB-08BE-4706-AFE7-737603CF2947}" destId="{7050F062-FFDE-423A-8DE4-3A3EE3B32BB5}" srcOrd="0" destOrd="0" presId="urn:microsoft.com/office/officeart/2005/8/layout/hierarchy2"/>
    <dgm:cxn modelId="{EDE90250-F2E2-4531-930B-49DFF2B9E6FF}" type="presOf" srcId="{FADDE9C1-FBDA-41D0-B692-D0DB51016026}" destId="{F935ECFB-39F2-4A9C-93D4-5DFF7D029B2C}" srcOrd="1" destOrd="0" presId="urn:microsoft.com/office/officeart/2005/8/layout/hierarchy2"/>
    <dgm:cxn modelId="{3B3129C6-E4FC-4E47-BEBD-1CD5E4A0F72D}" srcId="{D27B739D-8B8A-434B-9C7E-7C6DD9CEDE9F}" destId="{2E44AD79-834F-45EE-8E7A-C209C9CDA676}" srcOrd="1" destOrd="0" parTransId="{1E6770A6-A9AA-4126-B245-58533F7BF9E2}" sibTransId="{AA7778F1-84BB-46A5-9F90-FDF69E77C3A9}"/>
    <dgm:cxn modelId="{67238F26-A46C-4457-B91C-46D51B479AFE}" type="presOf" srcId="{40B7872C-BC24-4D04-AF63-310E370F336C}" destId="{CA03EA66-A41E-44CC-9ED5-70F63CC5FC41}" srcOrd="0" destOrd="0" presId="urn:microsoft.com/office/officeart/2005/8/layout/hierarchy2"/>
    <dgm:cxn modelId="{904BB6F7-49E8-4283-B115-35507261D562}" type="presOf" srcId="{613C9ACD-45FA-47E6-9BD5-D1E60A1BE942}" destId="{CA80D155-E3AE-402A-9D88-2D9B00BBC233}" srcOrd="0" destOrd="0" presId="urn:microsoft.com/office/officeart/2005/8/layout/hierarchy2"/>
    <dgm:cxn modelId="{69EE0A6D-51D7-4954-B0EB-C4C529CFB2EC}" type="presOf" srcId="{1E6770A6-A9AA-4126-B245-58533F7BF9E2}" destId="{7D8A3F67-DAC3-4426-8E47-34AFEBEDFAF3}" srcOrd="1" destOrd="0" presId="urn:microsoft.com/office/officeart/2005/8/layout/hierarchy2"/>
    <dgm:cxn modelId="{EB312A81-1B4A-4E84-A47F-7E81800D4498}" type="presOf" srcId="{2E44AD79-834F-45EE-8E7A-C209C9CDA676}" destId="{728CEC7D-2AE6-4FDC-AE2C-83290F3C22A7}" srcOrd="0" destOrd="0" presId="urn:microsoft.com/office/officeart/2005/8/layout/hierarchy2"/>
    <dgm:cxn modelId="{2D0B2E2B-5D02-426F-9166-10431C667806}" type="presOf" srcId="{877F8C98-54F4-4992-AEBD-84290DCB0B24}" destId="{8FA3CBDD-90B7-48B5-AC3E-B44CBA61BA48}" srcOrd="0" destOrd="0" presId="urn:microsoft.com/office/officeart/2005/8/layout/hierarchy2"/>
    <dgm:cxn modelId="{15E9C1FA-8186-4590-A351-5D519EED2F19}" type="presOf" srcId="{1E6770A6-A9AA-4126-B245-58533F7BF9E2}" destId="{0FE21634-119A-449D-89CF-93BB59602CDD}" srcOrd="0" destOrd="0" presId="urn:microsoft.com/office/officeart/2005/8/layout/hierarchy2"/>
    <dgm:cxn modelId="{A2648343-F99F-48C4-B729-A78253DB9083}" srcId="{D27B739D-8B8A-434B-9C7E-7C6DD9CEDE9F}" destId="{CB2FA071-8733-4F20-8709-865840CDDFA3}" srcOrd="2" destOrd="0" parTransId="{FA2BAF22-911F-4EB7-A0E9-0CADAABD9559}" sibTransId="{32B11508-24F0-4B39-BF17-F348653221CE}"/>
    <dgm:cxn modelId="{D25D8DBB-1E50-4DC9-9F71-2A4B03094C7B}" type="presOf" srcId="{FADDE9C1-FBDA-41D0-B692-D0DB51016026}" destId="{0974CBBC-3B66-45C5-8F63-1445A5621A38}" srcOrd="0" destOrd="0" presId="urn:microsoft.com/office/officeart/2005/8/layout/hierarchy2"/>
    <dgm:cxn modelId="{EED4ED52-2DAD-446C-90BC-BEA30FF6935A}" srcId="{D27B739D-8B8A-434B-9C7E-7C6DD9CEDE9F}" destId="{877F8C98-54F4-4992-AEBD-84290DCB0B24}" srcOrd="3" destOrd="0" parTransId="{40B7872C-BC24-4D04-AF63-310E370F336C}" sibTransId="{11C09BF0-3211-433B-BB01-2596F6D7CC5A}"/>
    <dgm:cxn modelId="{78611F73-29E8-4131-AA8F-49070F1623E8}" type="presOf" srcId="{CB2FA071-8733-4F20-8709-865840CDDFA3}" destId="{F12EA156-43EE-4E87-A77D-E8B9EDE92AEF}" srcOrd="0" destOrd="0" presId="urn:microsoft.com/office/officeart/2005/8/layout/hierarchy2"/>
    <dgm:cxn modelId="{EF3D95E0-FFC8-47DA-AAE7-9B25FD186642}" type="presOf" srcId="{FA2BAF22-911F-4EB7-A0E9-0CADAABD9559}" destId="{0A8E0C73-B3FE-488F-A1C3-CC87C560527E}" srcOrd="0" destOrd="0" presId="urn:microsoft.com/office/officeart/2005/8/layout/hierarchy2"/>
    <dgm:cxn modelId="{CF089D0E-E172-426E-BC7D-CA96D661B4A8}" type="presOf" srcId="{D27B739D-8B8A-434B-9C7E-7C6DD9CEDE9F}" destId="{1C3281E4-8487-44D9-8D68-107C0705B978}" srcOrd="0" destOrd="0" presId="urn:microsoft.com/office/officeart/2005/8/layout/hierarchy2"/>
    <dgm:cxn modelId="{47F82B9F-D308-4F0B-BC8A-5E9169E18BDB}" type="presOf" srcId="{40B7872C-BC24-4D04-AF63-310E370F336C}" destId="{12027D0C-116C-4900-BCB5-53A3DFC1F0D7}" srcOrd="1" destOrd="0" presId="urn:microsoft.com/office/officeart/2005/8/layout/hierarchy2"/>
    <dgm:cxn modelId="{A6F864E0-7827-491D-B7D7-15E91C39D45E}" type="presParOf" srcId="{7050F062-FFDE-423A-8DE4-3A3EE3B32BB5}" destId="{9721FE63-5EBC-41A5-8CE0-B39547C2CDE3}" srcOrd="0" destOrd="0" presId="urn:microsoft.com/office/officeart/2005/8/layout/hierarchy2"/>
    <dgm:cxn modelId="{E2F090AE-4DE8-4C10-A6B3-D7C704887256}" type="presParOf" srcId="{9721FE63-5EBC-41A5-8CE0-B39547C2CDE3}" destId="{1C3281E4-8487-44D9-8D68-107C0705B978}" srcOrd="0" destOrd="0" presId="urn:microsoft.com/office/officeart/2005/8/layout/hierarchy2"/>
    <dgm:cxn modelId="{BDC8464A-86E5-4A95-A689-846E024153F1}" type="presParOf" srcId="{9721FE63-5EBC-41A5-8CE0-B39547C2CDE3}" destId="{644A16A7-C2D0-4254-9902-3C9259FD7214}" srcOrd="1" destOrd="0" presId="urn:microsoft.com/office/officeart/2005/8/layout/hierarchy2"/>
    <dgm:cxn modelId="{91310F72-EB7A-4383-AC3C-7059DCCF3CEA}" type="presParOf" srcId="{644A16A7-C2D0-4254-9902-3C9259FD7214}" destId="{0974CBBC-3B66-45C5-8F63-1445A5621A38}" srcOrd="0" destOrd="0" presId="urn:microsoft.com/office/officeart/2005/8/layout/hierarchy2"/>
    <dgm:cxn modelId="{914FDA6C-0709-48CB-A460-7BA3A41FEF70}" type="presParOf" srcId="{0974CBBC-3B66-45C5-8F63-1445A5621A38}" destId="{F935ECFB-39F2-4A9C-93D4-5DFF7D029B2C}" srcOrd="0" destOrd="0" presId="urn:microsoft.com/office/officeart/2005/8/layout/hierarchy2"/>
    <dgm:cxn modelId="{E7CCD846-8B6F-40D9-95AA-01A53ABD643C}" type="presParOf" srcId="{644A16A7-C2D0-4254-9902-3C9259FD7214}" destId="{FAA56B6B-7832-47AB-9EA8-772638E46AF8}" srcOrd="1" destOrd="0" presId="urn:microsoft.com/office/officeart/2005/8/layout/hierarchy2"/>
    <dgm:cxn modelId="{77530BC0-46CF-42C3-A974-67EE6C5EC2F9}" type="presParOf" srcId="{FAA56B6B-7832-47AB-9EA8-772638E46AF8}" destId="{CA80D155-E3AE-402A-9D88-2D9B00BBC233}" srcOrd="0" destOrd="0" presId="urn:microsoft.com/office/officeart/2005/8/layout/hierarchy2"/>
    <dgm:cxn modelId="{06C09BD8-3664-4E88-B7DD-830F61E878BE}" type="presParOf" srcId="{FAA56B6B-7832-47AB-9EA8-772638E46AF8}" destId="{ECDC0EC5-6FC7-4E5D-92FE-605EF194A313}" srcOrd="1" destOrd="0" presId="urn:microsoft.com/office/officeart/2005/8/layout/hierarchy2"/>
    <dgm:cxn modelId="{46C1D305-FF90-483E-8F88-B12C413AC3F9}" type="presParOf" srcId="{644A16A7-C2D0-4254-9902-3C9259FD7214}" destId="{0FE21634-119A-449D-89CF-93BB59602CDD}" srcOrd="2" destOrd="0" presId="urn:microsoft.com/office/officeart/2005/8/layout/hierarchy2"/>
    <dgm:cxn modelId="{FC3856D1-BB21-4018-A3E0-436AED4439D6}" type="presParOf" srcId="{0FE21634-119A-449D-89CF-93BB59602CDD}" destId="{7D8A3F67-DAC3-4426-8E47-34AFEBEDFAF3}" srcOrd="0" destOrd="0" presId="urn:microsoft.com/office/officeart/2005/8/layout/hierarchy2"/>
    <dgm:cxn modelId="{6038DA84-8CD4-4975-8F90-08F98839FA89}" type="presParOf" srcId="{644A16A7-C2D0-4254-9902-3C9259FD7214}" destId="{9730D615-E2EC-4539-9790-C90447A6020C}" srcOrd="3" destOrd="0" presId="urn:microsoft.com/office/officeart/2005/8/layout/hierarchy2"/>
    <dgm:cxn modelId="{D79E6332-E0BC-4564-9F51-C957D731EE7E}" type="presParOf" srcId="{9730D615-E2EC-4539-9790-C90447A6020C}" destId="{728CEC7D-2AE6-4FDC-AE2C-83290F3C22A7}" srcOrd="0" destOrd="0" presId="urn:microsoft.com/office/officeart/2005/8/layout/hierarchy2"/>
    <dgm:cxn modelId="{C6FDA636-8AD9-4410-95D6-622D498BDCD1}" type="presParOf" srcId="{9730D615-E2EC-4539-9790-C90447A6020C}" destId="{A626C125-C5EF-4832-984E-065010E6F291}" srcOrd="1" destOrd="0" presId="urn:microsoft.com/office/officeart/2005/8/layout/hierarchy2"/>
    <dgm:cxn modelId="{D186AFCC-F2DC-49B6-9180-31A5D42B2D1F}" type="presParOf" srcId="{644A16A7-C2D0-4254-9902-3C9259FD7214}" destId="{0A8E0C73-B3FE-488F-A1C3-CC87C560527E}" srcOrd="4" destOrd="0" presId="urn:microsoft.com/office/officeart/2005/8/layout/hierarchy2"/>
    <dgm:cxn modelId="{AB4ABAD5-6E64-422C-92C4-66C7EDC8AA30}" type="presParOf" srcId="{0A8E0C73-B3FE-488F-A1C3-CC87C560527E}" destId="{741C0A7F-18EE-4019-A539-6A34F4D4BBED}" srcOrd="0" destOrd="0" presId="urn:microsoft.com/office/officeart/2005/8/layout/hierarchy2"/>
    <dgm:cxn modelId="{A4D7893E-5532-457F-B7AD-FFB98DC7EBBD}" type="presParOf" srcId="{644A16A7-C2D0-4254-9902-3C9259FD7214}" destId="{137DC4A5-2E17-45B6-9C94-2D34197B8417}" srcOrd="5" destOrd="0" presId="urn:microsoft.com/office/officeart/2005/8/layout/hierarchy2"/>
    <dgm:cxn modelId="{0D258F5C-47EB-4765-AC8D-67964055D431}" type="presParOf" srcId="{137DC4A5-2E17-45B6-9C94-2D34197B8417}" destId="{F12EA156-43EE-4E87-A77D-E8B9EDE92AEF}" srcOrd="0" destOrd="0" presId="urn:microsoft.com/office/officeart/2005/8/layout/hierarchy2"/>
    <dgm:cxn modelId="{7C960058-E33F-4ED9-9C1D-F30EE080FACA}" type="presParOf" srcId="{137DC4A5-2E17-45B6-9C94-2D34197B8417}" destId="{5FD895FE-052C-4270-9CB8-3B7356604347}" srcOrd="1" destOrd="0" presId="urn:microsoft.com/office/officeart/2005/8/layout/hierarchy2"/>
    <dgm:cxn modelId="{93E0710D-67A5-4CF1-A1C1-73B6DAE577DA}" type="presParOf" srcId="{644A16A7-C2D0-4254-9902-3C9259FD7214}" destId="{CA03EA66-A41E-44CC-9ED5-70F63CC5FC41}" srcOrd="6" destOrd="0" presId="urn:microsoft.com/office/officeart/2005/8/layout/hierarchy2"/>
    <dgm:cxn modelId="{DE9C6AC3-F586-46F5-A77A-94C4EB338F92}" type="presParOf" srcId="{CA03EA66-A41E-44CC-9ED5-70F63CC5FC41}" destId="{12027D0C-116C-4900-BCB5-53A3DFC1F0D7}" srcOrd="0" destOrd="0" presId="urn:microsoft.com/office/officeart/2005/8/layout/hierarchy2"/>
    <dgm:cxn modelId="{E8361F1C-DE1A-4A96-AF3B-DD2B50D890BB}" type="presParOf" srcId="{644A16A7-C2D0-4254-9902-3C9259FD7214}" destId="{EEB7813F-2514-480A-910C-D3716DADCD88}" srcOrd="7" destOrd="0" presId="urn:microsoft.com/office/officeart/2005/8/layout/hierarchy2"/>
    <dgm:cxn modelId="{6B130791-3AB8-4432-8AAC-E31256F95953}" type="presParOf" srcId="{EEB7813F-2514-480A-910C-D3716DADCD88}" destId="{8FA3CBDD-90B7-48B5-AC3E-B44CBA61BA48}" srcOrd="0" destOrd="0" presId="urn:microsoft.com/office/officeart/2005/8/layout/hierarchy2"/>
    <dgm:cxn modelId="{5A1D6B27-0E63-4E0E-9581-E58E553AB086}" type="presParOf" srcId="{EEB7813F-2514-480A-910C-D3716DADCD88}" destId="{E658B8B3-1EC8-4B17-AED2-BC6BB24F606D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78336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20070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232306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79591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885148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321912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321912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968581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662438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5426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 flipH="1">
            <a:off x="0" y="-13010"/>
            <a:ext cx="159527" cy="6866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167148" y="-8673"/>
            <a:ext cx="12024852" cy="6866673"/>
          </a:xfrm>
          <a:prstGeom prst="rect">
            <a:avLst/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6"/>
          <p:cNvSpPr txBox="1">
            <a:spLocks noGrp="1"/>
          </p:cNvSpPr>
          <p:nvPr>
            <p:ph type="ctrTitle"/>
          </p:nvPr>
        </p:nvSpPr>
        <p:spPr>
          <a:xfrm>
            <a:off x="420575" y="2215161"/>
            <a:ext cx="7840980" cy="277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ubTitle" idx="1"/>
          </p:nvPr>
        </p:nvSpPr>
        <p:spPr>
          <a:xfrm>
            <a:off x="420575" y="5200699"/>
            <a:ext cx="7840980" cy="96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6"/>
          <p:cNvSpPr/>
          <p:nvPr/>
        </p:nvSpPr>
        <p:spPr>
          <a:xfrm>
            <a:off x="0" y="-8673"/>
            <a:ext cx="89452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6"/>
          <p:cNvSpPr/>
          <p:nvPr/>
        </p:nvSpPr>
        <p:spPr>
          <a:xfrm>
            <a:off x="0" y="3420327"/>
            <a:ext cx="89452" cy="157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0" y="4990710"/>
            <a:ext cx="89452" cy="1177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0" y="6168291"/>
            <a:ext cx="89452" cy="689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2606" y="79555"/>
            <a:ext cx="3684286" cy="151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/>
          <p:nvPr/>
        </p:nvSpPr>
        <p:spPr>
          <a:xfrm>
            <a:off x="6096000" y="346844"/>
            <a:ext cx="6096000" cy="65111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>
            <a:off x="6312310" y="599768"/>
            <a:ext cx="5567270" cy="575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2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5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6312310" y="346844"/>
            <a:ext cx="5567270" cy="600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with Caption">
  <p:cSld name="2_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>
            <a:off x="6312310" y="599768"/>
            <a:ext cx="5545394" cy="575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5" name="Google Shape;85;p27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312420" y="529612"/>
            <a:ext cx="4613541" cy="152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>
            <a:spLocks noGrp="1"/>
          </p:cNvSpPr>
          <p:nvPr>
            <p:ph type="pic" idx="2"/>
          </p:nvPr>
        </p:nvSpPr>
        <p:spPr>
          <a:xfrm>
            <a:off x="5183188" y="529612"/>
            <a:ext cx="6696392" cy="619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312420" y="2057399"/>
            <a:ext cx="4613541" cy="436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rriculum Vitae">
  <p:cSld name="Curriculum Vita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4454012" y="481781"/>
            <a:ext cx="7425568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1"/>
          </p:nvPr>
        </p:nvSpPr>
        <p:spPr>
          <a:xfrm>
            <a:off x="4454011" y="1838632"/>
            <a:ext cx="7425567" cy="4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6" name="Google Shape;96;p29"/>
          <p:cNvSpPr>
            <a:spLocks noGrp="1"/>
          </p:cNvSpPr>
          <p:nvPr>
            <p:ph type="pic" idx="2"/>
          </p:nvPr>
        </p:nvSpPr>
        <p:spPr>
          <a:xfrm>
            <a:off x="312420" y="481782"/>
            <a:ext cx="3822258" cy="354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3"/>
          </p:nvPr>
        </p:nvSpPr>
        <p:spPr>
          <a:xfrm>
            <a:off x="312420" y="4278313"/>
            <a:ext cx="3822258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of Slide">
  <p:cSld name="End of Slid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0" descr="A map of the world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290" y="5209754"/>
            <a:ext cx="3649696" cy="1498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30"/>
          <p:cNvCxnSpPr/>
          <p:nvPr/>
        </p:nvCxnSpPr>
        <p:spPr>
          <a:xfrm>
            <a:off x="3991986" y="5328199"/>
            <a:ext cx="0" cy="1306018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30"/>
          <p:cNvSpPr txBox="1"/>
          <p:nvPr/>
        </p:nvSpPr>
        <p:spPr>
          <a:xfrm>
            <a:off x="4168200" y="5358679"/>
            <a:ext cx="275078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mofdac.id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github.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com/mofdac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youtube.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com/mofdac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instagram.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com/mof.dac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0"/>
          <p:cNvSpPr/>
          <p:nvPr/>
        </p:nvSpPr>
        <p:spPr>
          <a:xfrm flipH="1">
            <a:off x="159024" y="3420327"/>
            <a:ext cx="12032973" cy="1570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0"/>
          <p:cNvSpPr txBox="1">
            <a:spLocks noGrp="1"/>
          </p:cNvSpPr>
          <p:nvPr>
            <p:ph type="title"/>
          </p:nvPr>
        </p:nvSpPr>
        <p:spPr>
          <a:xfrm>
            <a:off x="383540" y="3609417"/>
            <a:ext cx="11567159" cy="119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Arial"/>
              <a:buNone/>
              <a:defRPr sz="6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 flipH="1">
            <a:off x="0" y="-13010"/>
            <a:ext cx="159527" cy="6866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167148" y="-8673"/>
            <a:ext cx="12024852" cy="6866673"/>
          </a:xfrm>
          <a:prstGeom prst="rect">
            <a:avLst/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21" name="Google Shape;21;p16"/>
          <p:cNvSpPr txBox="1">
            <a:spLocks noGrp="1"/>
          </p:cNvSpPr>
          <p:nvPr>
            <p:ph type="ctrTitle"/>
          </p:nvPr>
        </p:nvSpPr>
        <p:spPr>
          <a:xfrm>
            <a:off x="420575" y="2215161"/>
            <a:ext cx="7840980" cy="277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ubTitle" idx="1"/>
          </p:nvPr>
        </p:nvSpPr>
        <p:spPr>
          <a:xfrm>
            <a:off x="420575" y="5200699"/>
            <a:ext cx="7840980" cy="96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6"/>
          <p:cNvSpPr/>
          <p:nvPr/>
        </p:nvSpPr>
        <p:spPr>
          <a:xfrm>
            <a:off x="0" y="-8673"/>
            <a:ext cx="89452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24" name="Google Shape;24;p16"/>
          <p:cNvSpPr/>
          <p:nvPr/>
        </p:nvSpPr>
        <p:spPr>
          <a:xfrm>
            <a:off x="0" y="3420327"/>
            <a:ext cx="89452" cy="157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0" y="4990710"/>
            <a:ext cx="89452" cy="1177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0" y="6168291"/>
            <a:ext cx="89452" cy="689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pic>
        <p:nvPicPr>
          <p:cNvPr id="27" name="Google Shape;27;p1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2606" y="79555"/>
            <a:ext cx="3684286" cy="1512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43055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312420" y="1557680"/>
            <a:ext cx="11567160" cy="4818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32" name="Google Shape;32;p17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918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312419" y="2202426"/>
            <a:ext cx="5449283" cy="397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  <p:sp>
        <p:nvSpPr>
          <p:cNvPr id="37" name="Google Shape;37;p18"/>
          <p:cNvSpPr>
            <a:spLocks noGrp="1"/>
          </p:cNvSpPr>
          <p:nvPr>
            <p:ph type="pic" idx="2"/>
          </p:nvPr>
        </p:nvSpPr>
        <p:spPr>
          <a:xfrm>
            <a:off x="6096001" y="0"/>
            <a:ext cx="597801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312419" y="2202426"/>
            <a:ext cx="5449283" cy="397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41" name="Google Shape;41;p1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  <p:sp>
        <p:nvSpPr>
          <p:cNvPr id="42" name="Google Shape;42;p19"/>
          <p:cNvSpPr>
            <a:spLocks noGrp="1"/>
          </p:cNvSpPr>
          <p:nvPr>
            <p:ph type="pic" idx="2"/>
          </p:nvPr>
        </p:nvSpPr>
        <p:spPr>
          <a:xfrm>
            <a:off x="6096001" y="0"/>
            <a:ext cx="597801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1209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312420" y="1825625"/>
            <a:ext cx="11567160" cy="455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312420" y="365399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312420" y="1574306"/>
            <a:ext cx="5707380" cy="480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2"/>
          </p:nvPr>
        </p:nvSpPr>
        <p:spPr>
          <a:xfrm>
            <a:off x="6172200" y="1574306"/>
            <a:ext cx="5707380" cy="480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913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312419" y="357086"/>
            <a:ext cx="11567159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12420" y="1565993"/>
            <a:ext cx="5685156" cy="93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12420" y="2505075"/>
            <a:ext cx="568515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6172200" y="1565993"/>
            <a:ext cx="5707378" cy="93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6172199" y="2505075"/>
            <a:ext cx="570737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56" name="Google Shape;56;p21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347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>
            <a:spLocks noGrp="1"/>
          </p:cNvSpPr>
          <p:nvPr>
            <p:ph type="title"/>
          </p:nvPr>
        </p:nvSpPr>
        <p:spPr>
          <a:xfrm>
            <a:off x="312420" y="469490"/>
            <a:ext cx="11567160" cy="59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60" name="Google Shape;60;p22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61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chemeClr val="accent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312420" y="481780"/>
            <a:ext cx="11567160" cy="59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64" name="Google Shape;64;p23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11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505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/>
          <p:nvPr/>
        </p:nvSpPr>
        <p:spPr>
          <a:xfrm>
            <a:off x="6096000" y="346844"/>
            <a:ext cx="6096000" cy="65111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>
            <a:off x="6312310" y="599768"/>
            <a:ext cx="5567270" cy="575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2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5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51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6312310" y="346844"/>
            <a:ext cx="5567270" cy="600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6143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with Caption">
  <p:cSld name="2_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>
            <a:off x="6312310" y="599768"/>
            <a:ext cx="5545394" cy="575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5" name="Google Shape;85;p27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517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312420" y="529612"/>
            <a:ext cx="4613541" cy="152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>
            <a:spLocks noGrp="1"/>
          </p:cNvSpPr>
          <p:nvPr>
            <p:ph type="pic" idx="2"/>
          </p:nvPr>
        </p:nvSpPr>
        <p:spPr>
          <a:xfrm>
            <a:off x="5183188" y="529612"/>
            <a:ext cx="6696392" cy="619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312420" y="2057399"/>
            <a:ext cx="4613541" cy="436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91" name="Google Shape;91;p28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55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rriculum Vitae">
  <p:cSld name="Curriculum Vita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4454012" y="481781"/>
            <a:ext cx="7425568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1"/>
          </p:nvPr>
        </p:nvSpPr>
        <p:spPr>
          <a:xfrm>
            <a:off x="4454011" y="1838632"/>
            <a:ext cx="7425567" cy="4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6" name="Google Shape;96;p29"/>
          <p:cNvSpPr>
            <a:spLocks noGrp="1"/>
          </p:cNvSpPr>
          <p:nvPr>
            <p:ph type="pic" idx="2"/>
          </p:nvPr>
        </p:nvSpPr>
        <p:spPr>
          <a:xfrm>
            <a:off x="312420" y="481782"/>
            <a:ext cx="3822258" cy="354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3"/>
          </p:nvPr>
        </p:nvSpPr>
        <p:spPr>
          <a:xfrm>
            <a:off x="312420" y="4278313"/>
            <a:ext cx="3822258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9910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312419" y="2202426"/>
            <a:ext cx="5449283" cy="397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>
            <a:spLocks noGrp="1"/>
          </p:cNvSpPr>
          <p:nvPr>
            <p:ph type="pic" idx="2"/>
          </p:nvPr>
        </p:nvSpPr>
        <p:spPr>
          <a:xfrm>
            <a:off x="6096001" y="0"/>
            <a:ext cx="597801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of Slide">
  <p:cSld name="End of Slid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0" descr="A map of the world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290" y="5209754"/>
            <a:ext cx="3649696" cy="1498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30"/>
          <p:cNvCxnSpPr/>
          <p:nvPr/>
        </p:nvCxnSpPr>
        <p:spPr>
          <a:xfrm>
            <a:off x="3991986" y="5328199"/>
            <a:ext cx="0" cy="1306018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30"/>
          <p:cNvSpPr txBox="1"/>
          <p:nvPr/>
        </p:nvSpPr>
        <p:spPr>
          <a:xfrm>
            <a:off x="4168200" y="5358679"/>
            <a:ext cx="275078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>
                <a:solidFill>
                  <a:srgbClr val="176EB4"/>
                </a:solidFill>
              </a:rPr>
              <a:t>www.</a:t>
            </a:r>
            <a:r>
              <a:rPr lang="en-US" sz="1800" b="1">
                <a:solidFill>
                  <a:srgbClr val="040404"/>
                </a:solidFill>
              </a:rPr>
              <a:t>mofdac.id</a:t>
            </a:r>
            <a:endParaRPr/>
          </a:p>
          <a:p>
            <a:pPr>
              <a:buClr>
                <a:srgbClr val="176EB4"/>
              </a:buClr>
              <a:buSzPts val="1800"/>
            </a:pPr>
            <a:r>
              <a:rPr lang="en-US" sz="1800" b="1">
                <a:solidFill>
                  <a:srgbClr val="176EB4"/>
                </a:solidFill>
              </a:rPr>
              <a:t>github.</a:t>
            </a:r>
            <a:r>
              <a:rPr lang="en-US" sz="1800" b="1">
                <a:solidFill>
                  <a:srgbClr val="040404"/>
                </a:solidFill>
              </a:rPr>
              <a:t>com/mofdac</a:t>
            </a:r>
            <a:endParaRPr sz="1800" b="1">
              <a:solidFill>
                <a:srgbClr val="040404"/>
              </a:solidFill>
            </a:endParaRPr>
          </a:p>
          <a:p>
            <a:pPr>
              <a:buClr>
                <a:srgbClr val="176EB4"/>
              </a:buClr>
              <a:buSzPts val="1800"/>
            </a:pPr>
            <a:r>
              <a:rPr lang="en-US" sz="1800" b="1">
                <a:solidFill>
                  <a:srgbClr val="176EB4"/>
                </a:solidFill>
              </a:rPr>
              <a:t>youtube.</a:t>
            </a:r>
            <a:r>
              <a:rPr lang="en-US" sz="1800" b="1">
                <a:solidFill>
                  <a:srgbClr val="040404"/>
                </a:solidFill>
              </a:rPr>
              <a:t>com/mofdac</a:t>
            </a:r>
            <a:endParaRPr sz="1800" b="1">
              <a:solidFill>
                <a:srgbClr val="040404"/>
              </a:solidFill>
            </a:endParaRPr>
          </a:p>
          <a:p>
            <a:pPr>
              <a:buClr>
                <a:srgbClr val="176EB4"/>
              </a:buClr>
              <a:buSzPts val="1800"/>
            </a:pPr>
            <a:r>
              <a:rPr lang="en-US" sz="1800" b="1">
                <a:solidFill>
                  <a:srgbClr val="176EB4"/>
                </a:solidFill>
              </a:rPr>
              <a:t>instagram.</a:t>
            </a:r>
            <a:r>
              <a:rPr lang="en-US" sz="1800" b="1">
                <a:solidFill>
                  <a:srgbClr val="040404"/>
                </a:solidFill>
              </a:rPr>
              <a:t>com/mof.dac</a:t>
            </a:r>
            <a:endParaRPr sz="1800" b="1">
              <a:solidFill>
                <a:srgbClr val="040404"/>
              </a:solidFill>
            </a:endParaRPr>
          </a:p>
        </p:txBody>
      </p:sp>
      <p:sp>
        <p:nvSpPr>
          <p:cNvPr id="102" name="Google Shape;102;p30"/>
          <p:cNvSpPr/>
          <p:nvPr/>
        </p:nvSpPr>
        <p:spPr>
          <a:xfrm flipH="1">
            <a:off x="159024" y="3420327"/>
            <a:ext cx="12032973" cy="1570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103" name="Google Shape;103;p30"/>
          <p:cNvSpPr txBox="1">
            <a:spLocks noGrp="1"/>
          </p:cNvSpPr>
          <p:nvPr>
            <p:ph type="title"/>
          </p:nvPr>
        </p:nvSpPr>
        <p:spPr>
          <a:xfrm>
            <a:off x="383540" y="3609417"/>
            <a:ext cx="11567159" cy="119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Arial"/>
              <a:buNone/>
              <a:defRPr sz="6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64863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312419" y="2202426"/>
            <a:ext cx="5449283" cy="397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>
            <a:spLocks noGrp="1"/>
          </p:cNvSpPr>
          <p:nvPr>
            <p:ph type="pic" idx="2"/>
          </p:nvPr>
        </p:nvSpPr>
        <p:spPr>
          <a:xfrm>
            <a:off x="6096001" y="0"/>
            <a:ext cx="597801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312420" y="1825625"/>
            <a:ext cx="5707380" cy="455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2"/>
          </p:nvPr>
        </p:nvSpPr>
        <p:spPr>
          <a:xfrm>
            <a:off x="6172200" y="1825624"/>
            <a:ext cx="5707380" cy="455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312419" y="481781"/>
            <a:ext cx="11567159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12420" y="1681163"/>
            <a:ext cx="568515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12420" y="2505075"/>
            <a:ext cx="568515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70737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6172199" y="2505075"/>
            <a:ext cx="570737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>
            <a:spLocks noGrp="1"/>
          </p:cNvSpPr>
          <p:nvPr>
            <p:ph type="title"/>
          </p:nvPr>
        </p:nvSpPr>
        <p:spPr>
          <a:xfrm>
            <a:off x="312420" y="469490"/>
            <a:ext cx="11567160" cy="59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chemeClr val="accent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312420" y="481780"/>
            <a:ext cx="11567160" cy="59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 flipH="1">
            <a:off x="0" y="-13010"/>
            <a:ext cx="159527" cy="6866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312420" y="1825625"/>
            <a:ext cx="1156716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/>
          <p:nvPr/>
        </p:nvSpPr>
        <p:spPr>
          <a:xfrm>
            <a:off x="0" y="-8673"/>
            <a:ext cx="89452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0" y="3420327"/>
            <a:ext cx="89452" cy="157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0" y="4990710"/>
            <a:ext cx="89452" cy="1177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0" y="6168291"/>
            <a:ext cx="89452" cy="689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 flipH="1">
            <a:off x="0" y="-13010"/>
            <a:ext cx="159527" cy="6866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312420" y="1825625"/>
            <a:ext cx="1156716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0" y="-8673"/>
            <a:ext cx="89452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0" y="3420327"/>
            <a:ext cx="89452" cy="157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0" y="4990710"/>
            <a:ext cx="89452" cy="1177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0" y="6168291"/>
            <a:ext cx="89452" cy="689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91702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420575" y="2215161"/>
            <a:ext cx="9376568" cy="277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5400" dirty="0"/>
              <a:t>MACHINE LEARNING</a:t>
            </a:r>
            <a:br>
              <a:rPr lang="en-US" sz="5400" dirty="0"/>
            </a:br>
            <a:r>
              <a:rPr lang="en-US" sz="5400" dirty="0"/>
              <a:t>BASIC CLASSIFICATION</a:t>
            </a:r>
            <a:endParaRPr sz="5400"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420575" y="5200698"/>
            <a:ext cx="7840980" cy="136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 err="1"/>
              <a:t>Sindhu</a:t>
            </a:r>
            <a:r>
              <a:rPr lang="en-US" dirty="0"/>
              <a:t> </a:t>
            </a:r>
            <a:r>
              <a:rPr lang="en-US" dirty="0" err="1"/>
              <a:t>Wardhana</a:t>
            </a:r>
            <a:endParaRPr lang="en-US" dirty="0"/>
          </a:p>
          <a:p>
            <a:pPr marL="0" lvl="0" indent="0"/>
            <a:r>
              <a:rPr lang="en-US" dirty="0" err="1"/>
              <a:t>Teguh</a:t>
            </a:r>
            <a:r>
              <a:rPr lang="en-US" dirty="0"/>
              <a:t> </a:t>
            </a:r>
            <a:r>
              <a:rPr lang="en-US" dirty="0" err="1" smtClean="0"/>
              <a:t>Prasetyo</a:t>
            </a:r>
            <a:endParaRPr lang="en-US" dirty="0" smtClean="0"/>
          </a:p>
          <a:p>
            <a:pPr marL="0" lvl="0" indent="0"/>
            <a:r>
              <a:rPr lang="en-US" dirty="0" err="1" smtClean="0"/>
              <a:t>Aris</a:t>
            </a:r>
            <a:r>
              <a:rPr lang="en-US" dirty="0" smtClean="0"/>
              <a:t> Budi </a:t>
            </a:r>
            <a:r>
              <a:rPr lang="en-US" dirty="0" err="1" smtClean="0"/>
              <a:t>Santoso</a:t>
            </a:r>
            <a:endParaRPr lang="en-US" dirty="0" smtClean="0"/>
          </a:p>
          <a:p>
            <a:pPr marL="0" lvl="0" indent="0"/>
            <a:r>
              <a:rPr lang="en-US" dirty="0" smtClean="0"/>
              <a:t>Leonard </a:t>
            </a:r>
            <a:r>
              <a:rPr lang="en-US" dirty="0" err="1" smtClean="0"/>
              <a:t>Yulianus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20" y="1825625"/>
            <a:ext cx="5202115" cy="12552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hyperplane</a:t>
            </a:r>
            <a:r>
              <a:rPr lang="en-US" dirty="0" smtClean="0"/>
              <a:t> yang optimal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membagi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2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r>
              <a:rPr lang="en-US" dirty="0" err="1" smtClean="0"/>
              <a:t>Hyperplane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linear </a:t>
            </a:r>
            <a:r>
              <a:rPr lang="en-US" dirty="0" err="1" smtClean="0"/>
              <a:t>maupun</a:t>
            </a:r>
            <a:r>
              <a:rPr lang="en-US" dirty="0" smtClean="0"/>
              <a:t> non linear</a:t>
            </a:r>
          </a:p>
          <a:p>
            <a:endParaRPr lang="en-US" dirty="0"/>
          </a:p>
        </p:txBody>
      </p:sp>
      <p:pic>
        <p:nvPicPr>
          <p:cNvPr id="7" name="Picture 6" descr="Classification-of-data-by-support-vector-machine-SV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503" y="1784400"/>
            <a:ext cx="5242853" cy="3499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DECISSION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20" y="1825625"/>
            <a:ext cx="11567160" cy="1255200"/>
          </a:xfrm>
        </p:spPr>
        <p:txBody>
          <a:bodyPr>
            <a:normAutofit/>
          </a:bodyPr>
          <a:lstStyle/>
          <a:p>
            <a:r>
              <a:rPr lang="en-US" dirty="0" smtClean="0"/>
              <a:t>Classification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1_bcLAJfWN2GpVQNTVOCrrv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90" y="2611388"/>
            <a:ext cx="6553200" cy="3267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8929" y="2700997"/>
            <a:ext cx="3854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Menentukan</a:t>
            </a:r>
            <a:r>
              <a:rPr lang="en-US" sz="1800" dirty="0" smtClean="0"/>
              <a:t> root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Menghitung</a:t>
            </a:r>
            <a:r>
              <a:rPr lang="en-US" sz="1800" dirty="0" smtClean="0"/>
              <a:t> Entropy </a:t>
            </a:r>
            <a:r>
              <a:rPr lang="en-US" sz="1800" dirty="0" err="1" smtClean="0"/>
              <a:t>dan</a:t>
            </a:r>
            <a:r>
              <a:rPr lang="en-US" sz="1800" dirty="0" smtClean="0"/>
              <a:t> Information Gain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iterasi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 smtClean="0"/>
              <a:t>Memilih</a:t>
            </a:r>
            <a:r>
              <a:rPr lang="en-US" sz="1800" dirty="0" smtClean="0"/>
              <a:t> </a:t>
            </a:r>
            <a:r>
              <a:rPr lang="en-US" sz="1800" dirty="0" err="1" smtClean="0"/>
              <a:t>atribut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Entropy paling </a:t>
            </a:r>
            <a:r>
              <a:rPr lang="en-US" sz="1800" dirty="0" err="1" smtClean="0"/>
              <a:t>rendah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Information Gain paling </a:t>
            </a:r>
            <a:r>
              <a:rPr lang="en-US" sz="1800" dirty="0" err="1" smtClean="0"/>
              <a:t>tinggi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DECISSION TREE</a:t>
            </a:r>
            <a:endParaRPr lang="en-US" dirty="0"/>
          </a:p>
        </p:txBody>
      </p:sp>
      <p:pic>
        <p:nvPicPr>
          <p:cNvPr id="7" name="Picture 6" descr="Decision_Tre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3" y="1727230"/>
            <a:ext cx="10244369" cy="38435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20713" y="5736957"/>
            <a:ext cx="3350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https://www.saedsayad.com/decision_tree.htm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DECISSION TREE</a:t>
            </a:r>
            <a:endParaRPr lang="en-US" dirty="0"/>
          </a:p>
        </p:txBody>
      </p:sp>
      <p:pic>
        <p:nvPicPr>
          <p:cNvPr id="4" name="Picture 3" descr="Entropy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256" y="1232082"/>
            <a:ext cx="4677428" cy="3324689"/>
          </a:xfrm>
          <a:prstGeom prst="rect">
            <a:avLst/>
          </a:prstGeom>
        </p:spPr>
      </p:pic>
      <p:pic>
        <p:nvPicPr>
          <p:cNvPr id="5" name="Picture 4" descr="Entropy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88" y="1476798"/>
            <a:ext cx="4248743" cy="2600688"/>
          </a:xfrm>
          <a:prstGeom prst="rect">
            <a:avLst/>
          </a:prstGeom>
        </p:spPr>
      </p:pic>
      <p:pic>
        <p:nvPicPr>
          <p:cNvPr id="6" name="Picture 5" descr="Entropy_ga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245" y="4683259"/>
            <a:ext cx="3914775" cy="1524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6481" y="6144920"/>
            <a:ext cx="3350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https://www.saedsayad.com/decision_tree.htm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DECISSION TREE</a:t>
            </a:r>
            <a:endParaRPr lang="en-US" dirty="0"/>
          </a:p>
        </p:txBody>
      </p:sp>
      <p:pic>
        <p:nvPicPr>
          <p:cNvPr id="7" name="Picture 6" descr="Entropy_attribu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22" y="1618564"/>
            <a:ext cx="4711880" cy="274242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04910" y="1434905"/>
            <a:ext cx="2532185" cy="1744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ecision_tree_sli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668" y="1414382"/>
            <a:ext cx="5857488" cy="30732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1563" y="4921031"/>
            <a:ext cx="3350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https://www.saedsayad.com/decision_tree.htm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- BAGGING</a:t>
            </a:r>
            <a:endParaRPr lang="en-US" dirty="0"/>
          </a:p>
        </p:txBody>
      </p:sp>
      <p:pic>
        <p:nvPicPr>
          <p:cNvPr id="5" name="Picture 4" descr="1_-Bagg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62" y="1682188"/>
            <a:ext cx="10001250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- BOOSTING</a:t>
            </a:r>
            <a:endParaRPr lang="en-US" dirty="0"/>
          </a:p>
        </p:txBody>
      </p:sp>
      <p:pic>
        <p:nvPicPr>
          <p:cNvPr id="5" name="Picture 4" descr="boos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505075"/>
            <a:ext cx="10001250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- STACKING</a:t>
            </a:r>
            <a:endParaRPr lang="en-US" dirty="0"/>
          </a:p>
        </p:txBody>
      </p:sp>
      <p:pic>
        <p:nvPicPr>
          <p:cNvPr id="4" name="Picture 3" descr="Stac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78" y="1433586"/>
            <a:ext cx="10001250" cy="4200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pic>
        <p:nvPicPr>
          <p:cNvPr id="5" name="Picture 4" descr="NeuralNetwo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3" y="1398783"/>
            <a:ext cx="8041444" cy="46664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2591" y="6149741"/>
            <a:ext cx="7291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https://towardsdatascience.com/power-of-a-single-neuron-perceptron-c418ba445095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pic>
        <p:nvPicPr>
          <p:cNvPr id="6" name="Picture 5" descr="Neur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372" y="1838399"/>
            <a:ext cx="6513342" cy="3288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0897" y="5783981"/>
            <a:ext cx="7080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https://towardsdatascience.com/power-of-a-single-neuron-perceptron-c418ba445095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133" y="1860452"/>
            <a:ext cx="4930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Classification is a task that requires the use of machine learning algorithms that learn how to assign a class label to examples from the problem </a:t>
            </a:r>
            <a:r>
              <a:rPr lang="en-US" sz="1800" i="1" dirty="0" smtClean="0"/>
              <a:t>domain [2]</a:t>
            </a:r>
            <a:endParaRPr lang="en-US" sz="1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72794" y="6011594"/>
            <a:ext cx="487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[2] https://machinelearningmastery.com/types-of-classification-in-machine-learning/</a:t>
            </a:r>
            <a:endParaRPr lang="en-US" sz="1000" dirty="0"/>
          </a:p>
        </p:txBody>
      </p:sp>
      <p:pic>
        <p:nvPicPr>
          <p:cNvPr id="5" name="Picture 4" descr="class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685" y="970670"/>
            <a:ext cx="3925077" cy="4570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>
                <a:solidFill>
                  <a:srgbClr val="040404"/>
                </a:solidFill>
              </a:rPr>
              <a:t>Ministry of Finance Data Analytics Community</a:t>
            </a:r>
            <a:endParaRPr>
              <a:solidFill>
                <a:srgbClr val="040404"/>
              </a:solidFill>
            </a:endParaRPr>
          </a:p>
        </p:txBody>
      </p:sp>
      <p:sp>
        <p:nvSpPr>
          <p:cNvPr id="40" name="Google Shape;130;p4"/>
          <p:cNvSpPr txBox="1">
            <a:spLocks noGrp="1"/>
          </p:cNvSpPr>
          <p:nvPr>
            <p:ph type="title"/>
          </p:nvPr>
        </p:nvSpPr>
        <p:spPr>
          <a:xfrm>
            <a:off x="361677" y="300195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3600" dirty="0" smtClean="0"/>
              <a:t>CLASSIFICATION ALGORITHMS</a:t>
            </a:r>
            <a:endParaRPr lang="en-US" sz="3600" dirty="0"/>
          </a:p>
        </p:txBody>
      </p:sp>
      <p:pic>
        <p:nvPicPr>
          <p:cNvPr id="5" name="Picture 4" descr="clf_compar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28" y="1329388"/>
            <a:ext cx="11451102" cy="3785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098" y="5233182"/>
            <a:ext cx="8145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https://scikit-learn.org/stable/auto_examples/classification/plot_classifier_comparison.html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04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-1466367" y="2260565"/>
            <a:ext cx="5439710" cy="120890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Classification Algorithm Comparison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0424" y="249115"/>
            <a:ext cx="9329152" cy="611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46142" y="6320713"/>
            <a:ext cx="91486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https://jamesmccaffrey.wordpress.com/2018/11/07/a-comparison-of-ten-machine-learning-classification-algorithms/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>
                <a:solidFill>
                  <a:srgbClr val="040404"/>
                </a:solidFill>
              </a:rPr>
              <a:t>Ministry of Finance Data Analytics Community</a:t>
            </a:r>
            <a:endParaRPr>
              <a:solidFill>
                <a:srgbClr val="040404"/>
              </a:solidFill>
            </a:endParaRPr>
          </a:p>
        </p:txBody>
      </p:sp>
      <p:sp>
        <p:nvSpPr>
          <p:cNvPr id="40" name="Google Shape;130;p4"/>
          <p:cNvSpPr txBox="1">
            <a:spLocks noGrp="1"/>
          </p:cNvSpPr>
          <p:nvPr>
            <p:ph type="title"/>
          </p:nvPr>
        </p:nvSpPr>
        <p:spPr>
          <a:xfrm>
            <a:off x="361677" y="300195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3600" dirty="0" smtClean="0"/>
              <a:t>CLASSIFICATION METHODS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795" y="1371600"/>
            <a:ext cx="6020923" cy="499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14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 EVALUATION (CONFUSSION MATRIX)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8712" y="1812473"/>
            <a:ext cx="689457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58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 EVALUATION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12763" y="6262282"/>
            <a:ext cx="67853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https://blog.gitguardian.com/secrets-detection-accuracy-precision-recall-explained/</a:t>
            </a:r>
            <a:endParaRPr lang="en-US" sz="1200" dirty="0"/>
          </a:p>
        </p:txBody>
      </p:sp>
      <p:pic>
        <p:nvPicPr>
          <p:cNvPr id="7" name="Picture 6" descr="stickfig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7" y="1977097"/>
            <a:ext cx="11234167" cy="42830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9828" y="1378634"/>
            <a:ext cx="10170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Why is accuracy not a good measurement of success for secrets detection?</a:t>
            </a:r>
          </a:p>
        </p:txBody>
      </p:sp>
    </p:spTree>
    <p:extLst>
      <p:ext uri="{BB962C8B-B14F-4D97-AF65-F5344CB8AC3E}">
        <p14:creationId xmlns:p14="http://schemas.microsoft.com/office/powerpoint/2010/main" xmlns="" val="19658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 EVALUATION (Precision and Recall)</a:t>
            </a:r>
            <a:endParaRPr lang="en-US" sz="3600" dirty="0"/>
          </a:p>
        </p:txBody>
      </p:sp>
      <p:pic>
        <p:nvPicPr>
          <p:cNvPr id="5" name="Picture 4" descr="secrets det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3" y="1276937"/>
            <a:ext cx="10564837" cy="45098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2763" y="6262282"/>
            <a:ext cx="67853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https://blog.gitguardian.com/secrets-detection-accuracy-precision-recall-explained/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9658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 EVALUATION (AUC - ROC)</a:t>
            </a:r>
            <a:endParaRPr lang="en-US" sz="3600" dirty="0"/>
          </a:p>
        </p:txBody>
      </p:sp>
      <p:pic>
        <p:nvPicPr>
          <p:cNvPr id="5" name="Picture 4" descr="ROC-AU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70" y="1252025"/>
            <a:ext cx="6860345" cy="514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129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312420" y="334820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 dirty="0"/>
              <a:t>CONTOH PENERAPAN PADA PYTHON</a:t>
            </a:r>
            <a:endParaRPr sz="3600" dirty="0"/>
          </a:p>
        </p:txBody>
      </p:sp>
      <p:sp>
        <p:nvSpPr>
          <p:cNvPr id="230" name="Google Shape;230;p13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Ministry of Finance Data Analytics Community</a:t>
            </a:r>
            <a:endParaRPr/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5700" y="1950124"/>
            <a:ext cx="2620599" cy="2957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951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>
            <a:spLocks noGrp="1"/>
          </p:cNvSpPr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body" idx="1"/>
          </p:nvPr>
        </p:nvSpPr>
        <p:spPr>
          <a:xfrm>
            <a:off x="312420" y="1825625"/>
            <a:ext cx="11567160" cy="455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Ministry of Finance Data Analytics Community</a:t>
            </a:r>
            <a:endParaRPr/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3">
            <a:alphaModFix/>
          </a:blip>
          <a:srcRect t="7834" b="7833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4"/>
          <p:cNvSpPr txBox="1"/>
          <p:nvPr/>
        </p:nvSpPr>
        <p:spPr>
          <a:xfrm>
            <a:off x="4032750" y="2768399"/>
            <a:ext cx="4431742" cy="1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sz="5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312419" y="361827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 dirty="0" smtClean="0"/>
              <a:t>CLASSIFICATION VS REGRESSION</a:t>
            </a:r>
            <a:endParaRPr lang="en-US" sz="3600" dirty="0"/>
          </a:p>
        </p:txBody>
      </p:sp>
      <p:sp>
        <p:nvSpPr>
          <p:cNvPr id="148" name="Google Shape;148;p6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Ministry of Finance Data Analytics Community</a:t>
            </a: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="" xmlns:a16="http://schemas.microsoft.com/office/drawing/2014/main" id="{9FEC8875-3284-4DD6-B9EA-1F26FB61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66" y="1619721"/>
            <a:ext cx="6040013" cy="4878733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941FF88B-073E-4C28-89B3-C2A331880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232108"/>
              </p:ext>
            </p:extLst>
          </p:nvPr>
        </p:nvGraphicFramePr>
        <p:xfrm>
          <a:off x="116276" y="1962803"/>
          <a:ext cx="5919434" cy="32754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9717">
                  <a:extLst>
                    <a:ext uri="{9D8B030D-6E8A-4147-A177-3AD203B41FA5}">
                      <a16:colId xmlns="" xmlns:a16="http://schemas.microsoft.com/office/drawing/2014/main" val="1054776595"/>
                    </a:ext>
                  </a:extLst>
                </a:gridCol>
                <a:gridCol w="2959717">
                  <a:extLst>
                    <a:ext uri="{9D8B030D-6E8A-4147-A177-3AD203B41FA5}">
                      <a16:colId xmlns="" xmlns:a16="http://schemas.microsoft.com/office/drawing/2014/main" val="2027152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0894019"/>
                  </a:ext>
                </a:extLst>
              </a:tr>
              <a:tr h="742669">
                <a:tc>
                  <a:txBody>
                    <a:bodyPr/>
                    <a:lstStyle/>
                    <a:p>
                      <a:r>
                        <a:rPr lang="en-US" dirty="0" err="1"/>
                        <a:t>Digunakan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memprediksi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continuos</a:t>
                      </a:r>
                      <a:r>
                        <a:rPr lang="en-US" dirty="0"/>
                        <a:t> (</a:t>
                      </a:r>
                      <a:r>
                        <a:rPr lang="en-US" i="1" dirty="0" err="1"/>
                        <a:t>continuos</a:t>
                      </a:r>
                      <a:r>
                        <a:rPr lang="en-US" i="1" dirty="0"/>
                        <a:t> quantity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Digunakan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memprediksi</a:t>
                      </a:r>
                      <a:r>
                        <a:rPr lang="en-US" dirty="0"/>
                        <a:t> label </a:t>
                      </a:r>
                      <a:r>
                        <a:rPr lang="en-US" dirty="0" err="1"/>
                        <a:t>dikret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suatu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kelas</a:t>
                      </a:r>
                      <a:r>
                        <a:rPr lang="en-US" dirty="0"/>
                        <a:t> (</a:t>
                      </a:r>
                      <a:r>
                        <a:rPr lang="en-US" i="1" dirty="0"/>
                        <a:t>discrete class label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5922136"/>
                  </a:ext>
                </a:extLst>
              </a:tr>
              <a:tr h="742669">
                <a:tc>
                  <a:txBody>
                    <a:bodyPr/>
                    <a:lstStyle/>
                    <a:p>
                      <a:r>
                        <a:rPr lang="en-US" dirty="0" err="1"/>
                        <a:t>Regresi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multiple input </a:t>
                      </a:r>
                      <a:r>
                        <a:rPr lang="en-US" dirty="0" err="1"/>
                        <a:t>biasa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disebut</a:t>
                      </a:r>
                      <a:r>
                        <a:rPr lang="en-US" dirty="0"/>
                        <a:t> multivariate regression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Klasifikasi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2 label </a:t>
                      </a:r>
                      <a:r>
                        <a:rPr lang="en-US" dirty="0" err="1"/>
                        <a:t>kelas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disebut</a:t>
                      </a:r>
                      <a:r>
                        <a:rPr lang="en-US" dirty="0"/>
                        <a:t> binary dan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2 </a:t>
                      </a:r>
                      <a:r>
                        <a:rPr lang="en-US" dirty="0" err="1"/>
                        <a:t>kelas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disebut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multi-class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2030897"/>
                  </a:ext>
                </a:extLst>
              </a:tr>
              <a:tr h="742669">
                <a:tc>
                  <a:txBody>
                    <a:bodyPr/>
                    <a:lstStyle/>
                    <a:p>
                      <a:r>
                        <a:rPr lang="en-US" dirty="0"/>
                        <a:t>Scoring yang </a:t>
                      </a:r>
                      <a:r>
                        <a:rPr lang="en-US" dirty="0" err="1"/>
                        <a:t>umum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digunakan</a:t>
                      </a:r>
                      <a:r>
                        <a:rPr lang="en-US" dirty="0"/>
                        <a:t> : RMSE, 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dirty="0"/>
                        <a:t>, MAE, MAPE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Scoring yang </a:t>
                      </a:r>
                      <a:r>
                        <a:rPr lang="en-US" dirty="0" err="1"/>
                        <a:t>umum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digunakan</a:t>
                      </a:r>
                      <a:r>
                        <a:rPr lang="en-US" dirty="0"/>
                        <a:t> :</a:t>
                      </a:r>
                    </a:p>
                    <a:p>
                      <a:r>
                        <a:rPr lang="en-US" dirty="0"/>
                        <a:t>Accuracy, F1-score, ROC-AUC</a:t>
                      </a:r>
                      <a:endParaRPr lang="en-ID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7826916"/>
                  </a:ext>
                </a:extLst>
              </a:tr>
              <a:tr h="742669">
                <a:tc>
                  <a:txBody>
                    <a:bodyPr/>
                    <a:lstStyle/>
                    <a:p>
                      <a:r>
                        <a:rPr lang="en-US" dirty="0" err="1"/>
                        <a:t>Contoh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prediksi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rumah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prediksi</a:t>
                      </a:r>
                      <a:r>
                        <a:rPr lang="en-US" dirty="0"/>
                        <a:t> GDP, </a:t>
                      </a:r>
                      <a:r>
                        <a:rPr lang="en-US" dirty="0" err="1"/>
                        <a:t>prediksi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pertumbuhan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penduduk</a:t>
                      </a:r>
                      <a:r>
                        <a:rPr lang="en-US" dirty="0"/>
                        <a:t>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Contoh</a:t>
                      </a:r>
                      <a:r>
                        <a:rPr lang="en-US" dirty="0"/>
                        <a:t> : </a:t>
                      </a:r>
                      <a:r>
                        <a:rPr lang="en-US" i="1" dirty="0"/>
                        <a:t>fraud-detection, email spam </a:t>
                      </a:r>
                      <a:r>
                        <a:rPr lang="en-US" i="1" dirty="0" err="1"/>
                        <a:t>filter,image</a:t>
                      </a:r>
                      <a:r>
                        <a:rPr lang="en-US" i="1" dirty="0"/>
                        <a:t> classification</a:t>
                      </a:r>
                      <a:r>
                        <a:rPr lang="en-US" dirty="0"/>
                        <a:t>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51717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>
                <a:solidFill>
                  <a:srgbClr val="040404"/>
                </a:solidFill>
              </a:rPr>
              <a:t>Ministry of Finance Data Analytics Community</a:t>
            </a:r>
            <a:endParaRPr>
              <a:solidFill>
                <a:srgbClr val="040404"/>
              </a:solidFill>
            </a:endParaRPr>
          </a:p>
        </p:txBody>
      </p:sp>
      <p:sp>
        <p:nvSpPr>
          <p:cNvPr id="40" name="Google Shape;130;p4"/>
          <p:cNvSpPr txBox="1">
            <a:spLocks noGrp="1"/>
          </p:cNvSpPr>
          <p:nvPr>
            <p:ph type="title"/>
          </p:nvPr>
        </p:nvSpPr>
        <p:spPr>
          <a:xfrm>
            <a:off x="361677" y="300195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3600" dirty="0" smtClean="0"/>
              <a:t>CLASSIFICATION TYPES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245"/>
          <a:stretch/>
        </p:blipFill>
        <p:spPr>
          <a:xfrm>
            <a:off x="4991415" y="1689127"/>
            <a:ext cx="6702732" cy="3403378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225083" y="1674056"/>
          <a:ext cx="4881489" cy="372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9842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>
                <a:solidFill>
                  <a:srgbClr val="040404"/>
                </a:solidFill>
              </a:rPr>
              <a:t>Ministry of Finance Data Analytics Community</a:t>
            </a:r>
            <a:endParaRPr>
              <a:solidFill>
                <a:srgbClr val="040404"/>
              </a:solidFill>
            </a:endParaRPr>
          </a:p>
        </p:txBody>
      </p:sp>
      <p:sp>
        <p:nvSpPr>
          <p:cNvPr id="40" name="Google Shape;130;p4"/>
          <p:cNvSpPr txBox="1">
            <a:spLocks noGrp="1"/>
          </p:cNvSpPr>
          <p:nvPr>
            <p:ph type="title"/>
          </p:nvPr>
        </p:nvSpPr>
        <p:spPr>
          <a:xfrm>
            <a:off x="361677" y="300195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3600" dirty="0" smtClean="0"/>
              <a:t>CLASSIFICATION CASE STUDIES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76774" y="1322363"/>
            <a:ext cx="4220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Failure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Fraud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Spam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Sentiment Analysis</a:t>
            </a:r>
          </a:p>
          <a:p>
            <a:pPr marL="342900" indent="-342900"/>
            <a:endParaRPr lang="en-US" sz="2400" dirty="0"/>
          </a:p>
        </p:txBody>
      </p:sp>
      <p:pic>
        <p:nvPicPr>
          <p:cNvPr id="7" name="Picture 6" descr="1-s2.0-S0888327019308088-g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747" y="1393105"/>
            <a:ext cx="7626083" cy="33758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99524" y="4808490"/>
            <a:ext cx="5256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https://www.sciencedirect.com/science/article/abs/pii/S0888327019308088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2089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>
                <a:solidFill>
                  <a:srgbClr val="040404"/>
                </a:solidFill>
              </a:rPr>
              <a:t>Ministry of Finance Data Analytics Community</a:t>
            </a:r>
            <a:endParaRPr>
              <a:solidFill>
                <a:srgbClr val="040404"/>
              </a:solidFill>
            </a:endParaRPr>
          </a:p>
        </p:txBody>
      </p:sp>
      <p:sp>
        <p:nvSpPr>
          <p:cNvPr id="40" name="Google Shape;130;p4"/>
          <p:cNvSpPr txBox="1">
            <a:spLocks noGrp="1"/>
          </p:cNvSpPr>
          <p:nvPr>
            <p:ph type="title"/>
          </p:nvPr>
        </p:nvSpPr>
        <p:spPr>
          <a:xfrm>
            <a:off x="361677" y="300195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3600" dirty="0" smtClean="0"/>
              <a:t>CLASSIFICATION ALGORITHMS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31875" y="1543770"/>
            <a:ext cx="4955214" cy="3830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8130" y="1463040"/>
            <a:ext cx="59928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K Nearest Neighbor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Naïve </a:t>
            </a:r>
            <a:r>
              <a:rPr lang="en-US" sz="2000" dirty="0" err="1" smtClean="0"/>
              <a:t>Bayyes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Support Vector Machine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Logistic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Decision Tree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Bagging : Random Forest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Boosting : </a:t>
            </a:r>
            <a:r>
              <a:rPr lang="en-US" sz="2000" dirty="0" err="1" smtClean="0"/>
              <a:t>AdaBoost</a:t>
            </a:r>
            <a:r>
              <a:rPr lang="en-US" sz="2000" dirty="0" smtClean="0"/>
              <a:t>, </a:t>
            </a:r>
            <a:r>
              <a:rPr lang="en-US" sz="2000" dirty="0" err="1" smtClean="0"/>
              <a:t>XGBoost</a:t>
            </a:r>
            <a:r>
              <a:rPr lang="en-US" sz="2000" dirty="0" smtClean="0"/>
              <a:t>, LGBM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Stacking : Voting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Artificial Neural Network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404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NEIGHBOR (K-NN)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20" y="1825625"/>
            <a:ext cx="11567160" cy="1255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(</a:t>
            </a:r>
            <a:r>
              <a:rPr lang="en-US" dirty="0" err="1" smtClean="0"/>
              <a:t>Eucleadean</a:t>
            </a:r>
            <a:r>
              <a:rPr lang="en-US" dirty="0" smtClean="0"/>
              <a:t> distance)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(k)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penentu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" name="Picture 4" descr="1_fVWC_7t3XDbczB4_xwP8M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852" y="3241358"/>
            <a:ext cx="3497873" cy="2883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20" y="1825625"/>
            <a:ext cx="11567160" cy="1255200"/>
          </a:xfrm>
        </p:spPr>
        <p:txBody>
          <a:bodyPr>
            <a:normAutofit/>
          </a:bodyPr>
          <a:lstStyle/>
          <a:p>
            <a:r>
              <a:rPr lang="en-US" dirty="0" smtClean="0"/>
              <a:t>Classification </a:t>
            </a:r>
            <a:r>
              <a:rPr lang="en-US" dirty="0" err="1" smtClean="0"/>
              <a:t>berdasarkan</a:t>
            </a:r>
            <a:r>
              <a:rPr lang="en-US" dirty="0" smtClean="0"/>
              <a:t> conditional probability, </a:t>
            </a:r>
            <a:r>
              <a:rPr lang="en-US" dirty="0" err="1" smtClean="0"/>
              <a:t>Bayes</a:t>
            </a:r>
            <a:r>
              <a:rPr lang="en-US" dirty="0" smtClean="0"/>
              <a:t> Theorem</a:t>
            </a:r>
          </a:p>
          <a:p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i="1" dirty="0" smtClean="0"/>
              <a:t>predictor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ayes_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7" y="3303052"/>
            <a:ext cx="4487594" cy="25663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2671" y="3460652"/>
            <a:ext cx="6105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 = </a:t>
            </a:r>
            <a:r>
              <a:rPr lang="en-US" dirty="0" err="1" smtClean="0"/>
              <a:t>Kelas</a:t>
            </a:r>
            <a:r>
              <a:rPr lang="en-US" dirty="0" smtClean="0"/>
              <a:t>/ </a:t>
            </a:r>
            <a:r>
              <a:rPr lang="en-US" dirty="0" err="1" smtClean="0"/>
              <a:t>kategori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target </a:t>
            </a:r>
            <a:r>
              <a:rPr lang="en-US" dirty="0" err="1" smtClean="0"/>
              <a:t>prediksi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X = Data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diprediksi</a:t>
            </a:r>
            <a:r>
              <a:rPr lang="en-US" dirty="0" smtClean="0"/>
              <a:t> </a:t>
            </a:r>
            <a:r>
              <a:rPr lang="en-US" dirty="0" err="1" smtClean="0"/>
              <a:t>kelasnya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x1, x2, x3, …. </a:t>
            </a:r>
            <a:r>
              <a:rPr lang="en-US" dirty="0" err="1" smtClean="0"/>
              <a:t>xn</a:t>
            </a:r>
            <a:r>
              <a:rPr lang="en-US" dirty="0" smtClean="0"/>
              <a:t> = Feature </a:t>
            </a:r>
            <a:r>
              <a:rPr lang="en-US" dirty="0" err="1" smtClean="0"/>
              <a:t>dari</a:t>
            </a:r>
            <a:r>
              <a:rPr lang="en-US" dirty="0" smtClean="0"/>
              <a:t> data X yang </a:t>
            </a:r>
            <a:r>
              <a:rPr lang="en-US" dirty="0" err="1" smtClean="0"/>
              <a:t>diprediksi</a:t>
            </a:r>
            <a:r>
              <a:rPr lang="en-US" dirty="0" smtClean="0"/>
              <a:t> </a:t>
            </a:r>
            <a:r>
              <a:rPr lang="en-US" dirty="0" err="1" smtClean="0"/>
              <a:t>kelasnya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</a:t>
            </a:r>
            <a:r>
              <a:rPr lang="en-US" smtClean="0"/>
              <a:t>BAYESIAN </a:t>
            </a:r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4779" y="1482018"/>
            <a:ext cx="5875753" cy="2527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579" y="4086152"/>
            <a:ext cx="78962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358" y="5479733"/>
            <a:ext cx="79914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947051" y="4754880"/>
            <a:ext cx="2996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P(PG=Y|i8) &gt; P(PN=Y|i8) </a:t>
            </a:r>
          </a:p>
          <a:p>
            <a:r>
              <a:rPr lang="en-US" dirty="0" err="1" smtClean="0"/>
              <a:t>Sehinga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Play Golf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i8 </a:t>
            </a:r>
            <a:r>
              <a:rPr lang="en-US" dirty="0" err="1" smtClean="0"/>
              <a:t>adalah</a:t>
            </a:r>
            <a:r>
              <a:rPr lang="en-US" dirty="0" smtClean="0"/>
              <a:t> NO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8454683" y="4431323"/>
            <a:ext cx="422031" cy="14911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F-DAC">
      <a:dk1>
        <a:srgbClr val="040404"/>
      </a:dk1>
      <a:lt1>
        <a:srgbClr val="FFFFFF"/>
      </a:lt1>
      <a:dk2>
        <a:srgbClr val="434343"/>
      </a:dk2>
      <a:lt2>
        <a:srgbClr val="E7E6E6"/>
      </a:lt2>
      <a:accent1>
        <a:srgbClr val="27395F"/>
      </a:accent1>
      <a:accent2>
        <a:srgbClr val="176EB4"/>
      </a:accent2>
      <a:accent3>
        <a:srgbClr val="F7EB25"/>
      </a:accent3>
      <a:accent4>
        <a:srgbClr val="FCB813"/>
      </a:accent4>
      <a:accent5>
        <a:srgbClr val="8A1538"/>
      </a:accent5>
      <a:accent6>
        <a:srgbClr val="A84F69"/>
      </a:accent6>
      <a:hlink>
        <a:srgbClr val="176EB4"/>
      </a:hlink>
      <a:folHlink>
        <a:srgbClr val="A84F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MoF-DAC">
      <a:dk1>
        <a:srgbClr val="040404"/>
      </a:dk1>
      <a:lt1>
        <a:srgbClr val="FFFFFF"/>
      </a:lt1>
      <a:dk2>
        <a:srgbClr val="434343"/>
      </a:dk2>
      <a:lt2>
        <a:srgbClr val="E7E6E6"/>
      </a:lt2>
      <a:accent1>
        <a:srgbClr val="27395F"/>
      </a:accent1>
      <a:accent2>
        <a:srgbClr val="176EB4"/>
      </a:accent2>
      <a:accent3>
        <a:srgbClr val="F7EB25"/>
      </a:accent3>
      <a:accent4>
        <a:srgbClr val="FCB813"/>
      </a:accent4>
      <a:accent5>
        <a:srgbClr val="8A1538"/>
      </a:accent5>
      <a:accent6>
        <a:srgbClr val="A84F69"/>
      </a:accent6>
      <a:hlink>
        <a:srgbClr val="176EB4"/>
      </a:hlink>
      <a:folHlink>
        <a:srgbClr val="A84F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485</Words>
  <Application>Microsoft Office PowerPoint</Application>
  <PresentationFormat>Custom</PresentationFormat>
  <Paragraphs>97</Paragraphs>
  <Slides>28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1_Office Theme</vt:lpstr>
      <vt:lpstr>MACHINE LEARNING BASIC CLASSIFICATION</vt:lpstr>
      <vt:lpstr>Classification</vt:lpstr>
      <vt:lpstr>CLASSIFICATION VS REGRESSION</vt:lpstr>
      <vt:lpstr>CLASSIFICATION TYPES</vt:lpstr>
      <vt:lpstr>CLASSIFICATION CASE STUDIES</vt:lpstr>
      <vt:lpstr>CLASSIFICATION ALGORITHMS</vt:lpstr>
      <vt:lpstr>K NEAREST NEIGHBOR (K-NN)</vt:lpstr>
      <vt:lpstr>NAÏVE BAYES ALGORITHMS</vt:lpstr>
      <vt:lpstr>NAÏVE BAYESIAN ALGORITHMS</vt:lpstr>
      <vt:lpstr>SUPPORT VECTOR MACHINE</vt:lpstr>
      <vt:lpstr>DECISSION TREE</vt:lpstr>
      <vt:lpstr>DECISSION TREE</vt:lpstr>
      <vt:lpstr>DECISSION TREE</vt:lpstr>
      <vt:lpstr>DECISSION TREE</vt:lpstr>
      <vt:lpstr>ENSEMBLE - BAGGING</vt:lpstr>
      <vt:lpstr>ENSEMBLE - BOOSTING</vt:lpstr>
      <vt:lpstr>ENSEMBLE - STACKING</vt:lpstr>
      <vt:lpstr>ARTIFICIAL NEURAL NETWORK</vt:lpstr>
      <vt:lpstr>ARTIFICIAL NEURAL NETWORK</vt:lpstr>
      <vt:lpstr>CLASSIFICATION ALGORITHMS</vt:lpstr>
      <vt:lpstr>Classification Algorithm Comparison</vt:lpstr>
      <vt:lpstr>CLASSIFICATION METHODS</vt:lpstr>
      <vt:lpstr>MODEL EVALUATION (CONFUSSION MATRIX)</vt:lpstr>
      <vt:lpstr>MODEL EVALUATION</vt:lpstr>
      <vt:lpstr>MODEL EVALUATION (Precision and Recall)</vt:lpstr>
      <vt:lpstr>MODEL EVALUATION (AUC - ROC)</vt:lpstr>
      <vt:lpstr>CONTOH PENERAPAN PADA PYTHON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BASIC CLASSIFICATION</dc:title>
  <dc:creator>Teguh Prasetyo</dc:creator>
  <cp:lastModifiedBy>usrdjp</cp:lastModifiedBy>
  <cp:revision>82</cp:revision>
  <dcterms:created xsi:type="dcterms:W3CDTF">2021-07-31T03:19:20Z</dcterms:created>
  <dcterms:modified xsi:type="dcterms:W3CDTF">2022-04-11T15:10:03Z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0x0101002649E79E46DC204EB7BE01BC4F1E5554</vt:lpwstr>
  </property>
</Properties>
</file>