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Hagrid Heavy" panose="020B0604020202020204" charset="0"/>
      <p:regular r:id="rId16"/>
    </p:embeddedFont>
    <p:embeddedFont>
      <p:font typeface="Hagrid Ultra-Bold" panose="020B0604020202020204" charset="0"/>
      <p:regular r:id="rId17"/>
    </p:embeddedFont>
    <p:embeddedFont>
      <p:font typeface="Roboto" panose="02000000000000000000" pitchFamily="2"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svg"/><Relationship Id="rId7" Type="http://schemas.openxmlformats.org/officeDocument/2006/relationships/image" Target="../media/image2.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10.svg"/><Relationship Id="rId12"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2.svg"/><Relationship Id="rId10" Type="http://schemas.openxmlformats.org/officeDocument/2006/relationships/image" Target="../media/image14.png"/><Relationship Id="rId4" Type="http://schemas.openxmlformats.org/officeDocument/2006/relationships/image" Target="../media/image1.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svg"/><Relationship Id="rId10" Type="http://schemas.openxmlformats.org/officeDocument/2006/relationships/image" Target="../media/image20.png"/><Relationship Id="rId4" Type="http://schemas.openxmlformats.org/officeDocument/2006/relationships/image" Target="../media/image1.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TextBox 2"/>
          <p:cNvSpPr txBox="1"/>
          <p:nvPr/>
        </p:nvSpPr>
        <p:spPr>
          <a:xfrm>
            <a:off x="768850" y="2931320"/>
            <a:ext cx="16228082" cy="3320855"/>
          </a:xfrm>
          <a:prstGeom prst="rect">
            <a:avLst/>
          </a:prstGeom>
        </p:spPr>
        <p:txBody>
          <a:bodyPr lIns="0" tIns="0" rIns="0" bIns="0" rtlCol="0" anchor="t">
            <a:spAutoFit/>
          </a:bodyPr>
          <a:lstStyle/>
          <a:p>
            <a:pPr algn="ctr">
              <a:lnSpc>
                <a:spcPts val="25700"/>
              </a:lnSpc>
            </a:pPr>
            <a:r>
              <a:rPr lang="en-US" sz="18357">
                <a:solidFill>
                  <a:srgbClr val="F5E6CA"/>
                </a:solidFill>
                <a:latin typeface="Hagrid Heavy"/>
              </a:rPr>
              <a:t>GAMES</a:t>
            </a:r>
          </a:p>
        </p:txBody>
      </p:sp>
      <p:sp>
        <p:nvSpPr>
          <p:cNvPr id="3" name="TextBox 3"/>
          <p:cNvSpPr txBox="1"/>
          <p:nvPr/>
        </p:nvSpPr>
        <p:spPr>
          <a:xfrm>
            <a:off x="5043854" y="1983283"/>
            <a:ext cx="7678074" cy="1958348"/>
          </a:xfrm>
          <a:prstGeom prst="rect">
            <a:avLst/>
          </a:prstGeom>
        </p:spPr>
        <p:txBody>
          <a:bodyPr lIns="0" tIns="0" rIns="0" bIns="0" rtlCol="0" anchor="t">
            <a:spAutoFit/>
          </a:bodyPr>
          <a:lstStyle/>
          <a:p>
            <a:pPr algn="ctr">
              <a:lnSpc>
                <a:spcPts val="15119"/>
              </a:lnSpc>
            </a:pPr>
            <a:r>
              <a:rPr lang="en-US" sz="10799">
                <a:solidFill>
                  <a:srgbClr val="F5E6CA"/>
                </a:solidFill>
                <a:latin typeface="Hagrid Heavy"/>
              </a:rPr>
              <a:t>CAR</a:t>
            </a:r>
          </a:p>
        </p:txBody>
      </p:sp>
      <p:grpSp>
        <p:nvGrpSpPr>
          <p:cNvPr id="4" name="Group 4"/>
          <p:cNvGrpSpPr/>
          <p:nvPr/>
        </p:nvGrpSpPr>
        <p:grpSpPr>
          <a:xfrm>
            <a:off x="768850" y="7406159"/>
            <a:ext cx="16228082" cy="1323351"/>
            <a:chOff x="0" y="0"/>
            <a:chExt cx="3964388" cy="323284"/>
          </a:xfrm>
        </p:grpSpPr>
        <p:sp>
          <p:nvSpPr>
            <p:cNvPr id="5" name="Freeform 5"/>
            <p:cNvSpPr/>
            <p:nvPr/>
          </p:nvSpPr>
          <p:spPr>
            <a:xfrm>
              <a:off x="0" y="0"/>
              <a:ext cx="3964388" cy="323284"/>
            </a:xfrm>
            <a:custGeom>
              <a:avLst/>
              <a:gdLst/>
              <a:ahLst/>
              <a:cxnLst/>
              <a:rect l="l" t="t" r="r" b="b"/>
              <a:pathLst>
                <a:path w="3964388" h="323284">
                  <a:moveTo>
                    <a:pt x="0" y="0"/>
                  </a:moveTo>
                  <a:lnTo>
                    <a:pt x="3964388" y="0"/>
                  </a:lnTo>
                  <a:lnTo>
                    <a:pt x="3964388" y="323284"/>
                  </a:lnTo>
                  <a:lnTo>
                    <a:pt x="0" y="323284"/>
                  </a:lnTo>
                  <a:close/>
                </a:path>
              </a:pathLst>
            </a:custGeom>
            <a:solidFill>
              <a:srgbClr val="F5E6CA"/>
            </a:solidFill>
          </p:spPr>
        </p:sp>
        <p:sp>
          <p:nvSpPr>
            <p:cNvPr id="6" name="TextBox 6"/>
            <p:cNvSpPr txBox="1"/>
            <p:nvPr/>
          </p:nvSpPr>
          <p:spPr>
            <a:xfrm>
              <a:off x="0" y="-38100"/>
              <a:ext cx="3964388" cy="361384"/>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748024" y="7845267"/>
            <a:ext cx="10973904" cy="397510"/>
          </a:xfrm>
          <a:prstGeom prst="rect">
            <a:avLst/>
          </a:prstGeom>
        </p:spPr>
        <p:txBody>
          <a:bodyPr lIns="0" tIns="0" rIns="0" bIns="0" rtlCol="0" anchor="t">
            <a:spAutoFit/>
          </a:bodyPr>
          <a:lstStyle/>
          <a:p>
            <a:pPr>
              <a:lnSpc>
                <a:spcPts val="3080"/>
              </a:lnSpc>
            </a:pPr>
            <a:r>
              <a:rPr lang="en-US" sz="2200">
                <a:solidFill>
                  <a:srgbClr val="343F56"/>
                </a:solidFill>
                <a:latin typeface="Hagrid Ultra-Bold"/>
              </a:rPr>
              <a:t>2200018338 | ALDI PRAMONO | H  | PEMOGRAMAN BERBASIS OBJEK</a:t>
            </a:r>
          </a:p>
        </p:txBody>
      </p:sp>
      <p:sp>
        <p:nvSpPr>
          <p:cNvPr id="8" name="Freeform 8"/>
          <p:cNvSpPr/>
          <p:nvPr/>
        </p:nvSpPr>
        <p:spPr>
          <a:xfrm>
            <a:off x="1123746" y="8729510"/>
            <a:ext cx="334644" cy="334644"/>
          </a:xfrm>
          <a:custGeom>
            <a:avLst/>
            <a:gdLst/>
            <a:ahLst/>
            <a:cxnLst/>
            <a:rect l="l" t="t" r="r" b="b"/>
            <a:pathLst>
              <a:path w="334644" h="334644">
                <a:moveTo>
                  <a:pt x="0" y="0"/>
                </a:moveTo>
                <a:lnTo>
                  <a:pt x="334644" y="0"/>
                </a:lnTo>
                <a:lnTo>
                  <a:pt x="334644" y="334644"/>
                </a:lnTo>
                <a:lnTo>
                  <a:pt x="0" y="334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8530513" y="1222846"/>
            <a:ext cx="709791" cy="489756"/>
          </a:xfrm>
          <a:custGeom>
            <a:avLst/>
            <a:gdLst/>
            <a:ahLst/>
            <a:cxnLst/>
            <a:rect l="l" t="t" r="r" b="b"/>
            <a:pathLst>
              <a:path w="709791" h="489756">
                <a:moveTo>
                  <a:pt x="0" y="0"/>
                </a:moveTo>
                <a:lnTo>
                  <a:pt x="709792" y="0"/>
                </a:lnTo>
                <a:lnTo>
                  <a:pt x="709792" y="489756"/>
                </a:lnTo>
                <a:lnTo>
                  <a:pt x="0" y="4897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1291068" y="6195025"/>
            <a:ext cx="16228082" cy="421640"/>
          </a:xfrm>
          <a:prstGeom prst="rect">
            <a:avLst/>
          </a:prstGeom>
        </p:spPr>
        <p:txBody>
          <a:bodyPr lIns="0" tIns="0" rIns="0" bIns="0" rtlCol="0" anchor="t">
            <a:spAutoFit/>
          </a:bodyPr>
          <a:lstStyle/>
          <a:p>
            <a:pPr algn="ctr">
              <a:lnSpc>
                <a:spcPts val="3220"/>
              </a:lnSpc>
            </a:pPr>
            <a:r>
              <a:rPr lang="en-US" sz="2300">
                <a:solidFill>
                  <a:srgbClr val="F5E6CA"/>
                </a:solidFill>
                <a:latin typeface="Hagrid Heavy"/>
              </a:rPr>
              <a:t>GITHUB PROJECT : HTTPS://GITHUB.COM/ALDIPRAMONOO/APLIKASI-CAR-GAME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sp>
        <p:nvSpPr>
          <p:cNvPr id="2" name="TextBox 2"/>
          <p:cNvSpPr txBox="1"/>
          <p:nvPr/>
        </p:nvSpPr>
        <p:spPr>
          <a:xfrm>
            <a:off x="3889865" y="3457555"/>
            <a:ext cx="10508269" cy="1859288"/>
          </a:xfrm>
          <a:prstGeom prst="rect">
            <a:avLst/>
          </a:prstGeom>
        </p:spPr>
        <p:txBody>
          <a:bodyPr lIns="0" tIns="0" rIns="0" bIns="0" rtlCol="0" anchor="t">
            <a:spAutoFit/>
          </a:bodyPr>
          <a:lstStyle/>
          <a:p>
            <a:pPr algn="ctr">
              <a:lnSpc>
                <a:spcPts val="15119"/>
              </a:lnSpc>
            </a:pPr>
            <a:r>
              <a:rPr lang="en-US" sz="10799">
                <a:solidFill>
                  <a:srgbClr val="343F56"/>
                </a:solidFill>
                <a:latin typeface="Hagrid Heavy"/>
              </a:rPr>
              <a:t>THANK YOU</a:t>
            </a:r>
          </a:p>
        </p:txBody>
      </p:sp>
      <p:sp>
        <p:nvSpPr>
          <p:cNvPr id="3" name="Freeform 3"/>
          <p:cNvSpPr/>
          <p:nvPr/>
        </p:nvSpPr>
        <p:spPr>
          <a:xfrm>
            <a:off x="1028700" y="1028700"/>
            <a:ext cx="709791" cy="489756"/>
          </a:xfrm>
          <a:custGeom>
            <a:avLst/>
            <a:gdLst/>
            <a:ahLst/>
            <a:cxnLst/>
            <a:rect l="l" t="t" r="r" b="b"/>
            <a:pathLst>
              <a:path w="709791" h="489756">
                <a:moveTo>
                  <a:pt x="0" y="0"/>
                </a:moveTo>
                <a:lnTo>
                  <a:pt x="709791" y="0"/>
                </a:lnTo>
                <a:lnTo>
                  <a:pt x="709791"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AutoShape 4"/>
          <p:cNvSpPr/>
          <p:nvPr/>
        </p:nvSpPr>
        <p:spPr>
          <a:xfrm>
            <a:off x="2004218" y="1499406"/>
            <a:ext cx="15255082" cy="19050"/>
          </a:xfrm>
          <a:prstGeom prst="line">
            <a:avLst/>
          </a:prstGeom>
          <a:ln w="38100" cap="flat">
            <a:solidFill>
              <a:srgbClr val="343F56"/>
            </a:solidFill>
            <a:prstDash val="solid"/>
            <a:headEnd type="none" w="sm" len="sm"/>
            <a:tailEnd type="none" w="sm" len="sm"/>
          </a:ln>
        </p:spPr>
      </p:sp>
      <p:grpSp>
        <p:nvGrpSpPr>
          <p:cNvPr id="5" name="Group 5"/>
          <p:cNvGrpSpPr/>
          <p:nvPr/>
        </p:nvGrpSpPr>
        <p:grpSpPr>
          <a:xfrm>
            <a:off x="1031218" y="8345443"/>
            <a:ext cx="16228082" cy="912857"/>
            <a:chOff x="0" y="0"/>
            <a:chExt cx="3964388" cy="223003"/>
          </a:xfrm>
        </p:grpSpPr>
        <p:sp>
          <p:nvSpPr>
            <p:cNvPr id="6" name="Freeform 6"/>
            <p:cNvSpPr/>
            <p:nvPr/>
          </p:nvSpPr>
          <p:spPr>
            <a:xfrm>
              <a:off x="0" y="0"/>
              <a:ext cx="3964388" cy="223003"/>
            </a:xfrm>
            <a:custGeom>
              <a:avLst/>
              <a:gdLst/>
              <a:ahLst/>
              <a:cxnLst/>
              <a:rect l="l" t="t" r="r" b="b"/>
              <a:pathLst>
                <a:path w="3964388" h="223003">
                  <a:moveTo>
                    <a:pt x="0" y="0"/>
                  </a:moveTo>
                  <a:lnTo>
                    <a:pt x="3964388" y="0"/>
                  </a:lnTo>
                  <a:lnTo>
                    <a:pt x="3964388" y="223003"/>
                  </a:lnTo>
                  <a:lnTo>
                    <a:pt x="0" y="223003"/>
                  </a:lnTo>
                  <a:close/>
                </a:path>
              </a:pathLst>
            </a:custGeom>
            <a:solidFill>
              <a:srgbClr val="343F56"/>
            </a:solidFill>
          </p:spPr>
        </p:sp>
        <p:sp>
          <p:nvSpPr>
            <p:cNvPr id="7" name="TextBox 7"/>
            <p:cNvSpPr txBox="1"/>
            <p:nvPr/>
          </p:nvSpPr>
          <p:spPr>
            <a:xfrm>
              <a:off x="0" y="-38100"/>
              <a:ext cx="3964388" cy="26110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010392" y="8582394"/>
            <a:ext cx="5759741" cy="397510"/>
          </a:xfrm>
          <a:prstGeom prst="rect">
            <a:avLst/>
          </a:prstGeom>
        </p:spPr>
        <p:txBody>
          <a:bodyPr lIns="0" tIns="0" rIns="0" bIns="0" rtlCol="0" anchor="t">
            <a:spAutoFit/>
          </a:bodyPr>
          <a:lstStyle/>
          <a:p>
            <a:pPr>
              <a:lnSpc>
                <a:spcPts val="3080"/>
              </a:lnSpc>
            </a:pPr>
            <a:r>
              <a:rPr lang="en-US" sz="2200">
                <a:solidFill>
                  <a:srgbClr val="F5E6CA"/>
                </a:solidFill>
                <a:latin typeface="Hagrid Ultra-Bold"/>
              </a:rPr>
              <a:t>2200018338 | ALDI PRAMONO | H</a:t>
            </a:r>
          </a:p>
        </p:txBody>
      </p:sp>
      <p:sp>
        <p:nvSpPr>
          <p:cNvPr id="9" name="Freeform 9"/>
          <p:cNvSpPr/>
          <p:nvPr/>
        </p:nvSpPr>
        <p:spPr>
          <a:xfrm>
            <a:off x="1383596" y="8623839"/>
            <a:ext cx="334644" cy="334644"/>
          </a:xfrm>
          <a:custGeom>
            <a:avLst/>
            <a:gdLst/>
            <a:ahLst/>
            <a:cxnLst/>
            <a:rect l="l" t="t" r="r" b="b"/>
            <a:pathLst>
              <a:path w="334644" h="334644">
                <a:moveTo>
                  <a:pt x="0" y="0"/>
                </a:moveTo>
                <a:lnTo>
                  <a:pt x="334644" y="0"/>
                </a:lnTo>
                <a:lnTo>
                  <a:pt x="334644"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grpSp>
        <p:nvGrpSpPr>
          <p:cNvPr id="2" name="Group 2"/>
          <p:cNvGrpSpPr/>
          <p:nvPr/>
        </p:nvGrpSpPr>
        <p:grpSpPr>
          <a:xfrm>
            <a:off x="781569" y="881038"/>
            <a:ext cx="7883456" cy="8377262"/>
            <a:chOff x="0" y="0"/>
            <a:chExt cx="1925864" cy="2046497"/>
          </a:xfrm>
        </p:grpSpPr>
        <p:sp>
          <p:nvSpPr>
            <p:cNvPr id="3" name="Freeform 3"/>
            <p:cNvSpPr/>
            <p:nvPr/>
          </p:nvSpPr>
          <p:spPr>
            <a:xfrm>
              <a:off x="0" y="0"/>
              <a:ext cx="1925864" cy="2046497"/>
            </a:xfrm>
            <a:custGeom>
              <a:avLst/>
              <a:gdLst/>
              <a:ahLst/>
              <a:cxnLst/>
              <a:rect l="l" t="t" r="r" b="b"/>
              <a:pathLst>
                <a:path w="1925864" h="2046497">
                  <a:moveTo>
                    <a:pt x="0" y="0"/>
                  </a:moveTo>
                  <a:lnTo>
                    <a:pt x="1925864" y="0"/>
                  </a:lnTo>
                  <a:lnTo>
                    <a:pt x="1925864" y="2046497"/>
                  </a:lnTo>
                  <a:lnTo>
                    <a:pt x="0" y="2046497"/>
                  </a:lnTo>
                  <a:close/>
                </a:path>
              </a:pathLst>
            </a:custGeom>
            <a:solidFill>
              <a:srgbClr val="F5E6CA"/>
            </a:solidFill>
          </p:spPr>
        </p:sp>
        <p:sp>
          <p:nvSpPr>
            <p:cNvPr id="4" name="TextBox 4"/>
            <p:cNvSpPr txBox="1"/>
            <p:nvPr/>
          </p:nvSpPr>
          <p:spPr>
            <a:xfrm>
              <a:off x="0" y="-38100"/>
              <a:ext cx="1925864" cy="208459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7578209" y="391281"/>
            <a:ext cx="709791" cy="489756"/>
          </a:xfrm>
          <a:custGeom>
            <a:avLst/>
            <a:gdLst/>
            <a:ahLst/>
            <a:cxnLst/>
            <a:rect l="l" t="t" r="r" b="b"/>
            <a:pathLst>
              <a:path w="709791" h="489756">
                <a:moveTo>
                  <a:pt x="0" y="0"/>
                </a:moveTo>
                <a:lnTo>
                  <a:pt x="709791" y="0"/>
                </a:lnTo>
                <a:lnTo>
                  <a:pt x="709791" y="489757"/>
                </a:lnTo>
                <a:lnTo>
                  <a:pt x="0" y="489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857269" y="1192724"/>
            <a:ext cx="5624747" cy="7753889"/>
          </a:xfrm>
          <a:custGeom>
            <a:avLst/>
            <a:gdLst/>
            <a:ahLst/>
            <a:cxnLst/>
            <a:rect l="l" t="t" r="r" b="b"/>
            <a:pathLst>
              <a:path w="5624747" h="7753889">
                <a:moveTo>
                  <a:pt x="0" y="0"/>
                </a:moveTo>
                <a:lnTo>
                  <a:pt x="5624747" y="0"/>
                </a:lnTo>
                <a:lnTo>
                  <a:pt x="5624747" y="7753889"/>
                </a:lnTo>
                <a:lnTo>
                  <a:pt x="0" y="7753889"/>
                </a:lnTo>
                <a:lnTo>
                  <a:pt x="0" y="0"/>
                </a:lnTo>
                <a:close/>
              </a:path>
            </a:pathLst>
          </a:custGeom>
          <a:blipFill>
            <a:blip r:embed="rId4"/>
            <a:stretch>
              <a:fillRect/>
            </a:stretch>
          </a:blipFill>
        </p:spPr>
      </p:sp>
      <p:sp>
        <p:nvSpPr>
          <p:cNvPr id="7" name="TextBox 7"/>
          <p:cNvSpPr txBox="1"/>
          <p:nvPr/>
        </p:nvSpPr>
        <p:spPr>
          <a:xfrm>
            <a:off x="1347609" y="1046652"/>
            <a:ext cx="6830690" cy="1953259"/>
          </a:xfrm>
          <a:prstGeom prst="rect">
            <a:avLst/>
          </a:prstGeom>
        </p:spPr>
        <p:txBody>
          <a:bodyPr lIns="0" tIns="0" rIns="0" bIns="0" rtlCol="0" anchor="t">
            <a:spAutoFit/>
          </a:bodyPr>
          <a:lstStyle/>
          <a:p>
            <a:pPr>
              <a:lnSpc>
                <a:spcPts val="7420"/>
              </a:lnSpc>
            </a:pPr>
            <a:r>
              <a:rPr lang="en-US" sz="5300">
                <a:solidFill>
                  <a:srgbClr val="343F56"/>
                </a:solidFill>
                <a:latin typeface="Hagrid Heavy"/>
              </a:rPr>
              <a:t>DESKRIPSI </a:t>
            </a:r>
          </a:p>
          <a:p>
            <a:pPr>
              <a:lnSpc>
                <a:spcPts val="7420"/>
              </a:lnSpc>
            </a:pPr>
            <a:r>
              <a:rPr lang="en-US" sz="5300">
                <a:solidFill>
                  <a:srgbClr val="343F56"/>
                </a:solidFill>
                <a:latin typeface="Hagrid Heavy"/>
              </a:rPr>
              <a:t>APLIKASI</a:t>
            </a:r>
          </a:p>
        </p:txBody>
      </p:sp>
      <p:sp>
        <p:nvSpPr>
          <p:cNvPr id="8" name="TextBox 8"/>
          <p:cNvSpPr txBox="1"/>
          <p:nvPr/>
        </p:nvSpPr>
        <p:spPr>
          <a:xfrm>
            <a:off x="1347609" y="3247858"/>
            <a:ext cx="6830690" cy="5148264"/>
          </a:xfrm>
          <a:prstGeom prst="rect">
            <a:avLst/>
          </a:prstGeom>
        </p:spPr>
        <p:txBody>
          <a:bodyPr lIns="0" tIns="0" rIns="0" bIns="0" rtlCol="0" anchor="t">
            <a:spAutoFit/>
          </a:bodyPr>
          <a:lstStyle/>
          <a:p>
            <a:pPr>
              <a:lnSpc>
                <a:spcPts val="3412"/>
              </a:lnSpc>
            </a:pPr>
            <a:r>
              <a:rPr lang="en-US" sz="2437">
                <a:solidFill>
                  <a:srgbClr val="343F56"/>
                </a:solidFill>
                <a:latin typeface="Roboto"/>
              </a:rPr>
              <a:t>Aplikasi ini adalah sebuah permainan sederhana yang dibangun dengan menggunakan lingkungan pengembangan Greenfoot.. Dalam permainan ini, pemain mengendalikan sebuah mobil (Car) dengan tujuan untuk mengumpulkan koin (Coin) dan, sekaligus, menghindari tabrakan dengan mobil-mobil lain (Car2 dan Car3). Melalui penggunaan kelas-kelas seperti Car, Pendukung, Car2, Car3, dan Coin, aplikasi ini menyajikan pengalaman interaktif di mana pemain dapat berinteraksi dengan elemen-elemen permainan dan mencoba untuk mencapai skor tertinggi.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grpSp>
        <p:nvGrpSpPr>
          <p:cNvPr id="2" name="Group 2"/>
          <p:cNvGrpSpPr/>
          <p:nvPr/>
        </p:nvGrpSpPr>
        <p:grpSpPr>
          <a:xfrm>
            <a:off x="2818710" y="3965650"/>
            <a:ext cx="6117407" cy="1510760"/>
            <a:chOff x="0" y="0"/>
            <a:chExt cx="2067118" cy="510497"/>
          </a:xfrm>
        </p:grpSpPr>
        <p:sp>
          <p:nvSpPr>
            <p:cNvPr id="3" name="Freeform 3"/>
            <p:cNvSpPr/>
            <p:nvPr/>
          </p:nvSpPr>
          <p:spPr>
            <a:xfrm>
              <a:off x="0" y="0"/>
              <a:ext cx="2067118" cy="510497"/>
            </a:xfrm>
            <a:custGeom>
              <a:avLst/>
              <a:gdLst/>
              <a:ahLst/>
              <a:cxnLst/>
              <a:rect l="l" t="t" r="r" b="b"/>
              <a:pathLst>
                <a:path w="2067118" h="510497">
                  <a:moveTo>
                    <a:pt x="0" y="0"/>
                  </a:moveTo>
                  <a:lnTo>
                    <a:pt x="2067118" y="0"/>
                  </a:lnTo>
                  <a:lnTo>
                    <a:pt x="2067118" y="510497"/>
                  </a:lnTo>
                  <a:lnTo>
                    <a:pt x="0" y="510497"/>
                  </a:lnTo>
                  <a:close/>
                </a:path>
              </a:pathLst>
            </a:custGeom>
            <a:solidFill>
              <a:srgbClr val="F5E6CA"/>
            </a:solidFill>
            <a:ln cap="sq">
              <a:noFill/>
              <a:prstDash val="solid"/>
              <a:miter/>
            </a:ln>
          </p:spPr>
        </p:sp>
        <p:sp>
          <p:nvSpPr>
            <p:cNvPr id="4" name="TextBox 4"/>
            <p:cNvSpPr txBox="1"/>
            <p:nvPr/>
          </p:nvSpPr>
          <p:spPr>
            <a:xfrm>
              <a:off x="0" y="-38100"/>
              <a:ext cx="2067118" cy="548597"/>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2818710" y="5889574"/>
            <a:ext cx="6117407" cy="1510760"/>
            <a:chOff x="0" y="0"/>
            <a:chExt cx="2067118" cy="510497"/>
          </a:xfrm>
        </p:grpSpPr>
        <p:sp>
          <p:nvSpPr>
            <p:cNvPr id="6" name="Freeform 6"/>
            <p:cNvSpPr/>
            <p:nvPr/>
          </p:nvSpPr>
          <p:spPr>
            <a:xfrm>
              <a:off x="0" y="0"/>
              <a:ext cx="2067118" cy="510497"/>
            </a:xfrm>
            <a:custGeom>
              <a:avLst/>
              <a:gdLst/>
              <a:ahLst/>
              <a:cxnLst/>
              <a:rect l="l" t="t" r="r" b="b"/>
              <a:pathLst>
                <a:path w="2067118" h="510497">
                  <a:moveTo>
                    <a:pt x="0" y="0"/>
                  </a:moveTo>
                  <a:lnTo>
                    <a:pt x="2067118" y="0"/>
                  </a:lnTo>
                  <a:lnTo>
                    <a:pt x="2067118" y="510497"/>
                  </a:lnTo>
                  <a:lnTo>
                    <a:pt x="0" y="510497"/>
                  </a:lnTo>
                  <a:close/>
                </a:path>
              </a:pathLst>
            </a:custGeom>
            <a:solidFill>
              <a:srgbClr val="F5E6CA"/>
            </a:solidFill>
            <a:ln cap="sq">
              <a:noFill/>
              <a:prstDash val="solid"/>
              <a:miter/>
            </a:ln>
          </p:spPr>
        </p:sp>
        <p:sp>
          <p:nvSpPr>
            <p:cNvPr id="7" name="TextBox 7"/>
            <p:cNvSpPr txBox="1"/>
            <p:nvPr/>
          </p:nvSpPr>
          <p:spPr>
            <a:xfrm>
              <a:off x="0" y="-38100"/>
              <a:ext cx="2067118" cy="548597"/>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9351883" y="3965650"/>
            <a:ext cx="6117407" cy="1510760"/>
            <a:chOff x="0" y="0"/>
            <a:chExt cx="2067118" cy="510497"/>
          </a:xfrm>
        </p:grpSpPr>
        <p:sp>
          <p:nvSpPr>
            <p:cNvPr id="9" name="Freeform 9"/>
            <p:cNvSpPr/>
            <p:nvPr/>
          </p:nvSpPr>
          <p:spPr>
            <a:xfrm>
              <a:off x="0" y="0"/>
              <a:ext cx="2067118" cy="510497"/>
            </a:xfrm>
            <a:custGeom>
              <a:avLst/>
              <a:gdLst/>
              <a:ahLst/>
              <a:cxnLst/>
              <a:rect l="l" t="t" r="r" b="b"/>
              <a:pathLst>
                <a:path w="2067118" h="510497">
                  <a:moveTo>
                    <a:pt x="0" y="0"/>
                  </a:moveTo>
                  <a:lnTo>
                    <a:pt x="2067118" y="0"/>
                  </a:lnTo>
                  <a:lnTo>
                    <a:pt x="2067118" y="510497"/>
                  </a:lnTo>
                  <a:lnTo>
                    <a:pt x="0" y="510497"/>
                  </a:lnTo>
                  <a:close/>
                </a:path>
              </a:pathLst>
            </a:custGeom>
            <a:solidFill>
              <a:srgbClr val="F5E6CA"/>
            </a:solidFill>
            <a:ln cap="sq">
              <a:noFill/>
              <a:prstDash val="solid"/>
              <a:miter/>
            </a:ln>
          </p:spPr>
        </p:sp>
        <p:sp>
          <p:nvSpPr>
            <p:cNvPr id="10" name="TextBox 10"/>
            <p:cNvSpPr txBox="1"/>
            <p:nvPr/>
          </p:nvSpPr>
          <p:spPr>
            <a:xfrm>
              <a:off x="0" y="-38100"/>
              <a:ext cx="2067118" cy="548597"/>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9351883" y="5889574"/>
            <a:ext cx="6117407" cy="1510760"/>
            <a:chOff x="0" y="0"/>
            <a:chExt cx="2067118" cy="510497"/>
          </a:xfrm>
        </p:grpSpPr>
        <p:sp>
          <p:nvSpPr>
            <p:cNvPr id="12" name="Freeform 12"/>
            <p:cNvSpPr/>
            <p:nvPr/>
          </p:nvSpPr>
          <p:spPr>
            <a:xfrm>
              <a:off x="0" y="0"/>
              <a:ext cx="2067118" cy="510497"/>
            </a:xfrm>
            <a:custGeom>
              <a:avLst/>
              <a:gdLst/>
              <a:ahLst/>
              <a:cxnLst/>
              <a:rect l="l" t="t" r="r" b="b"/>
              <a:pathLst>
                <a:path w="2067118" h="510497">
                  <a:moveTo>
                    <a:pt x="0" y="0"/>
                  </a:moveTo>
                  <a:lnTo>
                    <a:pt x="2067118" y="0"/>
                  </a:lnTo>
                  <a:lnTo>
                    <a:pt x="2067118" y="510497"/>
                  </a:lnTo>
                  <a:lnTo>
                    <a:pt x="0" y="510497"/>
                  </a:lnTo>
                  <a:close/>
                </a:path>
              </a:pathLst>
            </a:custGeom>
            <a:solidFill>
              <a:srgbClr val="F5E6CA"/>
            </a:solidFill>
            <a:ln cap="sq">
              <a:noFill/>
              <a:prstDash val="solid"/>
              <a:miter/>
            </a:ln>
          </p:spPr>
        </p:sp>
        <p:sp>
          <p:nvSpPr>
            <p:cNvPr id="13" name="TextBox 13"/>
            <p:cNvSpPr txBox="1"/>
            <p:nvPr/>
          </p:nvSpPr>
          <p:spPr>
            <a:xfrm>
              <a:off x="0" y="-38100"/>
              <a:ext cx="2067118" cy="548597"/>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3070768" y="4276165"/>
            <a:ext cx="287413" cy="287413"/>
          </a:xfrm>
          <a:custGeom>
            <a:avLst/>
            <a:gdLst/>
            <a:ahLst/>
            <a:cxnLst/>
            <a:rect l="l" t="t" r="r" b="b"/>
            <a:pathLst>
              <a:path w="287413" h="287413">
                <a:moveTo>
                  <a:pt x="0" y="0"/>
                </a:moveTo>
                <a:lnTo>
                  <a:pt x="287413" y="0"/>
                </a:lnTo>
                <a:lnTo>
                  <a:pt x="287413" y="287413"/>
                </a:lnTo>
                <a:lnTo>
                  <a:pt x="0" y="2874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3070768" y="6200090"/>
            <a:ext cx="287413" cy="287413"/>
          </a:xfrm>
          <a:custGeom>
            <a:avLst/>
            <a:gdLst/>
            <a:ahLst/>
            <a:cxnLst/>
            <a:rect l="l" t="t" r="r" b="b"/>
            <a:pathLst>
              <a:path w="287413" h="287413">
                <a:moveTo>
                  <a:pt x="0" y="0"/>
                </a:moveTo>
                <a:lnTo>
                  <a:pt x="287413" y="0"/>
                </a:lnTo>
                <a:lnTo>
                  <a:pt x="287413" y="287413"/>
                </a:lnTo>
                <a:lnTo>
                  <a:pt x="0" y="2874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9603941" y="4276165"/>
            <a:ext cx="287413" cy="287413"/>
          </a:xfrm>
          <a:custGeom>
            <a:avLst/>
            <a:gdLst/>
            <a:ahLst/>
            <a:cxnLst/>
            <a:rect l="l" t="t" r="r" b="b"/>
            <a:pathLst>
              <a:path w="287413" h="287413">
                <a:moveTo>
                  <a:pt x="0" y="0"/>
                </a:moveTo>
                <a:lnTo>
                  <a:pt x="287413" y="0"/>
                </a:lnTo>
                <a:lnTo>
                  <a:pt x="287413" y="287413"/>
                </a:lnTo>
                <a:lnTo>
                  <a:pt x="0" y="2874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9603941" y="6200090"/>
            <a:ext cx="287413" cy="287413"/>
          </a:xfrm>
          <a:custGeom>
            <a:avLst/>
            <a:gdLst/>
            <a:ahLst/>
            <a:cxnLst/>
            <a:rect l="l" t="t" r="r" b="b"/>
            <a:pathLst>
              <a:path w="287413" h="287413">
                <a:moveTo>
                  <a:pt x="0" y="0"/>
                </a:moveTo>
                <a:lnTo>
                  <a:pt x="287413" y="0"/>
                </a:lnTo>
                <a:lnTo>
                  <a:pt x="287413" y="287413"/>
                </a:lnTo>
                <a:lnTo>
                  <a:pt x="0" y="2874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2690523" y="2080484"/>
            <a:ext cx="12906955" cy="1370966"/>
          </a:xfrm>
          <a:prstGeom prst="rect">
            <a:avLst/>
          </a:prstGeom>
        </p:spPr>
        <p:txBody>
          <a:bodyPr lIns="0" tIns="0" rIns="0" bIns="0" rtlCol="0" anchor="t">
            <a:spAutoFit/>
          </a:bodyPr>
          <a:lstStyle/>
          <a:p>
            <a:pPr algn="ctr">
              <a:lnSpc>
                <a:spcPts val="10639"/>
              </a:lnSpc>
            </a:pPr>
            <a:r>
              <a:rPr lang="en-US" sz="7599">
                <a:solidFill>
                  <a:srgbClr val="F5E6CA"/>
                </a:solidFill>
                <a:latin typeface="Hagrid Heavy"/>
              </a:rPr>
              <a:t>FITUR APLIKASI</a:t>
            </a:r>
          </a:p>
        </p:txBody>
      </p:sp>
      <p:sp>
        <p:nvSpPr>
          <p:cNvPr id="19" name="TextBox 19"/>
          <p:cNvSpPr txBox="1"/>
          <p:nvPr/>
        </p:nvSpPr>
        <p:spPr>
          <a:xfrm>
            <a:off x="3654853" y="4327708"/>
            <a:ext cx="4805770" cy="700920"/>
          </a:xfrm>
          <a:prstGeom prst="rect">
            <a:avLst/>
          </a:prstGeom>
        </p:spPr>
        <p:txBody>
          <a:bodyPr lIns="0" tIns="0" rIns="0" bIns="0" rtlCol="0" anchor="t">
            <a:spAutoFit/>
          </a:bodyPr>
          <a:lstStyle/>
          <a:p>
            <a:pPr>
              <a:lnSpc>
                <a:spcPts val="5456"/>
              </a:lnSpc>
            </a:pPr>
            <a:r>
              <a:rPr lang="en-US" sz="3897">
                <a:solidFill>
                  <a:srgbClr val="343F56"/>
                </a:solidFill>
                <a:latin typeface="Hagrid Ultra-Bold"/>
              </a:rPr>
              <a:t>kontrol Pemain</a:t>
            </a:r>
          </a:p>
        </p:txBody>
      </p:sp>
      <p:sp>
        <p:nvSpPr>
          <p:cNvPr id="20" name="Freeform 20"/>
          <p:cNvSpPr/>
          <p:nvPr/>
        </p:nvSpPr>
        <p:spPr>
          <a:xfrm>
            <a:off x="8789104" y="1028700"/>
            <a:ext cx="709791" cy="489756"/>
          </a:xfrm>
          <a:custGeom>
            <a:avLst/>
            <a:gdLst/>
            <a:ahLst/>
            <a:cxnLst/>
            <a:rect l="l" t="t" r="r" b="b"/>
            <a:pathLst>
              <a:path w="709791" h="489756">
                <a:moveTo>
                  <a:pt x="0" y="0"/>
                </a:moveTo>
                <a:lnTo>
                  <a:pt x="709792" y="0"/>
                </a:lnTo>
                <a:lnTo>
                  <a:pt x="709792" y="489756"/>
                </a:lnTo>
                <a:lnTo>
                  <a:pt x="0" y="4897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TextBox 21"/>
          <p:cNvSpPr txBox="1"/>
          <p:nvPr/>
        </p:nvSpPr>
        <p:spPr>
          <a:xfrm>
            <a:off x="5857334" y="1669054"/>
            <a:ext cx="6573331" cy="257809"/>
          </a:xfrm>
          <a:prstGeom prst="rect">
            <a:avLst/>
          </a:prstGeom>
        </p:spPr>
        <p:txBody>
          <a:bodyPr lIns="0" tIns="0" rIns="0" bIns="0" rtlCol="0" anchor="t">
            <a:spAutoFit/>
          </a:bodyPr>
          <a:lstStyle/>
          <a:p>
            <a:pPr algn="ctr">
              <a:lnSpc>
                <a:spcPts val="1960"/>
              </a:lnSpc>
            </a:pPr>
            <a:r>
              <a:rPr lang="en-US" sz="1400">
                <a:solidFill>
                  <a:srgbClr val="F5E6CA"/>
                </a:solidFill>
                <a:latin typeface="Hagrid Ultra-Bold"/>
              </a:rPr>
              <a:t>HTTPS://GITHUB.COM/ALDIPRAMONOO/APLIKASI-CAR-GAME</a:t>
            </a:r>
          </a:p>
        </p:txBody>
      </p:sp>
      <p:sp>
        <p:nvSpPr>
          <p:cNvPr id="22" name="TextBox 22"/>
          <p:cNvSpPr txBox="1"/>
          <p:nvPr/>
        </p:nvSpPr>
        <p:spPr>
          <a:xfrm>
            <a:off x="3654853" y="6261157"/>
            <a:ext cx="4805770" cy="634477"/>
          </a:xfrm>
          <a:prstGeom prst="rect">
            <a:avLst/>
          </a:prstGeom>
        </p:spPr>
        <p:txBody>
          <a:bodyPr lIns="0" tIns="0" rIns="0" bIns="0" rtlCol="0" anchor="t">
            <a:spAutoFit/>
          </a:bodyPr>
          <a:lstStyle/>
          <a:p>
            <a:pPr>
              <a:lnSpc>
                <a:spcPts val="4911"/>
              </a:lnSpc>
            </a:pPr>
            <a:r>
              <a:rPr lang="en-US" sz="3507">
                <a:solidFill>
                  <a:srgbClr val="343F56"/>
                </a:solidFill>
                <a:latin typeface="Hagrid Ultra-Bold"/>
              </a:rPr>
              <a:t>Spawn Rintangan</a:t>
            </a:r>
          </a:p>
        </p:txBody>
      </p:sp>
      <p:sp>
        <p:nvSpPr>
          <p:cNvPr id="23" name="TextBox 23"/>
          <p:cNvSpPr txBox="1"/>
          <p:nvPr/>
        </p:nvSpPr>
        <p:spPr>
          <a:xfrm>
            <a:off x="10188316" y="4240564"/>
            <a:ext cx="4805770" cy="700920"/>
          </a:xfrm>
          <a:prstGeom prst="rect">
            <a:avLst/>
          </a:prstGeom>
        </p:spPr>
        <p:txBody>
          <a:bodyPr lIns="0" tIns="0" rIns="0" bIns="0" rtlCol="0" anchor="t">
            <a:spAutoFit/>
          </a:bodyPr>
          <a:lstStyle/>
          <a:p>
            <a:pPr>
              <a:lnSpc>
                <a:spcPts val="5456"/>
              </a:lnSpc>
            </a:pPr>
            <a:r>
              <a:rPr lang="en-US" sz="3897">
                <a:solidFill>
                  <a:srgbClr val="343F56"/>
                </a:solidFill>
                <a:latin typeface="Hagrid Ultra-Bold"/>
              </a:rPr>
              <a:t>Sistem skor</a:t>
            </a:r>
          </a:p>
        </p:txBody>
      </p:sp>
      <p:sp>
        <p:nvSpPr>
          <p:cNvPr id="24" name="TextBox 24"/>
          <p:cNvSpPr txBox="1"/>
          <p:nvPr/>
        </p:nvSpPr>
        <p:spPr>
          <a:xfrm>
            <a:off x="10188316" y="5988568"/>
            <a:ext cx="4805770" cy="1189179"/>
          </a:xfrm>
          <a:prstGeom prst="rect">
            <a:avLst/>
          </a:prstGeom>
        </p:spPr>
        <p:txBody>
          <a:bodyPr lIns="0" tIns="0" rIns="0" bIns="0" rtlCol="0" anchor="t">
            <a:spAutoFit/>
          </a:bodyPr>
          <a:lstStyle/>
          <a:p>
            <a:pPr>
              <a:lnSpc>
                <a:spcPts val="4583"/>
              </a:lnSpc>
            </a:pPr>
            <a:r>
              <a:rPr lang="en-US" sz="3274">
                <a:solidFill>
                  <a:srgbClr val="343F56"/>
                </a:solidFill>
                <a:latin typeface="Hagrid Ultra-Bold"/>
              </a:rPr>
              <a:t>Deteksi Tabrakan dan game over</a:t>
            </a:r>
          </a:p>
        </p:txBody>
      </p:sp>
      <p:grpSp>
        <p:nvGrpSpPr>
          <p:cNvPr id="25" name="Group 25"/>
          <p:cNvGrpSpPr/>
          <p:nvPr/>
        </p:nvGrpSpPr>
        <p:grpSpPr>
          <a:xfrm>
            <a:off x="6085297" y="7809910"/>
            <a:ext cx="6117407" cy="1510760"/>
            <a:chOff x="0" y="0"/>
            <a:chExt cx="2067118" cy="510497"/>
          </a:xfrm>
        </p:grpSpPr>
        <p:sp>
          <p:nvSpPr>
            <p:cNvPr id="26" name="Freeform 26"/>
            <p:cNvSpPr/>
            <p:nvPr/>
          </p:nvSpPr>
          <p:spPr>
            <a:xfrm>
              <a:off x="0" y="0"/>
              <a:ext cx="2067118" cy="510497"/>
            </a:xfrm>
            <a:custGeom>
              <a:avLst/>
              <a:gdLst/>
              <a:ahLst/>
              <a:cxnLst/>
              <a:rect l="l" t="t" r="r" b="b"/>
              <a:pathLst>
                <a:path w="2067118" h="510497">
                  <a:moveTo>
                    <a:pt x="0" y="0"/>
                  </a:moveTo>
                  <a:lnTo>
                    <a:pt x="2067118" y="0"/>
                  </a:lnTo>
                  <a:lnTo>
                    <a:pt x="2067118" y="510497"/>
                  </a:lnTo>
                  <a:lnTo>
                    <a:pt x="0" y="510497"/>
                  </a:lnTo>
                  <a:close/>
                </a:path>
              </a:pathLst>
            </a:custGeom>
            <a:solidFill>
              <a:srgbClr val="F5E6CA"/>
            </a:solidFill>
            <a:ln cap="sq">
              <a:noFill/>
              <a:prstDash val="solid"/>
              <a:miter/>
            </a:ln>
          </p:spPr>
        </p:sp>
        <p:sp>
          <p:nvSpPr>
            <p:cNvPr id="27" name="TextBox 27"/>
            <p:cNvSpPr txBox="1"/>
            <p:nvPr/>
          </p:nvSpPr>
          <p:spPr>
            <a:xfrm>
              <a:off x="0" y="-38100"/>
              <a:ext cx="2067118" cy="548597"/>
            </a:xfrm>
            <a:prstGeom prst="rect">
              <a:avLst/>
            </a:prstGeom>
          </p:spPr>
          <p:txBody>
            <a:bodyPr lIns="50800" tIns="50800" rIns="50800" bIns="50800" rtlCol="0" anchor="ctr"/>
            <a:lstStyle/>
            <a:p>
              <a:pPr algn="ctr">
                <a:lnSpc>
                  <a:spcPts val="2659"/>
                </a:lnSpc>
                <a:spcBef>
                  <a:spcPct val="0"/>
                </a:spcBef>
              </a:pPr>
              <a:endParaRPr/>
            </a:p>
          </p:txBody>
        </p:sp>
      </p:grpSp>
      <p:sp>
        <p:nvSpPr>
          <p:cNvPr id="28" name="Freeform 28"/>
          <p:cNvSpPr/>
          <p:nvPr/>
        </p:nvSpPr>
        <p:spPr>
          <a:xfrm>
            <a:off x="6337354" y="8120425"/>
            <a:ext cx="287413" cy="287413"/>
          </a:xfrm>
          <a:custGeom>
            <a:avLst/>
            <a:gdLst/>
            <a:ahLst/>
            <a:cxnLst/>
            <a:rect l="l" t="t" r="r" b="b"/>
            <a:pathLst>
              <a:path w="287413" h="287413">
                <a:moveTo>
                  <a:pt x="0" y="0"/>
                </a:moveTo>
                <a:lnTo>
                  <a:pt x="287413" y="0"/>
                </a:lnTo>
                <a:lnTo>
                  <a:pt x="287413" y="287413"/>
                </a:lnTo>
                <a:lnTo>
                  <a:pt x="0" y="2874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9" name="TextBox 29"/>
          <p:cNvSpPr txBox="1"/>
          <p:nvPr/>
        </p:nvSpPr>
        <p:spPr>
          <a:xfrm>
            <a:off x="6686689" y="8223369"/>
            <a:ext cx="4914621" cy="607642"/>
          </a:xfrm>
          <a:prstGeom prst="rect">
            <a:avLst/>
          </a:prstGeom>
        </p:spPr>
        <p:txBody>
          <a:bodyPr lIns="0" tIns="0" rIns="0" bIns="0" rtlCol="0" anchor="t">
            <a:spAutoFit/>
          </a:bodyPr>
          <a:lstStyle/>
          <a:p>
            <a:pPr>
              <a:lnSpc>
                <a:spcPts val="4687"/>
              </a:lnSpc>
            </a:pPr>
            <a:r>
              <a:rPr lang="en-US" sz="3348">
                <a:solidFill>
                  <a:srgbClr val="343F56"/>
                </a:solidFill>
                <a:latin typeface="Hagrid Ultra-Bold"/>
              </a:rPr>
              <a:t>Tampilan nformasi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sp>
        <p:nvSpPr>
          <p:cNvPr id="2" name="Freeform 2"/>
          <p:cNvSpPr/>
          <p:nvPr/>
        </p:nvSpPr>
        <p:spPr>
          <a:xfrm>
            <a:off x="673804" y="322301"/>
            <a:ext cx="709791" cy="489756"/>
          </a:xfrm>
          <a:custGeom>
            <a:avLst/>
            <a:gdLst/>
            <a:ahLst/>
            <a:cxnLst/>
            <a:rect l="l" t="t" r="r" b="b"/>
            <a:pathLst>
              <a:path w="709791" h="489756">
                <a:moveTo>
                  <a:pt x="0" y="0"/>
                </a:moveTo>
                <a:lnTo>
                  <a:pt x="709792" y="0"/>
                </a:lnTo>
                <a:lnTo>
                  <a:pt x="709792"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557558" y="-369157"/>
            <a:ext cx="11321336" cy="11060158"/>
            <a:chOff x="0" y="0"/>
            <a:chExt cx="4771190" cy="4661121"/>
          </a:xfrm>
        </p:grpSpPr>
        <p:sp>
          <p:nvSpPr>
            <p:cNvPr id="4" name="Freeform 4"/>
            <p:cNvSpPr/>
            <p:nvPr/>
          </p:nvSpPr>
          <p:spPr>
            <a:xfrm>
              <a:off x="0" y="0"/>
              <a:ext cx="4771190" cy="4661121"/>
            </a:xfrm>
            <a:custGeom>
              <a:avLst/>
              <a:gdLst/>
              <a:ahLst/>
              <a:cxnLst/>
              <a:rect l="l" t="t" r="r" b="b"/>
              <a:pathLst>
                <a:path w="4771190" h="4661121">
                  <a:moveTo>
                    <a:pt x="0" y="0"/>
                  </a:moveTo>
                  <a:lnTo>
                    <a:pt x="4771190" y="0"/>
                  </a:lnTo>
                  <a:lnTo>
                    <a:pt x="4771190" y="4661121"/>
                  </a:lnTo>
                  <a:lnTo>
                    <a:pt x="0" y="4661121"/>
                  </a:lnTo>
                  <a:close/>
                </a:path>
              </a:pathLst>
            </a:custGeom>
            <a:solidFill>
              <a:srgbClr val="343F56"/>
            </a:solidFill>
            <a:ln cap="sq">
              <a:noFill/>
              <a:prstDash val="solid"/>
              <a:miter/>
            </a:ln>
          </p:spPr>
        </p:sp>
        <p:sp>
          <p:nvSpPr>
            <p:cNvPr id="5" name="TextBox 5"/>
            <p:cNvSpPr txBox="1"/>
            <p:nvPr/>
          </p:nvSpPr>
          <p:spPr>
            <a:xfrm>
              <a:off x="0" y="-38100"/>
              <a:ext cx="4771190" cy="4699221"/>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9906185" y="322301"/>
            <a:ext cx="6624084" cy="9087375"/>
          </a:xfrm>
          <a:custGeom>
            <a:avLst/>
            <a:gdLst/>
            <a:ahLst/>
            <a:cxnLst/>
            <a:rect l="l" t="t" r="r" b="b"/>
            <a:pathLst>
              <a:path w="6624084" h="9087375">
                <a:moveTo>
                  <a:pt x="0" y="0"/>
                </a:moveTo>
                <a:lnTo>
                  <a:pt x="6624083" y="0"/>
                </a:lnTo>
                <a:lnTo>
                  <a:pt x="6624083" y="9087375"/>
                </a:lnTo>
                <a:lnTo>
                  <a:pt x="0" y="9087375"/>
                </a:lnTo>
                <a:lnTo>
                  <a:pt x="0" y="0"/>
                </a:lnTo>
                <a:close/>
              </a:path>
            </a:pathLst>
          </a:custGeom>
          <a:blipFill>
            <a:blip r:embed="rId4"/>
            <a:stretch>
              <a:fillRect/>
            </a:stretch>
          </a:blipFill>
        </p:spPr>
      </p:sp>
      <p:sp>
        <p:nvSpPr>
          <p:cNvPr id="7" name="TextBox 7"/>
          <p:cNvSpPr txBox="1"/>
          <p:nvPr/>
        </p:nvSpPr>
        <p:spPr>
          <a:xfrm>
            <a:off x="608272" y="1184450"/>
            <a:ext cx="6528858" cy="1198245"/>
          </a:xfrm>
          <a:prstGeom prst="rect">
            <a:avLst/>
          </a:prstGeom>
        </p:spPr>
        <p:txBody>
          <a:bodyPr lIns="0" tIns="0" rIns="0" bIns="0" rtlCol="0" anchor="t">
            <a:spAutoFit/>
          </a:bodyPr>
          <a:lstStyle/>
          <a:p>
            <a:pPr>
              <a:lnSpc>
                <a:spcPts val="9240"/>
              </a:lnSpc>
            </a:pPr>
            <a:r>
              <a:rPr lang="en-US" sz="6600">
                <a:solidFill>
                  <a:srgbClr val="343F56"/>
                </a:solidFill>
                <a:latin typeface="Hagrid Heavy"/>
              </a:rPr>
              <a:t>ALUR KERJA</a:t>
            </a:r>
          </a:p>
        </p:txBody>
      </p:sp>
      <p:sp>
        <p:nvSpPr>
          <p:cNvPr id="8" name="TextBox 8"/>
          <p:cNvSpPr txBox="1"/>
          <p:nvPr/>
        </p:nvSpPr>
        <p:spPr>
          <a:xfrm>
            <a:off x="388829" y="2840813"/>
            <a:ext cx="6967744" cy="7021194"/>
          </a:xfrm>
          <a:prstGeom prst="rect">
            <a:avLst/>
          </a:prstGeom>
        </p:spPr>
        <p:txBody>
          <a:bodyPr lIns="0" tIns="0" rIns="0" bIns="0" rtlCol="0" anchor="t">
            <a:spAutoFit/>
          </a:bodyPr>
          <a:lstStyle/>
          <a:p>
            <a:pPr marL="474984" lvl="1" indent="-237492">
              <a:lnSpc>
                <a:spcPts val="3080"/>
              </a:lnSpc>
              <a:buFont typeface="Arial"/>
              <a:buChar char="•"/>
            </a:pPr>
            <a:r>
              <a:rPr lang="en-US" sz="2200">
                <a:solidFill>
                  <a:srgbClr val="343F56"/>
                </a:solidFill>
                <a:latin typeface="Roboto"/>
              </a:rPr>
              <a:t>Permainan dimulai dengan membuat </a:t>
            </a:r>
            <a:r>
              <a:rPr lang="en-US" sz="2200">
                <a:solidFill>
                  <a:srgbClr val="343F56"/>
                </a:solidFill>
                <a:latin typeface="Roboto Semi-Bold"/>
              </a:rPr>
              <a:t>MyWorld</a:t>
            </a:r>
            <a:r>
              <a:rPr lang="en-US" sz="2200">
                <a:solidFill>
                  <a:srgbClr val="343F56"/>
                </a:solidFill>
                <a:latin typeface="Roboto"/>
              </a:rPr>
              <a:t>.</a:t>
            </a:r>
          </a:p>
          <a:p>
            <a:pPr marL="474984" lvl="1" indent="-237492">
              <a:lnSpc>
                <a:spcPts val="3080"/>
              </a:lnSpc>
              <a:buFont typeface="Arial"/>
              <a:buChar char="•"/>
            </a:pPr>
            <a:r>
              <a:rPr lang="en-US" sz="2200">
                <a:solidFill>
                  <a:srgbClr val="343F56"/>
                </a:solidFill>
                <a:latin typeface="Roboto"/>
              </a:rPr>
              <a:t>Metode </a:t>
            </a:r>
            <a:r>
              <a:rPr lang="en-US" sz="2200">
                <a:solidFill>
                  <a:srgbClr val="343F56"/>
                </a:solidFill>
                <a:latin typeface="Roboto Semi-Bold"/>
              </a:rPr>
              <a:t>prepare()</a:t>
            </a:r>
            <a:r>
              <a:rPr lang="en-US" sz="2200">
                <a:solidFill>
                  <a:srgbClr val="343F56"/>
                </a:solidFill>
                <a:latin typeface="Roboto"/>
              </a:rPr>
              <a:t> dipanggil untuk menginisialisasi dunia dengan menempatkan sebuah instance dari </a:t>
            </a:r>
            <a:r>
              <a:rPr lang="en-US" sz="2200">
                <a:solidFill>
                  <a:srgbClr val="343F56"/>
                </a:solidFill>
                <a:latin typeface="Roboto Semi-Bold"/>
              </a:rPr>
              <a:t>Car</a:t>
            </a:r>
            <a:r>
              <a:rPr lang="en-US" sz="2200">
                <a:solidFill>
                  <a:srgbClr val="343F56"/>
                </a:solidFill>
                <a:latin typeface="Roboto"/>
              </a:rPr>
              <a:t>.</a:t>
            </a:r>
          </a:p>
          <a:p>
            <a:pPr marL="474984" lvl="1" indent="-237492">
              <a:lnSpc>
                <a:spcPts val="3080"/>
              </a:lnSpc>
              <a:buFont typeface="Arial"/>
              <a:buChar char="•"/>
            </a:pPr>
            <a:r>
              <a:rPr lang="en-US" sz="2200">
                <a:solidFill>
                  <a:srgbClr val="343F56"/>
                </a:solidFill>
                <a:latin typeface="Roboto"/>
              </a:rPr>
              <a:t>Metode </a:t>
            </a:r>
            <a:r>
              <a:rPr lang="en-US" sz="2200">
                <a:solidFill>
                  <a:srgbClr val="343F56"/>
                </a:solidFill>
                <a:latin typeface="Roboto Semi-Bold"/>
              </a:rPr>
              <a:t>act()</a:t>
            </a:r>
            <a:r>
              <a:rPr lang="en-US" sz="2200">
                <a:solidFill>
                  <a:srgbClr val="343F56"/>
                </a:solidFill>
                <a:latin typeface="Roboto"/>
              </a:rPr>
              <a:t> di </a:t>
            </a:r>
            <a:r>
              <a:rPr lang="en-US" sz="2200">
                <a:solidFill>
                  <a:srgbClr val="343F56"/>
                </a:solidFill>
                <a:latin typeface="Roboto Semi-Bold"/>
              </a:rPr>
              <a:t>MyWorld</a:t>
            </a:r>
            <a:r>
              <a:rPr lang="en-US" sz="2200">
                <a:solidFill>
                  <a:srgbClr val="343F56"/>
                </a:solidFill>
                <a:latin typeface="Roboto"/>
              </a:rPr>
              <a:t> adalah loop utama permainan yang bertanggung jawab untuk membuat </a:t>
            </a:r>
            <a:r>
              <a:rPr lang="en-US" sz="2200">
                <a:solidFill>
                  <a:srgbClr val="343F56"/>
                </a:solidFill>
                <a:latin typeface="Roboto Semi-Bold"/>
              </a:rPr>
              <a:t>Car2</a:t>
            </a:r>
            <a:r>
              <a:rPr lang="en-US" sz="2200">
                <a:solidFill>
                  <a:srgbClr val="343F56"/>
                </a:solidFill>
                <a:latin typeface="Roboto"/>
              </a:rPr>
              <a:t>, </a:t>
            </a:r>
            <a:r>
              <a:rPr lang="en-US" sz="2200">
                <a:solidFill>
                  <a:srgbClr val="343F56"/>
                </a:solidFill>
                <a:latin typeface="Roboto Semi-Bold"/>
              </a:rPr>
              <a:t>Car3</a:t>
            </a:r>
            <a:r>
              <a:rPr lang="en-US" sz="2200">
                <a:solidFill>
                  <a:srgbClr val="343F56"/>
                </a:solidFill>
                <a:latin typeface="Roboto"/>
              </a:rPr>
              <a:t>, dan aktor </a:t>
            </a:r>
            <a:r>
              <a:rPr lang="en-US" sz="2200">
                <a:solidFill>
                  <a:srgbClr val="343F56"/>
                </a:solidFill>
                <a:latin typeface="Roboto Semi-Bold"/>
              </a:rPr>
              <a:t>Coin</a:t>
            </a:r>
            <a:r>
              <a:rPr lang="en-US" sz="2200">
                <a:solidFill>
                  <a:srgbClr val="343F56"/>
                </a:solidFill>
                <a:latin typeface="Roboto"/>
              </a:rPr>
              <a:t> berdasarkan peluang acak.</a:t>
            </a:r>
          </a:p>
          <a:p>
            <a:pPr marL="474984" lvl="1" indent="-237492">
              <a:lnSpc>
                <a:spcPts val="3080"/>
              </a:lnSpc>
              <a:buFont typeface="Arial"/>
              <a:buChar char="•"/>
            </a:pPr>
            <a:r>
              <a:rPr lang="en-US" sz="2200">
                <a:solidFill>
                  <a:srgbClr val="343F56"/>
                </a:solidFill>
                <a:latin typeface="Roboto"/>
              </a:rPr>
              <a:t>Metode </a:t>
            </a:r>
            <a:r>
              <a:rPr lang="en-US" sz="2200">
                <a:solidFill>
                  <a:srgbClr val="343F56"/>
                </a:solidFill>
                <a:latin typeface="Roboto Semi-Bold"/>
              </a:rPr>
              <a:t>act()</a:t>
            </a:r>
            <a:r>
              <a:rPr lang="en-US" sz="2200">
                <a:solidFill>
                  <a:srgbClr val="343F56"/>
                </a:solidFill>
                <a:latin typeface="Roboto"/>
              </a:rPr>
              <a:t> di kelas </a:t>
            </a:r>
            <a:r>
              <a:rPr lang="en-US" sz="2200">
                <a:solidFill>
                  <a:srgbClr val="343F56"/>
                </a:solidFill>
                <a:latin typeface="Roboto Semi-Bold"/>
              </a:rPr>
              <a:t>Car</a:t>
            </a:r>
            <a:r>
              <a:rPr lang="en-US" sz="2200">
                <a:solidFill>
                  <a:srgbClr val="343F56"/>
                </a:solidFill>
                <a:latin typeface="Roboto"/>
              </a:rPr>
              <a:t> menangani input pemain, memperbarui skor, memeriksa tabrakan dengan mobil lain atau koin, dan mengakhiri permainan jika diperlukan.</a:t>
            </a:r>
          </a:p>
          <a:p>
            <a:pPr marL="474984" lvl="1" indent="-237492">
              <a:lnSpc>
                <a:spcPts val="3080"/>
              </a:lnSpc>
              <a:buFont typeface="Arial"/>
              <a:buChar char="•"/>
            </a:pPr>
            <a:r>
              <a:rPr lang="en-US" sz="2200">
                <a:solidFill>
                  <a:srgbClr val="343F56"/>
                </a:solidFill>
                <a:latin typeface="Roboto"/>
              </a:rPr>
              <a:t>Kelas </a:t>
            </a:r>
            <a:r>
              <a:rPr lang="en-US" sz="2200">
                <a:solidFill>
                  <a:srgbClr val="343F56"/>
                </a:solidFill>
                <a:latin typeface="Roboto Semi-Bold"/>
              </a:rPr>
              <a:t>Car2</a:t>
            </a:r>
            <a:r>
              <a:rPr lang="en-US" sz="2200">
                <a:solidFill>
                  <a:srgbClr val="343F56"/>
                </a:solidFill>
                <a:latin typeface="Roboto"/>
              </a:rPr>
              <a:t>, </a:t>
            </a:r>
            <a:r>
              <a:rPr lang="en-US" sz="2200">
                <a:solidFill>
                  <a:srgbClr val="343F56"/>
                </a:solidFill>
                <a:latin typeface="Roboto Semi-Bold"/>
              </a:rPr>
              <a:t>Car3</a:t>
            </a:r>
            <a:r>
              <a:rPr lang="en-US" sz="2200">
                <a:solidFill>
                  <a:srgbClr val="343F56"/>
                </a:solidFill>
                <a:latin typeface="Roboto"/>
              </a:rPr>
              <a:t>, dan </a:t>
            </a:r>
            <a:r>
              <a:rPr lang="en-US" sz="2200">
                <a:solidFill>
                  <a:srgbClr val="343F56"/>
                </a:solidFill>
                <a:latin typeface="Roboto Semi-Bold"/>
              </a:rPr>
              <a:t>Coin</a:t>
            </a:r>
            <a:r>
              <a:rPr lang="en-US" sz="2200">
                <a:solidFill>
                  <a:srgbClr val="343F56"/>
                </a:solidFill>
                <a:latin typeface="Roboto"/>
              </a:rPr>
              <a:t> mewarisi dari kelas </a:t>
            </a:r>
            <a:r>
              <a:rPr lang="en-US" sz="2200">
                <a:solidFill>
                  <a:srgbClr val="343F56"/>
                </a:solidFill>
                <a:latin typeface="Roboto Semi-Bold"/>
              </a:rPr>
              <a:t>Pendukung</a:t>
            </a:r>
            <a:r>
              <a:rPr lang="en-US" sz="2200">
                <a:solidFill>
                  <a:srgbClr val="343F56"/>
                </a:solidFill>
                <a:latin typeface="Roboto"/>
              </a:rPr>
              <a:t>, yang berisi metode-metode umum untuk menghandle pergerakan, memeriksa tabrakan, dan mengakhiri permainan ketika suatu objek mencapai posisi tertentu.</a:t>
            </a:r>
          </a:p>
          <a:p>
            <a:pPr>
              <a:lnSpc>
                <a:spcPts val="3080"/>
              </a:lnSpc>
            </a:pPr>
            <a:endParaRPr lang="en-US" sz="2200">
              <a:solidFill>
                <a:srgbClr val="343F56"/>
              </a:solidFill>
              <a:latin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sp>
        <p:nvSpPr>
          <p:cNvPr id="2" name="Freeform 2"/>
          <p:cNvSpPr/>
          <p:nvPr/>
        </p:nvSpPr>
        <p:spPr>
          <a:xfrm>
            <a:off x="632172" y="364219"/>
            <a:ext cx="709791" cy="489756"/>
          </a:xfrm>
          <a:custGeom>
            <a:avLst/>
            <a:gdLst/>
            <a:ahLst/>
            <a:cxnLst/>
            <a:rect l="l" t="t" r="r" b="b"/>
            <a:pathLst>
              <a:path w="709791" h="489756">
                <a:moveTo>
                  <a:pt x="0" y="0"/>
                </a:moveTo>
                <a:lnTo>
                  <a:pt x="709792" y="0"/>
                </a:lnTo>
                <a:lnTo>
                  <a:pt x="709792" y="489756"/>
                </a:lnTo>
                <a:lnTo>
                  <a:pt x="0" y="4897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453343" y="3388154"/>
            <a:ext cx="5574285" cy="3364180"/>
            <a:chOff x="0" y="0"/>
            <a:chExt cx="1468124" cy="886039"/>
          </a:xfrm>
        </p:grpSpPr>
        <p:sp>
          <p:nvSpPr>
            <p:cNvPr id="4" name="Freeform 4"/>
            <p:cNvSpPr/>
            <p:nvPr/>
          </p:nvSpPr>
          <p:spPr>
            <a:xfrm>
              <a:off x="0" y="0"/>
              <a:ext cx="1468124" cy="886039"/>
            </a:xfrm>
            <a:custGeom>
              <a:avLst/>
              <a:gdLst/>
              <a:ahLst/>
              <a:cxnLst/>
              <a:rect l="l" t="t" r="r" b="b"/>
              <a:pathLst>
                <a:path w="1468124" h="886039">
                  <a:moveTo>
                    <a:pt x="0" y="0"/>
                  </a:moveTo>
                  <a:lnTo>
                    <a:pt x="1468124" y="0"/>
                  </a:lnTo>
                  <a:lnTo>
                    <a:pt x="1468124" y="886039"/>
                  </a:lnTo>
                  <a:lnTo>
                    <a:pt x="0" y="886039"/>
                  </a:lnTo>
                  <a:close/>
                </a:path>
              </a:pathLst>
            </a:custGeom>
            <a:solidFill>
              <a:srgbClr val="343F56"/>
            </a:solidFill>
          </p:spPr>
        </p:sp>
        <p:sp>
          <p:nvSpPr>
            <p:cNvPr id="5" name="TextBox 5"/>
            <p:cNvSpPr txBox="1"/>
            <p:nvPr/>
          </p:nvSpPr>
          <p:spPr>
            <a:xfrm>
              <a:off x="0" y="-38100"/>
              <a:ext cx="1468124" cy="924139"/>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205700" y="3842086"/>
            <a:ext cx="10069570" cy="2322966"/>
          </a:xfrm>
          <a:prstGeom prst="rect">
            <a:avLst/>
          </a:prstGeom>
        </p:spPr>
        <p:txBody>
          <a:bodyPr lIns="0" tIns="0" rIns="0" bIns="0" rtlCol="0" anchor="t">
            <a:spAutoFit/>
          </a:bodyPr>
          <a:lstStyle/>
          <a:p>
            <a:pPr algn="ctr">
              <a:lnSpc>
                <a:spcPts val="8857"/>
              </a:lnSpc>
            </a:pPr>
            <a:r>
              <a:rPr lang="en-US" sz="6326">
                <a:solidFill>
                  <a:srgbClr val="F5E6CA"/>
                </a:solidFill>
                <a:latin typeface="Hagrid Heavy"/>
              </a:rPr>
              <a:t>DIAGRAM </a:t>
            </a:r>
          </a:p>
          <a:p>
            <a:pPr algn="ctr">
              <a:lnSpc>
                <a:spcPts val="8857"/>
              </a:lnSpc>
            </a:pPr>
            <a:r>
              <a:rPr lang="en-US" sz="6326">
                <a:solidFill>
                  <a:srgbClr val="F5E6CA"/>
                </a:solidFill>
                <a:latin typeface="Hagrid Heavy"/>
              </a:rPr>
              <a:t>CLASS</a:t>
            </a:r>
          </a:p>
        </p:txBody>
      </p:sp>
      <p:grpSp>
        <p:nvGrpSpPr>
          <p:cNvPr id="7" name="Group 7"/>
          <p:cNvGrpSpPr/>
          <p:nvPr/>
        </p:nvGrpSpPr>
        <p:grpSpPr>
          <a:xfrm>
            <a:off x="10610275" y="1352720"/>
            <a:ext cx="5120094" cy="8441957"/>
            <a:chOff x="0" y="0"/>
            <a:chExt cx="1652510" cy="2724640"/>
          </a:xfrm>
        </p:grpSpPr>
        <p:sp>
          <p:nvSpPr>
            <p:cNvPr id="8" name="Freeform 8"/>
            <p:cNvSpPr/>
            <p:nvPr/>
          </p:nvSpPr>
          <p:spPr>
            <a:xfrm>
              <a:off x="0" y="0"/>
              <a:ext cx="1652510" cy="2724640"/>
            </a:xfrm>
            <a:custGeom>
              <a:avLst/>
              <a:gdLst/>
              <a:ahLst/>
              <a:cxnLst/>
              <a:rect l="l" t="t" r="r" b="b"/>
              <a:pathLst>
                <a:path w="1652510" h="2724640">
                  <a:moveTo>
                    <a:pt x="0" y="0"/>
                  </a:moveTo>
                  <a:lnTo>
                    <a:pt x="1652510" y="0"/>
                  </a:lnTo>
                  <a:lnTo>
                    <a:pt x="1652510" y="2724640"/>
                  </a:lnTo>
                  <a:lnTo>
                    <a:pt x="0" y="2724640"/>
                  </a:lnTo>
                  <a:close/>
                </a:path>
              </a:pathLst>
            </a:custGeom>
            <a:solidFill>
              <a:srgbClr val="000000">
                <a:alpha val="0"/>
              </a:srgbClr>
            </a:solidFill>
            <a:ln w="38100" cap="sq">
              <a:solidFill>
                <a:srgbClr val="343F56"/>
              </a:solidFill>
              <a:prstDash val="solid"/>
              <a:miter/>
            </a:ln>
          </p:spPr>
        </p:sp>
        <p:sp>
          <p:nvSpPr>
            <p:cNvPr id="9" name="TextBox 9"/>
            <p:cNvSpPr txBox="1"/>
            <p:nvPr/>
          </p:nvSpPr>
          <p:spPr>
            <a:xfrm>
              <a:off x="0" y="-38100"/>
              <a:ext cx="1652510" cy="276274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11248275" y="6769509"/>
            <a:ext cx="334644" cy="334644"/>
          </a:xfrm>
          <a:custGeom>
            <a:avLst/>
            <a:gdLst/>
            <a:ahLst/>
            <a:cxnLst/>
            <a:rect l="l" t="t" r="r" b="b"/>
            <a:pathLst>
              <a:path w="334644" h="334644">
                <a:moveTo>
                  <a:pt x="0" y="0"/>
                </a:moveTo>
                <a:lnTo>
                  <a:pt x="334644" y="0"/>
                </a:lnTo>
                <a:lnTo>
                  <a:pt x="334644"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142394" y="1700763"/>
            <a:ext cx="334644" cy="334644"/>
          </a:xfrm>
          <a:custGeom>
            <a:avLst/>
            <a:gdLst/>
            <a:ahLst/>
            <a:cxnLst/>
            <a:rect l="l" t="t" r="r" b="b"/>
            <a:pathLst>
              <a:path w="334644" h="334644">
                <a:moveTo>
                  <a:pt x="0" y="0"/>
                </a:moveTo>
                <a:lnTo>
                  <a:pt x="334645" y="0"/>
                </a:lnTo>
                <a:lnTo>
                  <a:pt x="334645" y="334645"/>
                </a:lnTo>
                <a:lnTo>
                  <a:pt x="0" y="3346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11542909" y="1868085"/>
            <a:ext cx="3221425" cy="7576707"/>
          </a:xfrm>
          <a:custGeom>
            <a:avLst/>
            <a:gdLst/>
            <a:ahLst/>
            <a:cxnLst/>
            <a:rect l="l" t="t" r="r" b="b"/>
            <a:pathLst>
              <a:path w="3221425" h="7576707">
                <a:moveTo>
                  <a:pt x="0" y="0"/>
                </a:moveTo>
                <a:lnTo>
                  <a:pt x="3221425" y="0"/>
                </a:lnTo>
                <a:lnTo>
                  <a:pt x="3221425" y="7576707"/>
                </a:lnTo>
                <a:lnTo>
                  <a:pt x="0" y="7576707"/>
                </a:lnTo>
                <a:lnTo>
                  <a:pt x="0" y="0"/>
                </a:lnTo>
                <a:close/>
              </a:path>
            </a:pathLst>
          </a:custGeom>
          <a:blipFill>
            <a:blip r:embed="rId8"/>
            <a:stretch>
              <a:fillRect/>
            </a:stretch>
          </a:blipFill>
        </p:spPr>
      </p:sp>
      <p:sp>
        <p:nvSpPr>
          <p:cNvPr id="13" name="TextBox 13"/>
          <p:cNvSpPr txBox="1"/>
          <p:nvPr/>
        </p:nvSpPr>
        <p:spPr>
          <a:xfrm>
            <a:off x="632172" y="9572110"/>
            <a:ext cx="5798217" cy="397510"/>
          </a:xfrm>
          <a:prstGeom prst="rect">
            <a:avLst/>
          </a:prstGeom>
        </p:spPr>
        <p:txBody>
          <a:bodyPr lIns="0" tIns="0" rIns="0" bIns="0" rtlCol="0" anchor="t">
            <a:spAutoFit/>
          </a:bodyPr>
          <a:lstStyle/>
          <a:p>
            <a:pPr>
              <a:lnSpc>
                <a:spcPts val="3080"/>
              </a:lnSpc>
            </a:pPr>
            <a:r>
              <a:rPr lang="en-US" sz="2200">
                <a:solidFill>
                  <a:srgbClr val="343F56"/>
                </a:solidFill>
                <a:latin typeface="Hagrid Ultra-Bold"/>
              </a:rPr>
              <a:t>ALDI PRAMONO | 2200018338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grpSp>
        <p:nvGrpSpPr>
          <p:cNvPr id="2" name="Group 2"/>
          <p:cNvGrpSpPr/>
          <p:nvPr/>
        </p:nvGrpSpPr>
        <p:grpSpPr>
          <a:xfrm>
            <a:off x="-386397" y="-369157"/>
            <a:ext cx="19021310" cy="1397857"/>
            <a:chOff x="0" y="0"/>
            <a:chExt cx="8016217" cy="589104"/>
          </a:xfrm>
        </p:grpSpPr>
        <p:sp>
          <p:nvSpPr>
            <p:cNvPr id="3" name="Freeform 3"/>
            <p:cNvSpPr/>
            <p:nvPr/>
          </p:nvSpPr>
          <p:spPr>
            <a:xfrm>
              <a:off x="0" y="0"/>
              <a:ext cx="8016217" cy="589104"/>
            </a:xfrm>
            <a:custGeom>
              <a:avLst/>
              <a:gdLst/>
              <a:ahLst/>
              <a:cxnLst/>
              <a:rect l="l" t="t" r="r" b="b"/>
              <a:pathLst>
                <a:path w="8016217" h="589104">
                  <a:moveTo>
                    <a:pt x="0" y="0"/>
                  </a:moveTo>
                  <a:lnTo>
                    <a:pt x="8016217" y="0"/>
                  </a:lnTo>
                  <a:lnTo>
                    <a:pt x="8016217" y="589104"/>
                  </a:lnTo>
                  <a:lnTo>
                    <a:pt x="0" y="589104"/>
                  </a:lnTo>
                  <a:close/>
                </a:path>
              </a:pathLst>
            </a:custGeom>
            <a:solidFill>
              <a:srgbClr val="343F56"/>
            </a:solidFill>
            <a:ln cap="sq">
              <a:noFill/>
              <a:prstDash val="solid"/>
              <a:miter/>
            </a:ln>
          </p:spPr>
        </p:sp>
        <p:sp>
          <p:nvSpPr>
            <p:cNvPr id="4" name="TextBox 4"/>
            <p:cNvSpPr txBox="1"/>
            <p:nvPr/>
          </p:nvSpPr>
          <p:spPr>
            <a:xfrm>
              <a:off x="0" y="-38100"/>
              <a:ext cx="8016217" cy="62720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690523" y="1236834"/>
            <a:ext cx="12906955" cy="1148715"/>
          </a:xfrm>
          <a:prstGeom prst="rect">
            <a:avLst/>
          </a:prstGeom>
        </p:spPr>
        <p:txBody>
          <a:bodyPr lIns="0" tIns="0" rIns="0" bIns="0" rtlCol="0" anchor="t">
            <a:spAutoFit/>
          </a:bodyPr>
          <a:lstStyle/>
          <a:p>
            <a:pPr algn="ctr">
              <a:lnSpc>
                <a:spcPts val="8820"/>
              </a:lnSpc>
            </a:pPr>
            <a:r>
              <a:rPr lang="en-US" sz="6300">
                <a:solidFill>
                  <a:srgbClr val="343F56"/>
                </a:solidFill>
                <a:latin typeface="Hagrid Heavy"/>
              </a:rPr>
              <a:t>RANCANGAN ANTARMUKA</a:t>
            </a:r>
          </a:p>
        </p:txBody>
      </p:sp>
      <p:sp>
        <p:nvSpPr>
          <p:cNvPr id="6" name="Freeform 6"/>
          <p:cNvSpPr/>
          <p:nvPr/>
        </p:nvSpPr>
        <p:spPr>
          <a:xfrm>
            <a:off x="861378" y="205556"/>
            <a:ext cx="687102" cy="474100"/>
          </a:xfrm>
          <a:custGeom>
            <a:avLst/>
            <a:gdLst/>
            <a:ahLst/>
            <a:cxnLst/>
            <a:rect l="l" t="t" r="r" b="b"/>
            <a:pathLst>
              <a:path w="687102" h="474100">
                <a:moveTo>
                  <a:pt x="0" y="0"/>
                </a:moveTo>
                <a:lnTo>
                  <a:pt x="687102" y="0"/>
                </a:lnTo>
                <a:lnTo>
                  <a:pt x="687102" y="474100"/>
                </a:lnTo>
                <a:lnTo>
                  <a:pt x="0" y="474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AutoShape 7"/>
          <p:cNvSpPr/>
          <p:nvPr/>
        </p:nvSpPr>
        <p:spPr>
          <a:xfrm>
            <a:off x="5727469" y="1351134"/>
            <a:ext cx="11531831" cy="0"/>
          </a:xfrm>
          <a:prstGeom prst="line">
            <a:avLst/>
          </a:prstGeom>
          <a:ln w="38100" cap="flat">
            <a:solidFill>
              <a:srgbClr val="F5E6CA"/>
            </a:solidFill>
            <a:prstDash val="solid"/>
            <a:headEnd type="none" w="sm" len="sm"/>
            <a:tailEnd type="none" w="sm" len="sm"/>
          </a:ln>
        </p:spPr>
      </p:sp>
      <p:grpSp>
        <p:nvGrpSpPr>
          <p:cNvPr id="8" name="Group 8"/>
          <p:cNvGrpSpPr/>
          <p:nvPr/>
        </p:nvGrpSpPr>
        <p:grpSpPr>
          <a:xfrm>
            <a:off x="1028700" y="2962607"/>
            <a:ext cx="5061550" cy="6529851"/>
            <a:chOff x="0" y="0"/>
            <a:chExt cx="2007284" cy="2589576"/>
          </a:xfrm>
        </p:grpSpPr>
        <p:sp>
          <p:nvSpPr>
            <p:cNvPr id="9" name="Freeform 9"/>
            <p:cNvSpPr/>
            <p:nvPr/>
          </p:nvSpPr>
          <p:spPr>
            <a:xfrm>
              <a:off x="0" y="0"/>
              <a:ext cx="2007284" cy="2589576"/>
            </a:xfrm>
            <a:custGeom>
              <a:avLst/>
              <a:gdLst/>
              <a:ahLst/>
              <a:cxnLst/>
              <a:rect l="l" t="t" r="r" b="b"/>
              <a:pathLst>
                <a:path w="2007284" h="2589576">
                  <a:moveTo>
                    <a:pt x="0" y="0"/>
                  </a:moveTo>
                  <a:lnTo>
                    <a:pt x="2007284" y="0"/>
                  </a:lnTo>
                  <a:lnTo>
                    <a:pt x="2007284" y="2589576"/>
                  </a:lnTo>
                  <a:lnTo>
                    <a:pt x="0" y="2589576"/>
                  </a:lnTo>
                  <a:close/>
                </a:path>
              </a:pathLst>
            </a:custGeom>
            <a:solidFill>
              <a:srgbClr val="000000">
                <a:alpha val="0"/>
              </a:srgbClr>
            </a:solidFill>
            <a:ln w="38100" cap="sq">
              <a:solidFill>
                <a:srgbClr val="343F56"/>
              </a:solidFill>
              <a:prstDash val="solid"/>
              <a:miter/>
            </a:ln>
          </p:spPr>
        </p:sp>
        <p:sp>
          <p:nvSpPr>
            <p:cNvPr id="10" name="TextBox 10"/>
            <p:cNvSpPr txBox="1"/>
            <p:nvPr/>
          </p:nvSpPr>
          <p:spPr>
            <a:xfrm>
              <a:off x="0" y="-38100"/>
              <a:ext cx="2007284" cy="2627676"/>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614845" y="2962607"/>
            <a:ext cx="5061550" cy="6529851"/>
            <a:chOff x="0" y="0"/>
            <a:chExt cx="2007284" cy="2589576"/>
          </a:xfrm>
        </p:grpSpPr>
        <p:sp>
          <p:nvSpPr>
            <p:cNvPr id="12" name="Freeform 12"/>
            <p:cNvSpPr/>
            <p:nvPr/>
          </p:nvSpPr>
          <p:spPr>
            <a:xfrm>
              <a:off x="0" y="0"/>
              <a:ext cx="2007284" cy="2589576"/>
            </a:xfrm>
            <a:custGeom>
              <a:avLst/>
              <a:gdLst/>
              <a:ahLst/>
              <a:cxnLst/>
              <a:rect l="l" t="t" r="r" b="b"/>
              <a:pathLst>
                <a:path w="2007284" h="2589576">
                  <a:moveTo>
                    <a:pt x="0" y="0"/>
                  </a:moveTo>
                  <a:lnTo>
                    <a:pt x="2007284" y="0"/>
                  </a:lnTo>
                  <a:lnTo>
                    <a:pt x="2007284" y="2589576"/>
                  </a:lnTo>
                  <a:lnTo>
                    <a:pt x="0" y="2589576"/>
                  </a:lnTo>
                  <a:close/>
                </a:path>
              </a:pathLst>
            </a:custGeom>
            <a:solidFill>
              <a:srgbClr val="343F56"/>
            </a:solidFill>
            <a:ln cap="sq">
              <a:noFill/>
              <a:prstDash val="solid"/>
              <a:miter/>
            </a:ln>
          </p:spPr>
        </p:sp>
        <p:sp>
          <p:nvSpPr>
            <p:cNvPr id="13" name="TextBox 13"/>
            <p:cNvSpPr txBox="1"/>
            <p:nvPr/>
          </p:nvSpPr>
          <p:spPr>
            <a:xfrm>
              <a:off x="0" y="-38100"/>
              <a:ext cx="2007284" cy="2627676"/>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12197750" y="2962607"/>
            <a:ext cx="5061550" cy="6295693"/>
            <a:chOff x="0" y="0"/>
            <a:chExt cx="2007284" cy="2496714"/>
          </a:xfrm>
        </p:grpSpPr>
        <p:sp>
          <p:nvSpPr>
            <p:cNvPr id="15" name="Freeform 15"/>
            <p:cNvSpPr/>
            <p:nvPr/>
          </p:nvSpPr>
          <p:spPr>
            <a:xfrm>
              <a:off x="0" y="0"/>
              <a:ext cx="2007284" cy="2496714"/>
            </a:xfrm>
            <a:custGeom>
              <a:avLst/>
              <a:gdLst/>
              <a:ahLst/>
              <a:cxnLst/>
              <a:rect l="l" t="t" r="r" b="b"/>
              <a:pathLst>
                <a:path w="2007284" h="2496714">
                  <a:moveTo>
                    <a:pt x="0" y="0"/>
                  </a:moveTo>
                  <a:lnTo>
                    <a:pt x="2007284" y="0"/>
                  </a:lnTo>
                  <a:lnTo>
                    <a:pt x="2007284" y="2496714"/>
                  </a:lnTo>
                  <a:lnTo>
                    <a:pt x="0" y="2496714"/>
                  </a:lnTo>
                  <a:close/>
                </a:path>
              </a:pathLst>
            </a:custGeom>
            <a:solidFill>
              <a:srgbClr val="000000">
                <a:alpha val="0"/>
              </a:srgbClr>
            </a:solidFill>
            <a:ln w="38100" cap="sq">
              <a:solidFill>
                <a:srgbClr val="343F56"/>
              </a:solidFill>
              <a:prstDash val="solid"/>
              <a:miter/>
            </a:ln>
          </p:spPr>
        </p:sp>
        <p:sp>
          <p:nvSpPr>
            <p:cNvPr id="16" name="TextBox 16"/>
            <p:cNvSpPr txBox="1"/>
            <p:nvPr/>
          </p:nvSpPr>
          <p:spPr>
            <a:xfrm>
              <a:off x="0" y="-38100"/>
              <a:ext cx="2007284" cy="2534814"/>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1548480" y="3324815"/>
            <a:ext cx="334644" cy="334644"/>
          </a:xfrm>
          <a:custGeom>
            <a:avLst/>
            <a:gdLst/>
            <a:ahLst/>
            <a:cxnLst/>
            <a:rect l="l" t="t" r="r" b="b"/>
            <a:pathLst>
              <a:path w="334644" h="334644">
                <a:moveTo>
                  <a:pt x="0" y="0"/>
                </a:moveTo>
                <a:lnTo>
                  <a:pt x="334644" y="0"/>
                </a:lnTo>
                <a:lnTo>
                  <a:pt x="334644" y="334644"/>
                </a:lnTo>
                <a:lnTo>
                  <a:pt x="0" y="334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a:off x="6950634" y="3386093"/>
            <a:ext cx="334644" cy="334644"/>
          </a:xfrm>
          <a:custGeom>
            <a:avLst/>
            <a:gdLst/>
            <a:ahLst/>
            <a:cxnLst/>
            <a:rect l="l" t="t" r="r" b="b"/>
            <a:pathLst>
              <a:path w="334644" h="334644">
                <a:moveTo>
                  <a:pt x="0" y="0"/>
                </a:moveTo>
                <a:lnTo>
                  <a:pt x="334644" y="0"/>
                </a:lnTo>
                <a:lnTo>
                  <a:pt x="334644" y="334644"/>
                </a:lnTo>
                <a:lnTo>
                  <a:pt x="0" y="3346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12762245" y="3447370"/>
            <a:ext cx="334644" cy="334644"/>
          </a:xfrm>
          <a:custGeom>
            <a:avLst/>
            <a:gdLst/>
            <a:ahLst/>
            <a:cxnLst/>
            <a:rect l="l" t="t" r="r" b="b"/>
            <a:pathLst>
              <a:path w="334644" h="334644">
                <a:moveTo>
                  <a:pt x="0" y="0"/>
                </a:moveTo>
                <a:lnTo>
                  <a:pt x="334645" y="0"/>
                </a:lnTo>
                <a:lnTo>
                  <a:pt x="334645"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2195189" y="4108730"/>
            <a:ext cx="990667" cy="1981334"/>
          </a:xfrm>
          <a:custGeom>
            <a:avLst/>
            <a:gdLst/>
            <a:ahLst/>
            <a:cxnLst/>
            <a:rect l="l" t="t" r="r" b="b"/>
            <a:pathLst>
              <a:path w="990667" h="1981334">
                <a:moveTo>
                  <a:pt x="0" y="0"/>
                </a:moveTo>
                <a:lnTo>
                  <a:pt x="990667" y="0"/>
                </a:lnTo>
                <a:lnTo>
                  <a:pt x="990667" y="1981333"/>
                </a:lnTo>
                <a:lnTo>
                  <a:pt x="0" y="1981333"/>
                </a:lnTo>
                <a:lnTo>
                  <a:pt x="0" y="0"/>
                </a:lnTo>
                <a:close/>
              </a:path>
            </a:pathLst>
          </a:custGeom>
          <a:blipFill>
            <a:blip r:embed="rId8"/>
            <a:stretch>
              <a:fillRect/>
            </a:stretch>
          </a:blipFill>
        </p:spPr>
      </p:sp>
      <p:sp>
        <p:nvSpPr>
          <p:cNvPr id="21" name="Freeform 21"/>
          <p:cNvSpPr/>
          <p:nvPr/>
        </p:nvSpPr>
        <p:spPr>
          <a:xfrm>
            <a:off x="3988625" y="4078877"/>
            <a:ext cx="940295" cy="2011186"/>
          </a:xfrm>
          <a:custGeom>
            <a:avLst/>
            <a:gdLst/>
            <a:ahLst/>
            <a:cxnLst/>
            <a:rect l="l" t="t" r="r" b="b"/>
            <a:pathLst>
              <a:path w="940295" h="2011186">
                <a:moveTo>
                  <a:pt x="0" y="0"/>
                </a:moveTo>
                <a:lnTo>
                  <a:pt x="940295" y="0"/>
                </a:lnTo>
                <a:lnTo>
                  <a:pt x="940295" y="2011186"/>
                </a:lnTo>
                <a:lnTo>
                  <a:pt x="0" y="2011186"/>
                </a:lnTo>
                <a:lnTo>
                  <a:pt x="0" y="0"/>
                </a:lnTo>
                <a:close/>
              </a:path>
            </a:pathLst>
          </a:custGeom>
          <a:blipFill>
            <a:blip r:embed="rId9"/>
            <a:stretch>
              <a:fillRect/>
            </a:stretch>
          </a:blipFill>
        </p:spPr>
      </p:sp>
      <p:sp>
        <p:nvSpPr>
          <p:cNvPr id="22" name="Freeform 22"/>
          <p:cNvSpPr/>
          <p:nvPr/>
        </p:nvSpPr>
        <p:spPr>
          <a:xfrm>
            <a:off x="2195189" y="6659288"/>
            <a:ext cx="992604" cy="2123069"/>
          </a:xfrm>
          <a:custGeom>
            <a:avLst/>
            <a:gdLst/>
            <a:ahLst/>
            <a:cxnLst/>
            <a:rect l="l" t="t" r="r" b="b"/>
            <a:pathLst>
              <a:path w="992604" h="2123069">
                <a:moveTo>
                  <a:pt x="0" y="0"/>
                </a:moveTo>
                <a:lnTo>
                  <a:pt x="992604" y="0"/>
                </a:lnTo>
                <a:lnTo>
                  <a:pt x="992604" y="2123069"/>
                </a:lnTo>
                <a:lnTo>
                  <a:pt x="0" y="2123069"/>
                </a:lnTo>
                <a:lnTo>
                  <a:pt x="0" y="0"/>
                </a:lnTo>
                <a:close/>
              </a:path>
            </a:pathLst>
          </a:custGeom>
          <a:blipFill>
            <a:blip r:embed="rId10"/>
            <a:stretch>
              <a:fillRect/>
            </a:stretch>
          </a:blipFill>
        </p:spPr>
      </p:sp>
      <p:sp>
        <p:nvSpPr>
          <p:cNvPr id="23" name="Freeform 23"/>
          <p:cNvSpPr/>
          <p:nvPr/>
        </p:nvSpPr>
        <p:spPr>
          <a:xfrm>
            <a:off x="3306253" y="6568303"/>
            <a:ext cx="2305039" cy="2305039"/>
          </a:xfrm>
          <a:custGeom>
            <a:avLst/>
            <a:gdLst/>
            <a:ahLst/>
            <a:cxnLst/>
            <a:rect l="l" t="t" r="r" b="b"/>
            <a:pathLst>
              <a:path w="2305039" h="2305039">
                <a:moveTo>
                  <a:pt x="0" y="0"/>
                </a:moveTo>
                <a:lnTo>
                  <a:pt x="2305039" y="0"/>
                </a:lnTo>
                <a:lnTo>
                  <a:pt x="2305039" y="2305039"/>
                </a:lnTo>
                <a:lnTo>
                  <a:pt x="0" y="2305039"/>
                </a:lnTo>
                <a:lnTo>
                  <a:pt x="0" y="0"/>
                </a:lnTo>
                <a:close/>
              </a:path>
            </a:pathLst>
          </a:custGeom>
          <a:blipFill>
            <a:blip r:embed="rId11"/>
            <a:stretch>
              <a:fillRect/>
            </a:stretch>
          </a:blipFill>
        </p:spPr>
      </p:sp>
      <p:sp>
        <p:nvSpPr>
          <p:cNvPr id="24" name="Freeform 24"/>
          <p:cNvSpPr/>
          <p:nvPr/>
        </p:nvSpPr>
        <p:spPr>
          <a:xfrm>
            <a:off x="7357733" y="4093122"/>
            <a:ext cx="3398757" cy="4950363"/>
          </a:xfrm>
          <a:custGeom>
            <a:avLst/>
            <a:gdLst/>
            <a:ahLst/>
            <a:cxnLst/>
            <a:rect l="l" t="t" r="r" b="b"/>
            <a:pathLst>
              <a:path w="3398757" h="4950363">
                <a:moveTo>
                  <a:pt x="0" y="0"/>
                </a:moveTo>
                <a:lnTo>
                  <a:pt x="3398757" y="0"/>
                </a:lnTo>
                <a:lnTo>
                  <a:pt x="3398757" y="4950363"/>
                </a:lnTo>
                <a:lnTo>
                  <a:pt x="0" y="4950363"/>
                </a:lnTo>
                <a:lnTo>
                  <a:pt x="0" y="0"/>
                </a:lnTo>
                <a:close/>
              </a:path>
            </a:pathLst>
          </a:custGeom>
          <a:blipFill>
            <a:blip r:embed="rId12"/>
            <a:stretch>
              <a:fillRect/>
            </a:stretch>
          </a:blipFill>
        </p:spPr>
      </p:sp>
      <p:sp>
        <p:nvSpPr>
          <p:cNvPr id="25" name="Freeform 25"/>
          <p:cNvSpPr/>
          <p:nvPr/>
        </p:nvSpPr>
        <p:spPr>
          <a:xfrm>
            <a:off x="13035280" y="4000200"/>
            <a:ext cx="3386490" cy="5043285"/>
          </a:xfrm>
          <a:custGeom>
            <a:avLst/>
            <a:gdLst/>
            <a:ahLst/>
            <a:cxnLst/>
            <a:rect l="l" t="t" r="r" b="b"/>
            <a:pathLst>
              <a:path w="3386490" h="5043285">
                <a:moveTo>
                  <a:pt x="0" y="0"/>
                </a:moveTo>
                <a:lnTo>
                  <a:pt x="3386490" y="0"/>
                </a:lnTo>
                <a:lnTo>
                  <a:pt x="3386490" y="5043285"/>
                </a:lnTo>
                <a:lnTo>
                  <a:pt x="0" y="5043285"/>
                </a:lnTo>
                <a:lnTo>
                  <a:pt x="0" y="0"/>
                </a:lnTo>
                <a:close/>
              </a:path>
            </a:pathLst>
          </a:custGeom>
          <a:blipFill>
            <a:blip r:embed="rId13"/>
            <a:stretch>
              <a:fillRect/>
            </a:stretch>
          </a:blipFill>
        </p:spPr>
      </p:sp>
      <p:sp>
        <p:nvSpPr>
          <p:cNvPr id="26" name="TextBox 26"/>
          <p:cNvSpPr txBox="1"/>
          <p:nvPr/>
        </p:nvSpPr>
        <p:spPr>
          <a:xfrm>
            <a:off x="2157169" y="3181622"/>
            <a:ext cx="3221739" cy="554355"/>
          </a:xfrm>
          <a:prstGeom prst="rect">
            <a:avLst/>
          </a:prstGeom>
        </p:spPr>
        <p:txBody>
          <a:bodyPr lIns="0" tIns="0" rIns="0" bIns="0" rtlCol="0" anchor="t">
            <a:spAutoFit/>
          </a:bodyPr>
          <a:lstStyle/>
          <a:p>
            <a:pPr>
              <a:lnSpc>
                <a:spcPts val="4200"/>
              </a:lnSpc>
            </a:pPr>
            <a:r>
              <a:rPr lang="en-US" sz="3000">
                <a:solidFill>
                  <a:srgbClr val="343F56"/>
                </a:solidFill>
                <a:latin typeface="Hagrid Heavy"/>
              </a:rPr>
              <a:t>PROPERTY</a:t>
            </a:r>
          </a:p>
        </p:txBody>
      </p:sp>
      <p:sp>
        <p:nvSpPr>
          <p:cNvPr id="27" name="TextBox 27"/>
          <p:cNvSpPr txBox="1"/>
          <p:nvPr/>
        </p:nvSpPr>
        <p:spPr>
          <a:xfrm>
            <a:off x="7534751" y="3258140"/>
            <a:ext cx="3221739" cy="554355"/>
          </a:xfrm>
          <a:prstGeom prst="rect">
            <a:avLst/>
          </a:prstGeom>
        </p:spPr>
        <p:txBody>
          <a:bodyPr lIns="0" tIns="0" rIns="0" bIns="0" rtlCol="0" anchor="t">
            <a:spAutoFit/>
          </a:bodyPr>
          <a:lstStyle/>
          <a:p>
            <a:pPr>
              <a:lnSpc>
                <a:spcPts val="4200"/>
              </a:lnSpc>
            </a:pPr>
            <a:r>
              <a:rPr lang="en-US" sz="3000">
                <a:solidFill>
                  <a:srgbClr val="F5E6CA"/>
                </a:solidFill>
                <a:latin typeface="Hagrid Heavy"/>
              </a:rPr>
              <a:t>START GAME</a:t>
            </a:r>
          </a:p>
        </p:txBody>
      </p:sp>
      <p:sp>
        <p:nvSpPr>
          <p:cNvPr id="28" name="TextBox 28"/>
          <p:cNvSpPr txBox="1"/>
          <p:nvPr/>
        </p:nvSpPr>
        <p:spPr>
          <a:xfrm>
            <a:off x="13373115" y="3319418"/>
            <a:ext cx="3221739" cy="554355"/>
          </a:xfrm>
          <a:prstGeom prst="rect">
            <a:avLst/>
          </a:prstGeom>
        </p:spPr>
        <p:txBody>
          <a:bodyPr lIns="0" tIns="0" rIns="0" bIns="0" rtlCol="0" anchor="t">
            <a:spAutoFit/>
          </a:bodyPr>
          <a:lstStyle/>
          <a:p>
            <a:pPr>
              <a:lnSpc>
                <a:spcPts val="4200"/>
              </a:lnSpc>
            </a:pPr>
            <a:r>
              <a:rPr lang="en-US" sz="3000">
                <a:solidFill>
                  <a:srgbClr val="343F56"/>
                </a:solidFill>
                <a:latin typeface="Hagrid Heavy"/>
              </a:rPr>
              <a:t>END GAME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grpSp>
        <p:nvGrpSpPr>
          <p:cNvPr id="2" name="Group 2"/>
          <p:cNvGrpSpPr/>
          <p:nvPr/>
        </p:nvGrpSpPr>
        <p:grpSpPr>
          <a:xfrm>
            <a:off x="-386397" y="-369157"/>
            <a:ext cx="19021310" cy="1397857"/>
            <a:chOff x="0" y="0"/>
            <a:chExt cx="8016217" cy="589104"/>
          </a:xfrm>
        </p:grpSpPr>
        <p:sp>
          <p:nvSpPr>
            <p:cNvPr id="3" name="Freeform 3"/>
            <p:cNvSpPr/>
            <p:nvPr/>
          </p:nvSpPr>
          <p:spPr>
            <a:xfrm>
              <a:off x="0" y="0"/>
              <a:ext cx="8016217" cy="589104"/>
            </a:xfrm>
            <a:custGeom>
              <a:avLst/>
              <a:gdLst/>
              <a:ahLst/>
              <a:cxnLst/>
              <a:rect l="l" t="t" r="r" b="b"/>
              <a:pathLst>
                <a:path w="8016217" h="589104">
                  <a:moveTo>
                    <a:pt x="0" y="0"/>
                  </a:moveTo>
                  <a:lnTo>
                    <a:pt x="8016217" y="0"/>
                  </a:lnTo>
                  <a:lnTo>
                    <a:pt x="8016217" y="589104"/>
                  </a:lnTo>
                  <a:lnTo>
                    <a:pt x="0" y="589104"/>
                  </a:lnTo>
                  <a:close/>
                </a:path>
              </a:pathLst>
            </a:custGeom>
            <a:solidFill>
              <a:srgbClr val="343F56"/>
            </a:solidFill>
            <a:ln cap="sq">
              <a:noFill/>
              <a:prstDash val="solid"/>
              <a:miter/>
            </a:ln>
          </p:spPr>
        </p:sp>
        <p:sp>
          <p:nvSpPr>
            <p:cNvPr id="4" name="TextBox 4"/>
            <p:cNvSpPr txBox="1"/>
            <p:nvPr/>
          </p:nvSpPr>
          <p:spPr>
            <a:xfrm>
              <a:off x="0" y="-38100"/>
              <a:ext cx="8016217" cy="62720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690523" y="1236834"/>
            <a:ext cx="12906955" cy="1148715"/>
          </a:xfrm>
          <a:prstGeom prst="rect">
            <a:avLst/>
          </a:prstGeom>
        </p:spPr>
        <p:txBody>
          <a:bodyPr lIns="0" tIns="0" rIns="0" bIns="0" rtlCol="0" anchor="t">
            <a:spAutoFit/>
          </a:bodyPr>
          <a:lstStyle/>
          <a:p>
            <a:pPr algn="ctr">
              <a:lnSpc>
                <a:spcPts val="8820"/>
              </a:lnSpc>
            </a:pPr>
            <a:r>
              <a:rPr lang="en-US" sz="6300">
                <a:solidFill>
                  <a:srgbClr val="343F56"/>
                </a:solidFill>
                <a:latin typeface="Hagrid Heavy"/>
              </a:rPr>
              <a:t>SCREENSHOT CODING DI IDE</a:t>
            </a:r>
          </a:p>
        </p:txBody>
      </p:sp>
      <p:sp>
        <p:nvSpPr>
          <p:cNvPr id="6" name="Freeform 6"/>
          <p:cNvSpPr/>
          <p:nvPr/>
        </p:nvSpPr>
        <p:spPr>
          <a:xfrm>
            <a:off x="861378" y="205556"/>
            <a:ext cx="687102" cy="474100"/>
          </a:xfrm>
          <a:custGeom>
            <a:avLst/>
            <a:gdLst/>
            <a:ahLst/>
            <a:cxnLst/>
            <a:rect l="l" t="t" r="r" b="b"/>
            <a:pathLst>
              <a:path w="687102" h="474100">
                <a:moveTo>
                  <a:pt x="0" y="0"/>
                </a:moveTo>
                <a:lnTo>
                  <a:pt x="687102" y="0"/>
                </a:lnTo>
                <a:lnTo>
                  <a:pt x="687102" y="474100"/>
                </a:lnTo>
                <a:lnTo>
                  <a:pt x="0" y="474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AutoShape 7"/>
          <p:cNvSpPr/>
          <p:nvPr/>
        </p:nvSpPr>
        <p:spPr>
          <a:xfrm>
            <a:off x="5727469" y="1351134"/>
            <a:ext cx="11531831" cy="0"/>
          </a:xfrm>
          <a:prstGeom prst="line">
            <a:avLst/>
          </a:prstGeom>
          <a:ln w="38100" cap="flat">
            <a:solidFill>
              <a:srgbClr val="F5E6CA"/>
            </a:solidFill>
            <a:prstDash val="solid"/>
            <a:headEnd type="none" w="sm" len="sm"/>
            <a:tailEnd type="none" w="sm" len="sm"/>
          </a:ln>
        </p:spPr>
      </p:sp>
      <p:sp>
        <p:nvSpPr>
          <p:cNvPr id="8" name="Freeform 8"/>
          <p:cNvSpPr/>
          <p:nvPr/>
        </p:nvSpPr>
        <p:spPr>
          <a:xfrm>
            <a:off x="1548480" y="3126977"/>
            <a:ext cx="6059084" cy="6131323"/>
          </a:xfrm>
          <a:custGeom>
            <a:avLst/>
            <a:gdLst/>
            <a:ahLst/>
            <a:cxnLst/>
            <a:rect l="l" t="t" r="r" b="b"/>
            <a:pathLst>
              <a:path w="6059084" h="6131323">
                <a:moveTo>
                  <a:pt x="0" y="0"/>
                </a:moveTo>
                <a:lnTo>
                  <a:pt x="6059083" y="0"/>
                </a:lnTo>
                <a:lnTo>
                  <a:pt x="6059083" y="6131323"/>
                </a:lnTo>
                <a:lnTo>
                  <a:pt x="0" y="6131323"/>
                </a:lnTo>
                <a:lnTo>
                  <a:pt x="0" y="0"/>
                </a:lnTo>
                <a:close/>
              </a:path>
            </a:pathLst>
          </a:custGeom>
          <a:blipFill>
            <a:blip r:embed="rId4"/>
            <a:stretch>
              <a:fillRect/>
            </a:stretch>
          </a:blipFill>
        </p:spPr>
      </p:sp>
      <p:sp>
        <p:nvSpPr>
          <p:cNvPr id="9" name="Freeform 9"/>
          <p:cNvSpPr/>
          <p:nvPr/>
        </p:nvSpPr>
        <p:spPr>
          <a:xfrm>
            <a:off x="8667869" y="3078919"/>
            <a:ext cx="8286166" cy="6227438"/>
          </a:xfrm>
          <a:custGeom>
            <a:avLst/>
            <a:gdLst/>
            <a:ahLst/>
            <a:cxnLst/>
            <a:rect l="l" t="t" r="r" b="b"/>
            <a:pathLst>
              <a:path w="8286166" h="6227438">
                <a:moveTo>
                  <a:pt x="0" y="0"/>
                </a:moveTo>
                <a:lnTo>
                  <a:pt x="8286166" y="0"/>
                </a:lnTo>
                <a:lnTo>
                  <a:pt x="8286166" y="6227438"/>
                </a:lnTo>
                <a:lnTo>
                  <a:pt x="0" y="6227438"/>
                </a:lnTo>
                <a:lnTo>
                  <a:pt x="0" y="0"/>
                </a:lnTo>
                <a:close/>
              </a:path>
            </a:pathLst>
          </a:custGeom>
          <a:blipFill>
            <a:blip r:embed="rId5"/>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grpSp>
        <p:nvGrpSpPr>
          <p:cNvPr id="2" name="Group 2"/>
          <p:cNvGrpSpPr/>
          <p:nvPr/>
        </p:nvGrpSpPr>
        <p:grpSpPr>
          <a:xfrm>
            <a:off x="-386397" y="-369157"/>
            <a:ext cx="19021310" cy="1397857"/>
            <a:chOff x="0" y="0"/>
            <a:chExt cx="8016217" cy="589104"/>
          </a:xfrm>
        </p:grpSpPr>
        <p:sp>
          <p:nvSpPr>
            <p:cNvPr id="3" name="Freeform 3"/>
            <p:cNvSpPr/>
            <p:nvPr/>
          </p:nvSpPr>
          <p:spPr>
            <a:xfrm>
              <a:off x="0" y="0"/>
              <a:ext cx="8016217" cy="589104"/>
            </a:xfrm>
            <a:custGeom>
              <a:avLst/>
              <a:gdLst/>
              <a:ahLst/>
              <a:cxnLst/>
              <a:rect l="l" t="t" r="r" b="b"/>
              <a:pathLst>
                <a:path w="8016217" h="589104">
                  <a:moveTo>
                    <a:pt x="0" y="0"/>
                  </a:moveTo>
                  <a:lnTo>
                    <a:pt x="8016217" y="0"/>
                  </a:lnTo>
                  <a:lnTo>
                    <a:pt x="8016217" y="589104"/>
                  </a:lnTo>
                  <a:lnTo>
                    <a:pt x="0" y="589104"/>
                  </a:lnTo>
                  <a:close/>
                </a:path>
              </a:pathLst>
            </a:custGeom>
            <a:solidFill>
              <a:srgbClr val="343F56"/>
            </a:solidFill>
            <a:ln cap="sq">
              <a:noFill/>
              <a:prstDash val="solid"/>
              <a:miter/>
            </a:ln>
          </p:spPr>
        </p:sp>
        <p:sp>
          <p:nvSpPr>
            <p:cNvPr id="4" name="TextBox 4"/>
            <p:cNvSpPr txBox="1"/>
            <p:nvPr/>
          </p:nvSpPr>
          <p:spPr>
            <a:xfrm>
              <a:off x="0" y="-38100"/>
              <a:ext cx="8016217" cy="62720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690523" y="1236834"/>
            <a:ext cx="12906955" cy="1148715"/>
          </a:xfrm>
          <a:prstGeom prst="rect">
            <a:avLst/>
          </a:prstGeom>
        </p:spPr>
        <p:txBody>
          <a:bodyPr lIns="0" tIns="0" rIns="0" bIns="0" rtlCol="0" anchor="t">
            <a:spAutoFit/>
          </a:bodyPr>
          <a:lstStyle/>
          <a:p>
            <a:pPr algn="ctr">
              <a:lnSpc>
                <a:spcPts val="8820"/>
              </a:lnSpc>
            </a:pPr>
            <a:r>
              <a:rPr lang="en-US" sz="6300">
                <a:solidFill>
                  <a:srgbClr val="343F56"/>
                </a:solidFill>
                <a:latin typeface="Hagrid Heavy"/>
              </a:rPr>
              <a:t>TAMPILAN LUARAN</a:t>
            </a:r>
          </a:p>
        </p:txBody>
      </p:sp>
      <p:sp>
        <p:nvSpPr>
          <p:cNvPr id="6" name="Freeform 6"/>
          <p:cNvSpPr/>
          <p:nvPr/>
        </p:nvSpPr>
        <p:spPr>
          <a:xfrm>
            <a:off x="861378" y="205556"/>
            <a:ext cx="687102" cy="474100"/>
          </a:xfrm>
          <a:custGeom>
            <a:avLst/>
            <a:gdLst/>
            <a:ahLst/>
            <a:cxnLst/>
            <a:rect l="l" t="t" r="r" b="b"/>
            <a:pathLst>
              <a:path w="687102" h="474100">
                <a:moveTo>
                  <a:pt x="0" y="0"/>
                </a:moveTo>
                <a:lnTo>
                  <a:pt x="687102" y="0"/>
                </a:lnTo>
                <a:lnTo>
                  <a:pt x="687102" y="474100"/>
                </a:lnTo>
                <a:lnTo>
                  <a:pt x="0" y="474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AutoShape 7"/>
          <p:cNvSpPr/>
          <p:nvPr/>
        </p:nvSpPr>
        <p:spPr>
          <a:xfrm>
            <a:off x="5727469" y="1351134"/>
            <a:ext cx="11531831" cy="0"/>
          </a:xfrm>
          <a:prstGeom prst="line">
            <a:avLst/>
          </a:prstGeom>
          <a:ln w="38100" cap="flat">
            <a:solidFill>
              <a:srgbClr val="F5E6CA"/>
            </a:solidFill>
            <a:prstDash val="solid"/>
            <a:headEnd type="none" w="sm" len="sm"/>
            <a:tailEnd type="none" w="sm" len="sm"/>
          </a:ln>
        </p:spPr>
      </p:sp>
      <p:grpSp>
        <p:nvGrpSpPr>
          <p:cNvPr id="8" name="Group 8"/>
          <p:cNvGrpSpPr/>
          <p:nvPr/>
        </p:nvGrpSpPr>
        <p:grpSpPr>
          <a:xfrm>
            <a:off x="1028700" y="2962607"/>
            <a:ext cx="5061550" cy="6529851"/>
            <a:chOff x="0" y="0"/>
            <a:chExt cx="2007284" cy="2589576"/>
          </a:xfrm>
        </p:grpSpPr>
        <p:sp>
          <p:nvSpPr>
            <p:cNvPr id="9" name="Freeform 9"/>
            <p:cNvSpPr/>
            <p:nvPr/>
          </p:nvSpPr>
          <p:spPr>
            <a:xfrm>
              <a:off x="0" y="0"/>
              <a:ext cx="2007284" cy="2589576"/>
            </a:xfrm>
            <a:custGeom>
              <a:avLst/>
              <a:gdLst/>
              <a:ahLst/>
              <a:cxnLst/>
              <a:rect l="l" t="t" r="r" b="b"/>
              <a:pathLst>
                <a:path w="2007284" h="2589576">
                  <a:moveTo>
                    <a:pt x="0" y="0"/>
                  </a:moveTo>
                  <a:lnTo>
                    <a:pt x="2007284" y="0"/>
                  </a:lnTo>
                  <a:lnTo>
                    <a:pt x="2007284" y="2589576"/>
                  </a:lnTo>
                  <a:lnTo>
                    <a:pt x="0" y="2589576"/>
                  </a:lnTo>
                  <a:close/>
                </a:path>
              </a:pathLst>
            </a:custGeom>
            <a:solidFill>
              <a:srgbClr val="000000">
                <a:alpha val="0"/>
              </a:srgbClr>
            </a:solidFill>
            <a:ln w="38100" cap="sq">
              <a:solidFill>
                <a:srgbClr val="343F56"/>
              </a:solidFill>
              <a:prstDash val="solid"/>
              <a:miter/>
            </a:ln>
          </p:spPr>
        </p:sp>
        <p:sp>
          <p:nvSpPr>
            <p:cNvPr id="10" name="TextBox 10"/>
            <p:cNvSpPr txBox="1"/>
            <p:nvPr/>
          </p:nvSpPr>
          <p:spPr>
            <a:xfrm>
              <a:off x="0" y="-38100"/>
              <a:ext cx="2007284" cy="2627676"/>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614845" y="2962607"/>
            <a:ext cx="5061550" cy="6529851"/>
            <a:chOff x="0" y="0"/>
            <a:chExt cx="2007284" cy="2589576"/>
          </a:xfrm>
        </p:grpSpPr>
        <p:sp>
          <p:nvSpPr>
            <p:cNvPr id="12" name="Freeform 12"/>
            <p:cNvSpPr/>
            <p:nvPr/>
          </p:nvSpPr>
          <p:spPr>
            <a:xfrm>
              <a:off x="0" y="0"/>
              <a:ext cx="2007284" cy="2589576"/>
            </a:xfrm>
            <a:custGeom>
              <a:avLst/>
              <a:gdLst/>
              <a:ahLst/>
              <a:cxnLst/>
              <a:rect l="l" t="t" r="r" b="b"/>
              <a:pathLst>
                <a:path w="2007284" h="2589576">
                  <a:moveTo>
                    <a:pt x="0" y="0"/>
                  </a:moveTo>
                  <a:lnTo>
                    <a:pt x="2007284" y="0"/>
                  </a:lnTo>
                  <a:lnTo>
                    <a:pt x="2007284" y="2589576"/>
                  </a:lnTo>
                  <a:lnTo>
                    <a:pt x="0" y="2589576"/>
                  </a:lnTo>
                  <a:close/>
                </a:path>
              </a:pathLst>
            </a:custGeom>
            <a:solidFill>
              <a:srgbClr val="343F56"/>
            </a:solidFill>
            <a:ln cap="sq">
              <a:noFill/>
              <a:prstDash val="solid"/>
              <a:miter/>
            </a:ln>
          </p:spPr>
        </p:sp>
        <p:sp>
          <p:nvSpPr>
            <p:cNvPr id="13" name="TextBox 13"/>
            <p:cNvSpPr txBox="1"/>
            <p:nvPr/>
          </p:nvSpPr>
          <p:spPr>
            <a:xfrm>
              <a:off x="0" y="-38100"/>
              <a:ext cx="2007284" cy="2627676"/>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12197750" y="2962607"/>
            <a:ext cx="5061550" cy="6295693"/>
            <a:chOff x="0" y="0"/>
            <a:chExt cx="2007284" cy="2496714"/>
          </a:xfrm>
        </p:grpSpPr>
        <p:sp>
          <p:nvSpPr>
            <p:cNvPr id="15" name="Freeform 15"/>
            <p:cNvSpPr/>
            <p:nvPr/>
          </p:nvSpPr>
          <p:spPr>
            <a:xfrm>
              <a:off x="0" y="0"/>
              <a:ext cx="2007284" cy="2496714"/>
            </a:xfrm>
            <a:custGeom>
              <a:avLst/>
              <a:gdLst/>
              <a:ahLst/>
              <a:cxnLst/>
              <a:rect l="l" t="t" r="r" b="b"/>
              <a:pathLst>
                <a:path w="2007284" h="2496714">
                  <a:moveTo>
                    <a:pt x="0" y="0"/>
                  </a:moveTo>
                  <a:lnTo>
                    <a:pt x="2007284" y="0"/>
                  </a:lnTo>
                  <a:lnTo>
                    <a:pt x="2007284" y="2496714"/>
                  </a:lnTo>
                  <a:lnTo>
                    <a:pt x="0" y="2496714"/>
                  </a:lnTo>
                  <a:close/>
                </a:path>
              </a:pathLst>
            </a:custGeom>
            <a:solidFill>
              <a:srgbClr val="000000">
                <a:alpha val="0"/>
              </a:srgbClr>
            </a:solidFill>
            <a:ln w="38100" cap="sq">
              <a:solidFill>
                <a:srgbClr val="343F56"/>
              </a:solidFill>
              <a:prstDash val="solid"/>
              <a:miter/>
            </a:ln>
          </p:spPr>
        </p:sp>
        <p:sp>
          <p:nvSpPr>
            <p:cNvPr id="16" name="TextBox 16"/>
            <p:cNvSpPr txBox="1"/>
            <p:nvPr/>
          </p:nvSpPr>
          <p:spPr>
            <a:xfrm>
              <a:off x="0" y="-38100"/>
              <a:ext cx="2007284" cy="2534814"/>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1548480" y="3324815"/>
            <a:ext cx="334644" cy="334644"/>
          </a:xfrm>
          <a:custGeom>
            <a:avLst/>
            <a:gdLst/>
            <a:ahLst/>
            <a:cxnLst/>
            <a:rect l="l" t="t" r="r" b="b"/>
            <a:pathLst>
              <a:path w="334644" h="334644">
                <a:moveTo>
                  <a:pt x="0" y="0"/>
                </a:moveTo>
                <a:lnTo>
                  <a:pt x="334644" y="0"/>
                </a:lnTo>
                <a:lnTo>
                  <a:pt x="334644" y="334644"/>
                </a:lnTo>
                <a:lnTo>
                  <a:pt x="0" y="334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a:off x="6950634" y="3386093"/>
            <a:ext cx="334644" cy="334644"/>
          </a:xfrm>
          <a:custGeom>
            <a:avLst/>
            <a:gdLst/>
            <a:ahLst/>
            <a:cxnLst/>
            <a:rect l="l" t="t" r="r" b="b"/>
            <a:pathLst>
              <a:path w="334644" h="334644">
                <a:moveTo>
                  <a:pt x="0" y="0"/>
                </a:moveTo>
                <a:lnTo>
                  <a:pt x="334644" y="0"/>
                </a:lnTo>
                <a:lnTo>
                  <a:pt x="334644" y="334644"/>
                </a:lnTo>
                <a:lnTo>
                  <a:pt x="0" y="3346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12762245" y="3447370"/>
            <a:ext cx="334644" cy="334644"/>
          </a:xfrm>
          <a:custGeom>
            <a:avLst/>
            <a:gdLst/>
            <a:ahLst/>
            <a:cxnLst/>
            <a:rect l="l" t="t" r="r" b="b"/>
            <a:pathLst>
              <a:path w="334644" h="334644">
                <a:moveTo>
                  <a:pt x="0" y="0"/>
                </a:moveTo>
                <a:lnTo>
                  <a:pt x="334645" y="0"/>
                </a:lnTo>
                <a:lnTo>
                  <a:pt x="334645" y="334645"/>
                </a:lnTo>
                <a:lnTo>
                  <a:pt x="0" y="3346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7357733" y="4093122"/>
            <a:ext cx="3398757" cy="4950363"/>
          </a:xfrm>
          <a:custGeom>
            <a:avLst/>
            <a:gdLst/>
            <a:ahLst/>
            <a:cxnLst/>
            <a:rect l="l" t="t" r="r" b="b"/>
            <a:pathLst>
              <a:path w="3398757" h="4950363">
                <a:moveTo>
                  <a:pt x="0" y="0"/>
                </a:moveTo>
                <a:lnTo>
                  <a:pt x="3398757" y="0"/>
                </a:lnTo>
                <a:lnTo>
                  <a:pt x="3398757" y="4950363"/>
                </a:lnTo>
                <a:lnTo>
                  <a:pt x="0" y="4950363"/>
                </a:lnTo>
                <a:lnTo>
                  <a:pt x="0" y="0"/>
                </a:lnTo>
                <a:close/>
              </a:path>
            </a:pathLst>
          </a:custGeom>
          <a:blipFill>
            <a:blip r:embed="rId8"/>
            <a:stretch>
              <a:fillRect/>
            </a:stretch>
          </a:blipFill>
        </p:spPr>
      </p:sp>
      <p:sp>
        <p:nvSpPr>
          <p:cNvPr id="21" name="Freeform 21"/>
          <p:cNvSpPr/>
          <p:nvPr/>
        </p:nvSpPr>
        <p:spPr>
          <a:xfrm>
            <a:off x="13035280" y="4000200"/>
            <a:ext cx="3386490" cy="5043285"/>
          </a:xfrm>
          <a:custGeom>
            <a:avLst/>
            <a:gdLst/>
            <a:ahLst/>
            <a:cxnLst/>
            <a:rect l="l" t="t" r="r" b="b"/>
            <a:pathLst>
              <a:path w="3386490" h="5043285">
                <a:moveTo>
                  <a:pt x="0" y="0"/>
                </a:moveTo>
                <a:lnTo>
                  <a:pt x="3386490" y="0"/>
                </a:lnTo>
                <a:lnTo>
                  <a:pt x="3386490" y="5043285"/>
                </a:lnTo>
                <a:lnTo>
                  <a:pt x="0" y="5043285"/>
                </a:lnTo>
                <a:lnTo>
                  <a:pt x="0" y="0"/>
                </a:lnTo>
                <a:close/>
              </a:path>
            </a:pathLst>
          </a:custGeom>
          <a:blipFill>
            <a:blip r:embed="rId9"/>
            <a:stretch>
              <a:fillRect/>
            </a:stretch>
          </a:blipFill>
        </p:spPr>
      </p:sp>
      <p:sp>
        <p:nvSpPr>
          <p:cNvPr id="22" name="Freeform 22"/>
          <p:cNvSpPr/>
          <p:nvPr/>
        </p:nvSpPr>
        <p:spPr>
          <a:xfrm>
            <a:off x="1890092" y="4093122"/>
            <a:ext cx="3338766" cy="4950363"/>
          </a:xfrm>
          <a:custGeom>
            <a:avLst/>
            <a:gdLst/>
            <a:ahLst/>
            <a:cxnLst/>
            <a:rect l="l" t="t" r="r" b="b"/>
            <a:pathLst>
              <a:path w="3338766" h="4950363">
                <a:moveTo>
                  <a:pt x="0" y="0"/>
                </a:moveTo>
                <a:lnTo>
                  <a:pt x="3338766" y="0"/>
                </a:lnTo>
                <a:lnTo>
                  <a:pt x="3338766" y="4950363"/>
                </a:lnTo>
                <a:lnTo>
                  <a:pt x="0" y="4950363"/>
                </a:lnTo>
                <a:lnTo>
                  <a:pt x="0" y="0"/>
                </a:lnTo>
                <a:close/>
              </a:path>
            </a:pathLst>
          </a:custGeom>
          <a:blipFill>
            <a:blip r:embed="rId10"/>
            <a:stretch>
              <a:fillRect/>
            </a:stretch>
          </a:blipFill>
        </p:spPr>
      </p:sp>
      <p:sp>
        <p:nvSpPr>
          <p:cNvPr id="23" name="TextBox 23"/>
          <p:cNvSpPr txBox="1"/>
          <p:nvPr/>
        </p:nvSpPr>
        <p:spPr>
          <a:xfrm>
            <a:off x="2157169" y="3181622"/>
            <a:ext cx="3221739" cy="554355"/>
          </a:xfrm>
          <a:prstGeom prst="rect">
            <a:avLst/>
          </a:prstGeom>
        </p:spPr>
        <p:txBody>
          <a:bodyPr lIns="0" tIns="0" rIns="0" bIns="0" rtlCol="0" anchor="t">
            <a:spAutoFit/>
          </a:bodyPr>
          <a:lstStyle/>
          <a:p>
            <a:pPr>
              <a:lnSpc>
                <a:spcPts val="4200"/>
              </a:lnSpc>
            </a:pPr>
            <a:r>
              <a:rPr lang="en-US" sz="3000">
                <a:solidFill>
                  <a:srgbClr val="343F56"/>
                </a:solidFill>
                <a:latin typeface="Hagrid Heavy"/>
              </a:rPr>
              <a:t>AWAL GAME</a:t>
            </a:r>
          </a:p>
        </p:txBody>
      </p:sp>
      <p:sp>
        <p:nvSpPr>
          <p:cNvPr id="24" name="TextBox 24"/>
          <p:cNvSpPr txBox="1"/>
          <p:nvPr/>
        </p:nvSpPr>
        <p:spPr>
          <a:xfrm>
            <a:off x="7534751" y="3258140"/>
            <a:ext cx="3221739" cy="554355"/>
          </a:xfrm>
          <a:prstGeom prst="rect">
            <a:avLst/>
          </a:prstGeom>
        </p:spPr>
        <p:txBody>
          <a:bodyPr lIns="0" tIns="0" rIns="0" bIns="0" rtlCol="0" anchor="t">
            <a:spAutoFit/>
          </a:bodyPr>
          <a:lstStyle/>
          <a:p>
            <a:pPr>
              <a:lnSpc>
                <a:spcPts val="4200"/>
              </a:lnSpc>
            </a:pPr>
            <a:r>
              <a:rPr lang="en-US" sz="3000">
                <a:solidFill>
                  <a:srgbClr val="F5E6CA"/>
                </a:solidFill>
                <a:latin typeface="Hagrid Heavy"/>
              </a:rPr>
              <a:t>START GAME</a:t>
            </a:r>
          </a:p>
        </p:txBody>
      </p:sp>
      <p:sp>
        <p:nvSpPr>
          <p:cNvPr id="25" name="TextBox 25"/>
          <p:cNvSpPr txBox="1"/>
          <p:nvPr/>
        </p:nvSpPr>
        <p:spPr>
          <a:xfrm>
            <a:off x="13373115" y="3319418"/>
            <a:ext cx="3221739" cy="554355"/>
          </a:xfrm>
          <a:prstGeom prst="rect">
            <a:avLst/>
          </a:prstGeom>
        </p:spPr>
        <p:txBody>
          <a:bodyPr lIns="0" tIns="0" rIns="0" bIns="0" rtlCol="0" anchor="t">
            <a:spAutoFit/>
          </a:bodyPr>
          <a:lstStyle/>
          <a:p>
            <a:pPr>
              <a:lnSpc>
                <a:spcPts val="4200"/>
              </a:lnSpc>
            </a:pPr>
            <a:r>
              <a:rPr lang="en-US" sz="3000">
                <a:solidFill>
                  <a:srgbClr val="343F56"/>
                </a:solidFill>
                <a:latin typeface="Hagrid Heavy"/>
              </a:rPr>
              <a:t>END GAME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grpSp>
        <p:nvGrpSpPr>
          <p:cNvPr id="2" name="Group 2"/>
          <p:cNvGrpSpPr/>
          <p:nvPr/>
        </p:nvGrpSpPr>
        <p:grpSpPr>
          <a:xfrm>
            <a:off x="-386397" y="-369157"/>
            <a:ext cx="19021310" cy="1397857"/>
            <a:chOff x="0" y="0"/>
            <a:chExt cx="8016217" cy="589104"/>
          </a:xfrm>
        </p:grpSpPr>
        <p:sp>
          <p:nvSpPr>
            <p:cNvPr id="3" name="Freeform 3"/>
            <p:cNvSpPr/>
            <p:nvPr/>
          </p:nvSpPr>
          <p:spPr>
            <a:xfrm>
              <a:off x="0" y="0"/>
              <a:ext cx="8016217" cy="589104"/>
            </a:xfrm>
            <a:custGeom>
              <a:avLst/>
              <a:gdLst/>
              <a:ahLst/>
              <a:cxnLst/>
              <a:rect l="l" t="t" r="r" b="b"/>
              <a:pathLst>
                <a:path w="8016217" h="589104">
                  <a:moveTo>
                    <a:pt x="0" y="0"/>
                  </a:moveTo>
                  <a:lnTo>
                    <a:pt x="8016217" y="0"/>
                  </a:lnTo>
                  <a:lnTo>
                    <a:pt x="8016217" y="589104"/>
                  </a:lnTo>
                  <a:lnTo>
                    <a:pt x="0" y="589104"/>
                  </a:lnTo>
                  <a:close/>
                </a:path>
              </a:pathLst>
            </a:custGeom>
            <a:solidFill>
              <a:srgbClr val="343F56"/>
            </a:solidFill>
            <a:ln cap="sq">
              <a:noFill/>
              <a:prstDash val="solid"/>
              <a:miter/>
            </a:ln>
          </p:spPr>
        </p:sp>
        <p:sp>
          <p:nvSpPr>
            <p:cNvPr id="4" name="TextBox 4"/>
            <p:cNvSpPr txBox="1"/>
            <p:nvPr/>
          </p:nvSpPr>
          <p:spPr>
            <a:xfrm>
              <a:off x="0" y="-38100"/>
              <a:ext cx="8016217" cy="62720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861378" y="205556"/>
            <a:ext cx="687102" cy="474100"/>
          </a:xfrm>
          <a:custGeom>
            <a:avLst/>
            <a:gdLst/>
            <a:ahLst/>
            <a:cxnLst/>
            <a:rect l="l" t="t" r="r" b="b"/>
            <a:pathLst>
              <a:path w="687102" h="474100">
                <a:moveTo>
                  <a:pt x="0" y="0"/>
                </a:moveTo>
                <a:lnTo>
                  <a:pt x="687102" y="0"/>
                </a:lnTo>
                <a:lnTo>
                  <a:pt x="687102" y="474100"/>
                </a:lnTo>
                <a:lnTo>
                  <a:pt x="0" y="474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sp>
      <p:sp>
        <p:nvSpPr>
          <p:cNvPr id="7" name="Freeform 7"/>
          <p:cNvSpPr/>
          <p:nvPr/>
        </p:nvSpPr>
        <p:spPr>
          <a:xfrm>
            <a:off x="2836614" y="2885342"/>
            <a:ext cx="12614772" cy="7095809"/>
          </a:xfrm>
          <a:custGeom>
            <a:avLst/>
            <a:gdLst/>
            <a:ahLst/>
            <a:cxnLst/>
            <a:rect l="l" t="t" r="r" b="b"/>
            <a:pathLst>
              <a:path w="12614772" h="7095809">
                <a:moveTo>
                  <a:pt x="0" y="0"/>
                </a:moveTo>
                <a:lnTo>
                  <a:pt x="12614772" y="0"/>
                </a:lnTo>
                <a:lnTo>
                  <a:pt x="12614772" y="7095809"/>
                </a:lnTo>
                <a:lnTo>
                  <a:pt x="0" y="7095809"/>
                </a:lnTo>
                <a:lnTo>
                  <a:pt x="0" y="0"/>
                </a:lnTo>
                <a:close/>
              </a:path>
            </a:pathLst>
          </a:custGeom>
          <a:blipFill>
            <a:blip r:embed="rId4"/>
            <a:stretch>
              <a:fillRect/>
            </a:stretch>
          </a:blipFill>
        </p:spPr>
      </p:sp>
      <p:sp>
        <p:nvSpPr>
          <p:cNvPr id="8" name="TextBox 8"/>
          <p:cNvSpPr txBox="1"/>
          <p:nvPr/>
        </p:nvSpPr>
        <p:spPr>
          <a:xfrm>
            <a:off x="1730717" y="1412777"/>
            <a:ext cx="14826567" cy="1148715"/>
          </a:xfrm>
          <a:prstGeom prst="rect">
            <a:avLst/>
          </a:prstGeom>
        </p:spPr>
        <p:txBody>
          <a:bodyPr lIns="0" tIns="0" rIns="0" bIns="0" rtlCol="0" anchor="t">
            <a:spAutoFit/>
          </a:bodyPr>
          <a:lstStyle/>
          <a:p>
            <a:pPr algn="ctr">
              <a:lnSpc>
                <a:spcPts val="8820"/>
              </a:lnSpc>
            </a:pPr>
            <a:r>
              <a:rPr lang="en-US" sz="6300">
                <a:solidFill>
                  <a:srgbClr val="343F56"/>
                </a:solidFill>
                <a:latin typeface="Hagrid Heavy"/>
              </a:rPr>
              <a:t>SCREENSHOT PROJECT GITLAB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275</Words>
  <Application>Microsoft Office PowerPoint</Application>
  <PresentationFormat>Custom</PresentationFormat>
  <Paragraphs>35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Roboto</vt:lpstr>
      <vt:lpstr>Hagrid Heavy</vt:lpstr>
      <vt:lpstr>Hagrid Ultra-Bold</vt:lpstr>
      <vt:lpstr>Arial</vt:lpstr>
      <vt:lpstr>Roboto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cp:revision>
  <dcterms:created xsi:type="dcterms:W3CDTF">2006-08-16T00:00:00Z</dcterms:created>
  <dcterms:modified xsi:type="dcterms:W3CDTF">2024-01-14T13:48:04Z</dcterms:modified>
  <dc:identifier>DAF52_ISYJw</dc:identifier>
</cp:coreProperties>
</file>