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67" r:id="rId6"/>
    <p:sldId id="263" r:id="rId7"/>
    <p:sldId id="268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FFFFF"/>
    <a:srgbClr val="203864"/>
    <a:srgbClr val="2E75B6"/>
    <a:srgbClr val="CACACA"/>
    <a:srgbClr val="F2F2F2"/>
    <a:srgbClr val="0070C0"/>
    <a:srgbClr val="5449E3"/>
    <a:srgbClr val="F5FF00"/>
    <a:srgbClr val="255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F9F9-1C42-4403-B867-EA9B98E2DCA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75B4-BAF0-47AD-913B-74126D4B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1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F9F9-1C42-4403-B867-EA9B98E2DCA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75B4-BAF0-47AD-913B-74126D4B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5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F9F9-1C42-4403-B867-EA9B98E2DCA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75B4-BAF0-47AD-913B-74126D4B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4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F9F9-1C42-4403-B867-EA9B98E2DCA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75B4-BAF0-47AD-913B-74126D4B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3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F9F9-1C42-4403-B867-EA9B98E2DCA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75B4-BAF0-47AD-913B-74126D4B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4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F9F9-1C42-4403-B867-EA9B98E2DCA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75B4-BAF0-47AD-913B-74126D4B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3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F9F9-1C42-4403-B867-EA9B98E2DCA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75B4-BAF0-47AD-913B-74126D4B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F9F9-1C42-4403-B867-EA9B98E2DCA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75B4-BAF0-47AD-913B-74126D4B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F9F9-1C42-4403-B867-EA9B98E2DCA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75B4-BAF0-47AD-913B-74126D4B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F9F9-1C42-4403-B867-EA9B98E2DCA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75B4-BAF0-47AD-913B-74126D4B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6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F9F9-1C42-4403-B867-EA9B98E2DCA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75B4-BAF0-47AD-913B-74126D4B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2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8F9F9-1C42-4403-B867-EA9B98E2DCA1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675B4-BAF0-47AD-913B-74126D4B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811985"/>
            <a:ext cx="12192001" cy="1202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rgbClr val="2E75B6"/>
                </a:solidFill>
                <a:latin typeface="Sweet Sensations Personal Use" pitchFamily="2" charset="0"/>
                <a:cs typeface="Arial" panose="020B0604020202020204" pitchFamily="34" charset="0"/>
              </a:rPr>
              <a:t>Selamat</a:t>
            </a:r>
            <a:r>
              <a:rPr lang="en-US" sz="3600" b="1" dirty="0" smtClean="0">
                <a:solidFill>
                  <a:srgbClr val="2E75B6"/>
                </a:solidFill>
                <a:latin typeface="Sweet Sensations Personal Use" pitchFamily="2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solidFill>
                  <a:srgbClr val="2E75B6"/>
                </a:solidFill>
                <a:latin typeface="Sweet Sensations Personal Use" pitchFamily="2" charset="0"/>
                <a:cs typeface="Arial" panose="020B0604020202020204" pitchFamily="34" charset="0"/>
              </a:rPr>
              <a:t>Datang</a:t>
            </a:r>
            <a:r>
              <a:rPr lang="en-US" sz="3600" b="1" dirty="0" smtClean="0">
                <a:solidFill>
                  <a:srgbClr val="2E75B6"/>
                </a:solidFill>
                <a:latin typeface="Sweet Sensations Personal Use" pitchFamily="2" charset="0"/>
                <a:cs typeface="Arial" panose="020B0604020202020204" pitchFamily="34" charset="0"/>
              </a:rPr>
              <a:t> di Website </a:t>
            </a:r>
            <a:r>
              <a:rPr lang="en-US" sz="3600" b="1" dirty="0" err="1" smtClean="0">
                <a:solidFill>
                  <a:srgbClr val="2E75B6"/>
                </a:solidFill>
                <a:latin typeface="Sweet Sensations Personal Use" pitchFamily="2" charset="0"/>
                <a:cs typeface="Arial" panose="020B0604020202020204" pitchFamily="34" charset="0"/>
              </a:rPr>
              <a:t>Koperasi</a:t>
            </a:r>
            <a:r>
              <a:rPr lang="en-US" sz="3600" b="1" dirty="0" smtClean="0">
                <a:solidFill>
                  <a:srgbClr val="2E75B6"/>
                </a:solidFill>
                <a:latin typeface="Sweet Sensations Personal Use" pitchFamily="2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solidFill>
                  <a:srgbClr val="2E75B6"/>
                </a:solidFill>
                <a:latin typeface="Sweet Sensations Personal Use" pitchFamily="2" charset="0"/>
                <a:cs typeface="Arial" panose="020B0604020202020204" pitchFamily="34" charset="0"/>
              </a:rPr>
              <a:t>Mahasiswa</a:t>
            </a:r>
            <a:r>
              <a:rPr lang="en-US" sz="3600" b="1" dirty="0" smtClean="0">
                <a:solidFill>
                  <a:srgbClr val="2E75B6"/>
                </a:solidFill>
                <a:latin typeface="Sweet Sensations Personal Use" pitchFamily="2" charset="0"/>
                <a:cs typeface="Arial" panose="020B0604020202020204" pitchFamily="34" charset="0"/>
              </a:rPr>
              <a:t> UNJ </a:t>
            </a:r>
            <a:r>
              <a:rPr lang="en-US" sz="3600" b="1" dirty="0" smtClean="0">
                <a:solidFill>
                  <a:srgbClr val="2E75B6"/>
                </a:solidFill>
                <a:latin typeface="Sweet Sensations Personal Use" pitchFamily="2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3600" b="1" dirty="0">
              <a:solidFill>
                <a:srgbClr val="2E75B6"/>
              </a:solidFill>
              <a:latin typeface="Sweet Sensations Personal Use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80021" y="1841159"/>
            <a:ext cx="3781168" cy="374409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141"/>
            <a:ext cx="12192001" cy="590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5FFF7"/>
              </a:clrFrom>
              <a:clrTo>
                <a:srgbClr val="F5FF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787" y="75121"/>
            <a:ext cx="867636" cy="86763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880021" y="1841160"/>
            <a:ext cx="3781168" cy="6301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Masuk</a:t>
            </a:r>
            <a:endParaRPr lang="en-US" sz="3200" b="1" dirty="0"/>
          </a:p>
        </p:txBody>
      </p:sp>
      <p:sp>
        <p:nvSpPr>
          <p:cNvPr id="26" name="Rectangle 25"/>
          <p:cNvSpPr/>
          <p:nvPr/>
        </p:nvSpPr>
        <p:spPr>
          <a:xfrm>
            <a:off x="3947983" y="2945031"/>
            <a:ext cx="3645244" cy="630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username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47983" y="3634949"/>
            <a:ext cx="3645244" cy="630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password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47983" y="2945031"/>
            <a:ext cx="586947" cy="630194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29" name="Rectangle 28"/>
          <p:cNvSpPr/>
          <p:nvPr/>
        </p:nvSpPr>
        <p:spPr>
          <a:xfrm>
            <a:off x="3947983" y="3629801"/>
            <a:ext cx="586947" cy="630194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4849171" y="4520717"/>
            <a:ext cx="1842868" cy="404482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Masuk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849171" y="5005821"/>
            <a:ext cx="1842868" cy="404482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Daftar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1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141"/>
            <a:ext cx="12192001" cy="590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5FFF7"/>
              </a:clrFrom>
              <a:clrTo>
                <a:srgbClr val="F5FF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64477"/>
            <a:ext cx="450167" cy="450167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62510"/>
              </p:ext>
            </p:extLst>
          </p:nvPr>
        </p:nvGraphicFramePr>
        <p:xfrm>
          <a:off x="222421" y="1467895"/>
          <a:ext cx="11726563" cy="395672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80907">
                  <a:extLst>
                    <a:ext uri="{9D8B030D-6E8A-4147-A177-3AD203B41FA5}">
                      <a16:colId xmlns:a16="http://schemas.microsoft.com/office/drawing/2014/main" val="1610398612"/>
                    </a:ext>
                  </a:extLst>
                </a:gridCol>
                <a:gridCol w="8945656">
                  <a:extLst>
                    <a:ext uri="{9D8B030D-6E8A-4147-A177-3AD203B41FA5}">
                      <a16:colId xmlns:a16="http://schemas.microsoft.com/office/drawing/2014/main" val="3494849884"/>
                    </a:ext>
                  </a:extLst>
                </a:gridCol>
              </a:tblGrid>
              <a:tr h="39593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Nama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Nama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Lengkap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538679"/>
                  </a:ext>
                </a:extLst>
              </a:tr>
              <a:tr h="39593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NIM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Nomor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Induk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Mahasiswa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505690"/>
                  </a:ext>
                </a:extLst>
              </a:tr>
              <a:tr h="395939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Tanggal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1"/>
                          </a:solidFill>
                        </a:rPr>
                        <a:t>Bergabung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18 September 2018</a:t>
                      </a:r>
                      <a:endParaRPr lang="en-US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01575"/>
                  </a:ext>
                </a:extLst>
              </a:tr>
              <a:tr h="395939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Tanggal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1"/>
                          </a:solidFill>
                        </a:rPr>
                        <a:t>Lahir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Tanggal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Lahir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299049"/>
                  </a:ext>
                </a:extLst>
              </a:tr>
              <a:tr h="395939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Fakultas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Fakultas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999355"/>
                  </a:ext>
                </a:extLst>
              </a:tr>
              <a:tr h="39593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Prodi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Program </a:t>
                      </a:r>
                      <a:r>
                        <a:rPr lang="en-US" b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Studi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198378"/>
                  </a:ext>
                </a:extLst>
              </a:tr>
              <a:tr h="395939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Nomor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Telp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Nomor</a:t>
                      </a:r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Telepon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Aktif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082406"/>
                  </a:ext>
                </a:extLst>
              </a:tr>
              <a:tr h="39593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E-mail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R-mail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452395"/>
                  </a:ext>
                </a:extLst>
              </a:tr>
              <a:tr h="39593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Username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Username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878561"/>
                  </a:ext>
                </a:extLst>
              </a:tr>
              <a:tr h="3932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Password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Password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427901"/>
                  </a:ext>
                </a:extLst>
              </a:tr>
            </a:tbl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222420" y="5670336"/>
            <a:ext cx="11726563" cy="404482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Daftar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2421" y="837701"/>
            <a:ext cx="11726563" cy="6301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Formulir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Pendaftaran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1430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2461847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524189"/>
            <a:ext cx="2461846" cy="66352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E75B6"/>
                </a:solidFill>
                <a:cs typeface="Arial" panose="020B0604020202020204" pitchFamily="34" charset="0"/>
              </a:rPr>
              <a:t>Biodata</a:t>
            </a:r>
            <a:endParaRPr lang="en-US" sz="2400" b="1" dirty="0">
              <a:solidFill>
                <a:srgbClr val="2E75B6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" y="2278235"/>
            <a:ext cx="2461848" cy="6635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Lihat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Data</a:t>
            </a:r>
            <a:endParaRPr 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" y="3044638"/>
            <a:ext cx="2461848" cy="6635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SHU</a:t>
            </a:r>
            <a:endParaRPr 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1"/>
            <a:ext cx="12192001" cy="590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5FFF7"/>
              </a:clrFrom>
              <a:clrTo>
                <a:srgbClr val="F5FF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64477"/>
            <a:ext cx="450167" cy="450167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247656"/>
              </p:ext>
            </p:extLst>
          </p:nvPr>
        </p:nvGraphicFramePr>
        <p:xfrm>
          <a:off x="2827606" y="961956"/>
          <a:ext cx="8985453" cy="488278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90904">
                  <a:extLst>
                    <a:ext uri="{9D8B030D-6E8A-4147-A177-3AD203B41FA5}">
                      <a16:colId xmlns:a16="http://schemas.microsoft.com/office/drawing/2014/main" val="1610398612"/>
                    </a:ext>
                  </a:extLst>
                </a:gridCol>
                <a:gridCol w="5894549">
                  <a:extLst>
                    <a:ext uri="{9D8B030D-6E8A-4147-A177-3AD203B41FA5}">
                      <a16:colId xmlns:a16="http://schemas.microsoft.com/office/drawing/2014/main" val="3494849884"/>
                    </a:ext>
                  </a:extLst>
                </a:gridCol>
              </a:tblGrid>
              <a:tr h="375995">
                <a:tc>
                  <a:txBody>
                    <a:bodyPr/>
                    <a:lstStyle/>
                    <a:p>
                      <a:r>
                        <a:rPr lang="en-US" dirty="0" smtClean="0"/>
                        <a:t>Nama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Muhammad</a:t>
                      </a:r>
                      <a:r>
                        <a:rPr lang="en-US" baseline="0" dirty="0" smtClean="0"/>
                        <a:t> Yan </a:t>
                      </a:r>
                      <a:r>
                        <a:rPr lang="en-US" baseline="0" dirty="0" err="1" smtClean="0"/>
                        <a:t>Handoko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75538679"/>
                  </a:ext>
                </a:extLst>
              </a:tr>
              <a:tr h="37599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#00180061997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8616946"/>
                  </a:ext>
                </a:extLst>
              </a:tr>
              <a:tr h="375995">
                <a:tc>
                  <a:txBody>
                    <a:bodyPr/>
                    <a:lstStyle/>
                    <a:p>
                      <a:r>
                        <a:rPr lang="en-US" dirty="0" smtClean="0"/>
                        <a:t>NIM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3145143620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23505690"/>
                  </a:ext>
                </a:extLst>
              </a:tr>
              <a:tr h="3759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Tanggal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Bergabung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 Mei 2016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701575"/>
                  </a:ext>
                </a:extLst>
              </a:tr>
              <a:tr h="3759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Tanggal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Lahir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</a:t>
                      </a:r>
                      <a:r>
                        <a:rPr lang="en-US" dirty="0" err="1" smtClean="0"/>
                        <a:t>Juni</a:t>
                      </a:r>
                      <a:r>
                        <a:rPr lang="en-US" dirty="0" smtClean="0"/>
                        <a:t> 1997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42299049"/>
                  </a:ext>
                </a:extLst>
              </a:tr>
              <a:tr h="3759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Jabatan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Anggota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29521650"/>
                  </a:ext>
                </a:extLst>
              </a:tr>
              <a:tr h="3759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Bagian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2301181"/>
                  </a:ext>
                </a:extLst>
              </a:tr>
              <a:tr h="3759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Fakultas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Matematika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Ilmu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Pengetahuan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Alam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3999355"/>
                  </a:ext>
                </a:extLst>
              </a:tr>
              <a:tr h="375995">
                <a:tc>
                  <a:txBody>
                    <a:bodyPr/>
                    <a:lstStyle/>
                    <a:p>
                      <a:r>
                        <a:rPr lang="en-US" dirty="0" smtClean="0"/>
                        <a:t>Prodi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Ilmu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Komputer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75198378"/>
                  </a:ext>
                </a:extLst>
              </a:tr>
              <a:tr h="3759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Nomor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Telp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085715499270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4082406"/>
                  </a:ext>
                </a:extLst>
              </a:tr>
              <a:tr h="375995">
                <a:tc>
                  <a:txBody>
                    <a:bodyPr/>
                    <a:lstStyle/>
                    <a:p>
                      <a:r>
                        <a:rPr lang="en-US" dirty="0" smtClean="0"/>
                        <a:t>E-mail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myanhandkoko17@gmail.com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2452395"/>
                  </a:ext>
                </a:extLst>
              </a:tr>
              <a:tr h="375995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myanhandkoko17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8878561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*************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9427901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1195222" y="64477"/>
            <a:ext cx="939114" cy="4501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Keluar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66534" y="642551"/>
            <a:ext cx="2321170" cy="55605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err="1" smtClean="0">
                <a:solidFill>
                  <a:schemeClr val="bg1"/>
                </a:solidFill>
              </a:rPr>
              <a:t>Anggota</a:t>
            </a:r>
            <a:endParaRPr lang="en-US" sz="2300" b="1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827606" y="6012472"/>
            <a:ext cx="8985453" cy="404482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Sunting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2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2461847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2" y="1524189"/>
            <a:ext cx="2461848" cy="663527"/>
          </a:xfrm>
          <a:prstGeom prst="rect">
            <a:avLst/>
          </a:prstGeom>
          <a:solidFill>
            <a:srgbClr val="2E75B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Biodata</a:t>
            </a:r>
            <a:endParaRPr 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" y="4555045"/>
            <a:ext cx="2461848" cy="6635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SHU</a:t>
            </a:r>
            <a:endParaRPr 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1"/>
            <a:ext cx="12192001" cy="590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5FFF7"/>
              </a:clrFrom>
              <a:clrTo>
                <a:srgbClr val="F5FF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64477"/>
            <a:ext cx="450167" cy="45016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1195222" y="64477"/>
            <a:ext cx="939114" cy="4501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Keluar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66534" y="642551"/>
            <a:ext cx="2321170" cy="55605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err="1" smtClean="0">
                <a:solidFill>
                  <a:schemeClr val="bg1"/>
                </a:solidFill>
              </a:rPr>
              <a:t>Anggota</a:t>
            </a:r>
            <a:endParaRPr lang="en-US" sz="23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" y="2290875"/>
            <a:ext cx="2461848" cy="663527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2E75B6"/>
                </a:solidFill>
                <a:cs typeface="Arial" panose="020B0604020202020204" pitchFamily="34" charset="0"/>
              </a:rPr>
              <a:t>Lihat</a:t>
            </a:r>
            <a:r>
              <a:rPr lang="en-US" sz="2400" b="1" dirty="0" smtClean="0">
                <a:solidFill>
                  <a:srgbClr val="2E75B6"/>
                </a:solidFill>
                <a:cs typeface="Arial" panose="020B0604020202020204" pitchFamily="34" charset="0"/>
              </a:rPr>
              <a:t> Data</a:t>
            </a:r>
            <a:endParaRPr lang="en-US" sz="2400" b="1" dirty="0">
              <a:solidFill>
                <a:srgbClr val="2E75B6"/>
              </a:solidFill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2854" y="2966715"/>
            <a:ext cx="2461848" cy="370682"/>
          </a:xfrm>
          <a:prstGeom prst="rect">
            <a:avLst/>
          </a:prstGeom>
          <a:solidFill>
            <a:srgbClr val="2038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2E75B6"/>
                </a:solidFill>
                <a:cs typeface="Arial" panose="020B0604020202020204" pitchFamily="34" charset="0"/>
              </a:rPr>
              <a:t>Barang</a:t>
            </a:r>
            <a:endParaRPr lang="en-US" b="1" dirty="0">
              <a:solidFill>
                <a:srgbClr val="2E75B6"/>
              </a:solidFill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5991" y="3337396"/>
            <a:ext cx="2461848" cy="3706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cs typeface="Arial" panose="020B0604020202020204" pitchFamily="34" charset="0"/>
              </a:rPr>
              <a:t>Stok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2761" y="3708077"/>
            <a:ext cx="2461848" cy="3706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Transaksi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4078757"/>
            <a:ext cx="2461848" cy="3706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Arus</a:t>
            </a:r>
            <a:r>
              <a:rPr lang="en-US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Keuangan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25941"/>
              </p:ext>
            </p:extLst>
          </p:nvPr>
        </p:nvGraphicFramePr>
        <p:xfrm>
          <a:off x="2594916" y="951625"/>
          <a:ext cx="9428208" cy="2560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7285">
                  <a:extLst>
                    <a:ext uri="{9D8B030D-6E8A-4147-A177-3AD203B41FA5}">
                      <a16:colId xmlns:a16="http://schemas.microsoft.com/office/drawing/2014/main" val="1610398612"/>
                    </a:ext>
                  </a:extLst>
                </a:gridCol>
                <a:gridCol w="968112">
                  <a:extLst>
                    <a:ext uri="{9D8B030D-6E8A-4147-A177-3AD203B41FA5}">
                      <a16:colId xmlns:a16="http://schemas.microsoft.com/office/drawing/2014/main" val="3494849884"/>
                    </a:ext>
                  </a:extLst>
                </a:gridCol>
                <a:gridCol w="1207682">
                  <a:extLst>
                    <a:ext uri="{9D8B030D-6E8A-4147-A177-3AD203B41FA5}">
                      <a16:colId xmlns:a16="http://schemas.microsoft.com/office/drawing/2014/main" val="1178911229"/>
                    </a:ext>
                  </a:extLst>
                </a:gridCol>
                <a:gridCol w="929427">
                  <a:extLst>
                    <a:ext uri="{9D8B030D-6E8A-4147-A177-3AD203B41FA5}">
                      <a16:colId xmlns:a16="http://schemas.microsoft.com/office/drawing/2014/main" val="49691319"/>
                    </a:ext>
                  </a:extLst>
                </a:gridCol>
                <a:gridCol w="682681">
                  <a:extLst>
                    <a:ext uri="{9D8B030D-6E8A-4147-A177-3AD203B41FA5}">
                      <a16:colId xmlns:a16="http://schemas.microsoft.com/office/drawing/2014/main" val="4026218700"/>
                    </a:ext>
                  </a:extLst>
                </a:gridCol>
                <a:gridCol w="1423461">
                  <a:extLst>
                    <a:ext uri="{9D8B030D-6E8A-4147-A177-3AD203B41FA5}">
                      <a16:colId xmlns:a16="http://schemas.microsoft.com/office/drawing/2014/main" val="270467961"/>
                    </a:ext>
                  </a:extLst>
                </a:gridCol>
                <a:gridCol w="726256">
                  <a:extLst>
                    <a:ext uri="{9D8B030D-6E8A-4147-A177-3AD203B41FA5}">
                      <a16:colId xmlns:a16="http://schemas.microsoft.com/office/drawing/2014/main" val="633554202"/>
                    </a:ext>
                  </a:extLst>
                </a:gridCol>
                <a:gridCol w="1654562">
                  <a:extLst>
                    <a:ext uri="{9D8B030D-6E8A-4147-A177-3AD203B41FA5}">
                      <a16:colId xmlns:a16="http://schemas.microsoft.com/office/drawing/2014/main" val="890289060"/>
                    </a:ext>
                  </a:extLst>
                </a:gridCol>
                <a:gridCol w="888742">
                  <a:extLst>
                    <a:ext uri="{9D8B030D-6E8A-4147-A177-3AD203B41FA5}">
                      <a16:colId xmlns:a16="http://schemas.microsoft.com/office/drawing/2014/main" val="231869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Nama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Harga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Beli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Harga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Jual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Stok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Tanggal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Sisa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Hasil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Usaha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Laba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755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#0001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Agustus</a:t>
                      </a:r>
                      <a:r>
                        <a:rPr lang="en-US" baseline="0" dirty="0" smtClean="0"/>
                        <a:t> 2018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861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#0002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 Mie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Agustus</a:t>
                      </a:r>
                      <a:r>
                        <a:rPr lang="en-US" baseline="0" dirty="0" smtClean="0"/>
                        <a:t> 2018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70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#0003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Agustus</a:t>
                      </a:r>
                      <a:r>
                        <a:rPr lang="en-US" baseline="0" dirty="0" smtClean="0"/>
                        <a:t> 2018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59603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17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2461847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524189"/>
            <a:ext cx="2461846" cy="663527"/>
          </a:xfrm>
          <a:prstGeom prst="rect">
            <a:avLst/>
          </a:prstGeom>
          <a:solidFill>
            <a:srgbClr val="2E75B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2F2F2"/>
                </a:solidFill>
                <a:cs typeface="Arial" panose="020B0604020202020204" pitchFamily="34" charset="0"/>
              </a:rPr>
              <a:t>Biodata</a:t>
            </a:r>
            <a:endParaRPr lang="en-US" sz="2400" b="1" dirty="0">
              <a:solidFill>
                <a:srgbClr val="F2F2F2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" y="2303230"/>
            <a:ext cx="2461848" cy="6635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Lihat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Data</a:t>
            </a:r>
            <a:endParaRPr 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1"/>
            <a:ext cx="12192001" cy="590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5FFF7"/>
              </a:clrFrom>
              <a:clrTo>
                <a:srgbClr val="F5FF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64477"/>
            <a:ext cx="450167" cy="450167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63604"/>
              </p:ext>
            </p:extLst>
          </p:nvPr>
        </p:nvGraphicFramePr>
        <p:xfrm>
          <a:off x="2827606" y="961956"/>
          <a:ext cx="8985453" cy="187997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090904">
                  <a:extLst>
                    <a:ext uri="{9D8B030D-6E8A-4147-A177-3AD203B41FA5}">
                      <a16:colId xmlns:a16="http://schemas.microsoft.com/office/drawing/2014/main" val="1610398612"/>
                    </a:ext>
                  </a:extLst>
                </a:gridCol>
                <a:gridCol w="5894549">
                  <a:extLst>
                    <a:ext uri="{9D8B030D-6E8A-4147-A177-3AD203B41FA5}">
                      <a16:colId xmlns:a16="http://schemas.microsoft.com/office/drawing/2014/main" val="3494849884"/>
                    </a:ext>
                  </a:extLst>
                </a:gridCol>
              </a:tblGrid>
              <a:tr h="375995">
                <a:tc>
                  <a:txBody>
                    <a:bodyPr/>
                    <a:lstStyle/>
                    <a:p>
                      <a:r>
                        <a:rPr lang="en-US" dirty="0" smtClean="0"/>
                        <a:t>Nama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Muhammad</a:t>
                      </a:r>
                      <a:r>
                        <a:rPr lang="en-US" baseline="0" dirty="0" smtClean="0"/>
                        <a:t> Yan </a:t>
                      </a:r>
                      <a:r>
                        <a:rPr lang="en-US" baseline="0" dirty="0" err="1" smtClean="0"/>
                        <a:t>Handoko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75538679"/>
                  </a:ext>
                </a:extLst>
              </a:tr>
              <a:tr h="37599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#00180061997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8616946"/>
                  </a:ext>
                </a:extLst>
              </a:tr>
              <a:tr h="3759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Simpanan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23505690"/>
                  </a:ext>
                </a:extLst>
              </a:tr>
              <a:tr h="375995"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r>
                        <a:rPr lang="en-US" dirty="0" err="1" smtClean="0"/>
                        <a:t>Transaksi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701575"/>
                  </a:ext>
                </a:extLst>
              </a:tr>
              <a:tr h="37599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Usaha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42299049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1195222" y="64477"/>
            <a:ext cx="939114" cy="4501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Keluar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66534" y="642551"/>
            <a:ext cx="2321170" cy="55605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err="1" smtClean="0">
                <a:solidFill>
                  <a:schemeClr val="bg1"/>
                </a:solidFill>
              </a:rPr>
              <a:t>Anggota</a:t>
            </a:r>
            <a:endParaRPr lang="en-US" sz="23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805" y="3069633"/>
            <a:ext cx="2461848" cy="663527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E75B6"/>
                </a:solidFill>
                <a:cs typeface="Arial" panose="020B0604020202020204" pitchFamily="34" charset="0"/>
              </a:rPr>
              <a:t>SHU</a:t>
            </a:r>
            <a:endParaRPr lang="en-US" sz="2400" b="1" dirty="0">
              <a:solidFill>
                <a:srgbClr val="2E75B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2461847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2" y="1524189"/>
            <a:ext cx="2461848" cy="663527"/>
          </a:xfrm>
          <a:prstGeom prst="rect">
            <a:avLst/>
          </a:prstGeom>
          <a:solidFill>
            <a:srgbClr val="2E75B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Biodata</a:t>
            </a:r>
            <a:endParaRPr 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1"/>
            <a:ext cx="12192001" cy="590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5FFF7"/>
              </a:clrFrom>
              <a:clrTo>
                <a:srgbClr val="F5FF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64477"/>
            <a:ext cx="450167" cy="45016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1195222" y="64477"/>
            <a:ext cx="939114" cy="4501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Keluar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66534" y="642551"/>
            <a:ext cx="2321170" cy="556054"/>
          </a:xfrm>
          <a:prstGeom prst="roundRect">
            <a:avLst/>
          </a:prstGeom>
          <a:solidFill>
            <a:srgbClr val="F5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rgbClr val="2F5597"/>
                </a:solidFill>
              </a:rPr>
              <a:t>Admin</a:t>
            </a:r>
            <a:endParaRPr lang="en-US" sz="2300" b="1" dirty="0">
              <a:solidFill>
                <a:srgbClr val="2F559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" y="2303233"/>
            <a:ext cx="2461848" cy="663527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2E75B6"/>
                </a:solidFill>
                <a:cs typeface="Arial" panose="020B0604020202020204" pitchFamily="34" charset="0"/>
              </a:rPr>
              <a:t>Lihat</a:t>
            </a:r>
            <a:r>
              <a:rPr lang="en-US" sz="2400" b="1" dirty="0" smtClean="0">
                <a:solidFill>
                  <a:srgbClr val="2E75B6"/>
                </a:solidFill>
                <a:cs typeface="Arial" panose="020B0604020202020204" pitchFamily="34" charset="0"/>
              </a:rPr>
              <a:t> Data</a:t>
            </a:r>
            <a:endParaRPr lang="en-US" sz="2400" b="1" dirty="0">
              <a:solidFill>
                <a:srgbClr val="2E75B6"/>
              </a:solidFill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6369" y="2966761"/>
            <a:ext cx="2461848" cy="370682"/>
          </a:xfrm>
          <a:prstGeom prst="rect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Anggota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51" y="3337442"/>
            <a:ext cx="2461848" cy="3706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Simpanan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2854" y="3708124"/>
            <a:ext cx="2461848" cy="370682"/>
          </a:xfrm>
          <a:prstGeom prst="rect">
            <a:avLst/>
          </a:prstGeom>
          <a:solidFill>
            <a:srgbClr val="2038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2E75B6"/>
                </a:solidFill>
                <a:cs typeface="Arial" panose="020B0604020202020204" pitchFamily="34" charset="0"/>
              </a:rPr>
              <a:t>Barang</a:t>
            </a:r>
            <a:endParaRPr lang="en-US" b="1" dirty="0">
              <a:solidFill>
                <a:srgbClr val="2E75B6"/>
              </a:solidFill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5991" y="4078805"/>
            <a:ext cx="2461848" cy="3706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Transaksi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2761" y="4449486"/>
            <a:ext cx="2461848" cy="3706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Penilaian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4820166"/>
            <a:ext cx="2461848" cy="3706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Arus</a:t>
            </a:r>
            <a:r>
              <a:rPr lang="en-US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Keuangan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594916" y="920578"/>
            <a:ext cx="1842868" cy="404482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Cetak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58602"/>
              </p:ext>
            </p:extLst>
          </p:nvPr>
        </p:nvGraphicFramePr>
        <p:xfrm>
          <a:off x="2594916" y="1482967"/>
          <a:ext cx="9428207" cy="2560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23132">
                  <a:extLst>
                    <a:ext uri="{9D8B030D-6E8A-4147-A177-3AD203B41FA5}">
                      <a16:colId xmlns:a16="http://schemas.microsoft.com/office/drawing/2014/main" val="1610398612"/>
                    </a:ext>
                  </a:extLst>
                </a:gridCol>
                <a:gridCol w="841230">
                  <a:extLst>
                    <a:ext uri="{9D8B030D-6E8A-4147-A177-3AD203B41FA5}">
                      <a16:colId xmlns:a16="http://schemas.microsoft.com/office/drawing/2014/main" val="3494849884"/>
                    </a:ext>
                  </a:extLst>
                </a:gridCol>
                <a:gridCol w="1049401">
                  <a:extLst>
                    <a:ext uri="{9D8B030D-6E8A-4147-A177-3AD203B41FA5}">
                      <a16:colId xmlns:a16="http://schemas.microsoft.com/office/drawing/2014/main" val="1178911229"/>
                    </a:ext>
                  </a:extLst>
                </a:gridCol>
                <a:gridCol w="807615">
                  <a:extLst>
                    <a:ext uri="{9D8B030D-6E8A-4147-A177-3AD203B41FA5}">
                      <a16:colId xmlns:a16="http://schemas.microsoft.com/office/drawing/2014/main" val="49691319"/>
                    </a:ext>
                  </a:extLst>
                </a:gridCol>
                <a:gridCol w="593208">
                  <a:extLst>
                    <a:ext uri="{9D8B030D-6E8A-4147-A177-3AD203B41FA5}">
                      <a16:colId xmlns:a16="http://schemas.microsoft.com/office/drawing/2014/main" val="4026218700"/>
                    </a:ext>
                  </a:extLst>
                </a:gridCol>
                <a:gridCol w="1236900">
                  <a:extLst>
                    <a:ext uri="{9D8B030D-6E8A-4147-A177-3AD203B41FA5}">
                      <a16:colId xmlns:a16="http://schemas.microsoft.com/office/drawing/2014/main" val="270467961"/>
                    </a:ext>
                  </a:extLst>
                </a:gridCol>
                <a:gridCol w="631072">
                  <a:extLst>
                    <a:ext uri="{9D8B030D-6E8A-4147-A177-3AD203B41FA5}">
                      <a16:colId xmlns:a16="http://schemas.microsoft.com/office/drawing/2014/main" val="633554202"/>
                    </a:ext>
                  </a:extLst>
                </a:gridCol>
                <a:gridCol w="1437713">
                  <a:extLst>
                    <a:ext uri="{9D8B030D-6E8A-4147-A177-3AD203B41FA5}">
                      <a16:colId xmlns:a16="http://schemas.microsoft.com/office/drawing/2014/main" val="890289060"/>
                    </a:ext>
                  </a:extLst>
                </a:gridCol>
                <a:gridCol w="772262">
                  <a:extLst>
                    <a:ext uri="{9D8B030D-6E8A-4147-A177-3AD203B41FA5}">
                      <a16:colId xmlns:a16="http://schemas.microsoft.com/office/drawing/2014/main" val="2318697238"/>
                    </a:ext>
                  </a:extLst>
                </a:gridCol>
                <a:gridCol w="1235674">
                  <a:extLst>
                    <a:ext uri="{9D8B030D-6E8A-4147-A177-3AD203B41FA5}">
                      <a16:colId xmlns:a16="http://schemas.microsoft.com/office/drawing/2014/main" val="351334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Nama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Harga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Beli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Harga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Jual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Stok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Tanggal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Sisa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Hasil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Usaha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Laba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Aksi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755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#0001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Agustus</a:t>
                      </a:r>
                      <a:r>
                        <a:rPr lang="en-US" baseline="0" dirty="0" smtClean="0"/>
                        <a:t> 2018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861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#0002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 Mie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Agustus</a:t>
                      </a:r>
                      <a:r>
                        <a:rPr lang="en-US" baseline="0" dirty="0" smtClean="0"/>
                        <a:t> 2018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70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#0003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Agustus</a:t>
                      </a:r>
                      <a:r>
                        <a:rPr lang="en-US" baseline="0" dirty="0" smtClean="0"/>
                        <a:t> 2018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59603456"/>
                  </a:ext>
                </a:extLst>
              </a:tr>
            </a:tbl>
          </a:graphicData>
        </a:graphic>
      </p:graphicFrame>
      <p:sp>
        <p:nvSpPr>
          <p:cNvPr id="30" name="Rounded Rectangle 29"/>
          <p:cNvSpPr/>
          <p:nvPr/>
        </p:nvSpPr>
        <p:spPr>
          <a:xfrm>
            <a:off x="4570854" y="920578"/>
            <a:ext cx="1842868" cy="404482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Tambah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039469" y="2200497"/>
            <a:ext cx="736590" cy="188303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Sunting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1039469" y="2480757"/>
            <a:ext cx="736590" cy="188303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Hapus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039469" y="2847810"/>
            <a:ext cx="736590" cy="188303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Sunting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1039469" y="3128070"/>
            <a:ext cx="736590" cy="188303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Hapus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1039469" y="3489039"/>
            <a:ext cx="736590" cy="188303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Sunting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039469" y="3769299"/>
            <a:ext cx="736590" cy="188303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Hapus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5309530"/>
            <a:ext cx="2461848" cy="663527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Verifikasi</a:t>
            </a:r>
            <a:endParaRPr 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27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2461847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2" y="1524189"/>
            <a:ext cx="2461848" cy="663527"/>
          </a:xfrm>
          <a:prstGeom prst="rect">
            <a:avLst/>
          </a:prstGeom>
          <a:solidFill>
            <a:srgbClr val="2E75B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Biodata</a:t>
            </a:r>
            <a:endParaRPr 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1"/>
            <a:ext cx="12192001" cy="590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5FFF7"/>
              </a:clrFrom>
              <a:clrTo>
                <a:srgbClr val="F5FF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64477"/>
            <a:ext cx="450167" cy="45016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1195222" y="64477"/>
            <a:ext cx="939114" cy="4501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Keluar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66534" y="642551"/>
            <a:ext cx="2321170" cy="556054"/>
          </a:xfrm>
          <a:prstGeom prst="roundRect">
            <a:avLst/>
          </a:prstGeom>
          <a:solidFill>
            <a:srgbClr val="F5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rgbClr val="2F5597"/>
                </a:solidFill>
              </a:rPr>
              <a:t>Admin</a:t>
            </a:r>
            <a:endParaRPr lang="en-US" sz="2300" b="1" dirty="0">
              <a:solidFill>
                <a:srgbClr val="2F559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" y="2303233"/>
            <a:ext cx="2461848" cy="663527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2E75B6"/>
                </a:solidFill>
                <a:cs typeface="Arial" panose="020B0604020202020204" pitchFamily="34" charset="0"/>
              </a:rPr>
              <a:t>Lihat</a:t>
            </a:r>
            <a:r>
              <a:rPr lang="en-US" sz="2400" b="1" dirty="0" smtClean="0">
                <a:solidFill>
                  <a:srgbClr val="2E75B6"/>
                </a:solidFill>
                <a:cs typeface="Arial" panose="020B0604020202020204" pitchFamily="34" charset="0"/>
              </a:rPr>
              <a:t> Data</a:t>
            </a:r>
            <a:endParaRPr lang="en-US" sz="2400" b="1" dirty="0">
              <a:solidFill>
                <a:srgbClr val="2E75B6"/>
              </a:solidFill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6369" y="2966761"/>
            <a:ext cx="2461848" cy="370682"/>
          </a:xfrm>
          <a:prstGeom prst="rect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Anggota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51" y="3337442"/>
            <a:ext cx="2461848" cy="3706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Simpanan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2854" y="3708124"/>
            <a:ext cx="2461848" cy="370682"/>
          </a:xfrm>
          <a:prstGeom prst="rect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FF"/>
                </a:solidFill>
                <a:cs typeface="Arial" panose="020B0604020202020204" pitchFamily="34" charset="0"/>
              </a:rPr>
              <a:t>Barang</a:t>
            </a:r>
            <a:endParaRPr lang="en-US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5991" y="4078805"/>
            <a:ext cx="2461848" cy="370682"/>
          </a:xfrm>
          <a:prstGeom prst="rect">
            <a:avLst/>
          </a:prstGeom>
          <a:solidFill>
            <a:srgbClr val="2038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2E75B6"/>
                </a:solidFill>
                <a:cs typeface="Arial" panose="020B0604020202020204" pitchFamily="34" charset="0"/>
              </a:rPr>
              <a:t>Transaksi</a:t>
            </a:r>
            <a:endParaRPr lang="en-US" b="1" dirty="0">
              <a:solidFill>
                <a:srgbClr val="2E75B6"/>
              </a:solidFill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2761" y="4449486"/>
            <a:ext cx="2461848" cy="3706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Penilaian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4820166"/>
            <a:ext cx="2461848" cy="3706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Arus</a:t>
            </a:r>
            <a:r>
              <a:rPr lang="en-US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Keuangan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5309530"/>
            <a:ext cx="2461848" cy="663527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Verifikasi</a:t>
            </a:r>
            <a:endParaRPr 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827605" y="2881424"/>
            <a:ext cx="8985453" cy="404482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Tambah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34952"/>
              </p:ext>
            </p:extLst>
          </p:nvPr>
        </p:nvGraphicFramePr>
        <p:xfrm>
          <a:off x="2827606" y="1467895"/>
          <a:ext cx="8985453" cy="118781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30864">
                  <a:extLst>
                    <a:ext uri="{9D8B030D-6E8A-4147-A177-3AD203B41FA5}">
                      <a16:colId xmlns:a16="http://schemas.microsoft.com/office/drawing/2014/main" val="1610398612"/>
                    </a:ext>
                  </a:extLst>
                </a:gridCol>
                <a:gridCol w="6854589">
                  <a:extLst>
                    <a:ext uri="{9D8B030D-6E8A-4147-A177-3AD203B41FA5}">
                      <a16:colId xmlns:a16="http://schemas.microsoft.com/office/drawing/2014/main" val="3494849884"/>
                    </a:ext>
                  </a:extLst>
                </a:gridCol>
              </a:tblGrid>
              <a:tr h="39593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bg1"/>
                          </a:solidFill>
                        </a:rPr>
                        <a:t>Barang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Nama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Lengkap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538679"/>
                  </a:ext>
                </a:extLst>
              </a:tr>
              <a:tr h="395939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Kuantitas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Nomor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Induk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Mahasiswa</a:t>
                      </a:r>
                      <a:endParaRPr lang="en-US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505690"/>
                  </a:ext>
                </a:extLst>
              </a:tr>
              <a:tr h="395939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Tanggal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18 September 2018</a:t>
                      </a:r>
                      <a:endParaRPr lang="en-US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01575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2827606" y="837701"/>
            <a:ext cx="8985453" cy="6301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Transaksi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7500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2461847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2" y="1524189"/>
            <a:ext cx="2461848" cy="663527"/>
          </a:xfrm>
          <a:prstGeom prst="rect">
            <a:avLst/>
          </a:prstGeom>
          <a:solidFill>
            <a:srgbClr val="2E75B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Biodata</a:t>
            </a:r>
            <a:endParaRPr 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1"/>
            <a:ext cx="12192001" cy="590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5FFF7"/>
              </a:clrFrom>
              <a:clrTo>
                <a:srgbClr val="F5FF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64477"/>
            <a:ext cx="450167" cy="450167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998984"/>
              </p:ext>
            </p:extLst>
          </p:nvPr>
        </p:nvGraphicFramePr>
        <p:xfrm>
          <a:off x="3299253" y="1482967"/>
          <a:ext cx="8093678" cy="741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01519">
                  <a:extLst>
                    <a:ext uri="{9D8B030D-6E8A-4147-A177-3AD203B41FA5}">
                      <a16:colId xmlns:a16="http://schemas.microsoft.com/office/drawing/2014/main" val="1610398612"/>
                    </a:ext>
                  </a:extLst>
                </a:gridCol>
                <a:gridCol w="1943327">
                  <a:extLst>
                    <a:ext uri="{9D8B030D-6E8A-4147-A177-3AD203B41FA5}">
                      <a16:colId xmlns:a16="http://schemas.microsoft.com/office/drawing/2014/main" val="3494849884"/>
                    </a:ext>
                  </a:extLst>
                </a:gridCol>
                <a:gridCol w="2424229">
                  <a:extLst>
                    <a:ext uri="{9D8B030D-6E8A-4147-A177-3AD203B41FA5}">
                      <a16:colId xmlns:a16="http://schemas.microsoft.com/office/drawing/2014/main" val="1178911229"/>
                    </a:ext>
                  </a:extLst>
                </a:gridCol>
                <a:gridCol w="1824603">
                  <a:extLst>
                    <a:ext uri="{9D8B030D-6E8A-4147-A177-3AD203B41FA5}">
                      <a16:colId xmlns:a16="http://schemas.microsoft.com/office/drawing/2014/main" val="1003710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Nama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NIM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Tanggal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Daftar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Aksi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755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3114847639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September 2017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8616946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1195222" y="64477"/>
            <a:ext cx="939114" cy="4501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Keluar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66534" y="642551"/>
            <a:ext cx="2321170" cy="556054"/>
          </a:xfrm>
          <a:prstGeom prst="roundRect">
            <a:avLst/>
          </a:prstGeom>
          <a:solidFill>
            <a:srgbClr val="F5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rgbClr val="2F5597"/>
                </a:solidFill>
              </a:rPr>
              <a:t>Admin</a:t>
            </a:r>
            <a:endParaRPr lang="en-US" sz="2300" b="1" dirty="0">
              <a:solidFill>
                <a:srgbClr val="2F559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" y="2290871"/>
            <a:ext cx="2461848" cy="663527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Lihat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Data</a:t>
            </a:r>
            <a:endParaRPr 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2" y="3057274"/>
            <a:ext cx="2461848" cy="663527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Verifikasi</a:t>
            </a:r>
            <a:endParaRPr lang="en-US" sz="24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16373" y="1876391"/>
            <a:ext cx="736590" cy="303760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Terima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495703" y="1876391"/>
            <a:ext cx="736590" cy="303760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Tolak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3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2461847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2" y="1524189"/>
            <a:ext cx="2461848" cy="663527"/>
          </a:xfrm>
          <a:prstGeom prst="rect">
            <a:avLst/>
          </a:prstGeom>
          <a:solidFill>
            <a:srgbClr val="2E75B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Biodata</a:t>
            </a:r>
            <a:endParaRPr 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141"/>
            <a:ext cx="12192001" cy="5908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5FFF7"/>
              </a:clrFrom>
              <a:clrTo>
                <a:srgbClr val="F5FF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64477"/>
            <a:ext cx="450167" cy="45016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1195222" y="64477"/>
            <a:ext cx="939114" cy="4501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Keluar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66534" y="642551"/>
            <a:ext cx="2321170" cy="5560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err="1" smtClean="0">
                <a:solidFill>
                  <a:srgbClr val="FFFF00"/>
                </a:solidFill>
              </a:rPr>
              <a:t>Pengawas</a:t>
            </a:r>
            <a:endParaRPr lang="en-US" sz="23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" y="2278518"/>
            <a:ext cx="2461848" cy="663527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2E75B6"/>
                </a:solidFill>
                <a:cs typeface="Arial" panose="020B0604020202020204" pitchFamily="34" charset="0"/>
              </a:rPr>
              <a:t>Lihat</a:t>
            </a:r>
            <a:r>
              <a:rPr lang="en-US" sz="2400" b="1" dirty="0" smtClean="0">
                <a:solidFill>
                  <a:srgbClr val="2E75B6"/>
                </a:solidFill>
                <a:cs typeface="Arial" panose="020B0604020202020204" pitchFamily="34" charset="0"/>
              </a:rPr>
              <a:t> Data</a:t>
            </a:r>
            <a:endParaRPr lang="en-US" sz="2400" b="1" dirty="0">
              <a:solidFill>
                <a:srgbClr val="2E75B6"/>
              </a:solidFill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6369" y="2942046"/>
            <a:ext cx="2461848" cy="370682"/>
          </a:xfrm>
          <a:prstGeom prst="rect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Anggota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51" y="3312727"/>
            <a:ext cx="2461848" cy="3706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Simpanan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2854" y="3683409"/>
            <a:ext cx="2461848" cy="370682"/>
          </a:xfrm>
          <a:prstGeom prst="rect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Barang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5991" y="4054090"/>
            <a:ext cx="2461848" cy="3706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Administrasi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2761" y="4424771"/>
            <a:ext cx="2461848" cy="370682"/>
          </a:xfrm>
          <a:prstGeom prst="rect">
            <a:avLst/>
          </a:prstGeom>
          <a:solidFill>
            <a:srgbClr val="2038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2F5597"/>
                </a:solidFill>
                <a:cs typeface="Arial" panose="020B0604020202020204" pitchFamily="34" charset="0"/>
              </a:rPr>
              <a:t>Penilaian</a:t>
            </a:r>
            <a:endParaRPr lang="en-US" b="1" dirty="0">
              <a:solidFill>
                <a:srgbClr val="2F5597"/>
              </a:solidFill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4795451"/>
            <a:ext cx="2461848" cy="3706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Transaksi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78899"/>
              </p:ext>
            </p:extLst>
          </p:nvPr>
        </p:nvGraphicFramePr>
        <p:xfrm>
          <a:off x="2594916" y="1482967"/>
          <a:ext cx="9428207" cy="164807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23132">
                  <a:extLst>
                    <a:ext uri="{9D8B030D-6E8A-4147-A177-3AD203B41FA5}">
                      <a16:colId xmlns:a16="http://schemas.microsoft.com/office/drawing/2014/main" val="1610398612"/>
                    </a:ext>
                  </a:extLst>
                </a:gridCol>
                <a:gridCol w="841230">
                  <a:extLst>
                    <a:ext uri="{9D8B030D-6E8A-4147-A177-3AD203B41FA5}">
                      <a16:colId xmlns:a16="http://schemas.microsoft.com/office/drawing/2014/main" val="3494849884"/>
                    </a:ext>
                  </a:extLst>
                </a:gridCol>
                <a:gridCol w="1049401">
                  <a:extLst>
                    <a:ext uri="{9D8B030D-6E8A-4147-A177-3AD203B41FA5}">
                      <a16:colId xmlns:a16="http://schemas.microsoft.com/office/drawing/2014/main" val="1178911229"/>
                    </a:ext>
                  </a:extLst>
                </a:gridCol>
                <a:gridCol w="807615">
                  <a:extLst>
                    <a:ext uri="{9D8B030D-6E8A-4147-A177-3AD203B41FA5}">
                      <a16:colId xmlns:a16="http://schemas.microsoft.com/office/drawing/2014/main" val="49691319"/>
                    </a:ext>
                  </a:extLst>
                </a:gridCol>
                <a:gridCol w="865274">
                  <a:extLst>
                    <a:ext uri="{9D8B030D-6E8A-4147-A177-3AD203B41FA5}">
                      <a16:colId xmlns:a16="http://schemas.microsoft.com/office/drawing/2014/main" val="4026218700"/>
                    </a:ext>
                  </a:extLst>
                </a:gridCol>
                <a:gridCol w="964834">
                  <a:extLst>
                    <a:ext uri="{9D8B030D-6E8A-4147-A177-3AD203B41FA5}">
                      <a16:colId xmlns:a16="http://schemas.microsoft.com/office/drawing/2014/main" val="270467961"/>
                    </a:ext>
                  </a:extLst>
                </a:gridCol>
                <a:gridCol w="950463">
                  <a:extLst>
                    <a:ext uri="{9D8B030D-6E8A-4147-A177-3AD203B41FA5}">
                      <a16:colId xmlns:a16="http://schemas.microsoft.com/office/drawing/2014/main" val="633554202"/>
                    </a:ext>
                  </a:extLst>
                </a:gridCol>
                <a:gridCol w="951470">
                  <a:extLst>
                    <a:ext uri="{9D8B030D-6E8A-4147-A177-3AD203B41FA5}">
                      <a16:colId xmlns:a16="http://schemas.microsoft.com/office/drawing/2014/main" val="890289060"/>
                    </a:ext>
                  </a:extLst>
                </a:gridCol>
                <a:gridCol w="939114">
                  <a:extLst>
                    <a:ext uri="{9D8B030D-6E8A-4147-A177-3AD203B41FA5}">
                      <a16:colId xmlns:a16="http://schemas.microsoft.com/office/drawing/2014/main" val="2318697238"/>
                    </a:ext>
                  </a:extLst>
                </a:gridCol>
                <a:gridCol w="1235674">
                  <a:extLst>
                    <a:ext uri="{9D8B030D-6E8A-4147-A177-3AD203B41FA5}">
                      <a16:colId xmlns:a16="http://schemas.microsoft.com/office/drawing/2014/main" val="351334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Tahun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Modal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Kualitas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Likuiditas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Manajemen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Efisiensi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Mandiri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Jati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1"/>
                          </a:solidFill>
                        </a:rPr>
                        <a:t>Diri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Aksi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75538679"/>
                  </a:ext>
                </a:extLst>
              </a:tr>
              <a:tr h="644867">
                <a:tc>
                  <a:txBody>
                    <a:bodyPr/>
                    <a:lstStyle/>
                    <a:p>
                      <a:r>
                        <a:rPr lang="en-US" dirty="0" smtClean="0"/>
                        <a:t>#0001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8616946"/>
                  </a:ext>
                </a:extLst>
              </a:tr>
              <a:tr h="632372">
                <a:tc>
                  <a:txBody>
                    <a:bodyPr/>
                    <a:lstStyle/>
                    <a:p>
                      <a:r>
                        <a:rPr lang="en-US" dirty="0" smtClean="0"/>
                        <a:t>#0002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701575"/>
                  </a:ext>
                </a:extLst>
              </a:tr>
            </a:tbl>
          </a:graphicData>
        </a:graphic>
      </p:graphicFrame>
      <p:sp>
        <p:nvSpPr>
          <p:cNvPr id="39" name="Rounded Rectangle 38"/>
          <p:cNvSpPr/>
          <p:nvPr/>
        </p:nvSpPr>
        <p:spPr>
          <a:xfrm>
            <a:off x="11039469" y="1941001"/>
            <a:ext cx="736590" cy="188303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Sunting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1039469" y="2221261"/>
            <a:ext cx="736590" cy="188303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Hapus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039469" y="2588314"/>
            <a:ext cx="736590" cy="188303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Sunting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1039469" y="2868574"/>
            <a:ext cx="736590" cy="188303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Hapus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594916" y="920578"/>
            <a:ext cx="1842868" cy="404482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Cetak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570854" y="920578"/>
            <a:ext cx="1842868" cy="404482"/>
          </a:xfrm>
          <a:prstGeom prst="round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Tambah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6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347</Words>
  <Application>Microsoft Office PowerPoint</Application>
  <PresentationFormat>Widescreen</PresentationFormat>
  <Paragraphs>253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Sweet Sensations Personal Use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Koko</dc:creator>
  <cp:lastModifiedBy>Koko</cp:lastModifiedBy>
  <cp:revision>64</cp:revision>
  <dcterms:created xsi:type="dcterms:W3CDTF">2018-09-17T19:51:11Z</dcterms:created>
  <dcterms:modified xsi:type="dcterms:W3CDTF">2019-01-05T18:57:06Z</dcterms:modified>
</cp:coreProperties>
</file>