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48" r:id="rId1"/>
    <p:sldMasterId id="2147483727" r:id="rId2"/>
  </p:sldMasterIdLst>
  <p:notesMasterIdLst>
    <p:notesMasterId r:id="rId69"/>
  </p:notesMasterIdLst>
  <p:handoutMasterIdLst>
    <p:handoutMasterId r:id="rId70"/>
  </p:handoutMasterIdLst>
  <p:sldIdLst>
    <p:sldId id="475" r:id="rId3"/>
    <p:sldId id="478" r:id="rId4"/>
    <p:sldId id="479" r:id="rId5"/>
    <p:sldId id="480" r:id="rId6"/>
    <p:sldId id="481" r:id="rId7"/>
    <p:sldId id="482" r:id="rId8"/>
    <p:sldId id="484" r:id="rId9"/>
    <p:sldId id="485" r:id="rId10"/>
    <p:sldId id="486" r:id="rId11"/>
    <p:sldId id="487" r:id="rId12"/>
    <p:sldId id="488" r:id="rId13"/>
    <p:sldId id="489" r:id="rId14"/>
    <p:sldId id="490" r:id="rId15"/>
    <p:sldId id="491" r:id="rId16"/>
    <p:sldId id="492" r:id="rId17"/>
    <p:sldId id="493" r:id="rId18"/>
    <p:sldId id="494" r:id="rId19"/>
    <p:sldId id="421" r:id="rId20"/>
    <p:sldId id="472" r:id="rId21"/>
    <p:sldId id="423" r:id="rId22"/>
    <p:sldId id="436" r:id="rId23"/>
    <p:sldId id="437" r:id="rId24"/>
    <p:sldId id="439" r:id="rId25"/>
    <p:sldId id="438" r:id="rId26"/>
    <p:sldId id="440" r:id="rId27"/>
    <p:sldId id="424" r:id="rId28"/>
    <p:sldId id="426" r:id="rId29"/>
    <p:sldId id="429" r:id="rId30"/>
    <p:sldId id="431" r:id="rId31"/>
    <p:sldId id="432" r:id="rId32"/>
    <p:sldId id="433" r:id="rId33"/>
    <p:sldId id="434" r:id="rId34"/>
    <p:sldId id="435" r:id="rId35"/>
    <p:sldId id="427" r:id="rId36"/>
    <p:sldId id="428" r:id="rId37"/>
    <p:sldId id="430" r:id="rId38"/>
    <p:sldId id="441" r:id="rId39"/>
    <p:sldId id="443" r:id="rId40"/>
    <p:sldId id="444" r:id="rId41"/>
    <p:sldId id="445" r:id="rId42"/>
    <p:sldId id="446" r:id="rId43"/>
    <p:sldId id="447" r:id="rId44"/>
    <p:sldId id="448" r:id="rId45"/>
    <p:sldId id="449" r:id="rId46"/>
    <p:sldId id="451" r:id="rId47"/>
    <p:sldId id="473" r:id="rId48"/>
    <p:sldId id="450" r:id="rId49"/>
    <p:sldId id="452" r:id="rId50"/>
    <p:sldId id="453" r:id="rId51"/>
    <p:sldId id="454" r:id="rId52"/>
    <p:sldId id="456" r:id="rId53"/>
    <p:sldId id="455" r:id="rId54"/>
    <p:sldId id="459" r:id="rId55"/>
    <p:sldId id="468" r:id="rId56"/>
    <p:sldId id="457" r:id="rId57"/>
    <p:sldId id="458" r:id="rId58"/>
    <p:sldId id="465" r:id="rId59"/>
    <p:sldId id="466" r:id="rId60"/>
    <p:sldId id="467" r:id="rId61"/>
    <p:sldId id="460" r:id="rId62"/>
    <p:sldId id="461" r:id="rId63"/>
    <p:sldId id="474" r:id="rId64"/>
    <p:sldId id="469" r:id="rId65"/>
    <p:sldId id="470" r:id="rId66"/>
    <p:sldId id="471" r:id="rId67"/>
    <p:sldId id="495" r:id="rId68"/>
  </p:sldIdLst>
  <p:sldSz cx="12192000" cy="6858000"/>
  <p:notesSz cx="6858000" cy="9144000"/>
  <p:defaultTextStyle>
    <a:defPPr>
      <a:defRPr lang="en-A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Anwar" id="{D2003B48-6858-45B0-9537-17ACC314116E}">
          <p14:sldIdLst>
            <p14:sldId id="475"/>
            <p14:sldId id="478"/>
            <p14:sldId id="479"/>
            <p14:sldId id="480"/>
            <p14:sldId id="481"/>
            <p14:sldId id="482"/>
            <p14:sldId id="484"/>
            <p14:sldId id="485"/>
            <p14:sldId id="486"/>
            <p14:sldId id="487"/>
            <p14:sldId id="488"/>
            <p14:sldId id="489"/>
            <p14:sldId id="490"/>
            <p14:sldId id="491"/>
            <p14:sldId id="492"/>
            <p14:sldId id="493"/>
            <p14:sldId id="494"/>
          </p14:sldIdLst>
        </p14:section>
        <p14:section name="Wanvy" id="{D79DD1CC-35C3-438D-AB92-21BF6A5304F2}">
          <p14:sldIdLst>
            <p14:sldId id="421"/>
            <p14:sldId id="472"/>
            <p14:sldId id="423"/>
            <p14:sldId id="436"/>
            <p14:sldId id="437"/>
            <p14:sldId id="439"/>
            <p14:sldId id="438"/>
            <p14:sldId id="440"/>
            <p14:sldId id="424"/>
            <p14:sldId id="426"/>
            <p14:sldId id="429"/>
            <p14:sldId id="431"/>
            <p14:sldId id="432"/>
            <p14:sldId id="433"/>
            <p14:sldId id="434"/>
            <p14:sldId id="435"/>
            <p14:sldId id="427"/>
            <p14:sldId id="428"/>
            <p14:sldId id="430"/>
            <p14:sldId id="441"/>
            <p14:sldId id="443"/>
            <p14:sldId id="444"/>
            <p14:sldId id="445"/>
            <p14:sldId id="446"/>
            <p14:sldId id="447"/>
            <p14:sldId id="448"/>
            <p14:sldId id="449"/>
            <p14:sldId id="451"/>
            <p14:sldId id="473"/>
            <p14:sldId id="450"/>
            <p14:sldId id="452"/>
            <p14:sldId id="453"/>
            <p14:sldId id="454"/>
            <p14:sldId id="456"/>
            <p14:sldId id="455"/>
            <p14:sldId id="459"/>
            <p14:sldId id="468"/>
            <p14:sldId id="457"/>
            <p14:sldId id="458"/>
            <p14:sldId id="465"/>
            <p14:sldId id="466"/>
            <p14:sldId id="467"/>
            <p14:sldId id="460"/>
            <p14:sldId id="461"/>
            <p14:sldId id="474"/>
            <p14:sldId id="469"/>
            <p14:sldId id="470"/>
            <p14:sldId id="471"/>
            <p14:sldId id="495"/>
          </p14:sldIdLst>
        </p14:section>
      </p14:sectionLst>
    </p:ex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2AA2"/>
    <a:srgbClr val="000000"/>
    <a:srgbClr val="3E742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97" autoAdjust="0"/>
    <p:restoredTop sz="89134" autoAdjust="0"/>
  </p:normalViewPr>
  <p:slideViewPr>
    <p:cSldViewPr>
      <p:cViewPr varScale="1">
        <p:scale>
          <a:sx n="63" d="100"/>
          <a:sy n="63" d="100"/>
        </p:scale>
        <p:origin x="-536" y="-112"/>
      </p:cViewPr>
      <p:guideLst>
        <p:guide orient="horz" pos="2160"/>
        <p:guide pos="3840"/>
      </p:guideLst>
    </p:cSldViewPr>
  </p:slideViewPr>
  <p:notesTextViewPr>
    <p:cViewPr>
      <p:scale>
        <a:sx n="100" d="100"/>
        <a:sy n="100" d="100"/>
      </p:scale>
      <p:origin x="0" y="0"/>
    </p:cViewPr>
  </p:notesTextViewPr>
  <p:notesViewPr>
    <p:cSldViewPr>
      <p:cViewPr varScale="1">
        <p:scale>
          <a:sx n="54" d="100"/>
          <a:sy n="54" d="100"/>
        </p:scale>
        <p:origin x="2796" y="4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slide" Target="slides/slide63.xml"/><Relationship Id="rId66" Type="http://schemas.openxmlformats.org/officeDocument/2006/relationships/slide" Target="slides/slide64.xml"/><Relationship Id="rId67" Type="http://schemas.openxmlformats.org/officeDocument/2006/relationships/slide" Target="slides/slide65.xml"/><Relationship Id="rId68" Type="http://schemas.openxmlformats.org/officeDocument/2006/relationships/slide" Target="slides/slide66.xml"/><Relationship Id="rId69" Type="http://schemas.openxmlformats.org/officeDocument/2006/relationships/notesMaster" Target="notesMasters/notesMaster1.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70" Type="http://schemas.openxmlformats.org/officeDocument/2006/relationships/handoutMaster" Target="handoutMasters/handoutMaster1.xml"/><Relationship Id="rId71" Type="http://schemas.openxmlformats.org/officeDocument/2006/relationships/printerSettings" Target="printerSettings/printerSettings1.bin"/><Relationship Id="rId72" Type="http://schemas.openxmlformats.org/officeDocument/2006/relationships/presProps" Target="presProps.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73" Type="http://schemas.openxmlformats.org/officeDocument/2006/relationships/viewProps" Target="viewProps.xml"/><Relationship Id="rId74" Type="http://schemas.openxmlformats.org/officeDocument/2006/relationships/theme" Target="theme/theme1.xml"/><Relationship Id="rId75" Type="http://schemas.openxmlformats.org/officeDocument/2006/relationships/tableStyles" Target="tableStyles.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80538A-CB2B-3347-B009-2F6C904935C2}" type="doc">
      <dgm:prSet loTypeId="urn:microsoft.com/office/officeart/2005/8/layout/orgChart1" loCatId="hierarchy" qsTypeId="urn:microsoft.com/office/officeart/2005/8/quickstyle/simple4" qsCatId="simple" csTypeId="urn:microsoft.com/office/officeart/2005/8/colors/accent0_3" csCatId="mainScheme" phldr="1"/>
      <dgm:spPr/>
      <dgm:t>
        <a:bodyPr/>
        <a:lstStyle/>
        <a:p>
          <a:endParaRPr lang="en-US"/>
        </a:p>
      </dgm:t>
    </dgm:pt>
    <dgm:pt modelId="{065B4F7D-431D-4AD5-9F07-2D88EF76586C}">
      <dgm:prSet custT="1"/>
      <dgm:spPr/>
      <dgm:t>
        <a:bodyPr/>
        <a:lstStyle/>
        <a:p>
          <a:pPr rtl="0"/>
          <a:r>
            <a:rPr lang="en-US" sz="1200" b="1" smtClean="0">
              <a:effectLst>
                <a:outerShdw blurRad="38100" dist="38100" dir="2700000" algn="tl">
                  <a:srgbClr val="000000">
                    <a:alpha val="43137"/>
                  </a:srgbClr>
                </a:outerShdw>
              </a:effectLst>
            </a:rPr>
            <a:t>Jenis Serangan</a:t>
          </a:r>
          <a:endParaRPr lang="en-US" sz="1200" b="1" dirty="0">
            <a:effectLst>
              <a:outerShdw blurRad="38100" dist="38100" dir="2700000" algn="tl">
                <a:srgbClr val="000000">
                  <a:alpha val="43137"/>
                </a:srgbClr>
              </a:outerShdw>
            </a:effectLst>
          </a:endParaRPr>
        </a:p>
      </dgm:t>
    </dgm:pt>
    <dgm:pt modelId="{E50D0231-769E-4689-A14E-85BE85BEDD0C}" type="parTrans" cxnId="{D85F0841-C010-4DB4-9732-D076AEE43849}">
      <dgm:prSet/>
      <dgm:spPr/>
      <dgm:t>
        <a:bodyPr/>
        <a:lstStyle/>
        <a:p>
          <a:endParaRPr lang="en-US" sz="1400" b="1"/>
        </a:p>
      </dgm:t>
    </dgm:pt>
    <dgm:pt modelId="{82CF78F8-7E44-4837-8AEC-AF19C2E67D4E}" type="sibTrans" cxnId="{D85F0841-C010-4DB4-9732-D076AEE43849}">
      <dgm:prSet/>
      <dgm:spPr/>
      <dgm:t>
        <a:bodyPr/>
        <a:lstStyle/>
        <a:p>
          <a:endParaRPr lang="en-US" sz="1400" b="1"/>
        </a:p>
      </dgm:t>
    </dgm:pt>
    <dgm:pt modelId="{73E015C6-E4B2-419C-94BD-13C1D7AF7FA1}">
      <dgm:prSet custT="1"/>
      <dgm:spPr/>
      <dgm:t>
        <a:bodyPr/>
        <a:lstStyle/>
        <a:p>
          <a:pPr rtl="0"/>
          <a:r>
            <a:rPr lang="en-US" sz="1200" b="1" smtClean="0">
              <a:effectLst>
                <a:outerShdw blurRad="38100" dist="38100" dir="2700000" algn="tl">
                  <a:srgbClr val="000000">
                    <a:alpha val="43137"/>
                  </a:srgbClr>
                </a:outerShdw>
              </a:effectLst>
            </a:rPr>
            <a:t>Serangan Aktif</a:t>
          </a:r>
          <a:endParaRPr lang="en-US" sz="1200" b="1" dirty="0">
            <a:effectLst>
              <a:outerShdw blurRad="38100" dist="38100" dir="2700000" algn="tl">
                <a:srgbClr val="000000">
                  <a:alpha val="43137"/>
                </a:srgbClr>
              </a:outerShdw>
            </a:effectLst>
          </a:endParaRPr>
        </a:p>
      </dgm:t>
    </dgm:pt>
    <dgm:pt modelId="{A0227666-9B38-4A5A-9B6A-2C62C9E1A7E1}" type="parTrans" cxnId="{92248ED9-5BED-43DA-9A84-2010A69F1D51}">
      <dgm:prSet/>
      <dgm:spPr/>
      <dgm:t>
        <a:bodyPr/>
        <a:lstStyle/>
        <a:p>
          <a:endParaRPr lang="en-US" sz="1400" b="1"/>
        </a:p>
      </dgm:t>
    </dgm:pt>
    <dgm:pt modelId="{9C907974-2A0A-470E-97AA-F7CEBDC29D97}" type="sibTrans" cxnId="{92248ED9-5BED-43DA-9A84-2010A69F1D51}">
      <dgm:prSet/>
      <dgm:spPr/>
      <dgm:t>
        <a:bodyPr/>
        <a:lstStyle/>
        <a:p>
          <a:endParaRPr lang="en-US" sz="1400" b="1"/>
        </a:p>
      </dgm:t>
    </dgm:pt>
    <dgm:pt modelId="{3FD23616-83D1-48C6-9606-F4BF2B817D55}">
      <dgm:prSet custT="1"/>
      <dgm:spPr/>
      <dgm:t>
        <a:bodyPr/>
        <a:lstStyle/>
        <a:p>
          <a:pPr rtl="0"/>
          <a:r>
            <a:rPr lang="en-US" sz="1200" b="1" smtClean="0">
              <a:effectLst>
                <a:outerShdw blurRad="38100" dist="38100" dir="2700000" algn="tl">
                  <a:srgbClr val="000000">
                    <a:alpha val="43137"/>
                  </a:srgbClr>
                </a:outerShdw>
              </a:effectLst>
            </a:rPr>
            <a:t>Serangan Pasif</a:t>
          </a:r>
          <a:endParaRPr lang="en-US" sz="1200" b="1" dirty="0">
            <a:effectLst>
              <a:outerShdw blurRad="38100" dist="38100" dir="2700000" algn="tl">
                <a:srgbClr val="000000">
                  <a:alpha val="43137"/>
                </a:srgbClr>
              </a:outerShdw>
            </a:effectLst>
          </a:endParaRPr>
        </a:p>
      </dgm:t>
    </dgm:pt>
    <dgm:pt modelId="{284FF001-73BC-437B-977F-62CB7BE119FF}" type="parTrans" cxnId="{4766488E-7B52-480E-97C6-AEE3B9103103}">
      <dgm:prSet/>
      <dgm:spPr/>
      <dgm:t>
        <a:bodyPr/>
        <a:lstStyle/>
        <a:p>
          <a:endParaRPr lang="en-US" sz="1400" b="1"/>
        </a:p>
      </dgm:t>
    </dgm:pt>
    <dgm:pt modelId="{025C83D4-01B6-41B7-9B97-82D667D0C8BC}" type="sibTrans" cxnId="{4766488E-7B52-480E-97C6-AEE3B9103103}">
      <dgm:prSet/>
      <dgm:spPr/>
      <dgm:t>
        <a:bodyPr/>
        <a:lstStyle/>
        <a:p>
          <a:endParaRPr lang="en-US" sz="1400" b="1"/>
        </a:p>
      </dgm:t>
    </dgm:pt>
    <dgm:pt modelId="{0D83125A-9A53-47C5-807B-71439ABB6184}">
      <dgm:prSet custT="1"/>
      <dgm:spPr/>
      <dgm:t>
        <a:bodyPr/>
        <a:lstStyle/>
        <a:p>
          <a:pPr rtl="0"/>
          <a:r>
            <a:rPr lang="en-US" sz="1200" b="1" smtClean="0">
              <a:effectLst>
                <a:outerShdw blurRad="38100" dist="38100" dir="2700000" algn="tl">
                  <a:srgbClr val="000000">
                    <a:alpha val="43137"/>
                  </a:srgbClr>
                </a:outerShdw>
              </a:effectLst>
            </a:rPr>
            <a:t>Masquerade</a:t>
          </a:r>
          <a:endParaRPr lang="en-US" sz="1200" b="1" dirty="0">
            <a:effectLst>
              <a:outerShdw blurRad="38100" dist="38100" dir="2700000" algn="tl">
                <a:srgbClr val="000000">
                  <a:alpha val="43137"/>
                </a:srgbClr>
              </a:outerShdw>
            </a:effectLst>
          </a:endParaRPr>
        </a:p>
      </dgm:t>
    </dgm:pt>
    <dgm:pt modelId="{250322D9-CB9B-4DBE-B1CE-3224AD4EC648}" type="parTrans" cxnId="{49C617E5-A6C1-42B9-B4B2-2D92CB1D96CC}">
      <dgm:prSet/>
      <dgm:spPr/>
      <dgm:t>
        <a:bodyPr/>
        <a:lstStyle/>
        <a:p>
          <a:endParaRPr lang="en-US" sz="1400" b="1"/>
        </a:p>
      </dgm:t>
    </dgm:pt>
    <dgm:pt modelId="{CBDA7BC1-7F41-4493-9009-A151BE5538DF}" type="sibTrans" cxnId="{49C617E5-A6C1-42B9-B4B2-2D92CB1D96CC}">
      <dgm:prSet/>
      <dgm:spPr/>
      <dgm:t>
        <a:bodyPr/>
        <a:lstStyle/>
        <a:p>
          <a:endParaRPr lang="en-US" sz="1400" b="1"/>
        </a:p>
      </dgm:t>
    </dgm:pt>
    <dgm:pt modelId="{F7C3FB06-4218-453D-949E-4BDB09F618F0}">
      <dgm:prSet custT="1"/>
      <dgm:spPr/>
      <dgm:t>
        <a:bodyPr/>
        <a:lstStyle/>
        <a:p>
          <a:pPr rtl="0"/>
          <a:r>
            <a:rPr lang="en-US" sz="1200" b="1" smtClean="0">
              <a:effectLst>
                <a:outerShdw blurRad="38100" dist="38100" dir="2700000" algn="tl">
                  <a:srgbClr val="000000">
                    <a:alpha val="43137"/>
                  </a:srgbClr>
                </a:outerShdw>
              </a:effectLst>
            </a:rPr>
            <a:t>Denial of  Service</a:t>
          </a:r>
          <a:endParaRPr lang="en-US" sz="1200" b="1" dirty="0">
            <a:effectLst>
              <a:outerShdw blurRad="38100" dist="38100" dir="2700000" algn="tl">
                <a:srgbClr val="000000">
                  <a:alpha val="43137"/>
                </a:srgbClr>
              </a:outerShdw>
            </a:effectLst>
          </a:endParaRPr>
        </a:p>
      </dgm:t>
    </dgm:pt>
    <dgm:pt modelId="{C305E592-2B43-44AD-8759-2C0EBC969E78}" type="parTrans" cxnId="{7305A11E-ACC5-473F-994D-BBBED59386BE}">
      <dgm:prSet/>
      <dgm:spPr/>
      <dgm:t>
        <a:bodyPr/>
        <a:lstStyle/>
        <a:p>
          <a:endParaRPr lang="en-US" sz="1400" b="1"/>
        </a:p>
      </dgm:t>
    </dgm:pt>
    <dgm:pt modelId="{6E5CA4C1-8B79-4ED2-9CFC-540C08EB22F9}" type="sibTrans" cxnId="{7305A11E-ACC5-473F-994D-BBBED59386BE}">
      <dgm:prSet/>
      <dgm:spPr/>
      <dgm:t>
        <a:bodyPr/>
        <a:lstStyle/>
        <a:p>
          <a:endParaRPr lang="en-US" sz="1400" b="1"/>
        </a:p>
      </dgm:t>
    </dgm:pt>
    <dgm:pt modelId="{F14EF424-44E5-4B91-971A-9742A1B2ED83}">
      <dgm:prSet custT="1"/>
      <dgm:spPr/>
      <dgm:t>
        <a:bodyPr/>
        <a:lstStyle/>
        <a:p>
          <a:pPr rtl="0"/>
          <a:r>
            <a:rPr lang="en-US" sz="1200" b="1" smtClean="0">
              <a:effectLst>
                <a:outerShdw blurRad="38100" dist="38100" dir="2700000" algn="tl">
                  <a:srgbClr val="000000">
                    <a:alpha val="43137"/>
                  </a:srgbClr>
                </a:outerShdw>
              </a:effectLst>
            </a:rPr>
            <a:t>Eaves Dropping</a:t>
          </a:r>
          <a:endParaRPr lang="en-US" sz="1200" b="1" dirty="0">
            <a:effectLst>
              <a:outerShdw blurRad="38100" dist="38100" dir="2700000" algn="tl">
                <a:srgbClr val="000000">
                  <a:alpha val="43137"/>
                </a:srgbClr>
              </a:outerShdw>
            </a:effectLst>
          </a:endParaRPr>
        </a:p>
      </dgm:t>
    </dgm:pt>
    <dgm:pt modelId="{20952768-F40E-4696-A950-D0663A30DE97}" type="parTrans" cxnId="{9FD0ABBE-C316-4AA7-BA45-8591485ADC6A}">
      <dgm:prSet/>
      <dgm:spPr/>
      <dgm:t>
        <a:bodyPr/>
        <a:lstStyle/>
        <a:p>
          <a:endParaRPr lang="en-US" sz="1400" b="1"/>
        </a:p>
      </dgm:t>
    </dgm:pt>
    <dgm:pt modelId="{3EBE208B-ADEA-4D67-A4A4-47116AE3020D}" type="sibTrans" cxnId="{9FD0ABBE-C316-4AA7-BA45-8591485ADC6A}">
      <dgm:prSet/>
      <dgm:spPr/>
      <dgm:t>
        <a:bodyPr/>
        <a:lstStyle/>
        <a:p>
          <a:endParaRPr lang="en-US" sz="1400" b="1"/>
        </a:p>
      </dgm:t>
    </dgm:pt>
    <dgm:pt modelId="{8219618D-A7E1-4B68-9D36-A72F86634CC5}">
      <dgm:prSet custT="1"/>
      <dgm:spPr/>
      <dgm:t>
        <a:bodyPr/>
        <a:lstStyle/>
        <a:p>
          <a:pPr rtl="0"/>
          <a:r>
            <a:rPr lang="en-US" sz="1200" b="1" smtClean="0">
              <a:effectLst>
                <a:outerShdw blurRad="38100" dist="38100" dir="2700000" algn="tl">
                  <a:srgbClr val="000000">
                    <a:alpha val="43137"/>
                  </a:srgbClr>
                </a:outerShdw>
              </a:effectLst>
            </a:rPr>
            <a:t>Traffic Analysis</a:t>
          </a:r>
          <a:endParaRPr lang="en-US" sz="1200" b="1" dirty="0">
            <a:effectLst>
              <a:outerShdw blurRad="38100" dist="38100" dir="2700000" algn="tl">
                <a:srgbClr val="000000">
                  <a:alpha val="43137"/>
                </a:srgbClr>
              </a:outerShdw>
            </a:effectLst>
          </a:endParaRPr>
        </a:p>
      </dgm:t>
    </dgm:pt>
    <dgm:pt modelId="{5B5E81CA-88AC-44B6-AE01-998E4C521362}" type="parTrans" cxnId="{F9E0470F-7AC8-410D-B04D-FF5CB3FC3647}">
      <dgm:prSet/>
      <dgm:spPr/>
      <dgm:t>
        <a:bodyPr/>
        <a:lstStyle/>
        <a:p>
          <a:endParaRPr lang="en-US" sz="1400" b="1"/>
        </a:p>
      </dgm:t>
    </dgm:pt>
    <dgm:pt modelId="{7B11B4EC-ECBF-4B60-8DD2-CB24A432AF07}" type="sibTrans" cxnId="{F9E0470F-7AC8-410D-B04D-FF5CB3FC3647}">
      <dgm:prSet/>
      <dgm:spPr/>
      <dgm:t>
        <a:bodyPr/>
        <a:lstStyle/>
        <a:p>
          <a:endParaRPr lang="en-US" sz="1400" b="1"/>
        </a:p>
      </dgm:t>
    </dgm:pt>
    <dgm:pt modelId="{F5C82558-EB23-4607-86A1-19AAC18D0F0E}">
      <dgm:prSet custT="1"/>
      <dgm:spPr/>
      <dgm:t>
        <a:bodyPr/>
        <a:lstStyle/>
        <a:p>
          <a:pPr rtl="0"/>
          <a:r>
            <a:rPr lang="en-US" sz="1200" b="1" smtClean="0">
              <a:effectLst>
                <a:outerShdw blurRad="38100" dist="38100" dir="2700000" algn="tl">
                  <a:srgbClr val="000000">
                    <a:alpha val="43137"/>
                  </a:srgbClr>
                </a:outerShdw>
              </a:effectLst>
            </a:rPr>
            <a:t>Replay</a:t>
          </a:r>
          <a:endParaRPr lang="en-US" sz="1200" b="1" dirty="0">
            <a:effectLst>
              <a:outerShdw blurRad="38100" dist="38100" dir="2700000" algn="tl">
                <a:srgbClr val="000000">
                  <a:alpha val="43137"/>
                </a:srgbClr>
              </a:outerShdw>
            </a:effectLst>
          </a:endParaRPr>
        </a:p>
      </dgm:t>
    </dgm:pt>
    <dgm:pt modelId="{D81017DE-124B-47DD-8434-F2AAE59A4D7F}" type="sibTrans" cxnId="{6DA0A754-D470-43BD-AFC9-477E15F3424F}">
      <dgm:prSet/>
      <dgm:spPr/>
      <dgm:t>
        <a:bodyPr/>
        <a:lstStyle/>
        <a:p>
          <a:endParaRPr lang="en-US" sz="1400" b="1"/>
        </a:p>
      </dgm:t>
    </dgm:pt>
    <dgm:pt modelId="{3444B3BF-E415-425D-AA41-6F6C9443D26B}" type="parTrans" cxnId="{6DA0A754-D470-43BD-AFC9-477E15F3424F}">
      <dgm:prSet/>
      <dgm:spPr/>
      <dgm:t>
        <a:bodyPr/>
        <a:lstStyle/>
        <a:p>
          <a:endParaRPr lang="en-US" sz="1400" b="1"/>
        </a:p>
      </dgm:t>
    </dgm:pt>
    <dgm:pt modelId="{DFD9E23C-CFB0-4604-8EDF-BDC4BB0FB591}">
      <dgm:prSet custT="1"/>
      <dgm:spPr/>
      <dgm:t>
        <a:bodyPr/>
        <a:lstStyle/>
        <a:p>
          <a:pPr rtl="0">
            <a:lnSpc>
              <a:spcPct val="120000"/>
            </a:lnSpc>
          </a:pPr>
          <a:r>
            <a:rPr lang="en-US" sz="1200" b="1" smtClean="0">
              <a:effectLst>
                <a:outerShdw blurRad="38100" dist="38100" dir="2700000" algn="tl">
                  <a:srgbClr val="000000">
                    <a:alpha val="43137"/>
                  </a:srgbClr>
                </a:outerShdw>
              </a:effectLst>
            </a:rPr>
            <a:t>Modification of Message</a:t>
          </a:r>
          <a:endParaRPr lang="en-US" sz="1200" b="1" dirty="0">
            <a:effectLst>
              <a:outerShdw blurRad="38100" dist="38100" dir="2700000" algn="tl">
                <a:srgbClr val="000000">
                  <a:alpha val="43137"/>
                </a:srgbClr>
              </a:outerShdw>
            </a:effectLst>
          </a:endParaRPr>
        </a:p>
      </dgm:t>
    </dgm:pt>
    <dgm:pt modelId="{BE2B3DE9-A938-4607-9A09-8163B27384A5}" type="parTrans" cxnId="{D5AB70D8-080D-46F9-B3C1-87DCCA157F48}">
      <dgm:prSet/>
      <dgm:spPr/>
      <dgm:t>
        <a:bodyPr/>
        <a:lstStyle/>
        <a:p>
          <a:endParaRPr lang="en-US"/>
        </a:p>
      </dgm:t>
    </dgm:pt>
    <dgm:pt modelId="{AD61691F-C60E-4B50-9391-2489AD50D28C}" type="sibTrans" cxnId="{D5AB70D8-080D-46F9-B3C1-87DCCA157F48}">
      <dgm:prSet/>
      <dgm:spPr/>
      <dgm:t>
        <a:bodyPr/>
        <a:lstStyle/>
        <a:p>
          <a:endParaRPr lang="en-US"/>
        </a:p>
      </dgm:t>
    </dgm:pt>
    <dgm:pt modelId="{DC886730-9415-48F5-B612-785574F049D1}" type="pres">
      <dgm:prSet presAssocID="{E180538A-CB2B-3347-B009-2F6C904935C2}" presName="hierChild1" presStyleCnt="0">
        <dgm:presLayoutVars>
          <dgm:orgChart val="1"/>
          <dgm:chPref val="1"/>
          <dgm:dir/>
          <dgm:animOne val="branch"/>
          <dgm:animLvl val="lvl"/>
          <dgm:resizeHandles/>
        </dgm:presLayoutVars>
      </dgm:prSet>
      <dgm:spPr/>
      <dgm:t>
        <a:bodyPr/>
        <a:lstStyle/>
        <a:p>
          <a:endParaRPr lang="en-US"/>
        </a:p>
      </dgm:t>
    </dgm:pt>
    <dgm:pt modelId="{7C8BDD5A-521F-4D20-9DAA-99A94327BDCE}" type="pres">
      <dgm:prSet presAssocID="{065B4F7D-431D-4AD5-9F07-2D88EF76586C}" presName="hierRoot1" presStyleCnt="0">
        <dgm:presLayoutVars>
          <dgm:hierBranch val="init"/>
        </dgm:presLayoutVars>
      </dgm:prSet>
      <dgm:spPr/>
    </dgm:pt>
    <dgm:pt modelId="{80044397-9D34-4D14-96B3-31C5C1232834}" type="pres">
      <dgm:prSet presAssocID="{065B4F7D-431D-4AD5-9F07-2D88EF76586C}" presName="rootComposite1" presStyleCnt="0"/>
      <dgm:spPr/>
    </dgm:pt>
    <dgm:pt modelId="{4FE2BBE6-1114-454B-8C5B-68E59EDBB88E}" type="pres">
      <dgm:prSet presAssocID="{065B4F7D-431D-4AD5-9F07-2D88EF76586C}" presName="rootText1" presStyleLbl="node0" presStyleIdx="0" presStyleCnt="1" custScaleX="125773" custLinFactNeighborX="-65349" custLinFactNeighborY="-243">
        <dgm:presLayoutVars>
          <dgm:chPref val="3"/>
        </dgm:presLayoutVars>
      </dgm:prSet>
      <dgm:spPr/>
      <dgm:t>
        <a:bodyPr/>
        <a:lstStyle/>
        <a:p>
          <a:endParaRPr lang="en-US"/>
        </a:p>
      </dgm:t>
    </dgm:pt>
    <dgm:pt modelId="{CECA1596-BAF9-4F13-BF8B-6933323714BD}" type="pres">
      <dgm:prSet presAssocID="{065B4F7D-431D-4AD5-9F07-2D88EF76586C}" presName="rootConnector1" presStyleLbl="node1" presStyleIdx="0" presStyleCnt="0"/>
      <dgm:spPr/>
      <dgm:t>
        <a:bodyPr/>
        <a:lstStyle/>
        <a:p>
          <a:endParaRPr lang="en-US"/>
        </a:p>
      </dgm:t>
    </dgm:pt>
    <dgm:pt modelId="{25880D66-E241-44CE-8B6C-FD7A64491560}" type="pres">
      <dgm:prSet presAssocID="{065B4F7D-431D-4AD5-9F07-2D88EF76586C}" presName="hierChild2" presStyleCnt="0"/>
      <dgm:spPr/>
    </dgm:pt>
    <dgm:pt modelId="{D6ABEDB5-9296-499B-B42B-F060D8ED8DCF}" type="pres">
      <dgm:prSet presAssocID="{A0227666-9B38-4A5A-9B6A-2C62C9E1A7E1}" presName="Name37" presStyleLbl="parChTrans1D2" presStyleIdx="0" presStyleCnt="2"/>
      <dgm:spPr/>
      <dgm:t>
        <a:bodyPr/>
        <a:lstStyle/>
        <a:p>
          <a:endParaRPr lang="en-US"/>
        </a:p>
      </dgm:t>
    </dgm:pt>
    <dgm:pt modelId="{D07E15DB-336B-42FF-8D52-05CA650B171C}" type="pres">
      <dgm:prSet presAssocID="{73E015C6-E4B2-419C-94BD-13C1D7AF7FA1}" presName="hierRoot2" presStyleCnt="0">
        <dgm:presLayoutVars>
          <dgm:hierBranch val="init"/>
        </dgm:presLayoutVars>
      </dgm:prSet>
      <dgm:spPr/>
    </dgm:pt>
    <dgm:pt modelId="{4D43655F-B4AE-49E1-9F36-C5B29D637433}" type="pres">
      <dgm:prSet presAssocID="{73E015C6-E4B2-419C-94BD-13C1D7AF7FA1}" presName="rootComposite" presStyleCnt="0"/>
      <dgm:spPr/>
    </dgm:pt>
    <dgm:pt modelId="{D4F64498-B18A-46E0-B48B-C03811D27A35}" type="pres">
      <dgm:prSet presAssocID="{73E015C6-E4B2-419C-94BD-13C1D7AF7FA1}" presName="rootText" presStyleLbl="node2" presStyleIdx="0" presStyleCnt="2" custScaleX="137528" custLinFactNeighborX="-76331">
        <dgm:presLayoutVars>
          <dgm:chPref val="3"/>
        </dgm:presLayoutVars>
      </dgm:prSet>
      <dgm:spPr/>
      <dgm:t>
        <a:bodyPr/>
        <a:lstStyle/>
        <a:p>
          <a:endParaRPr lang="en-US"/>
        </a:p>
      </dgm:t>
    </dgm:pt>
    <dgm:pt modelId="{CE8B7649-A12E-4BBF-A974-D3BD56981467}" type="pres">
      <dgm:prSet presAssocID="{73E015C6-E4B2-419C-94BD-13C1D7AF7FA1}" presName="rootConnector" presStyleLbl="node2" presStyleIdx="0" presStyleCnt="2"/>
      <dgm:spPr/>
      <dgm:t>
        <a:bodyPr/>
        <a:lstStyle/>
        <a:p>
          <a:endParaRPr lang="en-US"/>
        </a:p>
      </dgm:t>
    </dgm:pt>
    <dgm:pt modelId="{098CE1DA-9251-41D7-98E9-E44D85DA742D}" type="pres">
      <dgm:prSet presAssocID="{73E015C6-E4B2-419C-94BD-13C1D7AF7FA1}" presName="hierChild4" presStyleCnt="0"/>
      <dgm:spPr/>
    </dgm:pt>
    <dgm:pt modelId="{7DB5CD05-E27D-4D10-AD15-44E862EE21FE}" type="pres">
      <dgm:prSet presAssocID="{250322D9-CB9B-4DBE-B1CE-3224AD4EC648}" presName="Name37" presStyleLbl="parChTrans1D3" presStyleIdx="0" presStyleCnt="6"/>
      <dgm:spPr/>
      <dgm:t>
        <a:bodyPr/>
        <a:lstStyle/>
        <a:p>
          <a:endParaRPr lang="en-US"/>
        </a:p>
      </dgm:t>
    </dgm:pt>
    <dgm:pt modelId="{446CA961-FD57-4721-A25A-48FA76C3B576}" type="pres">
      <dgm:prSet presAssocID="{0D83125A-9A53-47C5-807B-71439ABB6184}" presName="hierRoot2" presStyleCnt="0">
        <dgm:presLayoutVars>
          <dgm:hierBranch val="init"/>
        </dgm:presLayoutVars>
      </dgm:prSet>
      <dgm:spPr/>
    </dgm:pt>
    <dgm:pt modelId="{85F2073B-71D0-4BB0-9AB8-DD274422499D}" type="pres">
      <dgm:prSet presAssocID="{0D83125A-9A53-47C5-807B-71439ABB6184}" presName="rootComposite" presStyleCnt="0"/>
      <dgm:spPr/>
    </dgm:pt>
    <dgm:pt modelId="{5E303795-501F-4869-B4E0-2C20F540297D}" type="pres">
      <dgm:prSet presAssocID="{0D83125A-9A53-47C5-807B-71439ABB6184}" presName="rootText" presStyleLbl="node3" presStyleIdx="0" presStyleCnt="6" custScaleX="126367" custLinFactX="-100000" custLinFactNeighborX="-132691">
        <dgm:presLayoutVars>
          <dgm:chPref val="3"/>
        </dgm:presLayoutVars>
      </dgm:prSet>
      <dgm:spPr/>
      <dgm:t>
        <a:bodyPr/>
        <a:lstStyle/>
        <a:p>
          <a:endParaRPr lang="en-US"/>
        </a:p>
      </dgm:t>
    </dgm:pt>
    <dgm:pt modelId="{D0D2AA7C-F714-44F5-8E71-2186F3E36347}" type="pres">
      <dgm:prSet presAssocID="{0D83125A-9A53-47C5-807B-71439ABB6184}" presName="rootConnector" presStyleLbl="node3" presStyleIdx="0" presStyleCnt="6"/>
      <dgm:spPr/>
      <dgm:t>
        <a:bodyPr/>
        <a:lstStyle/>
        <a:p>
          <a:endParaRPr lang="en-US"/>
        </a:p>
      </dgm:t>
    </dgm:pt>
    <dgm:pt modelId="{016DCBCE-843E-4A9B-BBA1-9D1D7AAB2DF1}" type="pres">
      <dgm:prSet presAssocID="{0D83125A-9A53-47C5-807B-71439ABB6184}" presName="hierChild4" presStyleCnt="0"/>
      <dgm:spPr/>
    </dgm:pt>
    <dgm:pt modelId="{756FB6DC-99ED-45A0-8C8C-6C9324A96261}" type="pres">
      <dgm:prSet presAssocID="{0D83125A-9A53-47C5-807B-71439ABB6184}" presName="hierChild5" presStyleCnt="0"/>
      <dgm:spPr/>
    </dgm:pt>
    <dgm:pt modelId="{83BA8CF2-5740-4AB1-B08B-8F9E612E0F7A}" type="pres">
      <dgm:prSet presAssocID="{BE2B3DE9-A938-4607-9A09-8163B27384A5}" presName="Name37" presStyleLbl="parChTrans1D3" presStyleIdx="1" presStyleCnt="6"/>
      <dgm:spPr/>
      <dgm:t>
        <a:bodyPr/>
        <a:lstStyle/>
        <a:p>
          <a:endParaRPr lang="en-US"/>
        </a:p>
      </dgm:t>
    </dgm:pt>
    <dgm:pt modelId="{3B68C104-27DB-4F78-8E0F-8B77C789A61F}" type="pres">
      <dgm:prSet presAssocID="{DFD9E23C-CFB0-4604-8EDF-BDC4BB0FB591}" presName="hierRoot2" presStyleCnt="0">
        <dgm:presLayoutVars>
          <dgm:hierBranch val="init"/>
        </dgm:presLayoutVars>
      </dgm:prSet>
      <dgm:spPr/>
    </dgm:pt>
    <dgm:pt modelId="{73542D94-6EEF-47C0-9F30-70311CF52567}" type="pres">
      <dgm:prSet presAssocID="{DFD9E23C-CFB0-4604-8EDF-BDC4BB0FB591}" presName="rootComposite" presStyleCnt="0"/>
      <dgm:spPr/>
    </dgm:pt>
    <dgm:pt modelId="{787B7933-A1D4-43BD-9848-EF03EC1B7B9B}" type="pres">
      <dgm:prSet presAssocID="{DFD9E23C-CFB0-4604-8EDF-BDC4BB0FB591}" presName="rootText" presStyleLbl="node3" presStyleIdx="1" presStyleCnt="6" custScaleX="126367" custLinFactX="-100000" custLinFactNeighborX="-132691">
        <dgm:presLayoutVars>
          <dgm:chPref val="3"/>
        </dgm:presLayoutVars>
      </dgm:prSet>
      <dgm:spPr/>
      <dgm:t>
        <a:bodyPr/>
        <a:lstStyle/>
        <a:p>
          <a:endParaRPr lang="en-US"/>
        </a:p>
      </dgm:t>
    </dgm:pt>
    <dgm:pt modelId="{D2674BDF-DAC9-4D49-8C1E-2958EE669ED4}" type="pres">
      <dgm:prSet presAssocID="{DFD9E23C-CFB0-4604-8EDF-BDC4BB0FB591}" presName="rootConnector" presStyleLbl="node3" presStyleIdx="1" presStyleCnt="6"/>
      <dgm:spPr/>
      <dgm:t>
        <a:bodyPr/>
        <a:lstStyle/>
        <a:p>
          <a:endParaRPr lang="en-US"/>
        </a:p>
      </dgm:t>
    </dgm:pt>
    <dgm:pt modelId="{325E936B-8637-4717-81A2-8A165CDB83B7}" type="pres">
      <dgm:prSet presAssocID="{DFD9E23C-CFB0-4604-8EDF-BDC4BB0FB591}" presName="hierChild4" presStyleCnt="0"/>
      <dgm:spPr/>
    </dgm:pt>
    <dgm:pt modelId="{64E08378-311F-456F-BA38-8D49C02124C9}" type="pres">
      <dgm:prSet presAssocID="{DFD9E23C-CFB0-4604-8EDF-BDC4BB0FB591}" presName="hierChild5" presStyleCnt="0"/>
      <dgm:spPr/>
    </dgm:pt>
    <dgm:pt modelId="{C210CE0D-6625-4EFD-A719-4E62F9190FA1}" type="pres">
      <dgm:prSet presAssocID="{3444B3BF-E415-425D-AA41-6F6C9443D26B}" presName="Name37" presStyleLbl="parChTrans1D3" presStyleIdx="2" presStyleCnt="6"/>
      <dgm:spPr/>
      <dgm:t>
        <a:bodyPr/>
        <a:lstStyle/>
        <a:p>
          <a:endParaRPr lang="en-US"/>
        </a:p>
      </dgm:t>
    </dgm:pt>
    <dgm:pt modelId="{D2B5A710-BEB1-4E66-A8CC-AE3CA1486BC7}" type="pres">
      <dgm:prSet presAssocID="{F5C82558-EB23-4607-86A1-19AAC18D0F0E}" presName="hierRoot2" presStyleCnt="0">
        <dgm:presLayoutVars>
          <dgm:hierBranch val="init"/>
        </dgm:presLayoutVars>
      </dgm:prSet>
      <dgm:spPr/>
    </dgm:pt>
    <dgm:pt modelId="{98333AC0-88BB-48DE-AEF0-D98F1DD78F65}" type="pres">
      <dgm:prSet presAssocID="{F5C82558-EB23-4607-86A1-19AAC18D0F0E}" presName="rootComposite" presStyleCnt="0"/>
      <dgm:spPr/>
    </dgm:pt>
    <dgm:pt modelId="{173CFCB3-FF03-4F13-BE92-BF4D76D11342}" type="pres">
      <dgm:prSet presAssocID="{F5C82558-EB23-4607-86A1-19AAC18D0F0E}" presName="rootText" presStyleLbl="node3" presStyleIdx="2" presStyleCnt="6" custScaleX="126367" custLinFactX="-100000" custLinFactNeighborX="-132691">
        <dgm:presLayoutVars>
          <dgm:chPref val="3"/>
        </dgm:presLayoutVars>
      </dgm:prSet>
      <dgm:spPr/>
      <dgm:t>
        <a:bodyPr/>
        <a:lstStyle/>
        <a:p>
          <a:endParaRPr lang="en-US"/>
        </a:p>
      </dgm:t>
    </dgm:pt>
    <dgm:pt modelId="{F7281913-95D7-45A4-BAFD-F458A474B5AC}" type="pres">
      <dgm:prSet presAssocID="{F5C82558-EB23-4607-86A1-19AAC18D0F0E}" presName="rootConnector" presStyleLbl="node3" presStyleIdx="2" presStyleCnt="6"/>
      <dgm:spPr/>
      <dgm:t>
        <a:bodyPr/>
        <a:lstStyle/>
        <a:p>
          <a:endParaRPr lang="en-US"/>
        </a:p>
      </dgm:t>
    </dgm:pt>
    <dgm:pt modelId="{FFC089D4-2954-4930-92E0-2C4538CF9111}" type="pres">
      <dgm:prSet presAssocID="{F5C82558-EB23-4607-86A1-19AAC18D0F0E}" presName="hierChild4" presStyleCnt="0"/>
      <dgm:spPr/>
    </dgm:pt>
    <dgm:pt modelId="{AD56DD75-A0E7-446C-9C5F-EB5F405F9FCD}" type="pres">
      <dgm:prSet presAssocID="{F5C82558-EB23-4607-86A1-19AAC18D0F0E}" presName="hierChild5" presStyleCnt="0"/>
      <dgm:spPr/>
    </dgm:pt>
    <dgm:pt modelId="{F7CFAAA9-B80F-4E46-B565-442D3CE3F997}" type="pres">
      <dgm:prSet presAssocID="{C305E592-2B43-44AD-8759-2C0EBC969E78}" presName="Name37" presStyleLbl="parChTrans1D3" presStyleIdx="3" presStyleCnt="6"/>
      <dgm:spPr/>
      <dgm:t>
        <a:bodyPr/>
        <a:lstStyle/>
        <a:p>
          <a:endParaRPr lang="en-US"/>
        </a:p>
      </dgm:t>
    </dgm:pt>
    <dgm:pt modelId="{A4AB3503-16AE-486A-BDFF-8E713ACA3086}" type="pres">
      <dgm:prSet presAssocID="{F7C3FB06-4218-453D-949E-4BDB09F618F0}" presName="hierRoot2" presStyleCnt="0">
        <dgm:presLayoutVars>
          <dgm:hierBranch val="init"/>
        </dgm:presLayoutVars>
      </dgm:prSet>
      <dgm:spPr/>
    </dgm:pt>
    <dgm:pt modelId="{5ACB97C3-2D1B-47C5-B0DF-57A588E51D95}" type="pres">
      <dgm:prSet presAssocID="{F7C3FB06-4218-453D-949E-4BDB09F618F0}" presName="rootComposite" presStyleCnt="0"/>
      <dgm:spPr/>
    </dgm:pt>
    <dgm:pt modelId="{5A673DAA-9A36-4C03-B928-1FA7FCAF7F55}" type="pres">
      <dgm:prSet presAssocID="{F7C3FB06-4218-453D-949E-4BDB09F618F0}" presName="rootText" presStyleLbl="node3" presStyleIdx="3" presStyleCnt="6" custScaleX="126367" custLinFactX="-100000" custLinFactNeighborX="-132691">
        <dgm:presLayoutVars>
          <dgm:chPref val="3"/>
        </dgm:presLayoutVars>
      </dgm:prSet>
      <dgm:spPr/>
      <dgm:t>
        <a:bodyPr/>
        <a:lstStyle/>
        <a:p>
          <a:endParaRPr lang="en-US"/>
        </a:p>
      </dgm:t>
    </dgm:pt>
    <dgm:pt modelId="{1AFFE139-6804-43A8-99CA-0876B2F624FD}" type="pres">
      <dgm:prSet presAssocID="{F7C3FB06-4218-453D-949E-4BDB09F618F0}" presName="rootConnector" presStyleLbl="node3" presStyleIdx="3" presStyleCnt="6"/>
      <dgm:spPr/>
      <dgm:t>
        <a:bodyPr/>
        <a:lstStyle/>
        <a:p>
          <a:endParaRPr lang="en-US"/>
        </a:p>
      </dgm:t>
    </dgm:pt>
    <dgm:pt modelId="{CF930AE2-2080-4F35-AD24-DC0F8288DB03}" type="pres">
      <dgm:prSet presAssocID="{F7C3FB06-4218-453D-949E-4BDB09F618F0}" presName="hierChild4" presStyleCnt="0"/>
      <dgm:spPr/>
    </dgm:pt>
    <dgm:pt modelId="{1D6BBFAC-A3B9-450B-8B60-6203E1BF3B02}" type="pres">
      <dgm:prSet presAssocID="{F7C3FB06-4218-453D-949E-4BDB09F618F0}" presName="hierChild5" presStyleCnt="0"/>
      <dgm:spPr/>
    </dgm:pt>
    <dgm:pt modelId="{5D7FCA5B-3042-424B-936C-081D01493F2E}" type="pres">
      <dgm:prSet presAssocID="{73E015C6-E4B2-419C-94BD-13C1D7AF7FA1}" presName="hierChild5" presStyleCnt="0"/>
      <dgm:spPr/>
    </dgm:pt>
    <dgm:pt modelId="{5771FD8F-E341-49B0-9B3D-003159254417}" type="pres">
      <dgm:prSet presAssocID="{284FF001-73BC-437B-977F-62CB7BE119FF}" presName="Name37" presStyleLbl="parChTrans1D2" presStyleIdx="1" presStyleCnt="2"/>
      <dgm:spPr/>
      <dgm:t>
        <a:bodyPr/>
        <a:lstStyle/>
        <a:p>
          <a:endParaRPr lang="en-US"/>
        </a:p>
      </dgm:t>
    </dgm:pt>
    <dgm:pt modelId="{9A781880-59A4-4D4E-B4A5-BE490EE53426}" type="pres">
      <dgm:prSet presAssocID="{3FD23616-83D1-48C6-9606-F4BF2B817D55}" presName="hierRoot2" presStyleCnt="0">
        <dgm:presLayoutVars>
          <dgm:hierBranch val="init"/>
        </dgm:presLayoutVars>
      </dgm:prSet>
      <dgm:spPr/>
    </dgm:pt>
    <dgm:pt modelId="{C09D8C05-7B37-4151-9B5B-FA3B80B5EAED}" type="pres">
      <dgm:prSet presAssocID="{3FD23616-83D1-48C6-9606-F4BF2B817D55}" presName="rootComposite" presStyleCnt="0"/>
      <dgm:spPr/>
    </dgm:pt>
    <dgm:pt modelId="{B05D627E-3EB1-421D-A93A-A4F3019F3600}" type="pres">
      <dgm:prSet presAssocID="{3FD23616-83D1-48C6-9606-F4BF2B817D55}" presName="rootText" presStyleLbl="node2" presStyleIdx="1" presStyleCnt="2" custScaleX="136892" custLinFactNeighborX="-26358">
        <dgm:presLayoutVars>
          <dgm:chPref val="3"/>
        </dgm:presLayoutVars>
      </dgm:prSet>
      <dgm:spPr/>
      <dgm:t>
        <a:bodyPr/>
        <a:lstStyle/>
        <a:p>
          <a:endParaRPr lang="en-US"/>
        </a:p>
      </dgm:t>
    </dgm:pt>
    <dgm:pt modelId="{B69D815E-C0E0-4753-92D7-3DC2161435BD}" type="pres">
      <dgm:prSet presAssocID="{3FD23616-83D1-48C6-9606-F4BF2B817D55}" presName="rootConnector" presStyleLbl="node2" presStyleIdx="1" presStyleCnt="2"/>
      <dgm:spPr/>
      <dgm:t>
        <a:bodyPr/>
        <a:lstStyle/>
        <a:p>
          <a:endParaRPr lang="en-US"/>
        </a:p>
      </dgm:t>
    </dgm:pt>
    <dgm:pt modelId="{7BF562D6-108A-4F44-95B2-BD34284E1DB7}" type="pres">
      <dgm:prSet presAssocID="{3FD23616-83D1-48C6-9606-F4BF2B817D55}" presName="hierChild4" presStyleCnt="0"/>
      <dgm:spPr/>
    </dgm:pt>
    <dgm:pt modelId="{4F8C483A-12DA-4FE8-9FBA-59FCA0C660F1}" type="pres">
      <dgm:prSet presAssocID="{20952768-F40E-4696-A950-D0663A30DE97}" presName="Name37" presStyleLbl="parChTrans1D3" presStyleIdx="4" presStyleCnt="6"/>
      <dgm:spPr/>
      <dgm:t>
        <a:bodyPr/>
        <a:lstStyle/>
        <a:p>
          <a:endParaRPr lang="en-US"/>
        </a:p>
      </dgm:t>
    </dgm:pt>
    <dgm:pt modelId="{E3CFA316-2165-412D-A937-A79D54FB63DB}" type="pres">
      <dgm:prSet presAssocID="{F14EF424-44E5-4B91-971A-9742A1B2ED83}" presName="hierRoot2" presStyleCnt="0">
        <dgm:presLayoutVars>
          <dgm:hierBranch val="init"/>
        </dgm:presLayoutVars>
      </dgm:prSet>
      <dgm:spPr/>
    </dgm:pt>
    <dgm:pt modelId="{05A403E3-BE2C-4F5A-890D-66A2613AF60C}" type="pres">
      <dgm:prSet presAssocID="{F14EF424-44E5-4B91-971A-9742A1B2ED83}" presName="rootComposite" presStyleCnt="0"/>
      <dgm:spPr/>
    </dgm:pt>
    <dgm:pt modelId="{220F7E25-436B-4E9D-9491-1ED873EDAAB1}" type="pres">
      <dgm:prSet presAssocID="{F14EF424-44E5-4B91-971A-9742A1B2ED83}" presName="rootText" presStyleLbl="node3" presStyleIdx="4" presStyleCnt="6" custScaleX="124438" custLinFactNeighborX="-13596">
        <dgm:presLayoutVars>
          <dgm:chPref val="3"/>
        </dgm:presLayoutVars>
      </dgm:prSet>
      <dgm:spPr/>
      <dgm:t>
        <a:bodyPr/>
        <a:lstStyle/>
        <a:p>
          <a:endParaRPr lang="en-US"/>
        </a:p>
      </dgm:t>
    </dgm:pt>
    <dgm:pt modelId="{C8F16FEF-8A9A-4C6C-9B7A-D604CA972C96}" type="pres">
      <dgm:prSet presAssocID="{F14EF424-44E5-4B91-971A-9742A1B2ED83}" presName="rootConnector" presStyleLbl="node3" presStyleIdx="4" presStyleCnt="6"/>
      <dgm:spPr/>
      <dgm:t>
        <a:bodyPr/>
        <a:lstStyle/>
        <a:p>
          <a:endParaRPr lang="en-US"/>
        </a:p>
      </dgm:t>
    </dgm:pt>
    <dgm:pt modelId="{88DFCC77-D8C1-4531-BF2C-F2AF152E9F04}" type="pres">
      <dgm:prSet presAssocID="{F14EF424-44E5-4B91-971A-9742A1B2ED83}" presName="hierChild4" presStyleCnt="0"/>
      <dgm:spPr/>
    </dgm:pt>
    <dgm:pt modelId="{BE497125-C078-439B-B4C2-7ABB3B4F514D}" type="pres">
      <dgm:prSet presAssocID="{F14EF424-44E5-4B91-971A-9742A1B2ED83}" presName="hierChild5" presStyleCnt="0"/>
      <dgm:spPr/>
    </dgm:pt>
    <dgm:pt modelId="{1C3A3204-1786-43C9-A414-6D96B45693A7}" type="pres">
      <dgm:prSet presAssocID="{5B5E81CA-88AC-44B6-AE01-998E4C521362}" presName="Name37" presStyleLbl="parChTrans1D3" presStyleIdx="5" presStyleCnt="6"/>
      <dgm:spPr/>
      <dgm:t>
        <a:bodyPr/>
        <a:lstStyle/>
        <a:p>
          <a:endParaRPr lang="en-US"/>
        </a:p>
      </dgm:t>
    </dgm:pt>
    <dgm:pt modelId="{E5467945-F78A-4D8C-B580-7825BA34A222}" type="pres">
      <dgm:prSet presAssocID="{8219618D-A7E1-4B68-9D36-A72F86634CC5}" presName="hierRoot2" presStyleCnt="0">
        <dgm:presLayoutVars>
          <dgm:hierBranch val="init"/>
        </dgm:presLayoutVars>
      </dgm:prSet>
      <dgm:spPr/>
    </dgm:pt>
    <dgm:pt modelId="{3273ECE7-3678-4AED-B6DB-6F3182AFF4AF}" type="pres">
      <dgm:prSet presAssocID="{8219618D-A7E1-4B68-9D36-A72F86634CC5}" presName="rootComposite" presStyleCnt="0"/>
      <dgm:spPr/>
    </dgm:pt>
    <dgm:pt modelId="{57163BCD-A389-48CB-A609-8809D31EAFCB}" type="pres">
      <dgm:prSet presAssocID="{8219618D-A7E1-4B68-9D36-A72F86634CC5}" presName="rootText" presStyleLbl="node3" presStyleIdx="5" presStyleCnt="6" custScaleX="124438" custLinFactNeighborX="-13596">
        <dgm:presLayoutVars>
          <dgm:chPref val="3"/>
        </dgm:presLayoutVars>
      </dgm:prSet>
      <dgm:spPr/>
      <dgm:t>
        <a:bodyPr/>
        <a:lstStyle/>
        <a:p>
          <a:endParaRPr lang="en-US"/>
        </a:p>
      </dgm:t>
    </dgm:pt>
    <dgm:pt modelId="{57A19B7A-D15B-45EA-A9C1-D4EA24B7B2BA}" type="pres">
      <dgm:prSet presAssocID="{8219618D-A7E1-4B68-9D36-A72F86634CC5}" presName="rootConnector" presStyleLbl="node3" presStyleIdx="5" presStyleCnt="6"/>
      <dgm:spPr/>
      <dgm:t>
        <a:bodyPr/>
        <a:lstStyle/>
        <a:p>
          <a:endParaRPr lang="en-US"/>
        </a:p>
      </dgm:t>
    </dgm:pt>
    <dgm:pt modelId="{AE706991-D603-42AD-9317-F7AFE7F79391}" type="pres">
      <dgm:prSet presAssocID="{8219618D-A7E1-4B68-9D36-A72F86634CC5}" presName="hierChild4" presStyleCnt="0"/>
      <dgm:spPr/>
    </dgm:pt>
    <dgm:pt modelId="{85C729AC-BA5E-48B5-919C-C1E15E5B3D6E}" type="pres">
      <dgm:prSet presAssocID="{8219618D-A7E1-4B68-9D36-A72F86634CC5}" presName="hierChild5" presStyleCnt="0"/>
      <dgm:spPr/>
    </dgm:pt>
    <dgm:pt modelId="{AA2A80DA-E9F7-4FF0-A403-931749EE8DBF}" type="pres">
      <dgm:prSet presAssocID="{3FD23616-83D1-48C6-9606-F4BF2B817D55}" presName="hierChild5" presStyleCnt="0"/>
      <dgm:spPr/>
    </dgm:pt>
    <dgm:pt modelId="{933BE51D-250F-4E56-B57B-FF217BA0C50A}" type="pres">
      <dgm:prSet presAssocID="{065B4F7D-431D-4AD5-9F07-2D88EF76586C}" presName="hierChild3" presStyleCnt="0"/>
      <dgm:spPr/>
    </dgm:pt>
  </dgm:ptLst>
  <dgm:cxnLst>
    <dgm:cxn modelId="{FEC78B4A-CA95-45B6-8B8B-7BF3745CBF6F}" type="presOf" srcId="{F7C3FB06-4218-453D-949E-4BDB09F618F0}" destId="{5A673DAA-9A36-4C03-B928-1FA7FCAF7F55}" srcOrd="0" destOrd="0" presId="urn:microsoft.com/office/officeart/2005/8/layout/orgChart1"/>
    <dgm:cxn modelId="{9FD0ABBE-C316-4AA7-BA45-8591485ADC6A}" srcId="{3FD23616-83D1-48C6-9606-F4BF2B817D55}" destId="{F14EF424-44E5-4B91-971A-9742A1B2ED83}" srcOrd="0" destOrd="0" parTransId="{20952768-F40E-4696-A950-D0663A30DE97}" sibTransId="{3EBE208B-ADEA-4D67-A4A4-47116AE3020D}"/>
    <dgm:cxn modelId="{B7CBE00F-75CC-49CE-862E-9E9D507EA2F1}" type="presOf" srcId="{0D83125A-9A53-47C5-807B-71439ABB6184}" destId="{D0D2AA7C-F714-44F5-8E71-2186F3E36347}" srcOrd="1" destOrd="0" presId="urn:microsoft.com/office/officeart/2005/8/layout/orgChart1"/>
    <dgm:cxn modelId="{99903000-82E0-453F-9829-0F7CDFC7722D}" type="presOf" srcId="{8219618D-A7E1-4B68-9D36-A72F86634CC5}" destId="{57A19B7A-D15B-45EA-A9C1-D4EA24B7B2BA}" srcOrd="1" destOrd="0" presId="urn:microsoft.com/office/officeart/2005/8/layout/orgChart1"/>
    <dgm:cxn modelId="{65929345-98E3-435E-BF0C-F1E52808C678}" type="presOf" srcId="{F14EF424-44E5-4B91-971A-9742A1B2ED83}" destId="{220F7E25-436B-4E9D-9491-1ED873EDAAB1}" srcOrd="0" destOrd="0" presId="urn:microsoft.com/office/officeart/2005/8/layout/orgChart1"/>
    <dgm:cxn modelId="{8D7E93A6-6BC4-4C03-9E3A-BAF0B4B4BE8A}" type="presOf" srcId="{3444B3BF-E415-425D-AA41-6F6C9443D26B}" destId="{C210CE0D-6625-4EFD-A719-4E62F9190FA1}" srcOrd="0" destOrd="0" presId="urn:microsoft.com/office/officeart/2005/8/layout/orgChart1"/>
    <dgm:cxn modelId="{4766488E-7B52-480E-97C6-AEE3B9103103}" srcId="{065B4F7D-431D-4AD5-9F07-2D88EF76586C}" destId="{3FD23616-83D1-48C6-9606-F4BF2B817D55}" srcOrd="1" destOrd="0" parTransId="{284FF001-73BC-437B-977F-62CB7BE119FF}" sibTransId="{025C83D4-01B6-41B7-9B97-82D667D0C8BC}"/>
    <dgm:cxn modelId="{7743E385-AEDE-4E13-9B4F-AD0C82D147D9}" type="presOf" srcId="{73E015C6-E4B2-419C-94BD-13C1D7AF7FA1}" destId="{CE8B7649-A12E-4BBF-A974-D3BD56981467}" srcOrd="1" destOrd="0" presId="urn:microsoft.com/office/officeart/2005/8/layout/orgChart1"/>
    <dgm:cxn modelId="{B8FB46BA-D2C4-4197-999A-D14609855B4B}" type="presOf" srcId="{065B4F7D-431D-4AD5-9F07-2D88EF76586C}" destId="{4FE2BBE6-1114-454B-8C5B-68E59EDBB88E}" srcOrd="0" destOrd="0" presId="urn:microsoft.com/office/officeart/2005/8/layout/orgChart1"/>
    <dgm:cxn modelId="{1C492A9A-EE70-4552-9834-A6917BF40DCA}" type="presOf" srcId="{250322D9-CB9B-4DBE-B1CE-3224AD4EC648}" destId="{7DB5CD05-E27D-4D10-AD15-44E862EE21FE}" srcOrd="0" destOrd="0" presId="urn:microsoft.com/office/officeart/2005/8/layout/orgChart1"/>
    <dgm:cxn modelId="{7305A11E-ACC5-473F-994D-BBBED59386BE}" srcId="{73E015C6-E4B2-419C-94BD-13C1D7AF7FA1}" destId="{F7C3FB06-4218-453D-949E-4BDB09F618F0}" srcOrd="3" destOrd="0" parTransId="{C305E592-2B43-44AD-8759-2C0EBC969E78}" sibTransId="{6E5CA4C1-8B79-4ED2-9CFC-540C08EB22F9}"/>
    <dgm:cxn modelId="{EB414556-7874-439E-A979-CD7C9CEA5893}" type="presOf" srcId="{284FF001-73BC-437B-977F-62CB7BE119FF}" destId="{5771FD8F-E341-49B0-9B3D-003159254417}" srcOrd="0" destOrd="0" presId="urn:microsoft.com/office/officeart/2005/8/layout/orgChart1"/>
    <dgm:cxn modelId="{B11830D0-ACAC-4970-B549-935C9BC9DB44}" type="presOf" srcId="{BE2B3DE9-A938-4607-9A09-8163B27384A5}" destId="{83BA8CF2-5740-4AB1-B08B-8F9E612E0F7A}" srcOrd="0" destOrd="0" presId="urn:microsoft.com/office/officeart/2005/8/layout/orgChart1"/>
    <dgm:cxn modelId="{E9D655D5-8F01-4CFC-A798-B7EE797449DD}" type="presOf" srcId="{5B5E81CA-88AC-44B6-AE01-998E4C521362}" destId="{1C3A3204-1786-43C9-A414-6D96B45693A7}" srcOrd="0" destOrd="0" presId="urn:microsoft.com/office/officeart/2005/8/layout/orgChart1"/>
    <dgm:cxn modelId="{6DA0A754-D470-43BD-AFC9-477E15F3424F}" srcId="{73E015C6-E4B2-419C-94BD-13C1D7AF7FA1}" destId="{F5C82558-EB23-4607-86A1-19AAC18D0F0E}" srcOrd="2" destOrd="0" parTransId="{3444B3BF-E415-425D-AA41-6F6C9443D26B}" sibTransId="{D81017DE-124B-47DD-8434-F2AAE59A4D7F}"/>
    <dgm:cxn modelId="{CAC2EE42-AFC2-4390-93A1-F8371531E62A}" type="presOf" srcId="{73E015C6-E4B2-419C-94BD-13C1D7AF7FA1}" destId="{D4F64498-B18A-46E0-B48B-C03811D27A35}" srcOrd="0" destOrd="0" presId="urn:microsoft.com/office/officeart/2005/8/layout/orgChart1"/>
    <dgm:cxn modelId="{D40EF644-6E97-4A77-B3EC-999DBA403BC4}" type="presOf" srcId="{3FD23616-83D1-48C6-9606-F4BF2B817D55}" destId="{B05D627E-3EB1-421D-A93A-A4F3019F3600}" srcOrd="0" destOrd="0" presId="urn:microsoft.com/office/officeart/2005/8/layout/orgChart1"/>
    <dgm:cxn modelId="{F54FC86C-6D91-4D8D-92F9-EC4E3A11C5F6}" type="presOf" srcId="{8219618D-A7E1-4B68-9D36-A72F86634CC5}" destId="{57163BCD-A389-48CB-A609-8809D31EAFCB}" srcOrd="0" destOrd="0" presId="urn:microsoft.com/office/officeart/2005/8/layout/orgChart1"/>
    <dgm:cxn modelId="{D8F74DD0-8267-4DB0-8980-E21B23F255F7}" type="presOf" srcId="{C305E592-2B43-44AD-8759-2C0EBC969E78}" destId="{F7CFAAA9-B80F-4E46-B565-442D3CE3F997}" srcOrd="0" destOrd="0" presId="urn:microsoft.com/office/officeart/2005/8/layout/orgChart1"/>
    <dgm:cxn modelId="{7A343B21-3C25-4F86-A02B-2E4C3A205C33}" type="presOf" srcId="{F7C3FB06-4218-453D-949E-4BDB09F618F0}" destId="{1AFFE139-6804-43A8-99CA-0876B2F624FD}" srcOrd="1" destOrd="0" presId="urn:microsoft.com/office/officeart/2005/8/layout/orgChart1"/>
    <dgm:cxn modelId="{39864E34-23AF-49C1-A0E1-A47A47D17178}" type="presOf" srcId="{A0227666-9B38-4A5A-9B6A-2C62C9E1A7E1}" destId="{D6ABEDB5-9296-499B-B42B-F060D8ED8DCF}" srcOrd="0" destOrd="0" presId="urn:microsoft.com/office/officeart/2005/8/layout/orgChart1"/>
    <dgm:cxn modelId="{D85F0841-C010-4DB4-9732-D076AEE43849}" srcId="{E180538A-CB2B-3347-B009-2F6C904935C2}" destId="{065B4F7D-431D-4AD5-9F07-2D88EF76586C}" srcOrd="0" destOrd="0" parTransId="{E50D0231-769E-4689-A14E-85BE85BEDD0C}" sibTransId="{82CF78F8-7E44-4837-8AEC-AF19C2E67D4E}"/>
    <dgm:cxn modelId="{49C617E5-A6C1-42B9-B4B2-2D92CB1D96CC}" srcId="{73E015C6-E4B2-419C-94BD-13C1D7AF7FA1}" destId="{0D83125A-9A53-47C5-807B-71439ABB6184}" srcOrd="0" destOrd="0" parTransId="{250322D9-CB9B-4DBE-B1CE-3224AD4EC648}" sibTransId="{CBDA7BC1-7F41-4493-9009-A151BE5538DF}"/>
    <dgm:cxn modelId="{290B1911-A7A1-49BC-96A9-2CB4E6AEDF75}" type="presOf" srcId="{E180538A-CB2B-3347-B009-2F6C904935C2}" destId="{DC886730-9415-48F5-B612-785574F049D1}" srcOrd="0" destOrd="0" presId="urn:microsoft.com/office/officeart/2005/8/layout/orgChart1"/>
    <dgm:cxn modelId="{92248ED9-5BED-43DA-9A84-2010A69F1D51}" srcId="{065B4F7D-431D-4AD5-9F07-2D88EF76586C}" destId="{73E015C6-E4B2-419C-94BD-13C1D7AF7FA1}" srcOrd="0" destOrd="0" parTransId="{A0227666-9B38-4A5A-9B6A-2C62C9E1A7E1}" sibTransId="{9C907974-2A0A-470E-97AA-F7CEBDC29D97}"/>
    <dgm:cxn modelId="{F9E0470F-7AC8-410D-B04D-FF5CB3FC3647}" srcId="{3FD23616-83D1-48C6-9606-F4BF2B817D55}" destId="{8219618D-A7E1-4B68-9D36-A72F86634CC5}" srcOrd="1" destOrd="0" parTransId="{5B5E81CA-88AC-44B6-AE01-998E4C521362}" sibTransId="{7B11B4EC-ECBF-4B60-8DD2-CB24A432AF07}"/>
    <dgm:cxn modelId="{05B85BA0-CF54-46A1-8790-350C0312D6FD}" type="presOf" srcId="{3FD23616-83D1-48C6-9606-F4BF2B817D55}" destId="{B69D815E-C0E0-4753-92D7-3DC2161435BD}" srcOrd="1" destOrd="0" presId="urn:microsoft.com/office/officeart/2005/8/layout/orgChart1"/>
    <dgm:cxn modelId="{F16773C1-107D-42E2-9A14-F3A7F50B3005}" type="presOf" srcId="{065B4F7D-431D-4AD5-9F07-2D88EF76586C}" destId="{CECA1596-BAF9-4F13-BF8B-6933323714BD}" srcOrd="1" destOrd="0" presId="urn:microsoft.com/office/officeart/2005/8/layout/orgChart1"/>
    <dgm:cxn modelId="{C583BC35-6123-41A5-A14E-C9C580CCAB8C}" type="presOf" srcId="{0D83125A-9A53-47C5-807B-71439ABB6184}" destId="{5E303795-501F-4869-B4E0-2C20F540297D}" srcOrd="0" destOrd="0" presId="urn:microsoft.com/office/officeart/2005/8/layout/orgChart1"/>
    <dgm:cxn modelId="{7D108CD3-1D48-4FF9-A986-341372CB97AD}" type="presOf" srcId="{20952768-F40E-4696-A950-D0663A30DE97}" destId="{4F8C483A-12DA-4FE8-9FBA-59FCA0C660F1}" srcOrd="0" destOrd="0" presId="urn:microsoft.com/office/officeart/2005/8/layout/orgChart1"/>
    <dgm:cxn modelId="{D5AB70D8-080D-46F9-B3C1-87DCCA157F48}" srcId="{73E015C6-E4B2-419C-94BD-13C1D7AF7FA1}" destId="{DFD9E23C-CFB0-4604-8EDF-BDC4BB0FB591}" srcOrd="1" destOrd="0" parTransId="{BE2B3DE9-A938-4607-9A09-8163B27384A5}" sibTransId="{AD61691F-C60E-4B50-9391-2489AD50D28C}"/>
    <dgm:cxn modelId="{EC4E58D2-D4CA-42B8-A3DC-961C45C1EC85}" type="presOf" srcId="{DFD9E23C-CFB0-4604-8EDF-BDC4BB0FB591}" destId="{787B7933-A1D4-43BD-9848-EF03EC1B7B9B}" srcOrd="0" destOrd="0" presId="urn:microsoft.com/office/officeart/2005/8/layout/orgChart1"/>
    <dgm:cxn modelId="{14C0BAB3-EA50-4D5F-9950-2ACE1DE2015E}" type="presOf" srcId="{F5C82558-EB23-4607-86A1-19AAC18D0F0E}" destId="{173CFCB3-FF03-4F13-BE92-BF4D76D11342}" srcOrd="0" destOrd="0" presId="urn:microsoft.com/office/officeart/2005/8/layout/orgChart1"/>
    <dgm:cxn modelId="{19D5C8BC-26E8-42C8-A581-C8195E6E6AC0}" type="presOf" srcId="{DFD9E23C-CFB0-4604-8EDF-BDC4BB0FB591}" destId="{D2674BDF-DAC9-4D49-8C1E-2958EE669ED4}" srcOrd="1" destOrd="0" presId="urn:microsoft.com/office/officeart/2005/8/layout/orgChart1"/>
    <dgm:cxn modelId="{B0E5C357-4176-45A9-9E3B-BE2723FD0372}" type="presOf" srcId="{F14EF424-44E5-4B91-971A-9742A1B2ED83}" destId="{C8F16FEF-8A9A-4C6C-9B7A-D604CA972C96}" srcOrd="1" destOrd="0" presId="urn:microsoft.com/office/officeart/2005/8/layout/orgChart1"/>
    <dgm:cxn modelId="{B79EE8A0-59D0-4771-8C21-89225F30E029}" type="presOf" srcId="{F5C82558-EB23-4607-86A1-19AAC18D0F0E}" destId="{F7281913-95D7-45A4-BAFD-F458A474B5AC}" srcOrd="1" destOrd="0" presId="urn:microsoft.com/office/officeart/2005/8/layout/orgChart1"/>
    <dgm:cxn modelId="{10AD39F2-02C3-448B-9947-18C9ADBD0CC5}" type="presParOf" srcId="{DC886730-9415-48F5-B612-785574F049D1}" destId="{7C8BDD5A-521F-4D20-9DAA-99A94327BDCE}" srcOrd="0" destOrd="0" presId="urn:microsoft.com/office/officeart/2005/8/layout/orgChart1"/>
    <dgm:cxn modelId="{4C337A86-335D-4541-8A7B-FC9815E777E5}" type="presParOf" srcId="{7C8BDD5A-521F-4D20-9DAA-99A94327BDCE}" destId="{80044397-9D34-4D14-96B3-31C5C1232834}" srcOrd="0" destOrd="0" presId="urn:microsoft.com/office/officeart/2005/8/layout/orgChart1"/>
    <dgm:cxn modelId="{8AB8E40E-3102-4A9F-AEC4-49210BAEDCFC}" type="presParOf" srcId="{80044397-9D34-4D14-96B3-31C5C1232834}" destId="{4FE2BBE6-1114-454B-8C5B-68E59EDBB88E}" srcOrd="0" destOrd="0" presId="urn:microsoft.com/office/officeart/2005/8/layout/orgChart1"/>
    <dgm:cxn modelId="{10DC71C4-9057-4A60-B299-F535C544D53B}" type="presParOf" srcId="{80044397-9D34-4D14-96B3-31C5C1232834}" destId="{CECA1596-BAF9-4F13-BF8B-6933323714BD}" srcOrd="1" destOrd="0" presId="urn:microsoft.com/office/officeart/2005/8/layout/orgChart1"/>
    <dgm:cxn modelId="{91EBCE00-F8A1-44EB-BBEE-52C4236FAB2C}" type="presParOf" srcId="{7C8BDD5A-521F-4D20-9DAA-99A94327BDCE}" destId="{25880D66-E241-44CE-8B6C-FD7A64491560}" srcOrd="1" destOrd="0" presId="urn:microsoft.com/office/officeart/2005/8/layout/orgChart1"/>
    <dgm:cxn modelId="{2E675C23-4E50-45CD-90E9-BF17785CF1FC}" type="presParOf" srcId="{25880D66-E241-44CE-8B6C-FD7A64491560}" destId="{D6ABEDB5-9296-499B-B42B-F060D8ED8DCF}" srcOrd="0" destOrd="0" presId="urn:microsoft.com/office/officeart/2005/8/layout/orgChart1"/>
    <dgm:cxn modelId="{A63A52A6-19FF-4E70-A761-1C3C65088E85}" type="presParOf" srcId="{25880D66-E241-44CE-8B6C-FD7A64491560}" destId="{D07E15DB-336B-42FF-8D52-05CA650B171C}" srcOrd="1" destOrd="0" presId="urn:microsoft.com/office/officeart/2005/8/layout/orgChart1"/>
    <dgm:cxn modelId="{8E370392-CBA3-4503-9EFF-1D17E1EE0836}" type="presParOf" srcId="{D07E15DB-336B-42FF-8D52-05CA650B171C}" destId="{4D43655F-B4AE-49E1-9F36-C5B29D637433}" srcOrd="0" destOrd="0" presId="urn:microsoft.com/office/officeart/2005/8/layout/orgChart1"/>
    <dgm:cxn modelId="{CB4FBECF-0193-403A-9123-73B6F1A5300C}" type="presParOf" srcId="{4D43655F-B4AE-49E1-9F36-C5B29D637433}" destId="{D4F64498-B18A-46E0-B48B-C03811D27A35}" srcOrd="0" destOrd="0" presId="urn:microsoft.com/office/officeart/2005/8/layout/orgChart1"/>
    <dgm:cxn modelId="{2E44FC10-757D-4160-B350-708943179D49}" type="presParOf" srcId="{4D43655F-B4AE-49E1-9F36-C5B29D637433}" destId="{CE8B7649-A12E-4BBF-A974-D3BD56981467}" srcOrd="1" destOrd="0" presId="urn:microsoft.com/office/officeart/2005/8/layout/orgChart1"/>
    <dgm:cxn modelId="{DBBE3D44-CA25-404E-B5C7-90BF4CAE8757}" type="presParOf" srcId="{D07E15DB-336B-42FF-8D52-05CA650B171C}" destId="{098CE1DA-9251-41D7-98E9-E44D85DA742D}" srcOrd="1" destOrd="0" presId="urn:microsoft.com/office/officeart/2005/8/layout/orgChart1"/>
    <dgm:cxn modelId="{411EDCE2-7228-4E26-BC5A-C63F473AB1D4}" type="presParOf" srcId="{098CE1DA-9251-41D7-98E9-E44D85DA742D}" destId="{7DB5CD05-E27D-4D10-AD15-44E862EE21FE}" srcOrd="0" destOrd="0" presId="urn:microsoft.com/office/officeart/2005/8/layout/orgChart1"/>
    <dgm:cxn modelId="{A82B6174-CC00-42D1-BC83-BB30E85A9ED5}" type="presParOf" srcId="{098CE1DA-9251-41D7-98E9-E44D85DA742D}" destId="{446CA961-FD57-4721-A25A-48FA76C3B576}" srcOrd="1" destOrd="0" presId="urn:microsoft.com/office/officeart/2005/8/layout/orgChart1"/>
    <dgm:cxn modelId="{ED9B5E0B-2629-49EB-A8B0-CD61F653DE85}" type="presParOf" srcId="{446CA961-FD57-4721-A25A-48FA76C3B576}" destId="{85F2073B-71D0-4BB0-9AB8-DD274422499D}" srcOrd="0" destOrd="0" presId="urn:microsoft.com/office/officeart/2005/8/layout/orgChart1"/>
    <dgm:cxn modelId="{B107479E-3033-4204-A992-CB4ADF6EBAA8}" type="presParOf" srcId="{85F2073B-71D0-4BB0-9AB8-DD274422499D}" destId="{5E303795-501F-4869-B4E0-2C20F540297D}" srcOrd="0" destOrd="0" presId="urn:microsoft.com/office/officeart/2005/8/layout/orgChart1"/>
    <dgm:cxn modelId="{4276177C-F55C-4B64-A439-B766C11332BE}" type="presParOf" srcId="{85F2073B-71D0-4BB0-9AB8-DD274422499D}" destId="{D0D2AA7C-F714-44F5-8E71-2186F3E36347}" srcOrd="1" destOrd="0" presId="urn:microsoft.com/office/officeart/2005/8/layout/orgChart1"/>
    <dgm:cxn modelId="{B22E863A-751E-42DF-B402-38260E35BF7C}" type="presParOf" srcId="{446CA961-FD57-4721-A25A-48FA76C3B576}" destId="{016DCBCE-843E-4A9B-BBA1-9D1D7AAB2DF1}" srcOrd="1" destOrd="0" presId="urn:microsoft.com/office/officeart/2005/8/layout/orgChart1"/>
    <dgm:cxn modelId="{9BE46B5B-2B81-4EFC-A84A-F7A91E233CEA}" type="presParOf" srcId="{446CA961-FD57-4721-A25A-48FA76C3B576}" destId="{756FB6DC-99ED-45A0-8C8C-6C9324A96261}" srcOrd="2" destOrd="0" presId="urn:microsoft.com/office/officeart/2005/8/layout/orgChart1"/>
    <dgm:cxn modelId="{55483E10-363E-47CB-BD15-53B471ADC4BE}" type="presParOf" srcId="{098CE1DA-9251-41D7-98E9-E44D85DA742D}" destId="{83BA8CF2-5740-4AB1-B08B-8F9E612E0F7A}" srcOrd="2" destOrd="0" presId="urn:microsoft.com/office/officeart/2005/8/layout/orgChart1"/>
    <dgm:cxn modelId="{AE9D692A-AB47-4E02-8E38-CE4BD202315F}" type="presParOf" srcId="{098CE1DA-9251-41D7-98E9-E44D85DA742D}" destId="{3B68C104-27DB-4F78-8E0F-8B77C789A61F}" srcOrd="3" destOrd="0" presId="urn:microsoft.com/office/officeart/2005/8/layout/orgChart1"/>
    <dgm:cxn modelId="{AE3CC52A-9FCB-4C76-A0F5-85E5680B911A}" type="presParOf" srcId="{3B68C104-27DB-4F78-8E0F-8B77C789A61F}" destId="{73542D94-6EEF-47C0-9F30-70311CF52567}" srcOrd="0" destOrd="0" presId="urn:microsoft.com/office/officeart/2005/8/layout/orgChart1"/>
    <dgm:cxn modelId="{54F38EE5-C368-477D-9D89-4AAB4AFE5D1C}" type="presParOf" srcId="{73542D94-6EEF-47C0-9F30-70311CF52567}" destId="{787B7933-A1D4-43BD-9848-EF03EC1B7B9B}" srcOrd="0" destOrd="0" presId="urn:microsoft.com/office/officeart/2005/8/layout/orgChart1"/>
    <dgm:cxn modelId="{A94CD071-C36D-4E30-BE23-677D40C17480}" type="presParOf" srcId="{73542D94-6EEF-47C0-9F30-70311CF52567}" destId="{D2674BDF-DAC9-4D49-8C1E-2958EE669ED4}" srcOrd="1" destOrd="0" presId="urn:microsoft.com/office/officeart/2005/8/layout/orgChart1"/>
    <dgm:cxn modelId="{C2901FCB-62D2-46A6-94BA-CA2B653D5510}" type="presParOf" srcId="{3B68C104-27DB-4F78-8E0F-8B77C789A61F}" destId="{325E936B-8637-4717-81A2-8A165CDB83B7}" srcOrd="1" destOrd="0" presId="urn:microsoft.com/office/officeart/2005/8/layout/orgChart1"/>
    <dgm:cxn modelId="{E90786D3-AA7A-4D52-9C9B-60D0B5037D34}" type="presParOf" srcId="{3B68C104-27DB-4F78-8E0F-8B77C789A61F}" destId="{64E08378-311F-456F-BA38-8D49C02124C9}" srcOrd="2" destOrd="0" presId="urn:microsoft.com/office/officeart/2005/8/layout/orgChart1"/>
    <dgm:cxn modelId="{33410A11-7530-4066-A23D-B02414FD3731}" type="presParOf" srcId="{098CE1DA-9251-41D7-98E9-E44D85DA742D}" destId="{C210CE0D-6625-4EFD-A719-4E62F9190FA1}" srcOrd="4" destOrd="0" presId="urn:microsoft.com/office/officeart/2005/8/layout/orgChart1"/>
    <dgm:cxn modelId="{73580ED7-A26A-42BA-92D5-496DBAFAA5EB}" type="presParOf" srcId="{098CE1DA-9251-41D7-98E9-E44D85DA742D}" destId="{D2B5A710-BEB1-4E66-A8CC-AE3CA1486BC7}" srcOrd="5" destOrd="0" presId="urn:microsoft.com/office/officeart/2005/8/layout/orgChart1"/>
    <dgm:cxn modelId="{DA67C71B-1DB7-458F-9661-BA50B15C78D9}" type="presParOf" srcId="{D2B5A710-BEB1-4E66-A8CC-AE3CA1486BC7}" destId="{98333AC0-88BB-48DE-AEF0-D98F1DD78F65}" srcOrd="0" destOrd="0" presId="urn:microsoft.com/office/officeart/2005/8/layout/orgChart1"/>
    <dgm:cxn modelId="{0D36EDF5-5131-4640-BFD9-C15540720DD6}" type="presParOf" srcId="{98333AC0-88BB-48DE-AEF0-D98F1DD78F65}" destId="{173CFCB3-FF03-4F13-BE92-BF4D76D11342}" srcOrd="0" destOrd="0" presId="urn:microsoft.com/office/officeart/2005/8/layout/orgChart1"/>
    <dgm:cxn modelId="{1E974F0B-7FB5-4062-8C8C-A9C79C4964A5}" type="presParOf" srcId="{98333AC0-88BB-48DE-AEF0-D98F1DD78F65}" destId="{F7281913-95D7-45A4-BAFD-F458A474B5AC}" srcOrd="1" destOrd="0" presId="urn:microsoft.com/office/officeart/2005/8/layout/orgChart1"/>
    <dgm:cxn modelId="{DCC7EEDB-4DC8-4D77-9E2B-2AAC898F446C}" type="presParOf" srcId="{D2B5A710-BEB1-4E66-A8CC-AE3CA1486BC7}" destId="{FFC089D4-2954-4930-92E0-2C4538CF9111}" srcOrd="1" destOrd="0" presId="urn:microsoft.com/office/officeart/2005/8/layout/orgChart1"/>
    <dgm:cxn modelId="{8EA554C1-456D-4A6C-8FDF-80179107EA4C}" type="presParOf" srcId="{D2B5A710-BEB1-4E66-A8CC-AE3CA1486BC7}" destId="{AD56DD75-A0E7-446C-9C5F-EB5F405F9FCD}" srcOrd="2" destOrd="0" presId="urn:microsoft.com/office/officeart/2005/8/layout/orgChart1"/>
    <dgm:cxn modelId="{8EA5FB36-C722-479F-B809-5B1691AE43EB}" type="presParOf" srcId="{098CE1DA-9251-41D7-98E9-E44D85DA742D}" destId="{F7CFAAA9-B80F-4E46-B565-442D3CE3F997}" srcOrd="6" destOrd="0" presId="urn:microsoft.com/office/officeart/2005/8/layout/orgChart1"/>
    <dgm:cxn modelId="{311226E5-E595-4CA8-BB4F-D031909C9D1B}" type="presParOf" srcId="{098CE1DA-9251-41D7-98E9-E44D85DA742D}" destId="{A4AB3503-16AE-486A-BDFF-8E713ACA3086}" srcOrd="7" destOrd="0" presId="urn:microsoft.com/office/officeart/2005/8/layout/orgChart1"/>
    <dgm:cxn modelId="{737CE15B-2B2A-4558-B58C-E59ABD5DAFFA}" type="presParOf" srcId="{A4AB3503-16AE-486A-BDFF-8E713ACA3086}" destId="{5ACB97C3-2D1B-47C5-B0DF-57A588E51D95}" srcOrd="0" destOrd="0" presId="urn:microsoft.com/office/officeart/2005/8/layout/orgChart1"/>
    <dgm:cxn modelId="{71FC150C-9AD9-4A8C-8FD6-D057714F1A31}" type="presParOf" srcId="{5ACB97C3-2D1B-47C5-B0DF-57A588E51D95}" destId="{5A673DAA-9A36-4C03-B928-1FA7FCAF7F55}" srcOrd="0" destOrd="0" presId="urn:microsoft.com/office/officeart/2005/8/layout/orgChart1"/>
    <dgm:cxn modelId="{F858FB47-5549-4A06-A006-5E100C5313DC}" type="presParOf" srcId="{5ACB97C3-2D1B-47C5-B0DF-57A588E51D95}" destId="{1AFFE139-6804-43A8-99CA-0876B2F624FD}" srcOrd="1" destOrd="0" presId="urn:microsoft.com/office/officeart/2005/8/layout/orgChart1"/>
    <dgm:cxn modelId="{D3089705-707E-439F-90FC-1ACAECAF3F4A}" type="presParOf" srcId="{A4AB3503-16AE-486A-BDFF-8E713ACA3086}" destId="{CF930AE2-2080-4F35-AD24-DC0F8288DB03}" srcOrd="1" destOrd="0" presId="urn:microsoft.com/office/officeart/2005/8/layout/orgChart1"/>
    <dgm:cxn modelId="{6A07251D-48EE-47B9-83A1-1C52EE41CCB5}" type="presParOf" srcId="{A4AB3503-16AE-486A-BDFF-8E713ACA3086}" destId="{1D6BBFAC-A3B9-450B-8B60-6203E1BF3B02}" srcOrd="2" destOrd="0" presId="urn:microsoft.com/office/officeart/2005/8/layout/orgChart1"/>
    <dgm:cxn modelId="{EDEF64B7-BD64-412B-B588-8602DF729D70}" type="presParOf" srcId="{D07E15DB-336B-42FF-8D52-05CA650B171C}" destId="{5D7FCA5B-3042-424B-936C-081D01493F2E}" srcOrd="2" destOrd="0" presId="urn:microsoft.com/office/officeart/2005/8/layout/orgChart1"/>
    <dgm:cxn modelId="{3294522D-059F-4835-A501-09E81331681A}" type="presParOf" srcId="{25880D66-E241-44CE-8B6C-FD7A64491560}" destId="{5771FD8F-E341-49B0-9B3D-003159254417}" srcOrd="2" destOrd="0" presId="urn:microsoft.com/office/officeart/2005/8/layout/orgChart1"/>
    <dgm:cxn modelId="{A0056BA7-C1D0-41A2-B8CA-F4145DC67907}" type="presParOf" srcId="{25880D66-E241-44CE-8B6C-FD7A64491560}" destId="{9A781880-59A4-4D4E-B4A5-BE490EE53426}" srcOrd="3" destOrd="0" presId="urn:microsoft.com/office/officeart/2005/8/layout/orgChart1"/>
    <dgm:cxn modelId="{0FBAB992-E50E-4114-AE56-9046A5173B45}" type="presParOf" srcId="{9A781880-59A4-4D4E-B4A5-BE490EE53426}" destId="{C09D8C05-7B37-4151-9B5B-FA3B80B5EAED}" srcOrd="0" destOrd="0" presId="urn:microsoft.com/office/officeart/2005/8/layout/orgChart1"/>
    <dgm:cxn modelId="{2C4379BE-8A2D-40D5-90D7-2917AF903FA7}" type="presParOf" srcId="{C09D8C05-7B37-4151-9B5B-FA3B80B5EAED}" destId="{B05D627E-3EB1-421D-A93A-A4F3019F3600}" srcOrd="0" destOrd="0" presId="urn:microsoft.com/office/officeart/2005/8/layout/orgChart1"/>
    <dgm:cxn modelId="{867310BC-5F38-45CA-B4C9-4C167B3A584A}" type="presParOf" srcId="{C09D8C05-7B37-4151-9B5B-FA3B80B5EAED}" destId="{B69D815E-C0E0-4753-92D7-3DC2161435BD}" srcOrd="1" destOrd="0" presId="urn:microsoft.com/office/officeart/2005/8/layout/orgChart1"/>
    <dgm:cxn modelId="{2C5B6E7E-8266-4C80-ACED-AA31F8447A13}" type="presParOf" srcId="{9A781880-59A4-4D4E-B4A5-BE490EE53426}" destId="{7BF562D6-108A-4F44-95B2-BD34284E1DB7}" srcOrd="1" destOrd="0" presId="urn:microsoft.com/office/officeart/2005/8/layout/orgChart1"/>
    <dgm:cxn modelId="{44C9D9F5-3E1F-4FFC-AB11-9F43F1297FCA}" type="presParOf" srcId="{7BF562D6-108A-4F44-95B2-BD34284E1DB7}" destId="{4F8C483A-12DA-4FE8-9FBA-59FCA0C660F1}" srcOrd="0" destOrd="0" presId="urn:microsoft.com/office/officeart/2005/8/layout/orgChart1"/>
    <dgm:cxn modelId="{B15AD455-D87E-431B-8F3B-5368BCFAAE54}" type="presParOf" srcId="{7BF562D6-108A-4F44-95B2-BD34284E1DB7}" destId="{E3CFA316-2165-412D-A937-A79D54FB63DB}" srcOrd="1" destOrd="0" presId="urn:microsoft.com/office/officeart/2005/8/layout/orgChart1"/>
    <dgm:cxn modelId="{6562C8EC-2B7E-4AD9-9E72-DA2CF9829B89}" type="presParOf" srcId="{E3CFA316-2165-412D-A937-A79D54FB63DB}" destId="{05A403E3-BE2C-4F5A-890D-66A2613AF60C}" srcOrd="0" destOrd="0" presId="urn:microsoft.com/office/officeart/2005/8/layout/orgChart1"/>
    <dgm:cxn modelId="{767707F4-76D0-4E25-A6A9-8BBB4775EE45}" type="presParOf" srcId="{05A403E3-BE2C-4F5A-890D-66A2613AF60C}" destId="{220F7E25-436B-4E9D-9491-1ED873EDAAB1}" srcOrd="0" destOrd="0" presId="urn:microsoft.com/office/officeart/2005/8/layout/orgChart1"/>
    <dgm:cxn modelId="{A6A9D905-1871-4821-ADF0-522A6BC8371B}" type="presParOf" srcId="{05A403E3-BE2C-4F5A-890D-66A2613AF60C}" destId="{C8F16FEF-8A9A-4C6C-9B7A-D604CA972C96}" srcOrd="1" destOrd="0" presId="urn:microsoft.com/office/officeart/2005/8/layout/orgChart1"/>
    <dgm:cxn modelId="{19255075-D8F7-4111-B082-77F1D3C0C472}" type="presParOf" srcId="{E3CFA316-2165-412D-A937-A79D54FB63DB}" destId="{88DFCC77-D8C1-4531-BF2C-F2AF152E9F04}" srcOrd="1" destOrd="0" presId="urn:microsoft.com/office/officeart/2005/8/layout/orgChart1"/>
    <dgm:cxn modelId="{5890611E-70A2-489C-B76F-F504E515234E}" type="presParOf" srcId="{E3CFA316-2165-412D-A937-A79D54FB63DB}" destId="{BE497125-C078-439B-B4C2-7ABB3B4F514D}" srcOrd="2" destOrd="0" presId="urn:microsoft.com/office/officeart/2005/8/layout/orgChart1"/>
    <dgm:cxn modelId="{C31B6B58-39AA-466C-BB82-0A1F25597027}" type="presParOf" srcId="{7BF562D6-108A-4F44-95B2-BD34284E1DB7}" destId="{1C3A3204-1786-43C9-A414-6D96B45693A7}" srcOrd="2" destOrd="0" presId="urn:microsoft.com/office/officeart/2005/8/layout/orgChart1"/>
    <dgm:cxn modelId="{1AE5274C-4DFE-4B29-A0A3-E24CC8E5100A}" type="presParOf" srcId="{7BF562D6-108A-4F44-95B2-BD34284E1DB7}" destId="{E5467945-F78A-4D8C-B580-7825BA34A222}" srcOrd="3" destOrd="0" presId="urn:microsoft.com/office/officeart/2005/8/layout/orgChart1"/>
    <dgm:cxn modelId="{8C715CB8-4F99-4406-A1E0-AB06F94863E3}" type="presParOf" srcId="{E5467945-F78A-4D8C-B580-7825BA34A222}" destId="{3273ECE7-3678-4AED-B6DB-6F3182AFF4AF}" srcOrd="0" destOrd="0" presId="urn:microsoft.com/office/officeart/2005/8/layout/orgChart1"/>
    <dgm:cxn modelId="{11B6EB9C-59B4-4C8F-94E8-85E9E455833F}" type="presParOf" srcId="{3273ECE7-3678-4AED-B6DB-6F3182AFF4AF}" destId="{57163BCD-A389-48CB-A609-8809D31EAFCB}" srcOrd="0" destOrd="0" presId="urn:microsoft.com/office/officeart/2005/8/layout/orgChart1"/>
    <dgm:cxn modelId="{A88E6C2D-7629-417C-89C6-AD8C2647323F}" type="presParOf" srcId="{3273ECE7-3678-4AED-B6DB-6F3182AFF4AF}" destId="{57A19B7A-D15B-45EA-A9C1-D4EA24B7B2BA}" srcOrd="1" destOrd="0" presId="urn:microsoft.com/office/officeart/2005/8/layout/orgChart1"/>
    <dgm:cxn modelId="{B7CFF6F9-B16C-47B6-9E87-FBED58751395}" type="presParOf" srcId="{E5467945-F78A-4D8C-B580-7825BA34A222}" destId="{AE706991-D603-42AD-9317-F7AFE7F79391}" srcOrd="1" destOrd="0" presId="urn:microsoft.com/office/officeart/2005/8/layout/orgChart1"/>
    <dgm:cxn modelId="{2E58E15D-C703-4475-9815-3E649B9B28DA}" type="presParOf" srcId="{E5467945-F78A-4D8C-B580-7825BA34A222}" destId="{85C729AC-BA5E-48B5-919C-C1E15E5B3D6E}" srcOrd="2" destOrd="0" presId="urn:microsoft.com/office/officeart/2005/8/layout/orgChart1"/>
    <dgm:cxn modelId="{45C443B6-9D29-4837-9175-6004028E1A93}" type="presParOf" srcId="{9A781880-59A4-4D4E-B4A5-BE490EE53426}" destId="{AA2A80DA-E9F7-4FF0-A403-931749EE8DBF}" srcOrd="2" destOrd="0" presId="urn:microsoft.com/office/officeart/2005/8/layout/orgChart1"/>
    <dgm:cxn modelId="{97132140-ED8A-4024-8201-3A4D3BDF48C3}" type="presParOf" srcId="{7C8BDD5A-521F-4D20-9DAA-99A94327BDCE}" destId="{933BE51D-250F-4E56-B57B-FF217BA0C50A}"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3A3204-1786-43C9-A414-6D96B45693A7}">
      <dsp:nvSpPr>
        <dsp:cNvPr id="0" name=""/>
        <dsp:cNvSpPr/>
      </dsp:nvSpPr>
      <dsp:spPr>
        <a:xfrm>
          <a:off x="4200375" y="1485254"/>
          <a:ext cx="408137" cy="1434177"/>
        </a:xfrm>
        <a:custGeom>
          <a:avLst/>
          <a:gdLst/>
          <a:ahLst/>
          <a:cxnLst/>
          <a:rect l="0" t="0" r="0" b="0"/>
          <a:pathLst>
            <a:path>
              <a:moveTo>
                <a:pt x="0" y="0"/>
              </a:moveTo>
              <a:lnTo>
                <a:pt x="0" y="1434177"/>
              </a:lnTo>
              <a:lnTo>
                <a:pt x="408137" y="1434177"/>
              </a:lnTo>
            </a:path>
          </a:pathLst>
        </a:custGeom>
        <a:noFill/>
        <a:ln w="9525" cap="flat" cmpd="sng" algn="ctr">
          <a:solidFill>
            <a:schemeClr val="dk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F8C483A-12DA-4FE8-9FBA-59FCA0C660F1}">
      <dsp:nvSpPr>
        <dsp:cNvPr id="0" name=""/>
        <dsp:cNvSpPr/>
      </dsp:nvSpPr>
      <dsp:spPr>
        <a:xfrm>
          <a:off x="4200375" y="1485254"/>
          <a:ext cx="408137" cy="563864"/>
        </a:xfrm>
        <a:custGeom>
          <a:avLst/>
          <a:gdLst/>
          <a:ahLst/>
          <a:cxnLst/>
          <a:rect l="0" t="0" r="0" b="0"/>
          <a:pathLst>
            <a:path>
              <a:moveTo>
                <a:pt x="0" y="0"/>
              </a:moveTo>
              <a:lnTo>
                <a:pt x="0" y="563864"/>
              </a:lnTo>
              <a:lnTo>
                <a:pt x="408137" y="563864"/>
              </a:lnTo>
            </a:path>
          </a:pathLst>
        </a:custGeom>
        <a:noFill/>
        <a:ln w="9525" cap="flat" cmpd="sng" algn="ctr">
          <a:solidFill>
            <a:schemeClr val="dk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771FD8F-E341-49B0-9B3D-003159254417}">
      <dsp:nvSpPr>
        <dsp:cNvPr id="0" name=""/>
        <dsp:cNvSpPr/>
      </dsp:nvSpPr>
      <dsp:spPr>
        <a:xfrm>
          <a:off x="3422019" y="613452"/>
          <a:ext cx="1449561" cy="258905"/>
        </a:xfrm>
        <a:custGeom>
          <a:avLst/>
          <a:gdLst/>
          <a:ahLst/>
          <a:cxnLst/>
          <a:rect l="0" t="0" r="0" b="0"/>
          <a:pathLst>
            <a:path>
              <a:moveTo>
                <a:pt x="0" y="0"/>
              </a:moveTo>
              <a:lnTo>
                <a:pt x="0" y="130197"/>
              </a:lnTo>
              <a:lnTo>
                <a:pt x="1449561" y="130197"/>
              </a:lnTo>
              <a:lnTo>
                <a:pt x="1449561" y="258905"/>
              </a:lnTo>
            </a:path>
          </a:pathLst>
        </a:custGeom>
        <a:noFill/>
        <a:ln w="9525" cap="flat" cmpd="sng" algn="ctr">
          <a:solidFill>
            <a:schemeClr val="dk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7CFAAA9-B80F-4E46-B565-442D3CE3F997}">
      <dsp:nvSpPr>
        <dsp:cNvPr id="0" name=""/>
        <dsp:cNvSpPr/>
      </dsp:nvSpPr>
      <dsp:spPr>
        <a:xfrm>
          <a:off x="1548997" y="1485254"/>
          <a:ext cx="96366" cy="3174803"/>
        </a:xfrm>
        <a:custGeom>
          <a:avLst/>
          <a:gdLst/>
          <a:ahLst/>
          <a:cxnLst/>
          <a:rect l="0" t="0" r="0" b="0"/>
          <a:pathLst>
            <a:path>
              <a:moveTo>
                <a:pt x="96366" y="0"/>
              </a:moveTo>
              <a:lnTo>
                <a:pt x="96366" y="3174803"/>
              </a:lnTo>
              <a:lnTo>
                <a:pt x="0" y="3174803"/>
              </a:lnTo>
            </a:path>
          </a:pathLst>
        </a:custGeom>
        <a:noFill/>
        <a:ln w="9525" cap="flat" cmpd="sng" algn="ctr">
          <a:solidFill>
            <a:schemeClr val="dk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210CE0D-6625-4EFD-A719-4E62F9190FA1}">
      <dsp:nvSpPr>
        <dsp:cNvPr id="0" name=""/>
        <dsp:cNvSpPr/>
      </dsp:nvSpPr>
      <dsp:spPr>
        <a:xfrm>
          <a:off x="1548997" y="1485254"/>
          <a:ext cx="96366" cy="2304490"/>
        </a:xfrm>
        <a:custGeom>
          <a:avLst/>
          <a:gdLst/>
          <a:ahLst/>
          <a:cxnLst/>
          <a:rect l="0" t="0" r="0" b="0"/>
          <a:pathLst>
            <a:path>
              <a:moveTo>
                <a:pt x="96366" y="0"/>
              </a:moveTo>
              <a:lnTo>
                <a:pt x="96366" y="2304490"/>
              </a:lnTo>
              <a:lnTo>
                <a:pt x="0" y="2304490"/>
              </a:lnTo>
            </a:path>
          </a:pathLst>
        </a:custGeom>
        <a:noFill/>
        <a:ln w="9525" cap="flat" cmpd="sng" algn="ctr">
          <a:solidFill>
            <a:schemeClr val="dk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3BA8CF2-5740-4AB1-B08B-8F9E612E0F7A}">
      <dsp:nvSpPr>
        <dsp:cNvPr id="0" name=""/>
        <dsp:cNvSpPr/>
      </dsp:nvSpPr>
      <dsp:spPr>
        <a:xfrm>
          <a:off x="1548997" y="1485254"/>
          <a:ext cx="96366" cy="1434177"/>
        </a:xfrm>
        <a:custGeom>
          <a:avLst/>
          <a:gdLst/>
          <a:ahLst/>
          <a:cxnLst/>
          <a:rect l="0" t="0" r="0" b="0"/>
          <a:pathLst>
            <a:path>
              <a:moveTo>
                <a:pt x="96366" y="0"/>
              </a:moveTo>
              <a:lnTo>
                <a:pt x="96366" y="1434177"/>
              </a:lnTo>
              <a:lnTo>
                <a:pt x="0" y="1434177"/>
              </a:lnTo>
            </a:path>
          </a:pathLst>
        </a:custGeom>
        <a:noFill/>
        <a:ln w="9525" cap="flat" cmpd="sng" algn="ctr">
          <a:solidFill>
            <a:schemeClr val="dk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DB5CD05-E27D-4D10-AD15-44E862EE21FE}">
      <dsp:nvSpPr>
        <dsp:cNvPr id="0" name=""/>
        <dsp:cNvSpPr/>
      </dsp:nvSpPr>
      <dsp:spPr>
        <a:xfrm>
          <a:off x="1548997" y="1485254"/>
          <a:ext cx="96366" cy="563864"/>
        </a:xfrm>
        <a:custGeom>
          <a:avLst/>
          <a:gdLst/>
          <a:ahLst/>
          <a:cxnLst/>
          <a:rect l="0" t="0" r="0" b="0"/>
          <a:pathLst>
            <a:path>
              <a:moveTo>
                <a:pt x="96366" y="0"/>
              </a:moveTo>
              <a:lnTo>
                <a:pt x="96366" y="563864"/>
              </a:lnTo>
              <a:lnTo>
                <a:pt x="0" y="563864"/>
              </a:lnTo>
            </a:path>
          </a:pathLst>
        </a:custGeom>
        <a:noFill/>
        <a:ln w="9525" cap="flat" cmpd="sng" algn="ctr">
          <a:solidFill>
            <a:schemeClr val="dk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6ABEDB5-9296-499B-B42B-F060D8ED8DCF}">
      <dsp:nvSpPr>
        <dsp:cNvPr id="0" name=""/>
        <dsp:cNvSpPr/>
      </dsp:nvSpPr>
      <dsp:spPr>
        <a:xfrm>
          <a:off x="2319688" y="613452"/>
          <a:ext cx="1102331" cy="258905"/>
        </a:xfrm>
        <a:custGeom>
          <a:avLst/>
          <a:gdLst/>
          <a:ahLst/>
          <a:cxnLst/>
          <a:rect l="0" t="0" r="0" b="0"/>
          <a:pathLst>
            <a:path>
              <a:moveTo>
                <a:pt x="1102331" y="0"/>
              </a:moveTo>
              <a:lnTo>
                <a:pt x="1102331" y="130197"/>
              </a:lnTo>
              <a:lnTo>
                <a:pt x="0" y="130197"/>
              </a:lnTo>
              <a:lnTo>
                <a:pt x="0" y="258905"/>
              </a:lnTo>
            </a:path>
          </a:pathLst>
        </a:custGeom>
        <a:noFill/>
        <a:ln w="9525" cap="flat" cmpd="sng" algn="ctr">
          <a:solidFill>
            <a:schemeClr val="dk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FE2BBE6-1114-454B-8C5B-68E59EDBB88E}">
      <dsp:nvSpPr>
        <dsp:cNvPr id="0" name=""/>
        <dsp:cNvSpPr/>
      </dsp:nvSpPr>
      <dsp:spPr>
        <a:xfrm>
          <a:off x="2651160" y="555"/>
          <a:ext cx="1541716" cy="612896"/>
        </a:xfrm>
        <a:prstGeom prst="rect">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rtl="0">
            <a:lnSpc>
              <a:spcPct val="90000"/>
            </a:lnSpc>
            <a:spcBef>
              <a:spcPct val="0"/>
            </a:spcBef>
            <a:spcAft>
              <a:spcPct val="35000"/>
            </a:spcAft>
          </a:pPr>
          <a:r>
            <a:rPr lang="en-US" sz="1200" b="1" kern="1200" smtClean="0">
              <a:effectLst>
                <a:outerShdw blurRad="38100" dist="38100" dir="2700000" algn="tl">
                  <a:srgbClr val="000000">
                    <a:alpha val="43137"/>
                  </a:srgbClr>
                </a:outerShdw>
              </a:effectLst>
            </a:rPr>
            <a:t>Jenis Serangan</a:t>
          </a:r>
          <a:endParaRPr lang="en-US" sz="1200" b="1" kern="1200" dirty="0">
            <a:effectLst>
              <a:outerShdw blurRad="38100" dist="38100" dir="2700000" algn="tl">
                <a:srgbClr val="000000">
                  <a:alpha val="43137"/>
                </a:srgbClr>
              </a:outerShdw>
            </a:effectLst>
          </a:endParaRPr>
        </a:p>
      </dsp:txBody>
      <dsp:txXfrm>
        <a:off x="2651160" y="555"/>
        <a:ext cx="1541716" cy="612896"/>
      </dsp:txXfrm>
    </dsp:sp>
    <dsp:sp modelId="{D4F64498-B18A-46E0-B48B-C03811D27A35}">
      <dsp:nvSpPr>
        <dsp:cNvPr id="0" name=""/>
        <dsp:cNvSpPr/>
      </dsp:nvSpPr>
      <dsp:spPr>
        <a:xfrm>
          <a:off x="1476783" y="872358"/>
          <a:ext cx="1685808" cy="612896"/>
        </a:xfrm>
        <a:prstGeom prst="rect">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rtl="0">
            <a:lnSpc>
              <a:spcPct val="90000"/>
            </a:lnSpc>
            <a:spcBef>
              <a:spcPct val="0"/>
            </a:spcBef>
            <a:spcAft>
              <a:spcPct val="35000"/>
            </a:spcAft>
          </a:pPr>
          <a:r>
            <a:rPr lang="en-US" sz="1200" b="1" kern="1200" smtClean="0">
              <a:effectLst>
                <a:outerShdw blurRad="38100" dist="38100" dir="2700000" algn="tl">
                  <a:srgbClr val="000000">
                    <a:alpha val="43137"/>
                  </a:srgbClr>
                </a:outerShdw>
              </a:effectLst>
            </a:rPr>
            <a:t>Serangan Aktif</a:t>
          </a:r>
          <a:endParaRPr lang="en-US" sz="1200" b="1" kern="1200" dirty="0">
            <a:effectLst>
              <a:outerShdw blurRad="38100" dist="38100" dir="2700000" algn="tl">
                <a:srgbClr val="000000">
                  <a:alpha val="43137"/>
                </a:srgbClr>
              </a:outerShdw>
            </a:effectLst>
          </a:endParaRPr>
        </a:p>
      </dsp:txBody>
      <dsp:txXfrm>
        <a:off x="1476783" y="872358"/>
        <a:ext cx="1685808" cy="612896"/>
      </dsp:txXfrm>
    </dsp:sp>
    <dsp:sp modelId="{5E303795-501F-4869-B4E0-2C20F540297D}">
      <dsp:nvSpPr>
        <dsp:cNvPr id="0" name=""/>
        <dsp:cNvSpPr/>
      </dsp:nvSpPr>
      <dsp:spPr>
        <a:xfrm>
          <a:off x="0" y="1742671"/>
          <a:ext cx="1548997" cy="612896"/>
        </a:xfrm>
        <a:prstGeom prst="rect">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rtl="0">
            <a:lnSpc>
              <a:spcPct val="90000"/>
            </a:lnSpc>
            <a:spcBef>
              <a:spcPct val="0"/>
            </a:spcBef>
            <a:spcAft>
              <a:spcPct val="35000"/>
            </a:spcAft>
          </a:pPr>
          <a:r>
            <a:rPr lang="en-US" sz="1200" b="1" kern="1200" smtClean="0">
              <a:effectLst>
                <a:outerShdw blurRad="38100" dist="38100" dir="2700000" algn="tl">
                  <a:srgbClr val="000000">
                    <a:alpha val="43137"/>
                  </a:srgbClr>
                </a:outerShdw>
              </a:effectLst>
            </a:rPr>
            <a:t>Masquerade</a:t>
          </a:r>
          <a:endParaRPr lang="en-US" sz="1200" b="1" kern="1200" dirty="0">
            <a:effectLst>
              <a:outerShdw blurRad="38100" dist="38100" dir="2700000" algn="tl">
                <a:srgbClr val="000000">
                  <a:alpha val="43137"/>
                </a:srgbClr>
              </a:outerShdw>
            </a:effectLst>
          </a:endParaRPr>
        </a:p>
      </dsp:txBody>
      <dsp:txXfrm>
        <a:off x="0" y="1742671"/>
        <a:ext cx="1548997" cy="612896"/>
      </dsp:txXfrm>
    </dsp:sp>
    <dsp:sp modelId="{787B7933-A1D4-43BD-9848-EF03EC1B7B9B}">
      <dsp:nvSpPr>
        <dsp:cNvPr id="0" name=""/>
        <dsp:cNvSpPr/>
      </dsp:nvSpPr>
      <dsp:spPr>
        <a:xfrm>
          <a:off x="0" y="2612984"/>
          <a:ext cx="1548997" cy="612896"/>
        </a:xfrm>
        <a:prstGeom prst="rect">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rtl="0">
            <a:lnSpc>
              <a:spcPct val="120000"/>
            </a:lnSpc>
            <a:spcBef>
              <a:spcPct val="0"/>
            </a:spcBef>
            <a:spcAft>
              <a:spcPct val="35000"/>
            </a:spcAft>
          </a:pPr>
          <a:r>
            <a:rPr lang="en-US" sz="1200" b="1" kern="1200" smtClean="0">
              <a:effectLst>
                <a:outerShdw blurRad="38100" dist="38100" dir="2700000" algn="tl">
                  <a:srgbClr val="000000">
                    <a:alpha val="43137"/>
                  </a:srgbClr>
                </a:outerShdw>
              </a:effectLst>
            </a:rPr>
            <a:t>Modification of Message</a:t>
          </a:r>
          <a:endParaRPr lang="en-US" sz="1200" b="1" kern="1200" dirty="0">
            <a:effectLst>
              <a:outerShdw blurRad="38100" dist="38100" dir="2700000" algn="tl">
                <a:srgbClr val="000000">
                  <a:alpha val="43137"/>
                </a:srgbClr>
              </a:outerShdw>
            </a:effectLst>
          </a:endParaRPr>
        </a:p>
      </dsp:txBody>
      <dsp:txXfrm>
        <a:off x="0" y="2612984"/>
        <a:ext cx="1548997" cy="612896"/>
      </dsp:txXfrm>
    </dsp:sp>
    <dsp:sp modelId="{173CFCB3-FF03-4F13-BE92-BF4D76D11342}">
      <dsp:nvSpPr>
        <dsp:cNvPr id="0" name=""/>
        <dsp:cNvSpPr/>
      </dsp:nvSpPr>
      <dsp:spPr>
        <a:xfrm>
          <a:off x="0" y="3483297"/>
          <a:ext cx="1548997" cy="612896"/>
        </a:xfrm>
        <a:prstGeom prst="rect">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rtl="0">
            <a:lnSpc>
              <a:spcPct val="90000"/>
            </a:lnSpc>
            <a:spcBef>
              <a:spcPct val="0"/>
            </a:spcBef>
            <a:spcAft>
              <a:spcPct val="35000"/>
            </a:spcAft>
          </a:pPr>
          <a:r>
            <a:rPr lang="en-US" sz="1200" b="1" kern="1200" smtClean="0">
              <a:effectLst>
                <a:outerShdw blurRad="38100" dist="38100" dir="2700000" algn="tl">
                  <a:srgbClr val="000000">
                    <a:alpha val="43137"/>
                  </a:srgbClr>
                </a:outerShdw>
              </a:effectLst>
            </a:rPr>
            <a:t>Replay</a:t>
          </a:r>
          <a:endParaRPr lang="en-US" sz="1200" b="1" kern="1200" dirty="0">
            <a:effectLst>
              <a:outerShdw blurRad="38100" dist="38100" dir="2700000" algn="tl">
                <a:srgbClr val="000000">
                  <a:alpha val="43137"/>
                </a:srgbClr>
              </a:outerShdw>
            </a:effectLst>
          </a:endParaRPr>
        </a:p>
      </dsp:txBody>
      <dsp:txXfrm>
        <a:off x="0" y="3483297"/>
        <a:ext cx="1548997" cy="612896"/>
      </dsp:txXfrm>
    </dsp:sp>
    <dsp:sp modelId="{5A673DAA-9A36-4C03-B928-1FA7FCAF7F55}">
      <dsp:nvSpPr>
        <dsp:cNvPr id="0" name=""/>
        <dsp:cNvSpPr/>
      </dsp:nvSpPr>
      <dsp:spPr>
        <a:xfrm>
          <a:off x="0" y="4353610"/>
          <a:ext cx="1548997" cy="612896"/>
        </a:xfrm>
        <a:prstGeom prst="rect">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rtl="0">
            <a:lnSpc>
              <a:spcPct val="90000"/>
            </a:lnSpc>
            <a:spcBef>
              <a:spcPct val="0"/>
            </a:spcBef>
            <a:spcAft>
              <a:spcPct val="35000"/>
            </a:spcAft>
          </a:pPr>
          <a:r>
            <a:rPr lang="en-US" sz="1200" b="1" kern="1200" smtClean="0">
              <a:effectLst>
                <a:outerShdw blurRad="38100" dist="38100" dir="2700000" algn="tl">
                  <a:srgbClr val="000000">
                    <a:alpha val="43137"/>
                  </a:srgbClr>
                </a:outerShdw>
              </a:effectLst>
            </a:rPr>
            <a:t>Denial of  Service</a:t>
          </a:r>
          <a:endParaRPr lang="en-US" sz="1200" b="1" kern="1200" dirty="0">
            <a:effectLst>
              <a:outerShdw blurRad="38100" dist="38100" dir="2700000" algn="tl">
                <a:srgbClr val="000000">
                  <a:alpha val="43137"/>
                </a:srgbClr>
              </a:outerShdw>
            </a:effectLst>
          </a:endParaRPr>
        </a:p>
      </dsp:txBody>
      <dsp:txXfrm>
        <a:off x="0" y="4353610"/>
        <a:ext cx="1548997" cy="612896"/>
      </dsp:txXfrm>
    </dsp:sp>
    <dsp:sp modelId="{B05D627E-3EB1-421D-A93A-A4F3019F3600}">
      <dsp:nvSpPr>
        <dsp:cNvPr id="0" name=""/>
        <dsp:cNvSpPr/>
      </dsp:nvSpPr>
      <dsp:spPr>
        <a:xfrm>
          <a:off x="4032574" y="872358"/>
          <a:ext cx="1678012" cy="612896"/>
        </a:xfrm>
        <a:prstGeom prst="rect">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rtl="0">
            <a:lnSpc>
              <a:spcPct val="90000"/>
            </a:lnSpc>
            <a:spcBef>
              <a:spcPct val="0"/>
            </a:spcBef>
            <a:spcAft>
              <a:spcPct val="35000"/>
            </a:spcAft>
          </a:pPr>
          <a:r>
            <a:rPr lang="en-US" sz="1200" b="1" kern="1200" smtClean="0">
              <a:effectLst>
                <a:outerShdw blurRad="38100" dist="38100" dir="2700000" algn="tl">
                  <a:srgbClr val="000000">
                    <a:alpha val="43137"/>
                  </a:srgbClr>
                </a:outerShdw>
              </a:effectLst>
            </a:rPr>
            <a:t>Serangan Pasif</a:t>
          </a:r>
          <a:endParaRPr lang="en-US" sz="1200" b="1" kern="1200" dirty="0">
            <a:effectLst>
              <a:outerShdw blurRad="38100" dist="38100" dir="2700000" algn="tl">
                <a:srgbClr val="000000">
                  <a:alpha val="43137"/>
                </a:srgbClr>
              </a:outerShdw>
            </a:effectLst>
          </a:endParaRPr>
        </a:p>
      </dsp:txBody>
      <dsp:txXfrm>
        <a:off x="4032574" y="872358"/>
        <a:ext cx="1678012" cy="612896"/>
      </dsp:txXfrm>
    </dsp:sp>
    <dsp:sp modelId="{220F7E25-436B-4E9D-9491-1ED873EDAAB1}">
      <dsp:nvSpPr>
        <dsp:cNvPr id="0" name=""/>
        <dsp:cNvSpPr/>
      </dsp:nvSpPr>
      <dsp:spPr>
        <a:xfrm>
          <a:off x="4608513" y="1742671"/>
          <a:ext cx="1525352" cy="612896"/>
        </a:xfrm>
        <a:prstGeom prst="rect">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rtl="0">
            <a:lnSpc>
              <a:spcPct val="90000"/>
            </a:lnSpc>
            <a:spcBef>
              <a:spcPct val="0"/>
            </a:spcBef>
            <a:spcAft>
              <a:spcPct val="35000"/>
            </a:spcAft>
          </a:pPr>
          <a:r>
            <a:rPr lang="en-US" sz="1200" b="1" kern="1200" smtClean="0">
              <a:effectLst>
                <a:outerShdw blurRad="38100" dist="38100" dir="2700000" algn="tl">
                  <a:srgbClr val="000000">
                    <a:alpha val="43137"/>
                  </a:srgbClr>
                </a:outerShdw>
              </a:effectLst>
            </a:rPr>
            <a:t>Eaves Dropping</a:t>
          </a:r>
          <a:endParaRPr lang="en-US" sz="1200" b="1" kern="1200" dirty="0">
            <a:effectLst>
              <a:outerShdw blurRad="38100" dist="38100" dir="2700000" algn="tl">
                <a:srgbClr val="000000">
                  <a:alpha val="43137"/>
                </a:srgbClr>
              </a:outerShdw>
            </a:effectLst>
          </a:endParaRPr>
        </a:p>
      </dsp:txBody>
      <dsp:txXfrm>
        <a:off x="4608513" y="1742671"/>
        <a:ext cx="1525352" cy="612896"/>
      </dsp:txXfrm>
    </dsp:sp>
    <dsp:sp modelId="{57163BCD-A389-48CB-A609-8809D31EAFCB}">
      <dsp:nvSpPr>
        <dsp:cNvPr id="0" name=""/>
        <dsp:cNvSpPr/>
      </dsp:nvSpPr>
      <dsp:spPr>
        <a:xfrm>
          <a:off x="4608513" y="2612984"/>
          <a:ext cx="1525352" cy="612896"/>
        </a:xfrm>
        <a:prstGeom prst="rect">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rtl="0">
            <a:lnSpc>
              <a:spcPct val="90000"/>
            </a:lnSpc>
            <a:spcBef>
              <a:spcPct val="0"/>
            </a:spcBef>
            <a:spcAft>
              <a:spcPct val="35000"/>
            </a:spcAft>
          </a:pPr>
          <a:r>
            <a:rPr lang="en-US" sz="1200" b="1" kern="1200" smtClean="0">
              <a:effectLst>
                <a:outerShdw blurRad="38100" dist="38100" dir="2700000" algn="tl">
                  <a:srgbClr val="000000">
                    <a:alpha val="43137"/>
                  </a:srgbClr>
                </a:outerShdw>
              </a:effectLst>
            </a:rPr>
            <a:t>Traffic Analysis</a:t>
          </a:r>
          <a:endParaRPr lang="en-US" sz="1200" b="1" kern="1200" dirty="0">
            <a:effectLst>
              <a:outerShdw blurRad="38100" dist="38100" dir="2700000" algn="tl">
                <a:srgbClr val="000000">
                  <a:alpha val="43137"/>
                </a:srgbClr>
              </a:outerShdw>
            </a:effectLst>
          </a:endParaRPr>
        </a:p>
      </dsp:txBody>
      <dsp:txXfrm>
        <a:off x="4608513" y="2612984"/>
        <a:ext cx="1525352" cy="612896"/>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9E25A1F-1CDC-4074-893A-5899111F5ABD}" type="datetimeFigureOut">
              <a:rPr lang="id-ID" smtClean="0"/>
              <a:t>6/18/19</a:t>
            </a:fld>
            <a:endParaRPr lang="id-ID"/>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71E874E-D680-4190-B4F6-A9A7BE5D0CAF}" type="slidenum">
              <a:rPr lang="id-ID" smtClean="0"/>
              <a:t>‹#›</a:t>
            </a:fld>
            <a:endParaRPr lang="id-ID"/>
          </a:p>
        </p:txBody>
      </p:sp>
    </p:spTree>
    <p:extLst>
      <p:ext uri="{BB962C8B-B14F-4D97-AF65-F5344CB8AC3E}">
        <p14:creationId xmlns:p14="http://schemas.microsoft.com/office/powerpoint/2010/main" val="7161503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9DCB56-DE58-4F64-B9CF-BA8F1134BDC6}" type="datetimeFigureOut">
              <a:rPr lang="id-ID" smtClean="0"/>
              <a:pPr/>
              <a:t>6/18/19</a:t>
            </a:fld>
            <a:endParaRPr lang="id-ID"/>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11351D7-7B69-40B9-8EEA-B4FEF26EED31}" type="slidenum">
              <a:rPr lang="id-ID" smtClean="0"/>
              <a:pPr/>
              <a:t>‹#›</a:t>
            </a:fld>
            <a:endParaRPr lang="id-ID"/>
          </a:p>
        </p:txBody>
      </p:sp>
    </p:spTree>
    <p:extLst>
      <p:ext uri="{BB962C8B-B14F-4D97-AF65-F5344CB8AC3E}">
        <p14:creationId xmlns:p14="http://schemas.microsoft.com/office/powerpoint/2010/main" val="3954264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 Id="rId3" Type="http://schemas.openxmlformats.org/officeDocument/2006/relationships/hyperlink" Target="http://www.htmlpublish.com/newTestDocStorage/DocStorage/8344540961594054ad8848f6589029d4/mobile-security-an-introduction-paperza-110808041547-phpapp01.htm%23page_3"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 Id="rId3" Type="http://schemas.openxmlformats.org/officeDocument/2006/relationships/hyperlink" Target="https://netsec.id/steam-ddos-winter-sale/" TargetMode="Externa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dosenit.com/jaringan-komputer/konsep-jaringan/prinsip-kerja-wide-area-network" TargetMode="External"/><Relationship Id="rId4" Type="http://schemas.openxmlformats.org/officeDocument/2006/relationships/hyperlink" Target="https://dosenit.com/jaringan-komputer/konsep-jaringan/fungsi-wan" TargetMode="External"/><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 Id="rId3" Type="http://schemas.openxmlformats.org/officeDocument/2006/relationships/hyperlink" Target="https://dosenit.com/jaringan-komputer/security-jaringan/cara-menjaga-keamanan-jaringan-komputer" TargetMode="Externa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228600" indent="-228600">
              <a:buAutoNum type="arabicPeriod"/>
            </a:pPr>
            <a:r>
              <a:rPr lang="en-US" dirty="0" err="1" smtClean="0"/>
              <a:t>Risiko</a:t>
            </a:r>
            <a:r>
              <a:rPr lang="en-US" dirty="0" smtClean="0"/>
              <a:t> </a:t>
            </a:r>
            <a:r>
              <a:rPr lang="en-US" dirty="0" err="1" smtClean="0"/>
              <a:t>Fisik</a:t>
            </a:r>
            <a:endParaRPr lang="en-US" dirty="0" smtClean="0"/>
          </a:p>
          <a:p>
            <a:pPr marL="0" indent="0">
              <a:buNone/>
            </a:pPr>
            <a:r>
              <a:rPr lang="en-US" sz="1200" b="0" i="0" kern="1200" dirty="0" err="1" smtClean="0">
                <a:solidFill>
                  <a:schemeClr val="tx1"/>
                </a:solidFill>
                <a:effectLst/>
                <a:latin typeface="+mn-lt"/>
                <a:ea typeface="+mn-ea"/>
                <a:cs typeface="+mn-cs"/>
              </a:rPr>
              <a:t>Risiko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sik</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menjadi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risiko</a:t>
            </a:r>
            <a:r>
              <a:rPr lang="en-US" sz="1200" b="0" i="0" kern="1200" dirty="0" smtClean="0">
                <a:solidFill>
                  <a:schemeClr val="tx1"/>
                </a:solidFill>
                <a:effectLst/>
                <a:latin typeface="+mn-lt"/>
                <a:ea typeface="+mn-ea"/>
                <a:cs typeface="+mn-cs"/>
              </a:rPr>
              <a:t> paling </a:t>
            </a:r>
            <a:r>
              <a:rPr lang="en-US" sz="1200" b="0" i="0" kern="1200" dirty="0" err="1" smtClean="0">
                <a:solidFill>
                  <a:schemeClr val="tx1"/>
                </a:solidFill>
                <a:effectLst/>
                <a:latin typeface="+mn-lt"/>
                <a:ea typeface="+mn-ea"/>
                <a:cs typeface="+mn-cs"/>
              </a:rPr>
              <a:t>mendasar</a:t>
            </a:r>
            <a:r>
              <a:rPr lang="en-US" sz="1200" b="0" i="0" kern="1200" dirty="0" smtClean="0">
                <a:solidFill>
                  <a:schemeClr val="tx1"/>
                </a:solidFill>
                <a:effectLst/>
                <a:latin typeface="+mn-lt"/>
                <a:ea typeface="+mn-ea"/>
                <a:cs typeface="+mn-cs"/>
              </a:rPr>
              <a:t> yang </a:t>
            </a:r>
            <a:r>
              <a:rPr lang="en-US" sz="1200" b="0" i="0" kern="1200" dirty="0" err="1" smtClean="0">
                <a:solidFill>
                  <a:schemeClr val="tx1"/>
                </a:solidFill>
                <a:effectLst/>
                <a:latin typeface="+mn-lt"/>
                <a:ea typeface="+mn-ea"/>
                <a:cs typeface="+mn-cs"/>
              </a:rPr>
              <a:t>dimiliki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oleh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perangkat</a:t>
            </a:r>
            <a:r>
              <a:rPr lang="en-US" sz="1200" b="0" i="0" kern="1200" dirty="0" smtClean="0">
                <a:solidFill>
                  <a:schemeClr val="tx1"/>
                </a:solidFill>
                <a:effectLst/>
                <a:latin typeface="+mn-lt"/>
                <a:ea typeface="+mn-ea"/>
                <a:cs typeface="+mn-cs"/>
              </a:rPr>
              <a:t> mobile. </a:t>
            </a:r>
            <a:r>
              <a:rPr lang="en-US" sz="1200" b="0" i="0" kern="1200" dirty="0" err="1" smtClean="0">
                <a:solidFill>
                  <a:schemeClr val="tx1"/>
                </a:solidFill>
                <a:effectLst/>
                <a:latin typeface="+mn-lt"/>
                <a:ea typeface="+mn-ea"/>
                <a:cs typeface="+mn-cs"/>
              </a:rPr>
              <a:t>Risiko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sik</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ini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mulai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dari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akses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oleh</a:t>
            </a:r>
            <a:r>
              <a:rPr lang="en-US" sz="1200" b="0" i="0" kern="1200" dirty="0" smtClean="0">
                <a:solidFill>
                  <a:schemeClr val="tx1"/>
                </a:solidFill>
                <a:effectLst/>
                <a:latin typeface="+mn-lt"/>
                <a:ea typeface="+mn-ea"/>
                <a:cs typeface="+mn-cs"/>
              </a:rPr>
              <a:t> orang yang </a:t>
            </a:r>
            <a:r>
              <a:rPr lang="en-US" sz="1200" b="0" i="0" kern="1200" dirty="0" err="1" smtClean="0">
                <a:solidFill>
                  <a:schemeClr val="tx1"/>
                </a:solidFill>
                <a:effectLst/>
                <a:latin typeface="+mn-lt"/>
                <a:ea typeface="+mn-ea"/>
                <a:cs typeface="+mn-cs"/>
              </a:rPr>
              <a:t>tak</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berhak</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hingga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risiko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kehilangan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Akses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oleh</a:t>
            </a:r>
            <a:r>
              <a:rPr lang="en-US" sz="1200" b="0" i="0" kern="1200" dirty="0" smtClean="0">
                <a:solidFill>
                  <a:schemeClr val="tx1"/>
                </a:solidFill>
                <a:effectLst/>
                <a:latin typeface="+mn-lt"/>
                <a:ea typeface="+mn-ea"/>
                <a:cs typeface="+mn-cs"/>
              </a:rPr>
              <a:t> orang yang </a:t>
            </a:r>
            <a:r>
              <a:rPr lang="en-US" sz="1200" b="0" i="0" kern="1200" dirty="0" err="1" smtClean="0">
                <a:solidFill>
                  <a:schemeClr val="tx1"/>
                </a:solidFill>
                <a:effectLst/>
                <a:latin typeface="+mn-lt"/>
                <a:ea typeface="+mn-ea"/>
                <a:cs typeface="+mn-cs"/>
              </a:rPr>
              <a:t>tak</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berhak</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pada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perangkat</a:t>
            </a:r>
            <a:r>
              <a:rPr lang="en-US" sz="1200" b="0" i="0" kern="1200" dirty="0" smtClean="0">
                <a:solidFill>
                  <a:schemeClr val="tx1"/>
                </a:solidFill>
                <a:effectLst/>
                <a:latin typeface="+mn-lt"/>
                <a:ea typeface="+mn-ea"/>
                <a:cs typeface="+mn-cs"/>
              </a:rPr>
              <a:t> mobile </a:t>
            </a:r>
            <a:r>
              <a:rPr lang="en-US" sz="1200" b="0" i="0" kern="1200" dirty="0" err="1" smtClean="0">
                <a:solidFill>
                  <a:schemeClr val="tx1"/>
                </a:solidFill>
                <a:effectLst/>
                <a:latin typeface="+mn-lt"/>
                <a:ea typeface="+mn-ea"/>
                <a:cs typeface="+mn-cs"/>
              </a:rPr>
              <a:t>dapat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berupa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seseorang</a:t>
            </a:r>
            <a:r>
              <a:rPr lang="en-US" sz="1200" b="0" i="0" kern="1200" dirty="0" smtClean="0">
                <a:solidFill>
                  <a:schemeClr val="tx1"/>
                </a:solidFill>
                <a:effectLst/>
                <a:latin typeface="+mn-lt"/>
                <a:ea typeface="+mn-ea"/>
                <a:cs typeface="+mn-cs"/>
              </a:rPr>
              <a:t> yang </a:t>
            </a:r>
            <a:r>
              <a:rPr lang="en-US" sz="1200" b="0" i="0" kern="1200" dirty="0" err="1" smtClean="0">
                <a:solidFill>
                  <a:schemeClr val="tx1"/>
                </a:solidFill>
                <a:effectLst/>
                <a:latin typeface="+mn-lt"/>
                <a:ea typeface="+mn-ea"/>
                <a:cs typeface="+mn-cs"/>
              </a:rPr>
              <a:t>berpura-pura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mengatakan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ingin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meminjam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melakukan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telepon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atau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mengirim</a:t>
            </a:r>
            <a:r>
              <a:rPr lang="en-US" sz="1200" b="0" i="0" kern="1200" dirty="0" smtClean="0">
                <a:solidFill>
                  <a:schemeClr val="tx1"/>
                </a:solidFill>
                <a:effectLst/>
                <a:latin typeface="+mn-lt"/>
                <a:ea typeface="+mn-ea"/>
                <a:cs typeface="+mn-cs"/>
              </a:rPr>
              <a:t> SMS, </a:t>
            </a:r>
            <a:r>
              <a:rPr lang="en-US" sz="1200" b="0" i="0" kern="1200" dirty="0" err="1" smtClean="0">
                <a:solidFill>
                  <a:schemeClr val="tx1"/>
                </a:solidFill>
                <a:effectLst/>
                <a:latin typeface="+mn-lt"/>
                <a:ea typeface="+mn-ea"/>
                <a:cs typeface="+mn-cs"/>
              </a:rPr>
              <a:t>atau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perangkat</a:t>
            </a:r>
            <a:r>
              <a:rPr lang="en-US" sz="1200" b="0" i="0" kern="1200" dirty="0" smtClean="0">
                <a:solidFill>
                  <a:schemeClr val="tx1"/>
                </a:solidFill>
                <a:effectLst/>
                <a:latin typeface="+mn-lt"/>
                <a:ea typeface="+mn-ea"/>
                <a:cs typeface="+mn-cs"/>
              </a:rPr>
              <a:t> yang </a:t>
            </a:r>
            <a:r>
              <a:rPr lang="en-US" sz="1200" b="0" i="0" kern="1200" dirty="0" err="1" smtClean="0">
                <a:solidFill>
                  <a:schemeClr val="tx1"/>
                </a:solidFill>
                <a:effectLst/>
                <a:latin typeface="+mn-lt"/>
                <a:ea typeface="+mn-ea"/>
                <a:cs typeface="+mn-cs"/>
              </a:rPr>
              <a:t>digeletakkan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tanpa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ada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perlindungan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keylock</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Serangan</a:t>
            </a:r>
            <a:r>
              <a:rPr lang="en-US" sz="1200" b="0" i="0" kern="1200" dirty="0" smtClean="0">
                <a:solidFill>
                  <a:schemeClr val="tx1"/>
                </a:solidFill>
                <a:effectLst/>
                <a:latin typeface="+mn-lt"/>
                <a:ea typeface="+mn-ea"/>
                <a:cs typeface="+mn-cs"/>
              </a:rPr>
              <a:t> yang </a:t>
            </a:r>
            <a:r>
              <a:rPr lang="en-US" sz="1200" b="0" i="0" kern="1200" dirty="0" err="1" smtClean="0">
                <a:solidFill>
                  <a:schemeClr val="tx1"/>
                </a:solidFill>
                <a:effectLst/>
                <a:latin typeface="+mn-lt"/>
                <a:ea typeface="+mn-ea"/>
                <a:cs typeface="+mn-cs"/>
              </a:rPr>
              <a:t>dilakukan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dapat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berupa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mengakses</a:t>
            </a:r>
            <a:r>
              <a:rPr lang="en-US" sz="1200" b="0" i="0" kern="1200" dirty="0" smtClean="0">
                <a:solidFill>
                  <a:schemeClr val="tx1"/>
                </a:solidFill>
                <a:effectLst/>
                <a:latin typeface="+mn-lt"/>
                <a:ea typeface="+mn-ea"/>
                <a:cs typeface="+mn-cs"/>
              </a:rPr>
              <a:t> data yang </a:t>
            </a:r>
            <a:r>
              <a:rPr lang="en-US" sz="1200" b="0" i="0" kern="1200" dirty="0" err="1" smtClean="0">
                <a:solidFill>
                  <a:schemeClr val="tx1"/>
                </a:solidFill>
                <a:effectLst/>
                <a:latin typeface="+mn-lt"/>
                <a:ea typeface="+mn-ea"/>
                <a:cs typeface="+mn-cs"/>
              </a:rPr>
              <a:t>tersimpan</a:t>
            </a:r>
            <a:r>
              <a:rPr lang="en-US" sz="1200" b="0" i="0" kern="1200" dirty="0" smtClean="0">
                <a:solidFill>
                  <a:schemeClr val="tx1"/>
                </a:solidFill>
                <a:effectLst/>
                <a:latin typeface="+mn-lt"/>
                <a:ea typeface="+mn-ea"/>
                <a:cs typeface="+mn-cs"/>
              </a:rPr>
              <a:t> di </a:t>
            </a:r>
            <a:r>
              <a:rPr lang="en-US" sz="1200" b="0" i="0" kern="1200" dirty="0" err="1" smtClean="0">
                <a:solidFill>
                  <a:schemeClr val="tx1"/>
                </a:solidFill>
                <a:effectLst/>
                <a:latin typeface="+mn-lt"/>
                <a:ea typeface="+mn-ea"/>
                <a:cs typeface="+mn-cs"/>
              </a:rPr>
              <a:t>MicroSD</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misalnya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atau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memasukkan</a:t>
            </a:r>
            <a:r>
              <a:rPr lang="en-US" sz="1200" b="0" i="0" kern="1200" dirty="0" smtClean="0">
                <a:solidFill>
                  <a:schemeClr val="tx1"/>
                </a:solidFill>
                <a:effectLst/>
                <a:latin typeface="+mn-lt"/>
                <a:ea typeface="+mn-ea"/>
                <a:cs typeface="+mn-cs"/>
              </a:rPr>
              <a:t> malware/</a:t>
            </a:r>
            <a:r>
              <a:rPr lang="en-US" sz="1200" b="0" i="0" kern="1200" dirty="0" err="1" smtClean="0">
                <a:solidFill>
                  <a:schemeClr val="tx1"/>
                </a:solidFill>
                <a:effectLst/>
                <a:latin typeface="+mn-lt"/>
                <a:ea typeface="+mn-ea"/>
                <a:cs typeface="+mn-cs"/>
              </a:rPr>
              <a:t>trojan</a:t>
            </a:r>
            <a:r>
              <a:rPr lang="en-US" sz="1200" b="0" i="0" kern="1200" dirty="0" smtClean="0">
                <a:solidFill>
                  <a:schemeClr val="tx1"/>
                </a:solidFill>
                <a:effectLst/>
                <a:latin typeface="+mn-lt"/>
                <a:ea typeface="+mn-ea"/>
                <a:cs typeface="+mn-cs"/>
              </a:rPr>
              <a:t>.</a:t>
            </a:r>
          </a:p>
          <a:p>
            <a:pPr marL="0" indent="0">
              <a:buNone/>
            </a:pPr>
            <a:endParaRPr lang="en-US" sz="1200" b="0" i="0" kern="1200" dirty="0" smtClean="0">
              <a:solidFill>
                <a:schemeClr val="tx1"/>
              </a:solidFill>
              <a:effectLst/>
              <a:latin typeface="+mn-lt"/>
              <a:ea typeface="+mn-ea"/>
              <a:cs typeface="+mn-cs"/>
            </a:endParaRPr>
          </a:p>
          <a:p>
            <a:pPr marL="0" indent="0">
              <a:buNone/>
            </a:pPr>
            <a:r>
              <a:rPr lang="en-US" sz="1200" b="0" i="0" kern="1200" dirty="0" smtClean="0">
                <a:solidFill>
                  <a:schemeClr val="tx1"/>
                </a:solidFill>
                <a:effectLst/>
                <a:latin typeface="+mn-lt"/>
                <a:ea typeface="+mn-ea"/>
                <a:cs typeface="+mn-cs"/>
              </a:rPr>
              <a:t>2. </a:t>
            </a:r>
            <a:r>
              <a:rPr lang="en-US" sz="1200" b="0" i="0" kern="1200" dirty="0" err="1" smtClean="0">
                <a:solidFill>
                  <a:schemeClr val="tx1"/>
                </a:solidFill>
                <a:effectLst/>
                <a:latin typeface="+mn-lt"/>
                <a:ea typeface="+mn-ea"/>
                <a:cs typeface="+mn-cs"/>
              </a:rPr>
              <a:t>Risiko</a:t>
            </a:r>
            <a:r>
              <a:rPr lang="en-US" sz="1200" b="0" i="0" kern="1200" dirty="0" smtClean="0">
                <a:solidFill>
                  <a:schemeClr val="tx1"/>
                </a:solidFill>
                <a:effectLst/>
                <a:latin typeface="+mn-lt"/>
                <a:ea typeface="+mn-ea"/>
                <a:cs typeface="+mn-cs"/>
              </a:rPr>
              <a:t> Data Storage</a:t>
            </a:r>
          </a:p>
          <a:p>
            <a:pPr marL="0" indent="0">
              <a:buNone/>
            </a:pPr>
            <a:r>
              <a:rPr lang="en-US" sz="1200" b="0" i="0" kern="1200" dirty="0" err="1" smtClean="0">
                <a:solidFill>
                  <a:schemeClr val="tx1"/>
                </a:solidFill>
                <a:effectLst/>
                <a:latin typeface="+mn-lt"/>
                <a:ea typeface="+mn-ea"/>
                <a:cs typeface="+mn-cs"/>
              </a:rPr>
              <a:t>Kekuatan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komputasi</a:t>
            </a:r>
            <a:r>
              <a:rPr lang="en-US" sz="1200" b="0" i="0" kern="1200" dirty="0" smtClean="0">
                <a:solidFill>
                  <a:schemeClr val="tx1"/>
                </a:solidFill>
                <a:effectLst/>
                <a:latin typeface="+mn-lt"/>
                <a:ea typeface="+mn-ea"/>
                <a:cs typeface="+mn-cs"/>
              </a:rPr>
              <a:t> laptop </a:t>
            </a:r>
            <a:r>
              <a:rPr lang="en-US" sz="1200" b="0" i="0" kern="1200" dirty="0" err="1" smtClean="0">
                <a:solidFill>
                  <a:schemeClr val="tx1"/>
                </a:solidFill>
                <a:effectLst/>
                <a:latin typeface="+mn-lt"/>
                <a:ea typeface="+mn-ea"/>
                <a:cs typeface="+mn-cs"/>
              </a:rPr>
              <a:t>tentu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tak</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sama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dengan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komputasi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ponsel</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Saat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ini</a:t>
            </a:r>
            <a:r>
              <a:rPr lang="en-US" sz="1200" b="0" i="0" kern="1200" dirty="0" smtClean="0">
                <a:solidFill>
                  <a:schemeClr val="tx1"/>
                </a:solidFill>
                <a:effectLst/>
                <a:latin typeface="+mn-lt"/>
                <a:ea typeface="+mn-ea"/>
                <a:cs typeface="+mn-cs"/>
              </a:rPr>
              <a:t> program </a:t>
            </a:r>
            <a:r>
              <a:rPr lang="en-US" sz="1200" b="0" i="0" kern="1200" dirty="0" err="1" smtClean="0">
                <a:solidFill>
                  <a:schemeClr val="tx1"/>
                </a:solidFill>
                <a:effectLst/>
                <a:latin typeface="+mn-lt"/>
                <a:ea typeface="+mn-ea"/>
                <a:cs typeface="+mn-cs"/>
              </a:rPr>
              <a:t>enkripsi</a:t>
            </a:r>
            <a:r>
              <a:rPr lang="en-US" sz="1200" b="0" i="0" kern="1200" dirty="0" smtClean="0">
                <a:solidFill>
                  <a:schemeClr val="tx1"/>
                </a:solidFill>
                <a:effectLst/>
                <a:latin typeface="+mn-lt"/>
                <a:ea typeface="+mn-ea"/>
                <a:cs typeface="+mn-cs"/>
              </a:rPr>
              <a:t> data </a:t>
            </a:r>
            <a:r>
              <a:rPr lang="en-US" sz="1200" b="0" i="0" kern="1200" dirty="0" err="1" smtClean="0">
                <a:solidFill>
                  <a:schemeClr val="tx1"/>
                </a:solidFill>
                <a:effectLst/>
                <a:latin typeface="+mn-lt"/>
                <a:ea typeface="+mn-ea"/>
                <a:cs typeface="+mn-cs"/>
              </a:rPr>
              <a:t>pada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ponsel</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masih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belum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sematang</a:t>
            </a:r>
            <a:r>
              <a:rPr lang="en-US" sz="1200" b="0" i="0" kern="1200" dirty="0" smtClean="0">
                <a:solidFill>
                  <a:schemeClr val="tx1"/>
                </a:solidFill>
                <a:effectLst/>
                <a:latin typeface="+mn-lt"/>
                <a:ea typeface="+mn-ea"/>
                <a:cs typeface="+mn-cs"/>
              </a:rPr>
              <a:t> program </a:t>
            </a:r>
            <a:r>
              <a:rPr lang="en-US" sz="1200" b="0" i="0" kern="1200" dirty="0" err="1" smtClean="0">
                <a:solidFill>
                  <a:schemeClr val="tx1"/>
                </a:solidFill>
                <a:effectLst/>
                <a:latin typeface="+mn-lt"/>
                <a:ea typeface="+mn-ea"/>
                <a:cs typeface="+mn-cs"/>
              </a:rPr>
              <a:t>enkripsi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pada</a:t>
            </a:r>
            <a:r>
              <a:rPr lang="en-US" sz="1200" b="0" i="0" kern="1200" dirty="0" smtClean="0">
                <a:solidFill>
                  <a:schemeClr val="tx1"/>
                </a:solidFill>
                <a:effectLst/>
                <a:latin typeface="+mn-lt"/>
                <a:ea typeface="+mn-ea"/>
                <a:cs typeface="+mn-cs"/>
              </a:rPr>
              <a:t> laptop. </a:t>
            </a:r>
            <a:r>
              <a:rPr lang="en-US" sz="1200" b="0" i="0" kern="1200" dirty="0" err="1" smtClean="0">
                <a:solidFill>
                  <a:schemeClr val="tx1"/>
                </a:solidFill>
                <a:effectLst/>
                <a:latin typeface="+mn-lt"/>
                <a:ea typeface="+mn-ea"/>
                <a:cs typeface="+mn-cs"/>
              </a:rPr>
              <a:t>Misal</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pengguna</a:t>
            </a:r>
            <a:r>
              <a:rPr lang="en-US" sz="1200" b="0" i="0" kern="1200" dirty="0" smtClean="0">
                <a:solidFill>
                  <a:schemeClr val="tx1"/>
                </a:solidFill>
                <a:effectLst/>
                <a:latin typeface="+mn-lt"/>
                <a:ea typeface="+mn-ea"/>
                <a:cs typeface="+mn-cs"/>
              </a:rPr>
              <a:t> laptop </a:t>
            </a:r>
            <a:r>
              <a:rPr lang="en-US" sz="1200" b="0" i="0" kern="1200" dirty="0" err="1" smtClean="0">
                <a:solidFill>
                  <a:schemeClr val="tx1"/>
                </a:solidFill>
                <a:effectLst/>
                <a:latin typeface="+mn-lt"/>
                <a:ea typeface="+mn-ea"/>
                <a:cs typeface="+mn-cs"/>
              </a:rPr>
              <a:t>menggunakan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aplikasi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truecrypt</a:t>
            </a:r>
            <a:r>
              <a:rPr lang="en-US" sz="1200" b="0" i="0" u="none" strike="noStrike" kern="1200" dirty="0" smtClean="0">
                <a:solidFill>
                  <a:schemeClr val="tx1"/>
                </a:solidFill>
                <a:effectLst/>
                <a:latin typeface="+mn-lt"/>
                <a:ea typeface="+mn-ea"/>
                <a:cs typeface="+mn-cs"/>
                <a:hlinkClick r:id="rId3"/>
              </a:rPr>
              <a:t> </a:t>
            </a:r>
            <a:r>
              <a:rPr lang="en-US" sz="1200" b="0" i="0" kern="1200" dirty="0" err="1" smtClean="0">
                <a:solidFill>
                  <a:schemeClr val="tx1"/>
                </a:solidFill>
                <a:effectLst/>
                <a:latin typeface="+mn-lt"/>
                <a:ea typeface="+mn-ea"/>
                <a:cs typeface="+mn-cs"/>
              </a:rPr>
              <a:t>untuk</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mengenkripsi</a:t>
            </a:r>
            <a:r>
              <a:rPr lang="en-US" sz="1200" b="0" i="0" kern="1200" dirty="0" smtClean="0">
                <a:solidFill>
                  <a:schemeClr val="tx1"/>
                </a:solidFill>
                <a:effectLst/>
                <a:latin typeface="+mn-lt"/>
                <a:ea typeface="+mn-ea"/>
                <a:cs typeface="+mn-cs"/>
              </a:rPr>
              <a:t> data-</a:t>
            </a:r>
            <a:r>
              <a:rPr lang="en-US" sz="1200" b="0" i="0" kern="1200" dirty="0" err="1" smtClean="0">
                <a:solidFill>
                  <a:schemeClr val="tx1"/>
                </a:solidFill>
                <a:effectLst/>
                <a:latin typeface="+mn-lt"/>
                <a:ea typeface="+mn-ea"/>
                <a:cs typeface="+mn-cs"/>
              </a:rPr>
              <a:t>nya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Apabila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laptopnya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hilang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maka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dapat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menerima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risikonya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karena</a:t>
            </a:r>
            <a:r>
              <a:rPr lang="en-US" sz="1200" b="0" i="0" kern="1200" dirty="0" smtClean="0">
                <a:solidFill>
                  <a:schemeClr val="tx1"/>
                </a:solidFill>
                <a:effectLst/>
                <a:latin typeface="+mn-lt"/>
                <a:ea typeface="+mn-ea"/>
                <a:cs typeface="+mn-cs"/>
              </a:rPr>
              <a:t> data yang </a:t>
            </a:r>
            <a:r>
              <a:rPr lang="en-US" sz="1200" b="0" i="0" kern="1200" dirty="0" err="1" smtClean="0">
                <a:solidFill>
                  <a:schemeClr val="tx1"/>
                </a:solidFill>
                <a:effectLst/>
                <a:latin typeface="+mn-lt"/>
                <a:ea typeface="+mn-ea"/>
                <a:cs typeface="+mn-cs"/>
              </a:rPr>
              <a:t>sensitif</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tetap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aman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dalam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keadaan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terenkripsi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Kemampuan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menyimpan</a:t>
            </a:r>
            <a:r>
              <a:rPr lang="en-US" sz="1200" b="0" i="0" kern="1200" dirty="0" smtClean="0">
                <a:solidFill>
                  <a:schemeClr val="tx1"/>
                </a:solidFill>
                <a:effectLst/>
                <a:latin typeface="+mn-lt"/>
                <a:ea typeface="+mn-ea"/>
                <a:cs typeface="+mn-cs"/>
              </a:rPr>
              <a:t> data </a:t>
            </a:r>
            <a:r>
              <a:rPr lang="en-US" sz="1200" b="0" i="0" kern="1200" dirty="0" err="1" smtClean="0">
                <a:solidFill>
                  <a:schemeClr val="tx1"/>
                </a:solidFill>
                <a:effectLst/>
                <a:latin typeface="+mn-lt"/>
                <a:ea typeface="+mn-ea"/>
                <a:cs typeface="+mn-cs"/>
              </a:rPr>
              <a:t>secara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aman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namun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tetap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memungkinkan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bagi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aplikasi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untuk</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mengaksesnya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menjadi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persyaratan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untuk</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keamanan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perangkat</a:t>
            </a:r>
            <a:r>
              <a:rPr lang="en-US" sz="1200" b="0" i="0" kern="1200" dirty="0" smtClean="0">
                <a:solidFill>
                  <a:schemeClr val="tx1"/>
                </a:solidFill>
                <a:effectLst/>
                <a:latin typeface="+mn-lt"/>
                <a:ea typeface="+mn-ea"/>
                <a:cs typeface="+mn-cs"/>
              </a:rPr>
              <a:t> mobile.</a:t>
            </a:r>
          </a:p>
          <a:p>
            <a:pPr marL="0" indent="0">
              <a:buNone/>
            </a:pPr>
            <a:endParaRPr lang="en-US" sz="1200" b="0" i="0" kern="1200" dirty="0" smtClean="0">
              <a:solidFill>
                <a:schemeClr val="tx1"/>
              </a:solidFill>
              <a:effectLst/>
              <a:latin typeface="+mn-lt"/>
              <a:ea typeface="+mn-ea"/>
              <a:cs typeface="+mn-cs"/>
            </a:endParaRPr>
          </a:p>
          <a:p>
            <a:pPr marL="0" indent="0">
              <a:buNone/>
            </a:pPr>
            <a:r>
              <a:rPr lang="en-US" sz="1200" b="0" i="0" kern="1200" dirty="0" smtClean="0">
                <a:solidFill>
                  <a:schemeClr val="tx1"/>
                </a:solidFill>
                <a:effectLst/>
                <a:latin typeface="+mn-lt"/>
                <a:ea typeface="+mn-ea"/>
                <a:cs typeface="+mn-cs"/>
              </a:rPr>
              <a:t>3. </a:t>
            </a:r>
            <a:r>
              <a:rPr lang="en-US" sz="1200" b="0" i="0" kern="1200" dirty="0" err="1" smtClean="0">
                <a:solidFill>
                  <a:schemeClr val="tx1"/>
                </a:solidFill>
                <a:effectLst/>
                <a:latin typeface="+mn-lt"/>
                <a:ea typeface="+mn-ea"/>
                <a:cs typeface="+mn-cs"/>
              </a:rPr>
              <a:t>Risiko</a:t>
            </a:r>
            <a:r>
              <a:rPr lang="en-US" sz="1200" b="0" i="0" kern="1200" dirty="0" smtClean="0">
                <a:solidFill>
                  <a:schemeClr val="tx1"/>
                </a:solidFill>
                <a:effectLst/>
                <a:latin typeface="+mn-lt"/>
                <a:ea typeface="+mn-ea"/>
                <a:cs typeface="+mn-cs"/>
              </a:rPr>
              <a:t> Strong Password</a:t>
            </a:r>
          </a:p>
          <a:p>
            <a:pPr marL="0" indent="0">
              <a:buNone/>
            </a:pPr>
            <a:r>
              <a:rPr lang="en-US" sz="1200" b="0" i="0" kern="1200" dirty="0" err="1" smtClean="0">
                <a:solidFill>
                  <a:schemeClr val="tx1"/>
                </a:solidFill>
                <a:effectLst/>
                <a:latin typeface="+mn-lt"/>
                <a:ea typeface="+mn-ea"/>
                <a:cs typeface="+mn-cs"/>
              </a:rPr>
              <a:t>Katakanlah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seorang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pengguna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aplikasi</a:t>
            </a:r>
            <a:r>
              <a:rPr lang="en-US" sz="1200" b="0" i="0" kern="1200" dirty="0" smtClean="0">
                <a:solidFill>
                  <a:schemeClr val="tx1"/>
                </a:solidFill>
                <a:effectLst/>
                <a:latin typeface="+mn-lt"/>
                <a:ea typeface="+mn-ea"/>
                <a:cs typeface="+mn-cs"/>
              </a:rPr>
              <a:t> Internet Banking </a:t>
            </a:r>
            <a:r>
              <a:rPr lang="en-US" sz="1200" b="0" i="0" kern="1200" dirty="0" err="1" smtClean="0">
                <a:solidFill>
                  <a:schemeClr val="tx1"/>
                </a:solidFill>
                <a:effectLst/>
                <a:latin typeface="+mn-lt"/>
                <a:ea typeface="+mn-ea"/>
                <a:cs typeface="+mn-cs"/>
              </a:rPr>
              <a:t>diharuskan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memiliki</a:t>
            </a:r>
            <a:r>
              <a:rPr lang="en-US" sz="1200" b="0" i="0" kern="1200" dirty="0" smtClean="0">
                <a:solidFill>
                  <a:schemeClr val="tx1"/>
                </a:solidFill>
                <a:effectLst/>
                <a:latin typeface="+mn-lt"/>
                <a:ea typeface="+mn-ea"/>
                <a:cs typeface="+mn-cs"/>
              </a:rPr>
              <a:t> password yang </a:t>
            </a:r>
            <a:r>
              <a:rPr lang="en-US" sz="1200" b="0" i="0" kern="1200" dirty="0" err="1" smtClean="0">
                <a:solidFill>
                  <a:schemeClr val="tx1"/>
                </a:solidFill>
                <a:effectLst/>
                <a:latin typeface="+mn-lt"/>
                <a:ea typeface="+mn-ea"/>
                <a:cs typeface="+mn-cs"/>
              </a:rPr>
              <a:t>kuat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yaitu</a:t>
            </a:r>
            <a:r>
              <a:rPr lang="en-US" sz="1200" b="0" i="0" kern="1200" dirty="0" smtClean="0">
                <a:solidFill>
                  <a:schemeClr val="tx1"/>
                </a:solidFill>
                <a:effectLst/>
                <a:latin typeface="+mn-lt"/>
                <a:ea typeface="+mn-ea"/>
                <a:cs typeface="+mn-cs"/>
              </a:rPr>
              <a:t> password </a:t>
            </a:r>
            <a:r>
              <a:rPr lang="en-US" sz="1200" b="0" i="0" kern="1200" dirty="0" err="1" smtClean="0">
                <a:solidFill>
                  <a:schemeClr val="tx1"/>
                </a:solidFill>
                <a:effectLst/>
                <a:latin typeface="+mn-lt"/>
                <a:ea typeface="+mn-ea"/>
                <a:cs typeface="+mn-cs"/>
              </a:rPr>
              <a:t>dengan</a:t>
            </a:r>
            <a:r>
              <a:rPr lang="en-US" sz="1200" b="0" i="0" kern="1200" dirty="0" smtClean="0">
                <a:solidFill>
                  <a:schemeClr val="tx1"/>
                </a:solidFill>
                <a:effectLst/>
                <a:latin typeface="+mn-lt"/>
                <a:ea typeface="+mn-ea"/>
                <a:cs typeface="+mn-cs"/>
              </a:rPr>
              <a:t> minimal </a:t>
            </a:r>
            <a:r>
              <a:rPr lang="en-US" sz="1200" b="0" i="0" kern="1200" dirty="0" err="1" smtClean="0">
                <a:solidFill>
                  <a:schemeClr val="tx1"/>
                </a:solidFill>
                <a:effectLst/>
                <a:latin typeface="+mn-lt"/>
                <a:ea typeface="+mn-ea"/>
                <a:cs typeface="+mn-cs"/>
              </a:rPr>
              <a:t>panjang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karakter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delapan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kombinasi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huruf</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besar</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kecil</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berikut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dengan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kombinasi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numerik</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simbol</a:t>
            </a:r>
            <a:r>
              <a:rPr lang="en-US" sz="1200" b="0" i="0" kern="1200" dirty="0" smtClean="0">
                <a:solidFill>
                  <a:schemeClr val="tx1"/>
                </a:solidFill>
                <a:effectLst/>
                <a:latin typeface="+mn-lt"/>
                <a:ea typeface="+mn-ea"/>
                <a:cs typeface="+mn-cs"/>
              </a:rPr>
              <a:t>. Password </a:t>
            </a:r>
            <a:r>
              <a:rPr lang="en-US" sz="1200" b="0" i="0" kern="1200" dirty="0" err="1" smtClean="0">
                <a:solidFill>
                  <a:schemeClr val="tx1"/>
                </a:solidFill>
                <a:effectLst/>
                <a:latin typeface="+mn-lt"/>
                <a:ea typeface="+mn-ea"/>
                <a:cs typeface="+mn-cs"/>
              </a:rPr>
              <a:t>ini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tentu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akan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dengan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mudah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diketikkan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saat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meng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gunakan</a:t>
            </a:r>
            <a:r>
              <a:rPr lang="en-US" sz="1200" b="0" i="0" kern="1200" dirty="0" smtClean="0">
                <a:solidFill>
                  <a:schemeClr val="tx1"/>
                </a:solidFill>
                <a:effectLst/>
                <a:latin typeface="+mn-lt"/>
                <a:ea typeface="+mn-ea"/>
                <a:cs typeface="+mn-cs"/>
              </a:rPr>
              <a:t> keyboard di laptop/desktop. </a:t>
            </a:r>
            <a:r>
              <a:rPr lang="en-US" sz="1200" b="0" i="0" kern="1200" dirty="0" err="1" smtClean="0">
                <a:solidFill>
                  <a:schemeClr val="tx1"/>
                </a:solidFill>
                <a:effectLst/>
                <a:latin typeface="+mn-lt"/>
                <a:ea typeface="+mn-ea"/>
                <a:cs typeface="+mn-cs"/>
              </a:rPr>
              <a:t>Lalu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bagaimana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akan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mengetikkan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delapan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karakter</a:t>
            </a:r>
            <a:r>
              <a:rPr lang="en-US" sz="1200" b="0" i="0" kern="1200" dirty="0" smtClean="0">
                <a:solidFill>
                  <a:schemeClr val="tx1"/>
                </a:solidFill>
                <a:effectLst/>
                <a:latin typeface="+mn-lt"/>
                <a:ea typeface="+mn-ea"/>
                <a:cs typeface="+mn-cs"/>
              </a:rPr>
              <a:t> password, </a:t>
            </a:r>
            <a:r>
              <a:rPr lang="en-US" sz="1200" b="0" i="0" kern="1200" dirty="0" err="1" smtClean="0">
                <a:solidFill>
                  <a:schemeClr val="tx1"/>
                </a:solidFill>
                <a:effectLst/>
                <a:latin typeface="+mn-lt"/>
                <a:ea typeface="+mn-ea"/>
                <a:cs typeface="+mn-cs"/>
              </a:rPr>
              <a:t>kombinasi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huruf</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besar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huruf</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kecil</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kombinasi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numerik</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simbol</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pada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ponselnya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Tentu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akan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lebih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sulit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dilakukan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pada</a:t>
            </a:r>
            <a:r>
              <a:rPr lang="en-US" sz="1200" b="0" i="0" kern="1200" dirty="0" smtClean="0">
                <a:solidFill>
                  <a:schemeClr val="tx1"/>
                </a:solidFill>
                <a:effectLst/>
                <a:latin typeface="+mn-lt"/>
                <a:ea typeface="+mn-ea"/>
                <a:cs typeface="+mn-cs"/>
              </a:rPr>
              <a:t> keyboard </a:t>
            </a:r>
            <a:r>
              <a:rPr lang="en-US" sz="1200" b="0" i="0" kern="1200" dirty="0" err="1" smtClean="0">
                <a:solidFill>
                  <a:schemeClr val="tx1"/>
                </a:solidFill>
                <a:effectLst/>
                <a:latin typeface="+mn-lt"/>
                <a:ea typeface="+mn-ea"/>
                <a:cs typeface="+mn-cs"/>
              </a:rPr>
              <a:t>ponsel</a:t>
            </a:r>
            <a:r>
              <a:rPr lang="en-US" sz="1200" b="0" i="0" kern="1200" dirty="0" smtClean="0">
                <a:solidFill>
                  <a:schemeClr val="tx1"/>
                </a:solidFill>
                <a:effectLst/>
                <a:latin typeface="+mn-lt"/>
                <a:ea typeface="+mn-ea"/>
                <a:cs typeface="+mn-cs"/>
              </a:rPr>
              <a:t>: model </a:t>
            </a:r>
            <a:r>
              <a:rPr lang="en-US" sz="1200" b="0" i="0" kern="1200" dirty="0" err="1" smtClean="0">
                <a:solidFill>
                  <a:schemeClr val="tx1"/>
                </a:solidFill>
                <a:effectLst/>
                <a:latin typeface="+mn-lt"/>
                <a:ea typeface="+mn-ea"/>
                <a:cs typeface="+mn-cs"/>
              </a:rPr>
              <a:t>ketik</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tiga</a:t>
            </a:r>
            <a:r>
              <a:rPr lang="en-US" sz="1200" b="0" i="0" kern="1200" dirty="0" smtClean="0">
                <a:solidFill>
                  <a:schemeClr val="tx1"/>
                </a:solidFill>
                <a:effectLst/>
                <a:latin typeface="+mn-lt"/>
                <a:ea typeface="+mn-ea"/>
                <a:cs typeface="+mn-cs"/>
              </a:rPr>
              <a:t> kali ABC, model QWERTY, </a:t>
            </a:r>
            <a:r>
              <a:rPr lang="en-US" sz="1200" b="0" i="0" kern="1200" dirty="0" err="1" smtClean="0">
                <a:solidFill>
                  <a:schemeClr val="tx1"/>
                </a:solidFill>
                <a:effectLst/>
                <a:latin typeface="+mn-lt"/>
                <a:ea typeface="+mn-ea"/>
                <a:cs typeface="+mn-cs"/>
              </a:rPr>
              <a:t>ataupun</a:t>
            </a:r>
            <a:r>
              <a:rPr lang="en-US" sz="1200" b="0" i="0" kern="1200" dirty="0" smtClean="0">
                <a:solidFill>
                  <a:schemeClr val="tx1"/>
                </a:solidFill>
                <a:effectLst/>
                <a:latin typeface="+mn-lt"/>
                <a:ea typeface="+mn-ea"/>
                <a:cs typeface="+mn-cs"/>
              </a:rPr>
              <a:t> virtual touch screen keyboard; </a:t>
            </a:r>
            <a:r>
              <a:rPr lang="en-US" sz="1200" b="0" i="0" kern="1200" dirty="0" err="1" smtClean="0">
                <a:solidFill>
                  <a:schemeClr val="tx1"/>
                </a:solidFill>
                <a:effectLst/>
                <a:latin typeface="+mn-lt"/>
                <a:ea typeface="+mn-ea"/>
                <a:cs typeface="+mn-cs"/>
              </a:rPr>
              <a:t>Akibatnya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akan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memilih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untuk</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tidak</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meng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gunakan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aplikasi</a:t>
            </a:r>
            <a:r>
              <a:rPr lang="en-US" sz="1200" b="0" i="0" kern="1200" dirty="0" smtClean="0">
                <a:solidFill>
                  <a:schemeClr val="tx1"/>
                </a:solidFill>
                <a:effectLst/>
                <a:latin typeface="+mn-lt"/>
                <a:ea typeface="+mn-ea"/>
                <a:cs typeface="+mn-cs"/>
              </a:rPr>
              <a:t> Internet Banking mobile </a:t>
            </a:r>
            <a:r>
              <a:rPr lang="en-US" sz="1200" b="0" i="0" kern="1200" dirty="0" err="1" smtClean="0">
                <a:solidFill>
                  <a:schemeClr val="tx1"/>
                </a:solidFill>
                <a:effectLst/>
                <a:latin typeface="+mn-lt"/>
                <a:ea typeface="+mn-ea"/>
                <a:cs typeface="+mn-cs"/>
              </a:rPr>
              <a:t>saja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dari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sisi</a:t>
            </a:r>
            <a:r>
              <a:rPr lang="en-US" sz="1200" b="0" i="0" kern="1200" dirty="0" smtClean="0">
                <a:solidFill>
                  <a:schemeClr val="tx1"/>
                </a:solidFill>
                <a:effectLst/>
                <a:latin typeface="+mn-lt"/>
                <a:ea typeface="+mn-ea"/>
                <a:cs typeface="+mn-cs"/>
              </a:rPr>
              <a:t> bank </a:t>
            </a:r>
            <a:r>
              <a:rPr lang="en-US" sz="1200" b="0" i="0" kern="1200" dirty="0" err="1" smtClean="0">
                <a:solidFill>
                  <a:schemeClr val="tx1"/>
                </a:solidFill>
                <a:effectLst/>
                <a:latin typeface="+mn-lt"/>
                <a:ea typeface="+mn-ea"/>
                <a:cs typeface="+mn-cs"/>
              </a:rPr>
              <a:t>akan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kehilangan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penggunanya</a:t>
            </a:r>
            <a:r>
              <a:rPr lang="en-US" sz="1200" b="0" i="0" kern="1200" dirty="0" smtClean="0">
                <a:solidFill>
                  <a:schemeClr val="tx1"/>
                </a:solidFill>
                <a:effectLst/>
                <a:latin typeface="+mn-lt"/>
                <a:ea typeface="+mn-ea"/>
                <a:cs typeface="+mn-cs"/>
              </a:rPr>
              <a:t>.</a:t>
            </a:r>
          </a:p>
          <a:p>
            <a:pPr marL="0" indent="0">
              <a:buNone/>
            </a:pPr>
            <a:r>
              <a:rPr lang="en-US" sz="1200" b="0" i="0" kern="1200" dirty="0" smtClean="0">
                <a:solidFill>
                  <a:schemeClr val="tx1"/>
                </a:solidFill>
                <a:effectLst/>
                <a:latin typeface="+mn-lt"/>
                <a:ea typeface="+mn-ea"/>
                <a:cs typeface="+mn-cs"/>
              </a:rPr>
              <a:t>4. </a:t>
            </a:r>
            <a:r>
              <a:rPr lang="en-US" sz="1200" b="0" i="0" kern="1200" dirty="0" err="1" smtClean="0">
                <a:solidFill>
                  <a:schemeClr val="tx1"/>
                </a:solidFill>
                <a:effectLst/>
                <a:latin typeface="+mn-lt"/>
                <a:ea typeface="+mn-ea"/>
                <a:cs typeface="+mn-cs"/>
              </a:rPr>
              <a:t>Risiko</a:t>
            </a:r>
            <a:r>
              <a:rPr lang="en-US" sz="1200" b="0" i="0" kern="1200" dirty="0" smtClean="0">
                <a:solidFill>
                  <a:schemeClr val="tx1"/>
                </a:solidFill>
                <a:effectLst/>
                <a:latin typeface="+mn-lt"/>
                <a:ea typeface="+mn-ea"/>
                <a:cs typeface="+mn-cs"/>
              </a:rPr>
              <a:t> Internet Browsing</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Layar</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ponsel</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tidak</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sebesar</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layar</a:t>
            </a:r>
            <a:r>
              <a:rPr lang="en-US" sz="1200" kern="1200" dirty="0" smtClean="0">
                <a:solidFill>
                  <a:schemeClr val="tx1"/>
                </a:solidFill>
                <a:effectLst/>
                <a:latin typeface="+mn-lt"/>
                <a:ea typeface="+mn-ea"/>
                <a:cs typeface="+mn-cs"/>
              </a:rPr>
              <a:t> laptop. </a:t>
            </a:r>
            <a:r>
              <a:rPr lang="en-US" sz="1200" kern="1200" dirty="0" err="1" smtClean="0">
                <a:solidFill>
                  <a:schemeClr val="tx1"/>
                </a:solidFill>
                <a:effectLst/>
                <a:latin typeface="+mn-lt"/>
                <a:ea typeface="+mn-ea"/>
                <a:cs typeface="+mn-cs"/>
              </a:rPr>
              <a:t>Jadi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menampilkan</a:t>
            </a:r>
            <a:r>
              <a:rPr lang="en-US" sz="1200" kern="1200" dirty="0" smtClean="0">
                <a:solidFill>
                  <a:schemeClr val="tx1"/>
                </a:solidFill>
                <a:effectLst/>
                <a:latin typeface="+mn-lt"/>
                <a:ea typeface="+mn-ea"/>
                <a:cs typeface="+mn-cs"/>
              </a:rPr>
              <a:t> URL </a:t>
            </a:r>
            <a:r>
              <a:rPr lang="en-US" sz="1200" kern="1200" dirty="0" err="1" smtClean="0">
                <a:solidFill>
                  <a:schemeClr val="tx1"/>
                </a:solidFill>
                <a:effectLst/>
                <a:latin typeface="+mn-lt"/>
                <a:ea typeface="+mn-ea"/>
                <a:cs typeface="+mn-cs"/>
              </a:rPr>
              <a:t>secara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lengkap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pada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ponsel</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dapat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dikatakan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nyaris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takkan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bisa</a:t>
            </a:r>
            <a:r>
              <a:rPr lang="en-US" sz="1200" kern="1200" dirty="0" smtClean="0">
                <a:solidFill>
                  <a:schemeClr val="tx1"/>
                </a:solidFill>
                <a:effectLst/>
                <a:latin typeface="+mn-lt"/>
                <a:ea typeface="+mn-ea"/>
                <a:cs typeface="+mn-cs"/>
              </a:rPr>
              <a:t>. Hal </a:t>
            </a:r>
            <a:r>
              <a:rPr lang="en-US" sz="1200" kern="1200" dirty="0" err="1" smtClean="0">
                <a:solidFill>
                  <a:schemeClr val="tx1"/>
                </a:solidFill>
                <a:effectLst/>
                <a:latin typeface="+mn-lt"/>
                <a:ea typeface="+mn-ea"/>
                <a:cs typeface="+mn-cs"/>
              </a:rPr>
              <a:t>ini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buat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serangan</a:t>
            </a:r>
            <a:r>
              <a:rPr lang="en-US" sz="1200" kern="1200" dirty="0" smtClean="0">
                <a:solidFill>
                  <a:schemeClr val="tx1"/>
                </a:solidFill>
                <a:effectLst/>
                <a:latin typeface="+mn-lt"/>
                <a:ea typeface="+mn-ea"/>
                <a:cs typeface="+mn-cs"/>
              </a:rPr>
              <a:t> phishing </a:t>
            </a:r>
            <a:r>
              <a:rPr lang="en-US" sz="1200" kern="1200" dirty="0" err="1" smtClean="0">
                <a:solidFill>
                  <a:schemeClr val="tx1"/>
                </a:solidFill>
                <a:effectLst/>
                <a:latin typeface="+mn-lt"/>
                <a:ea typeface="+mn-ea"/>
                <a:cs typeface="+mn-cs"/>
              </a:rPr>
              <a:t>semakin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mudah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Pengguna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tidak</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dapat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selalu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melihat</a:t>
            </a:r>
            <a:r>
              <a:rPr lang="en-US" sz="1200" kern="1200" dirty="0" smtClean="0">
                <a:solidFill>
                  <a:schemeClr val="tx1"/>
                </a:solidFill>
                <a:effectLst/>
                <a:latin typeface="+mn-lt"/>
                <a:ea typeface="+mn-ea"/>
                <a:cs typeface="+mn-cs"/>
              </a:rPr>
              <a:t> URL yang </a:t>
            </a:r>
            <a:r>
              <a:rPr lang="en-US" sz="1200" kern="1200" dirty="0" err="1" smtClean="0">
                <a:solidFill>
                  <a:schemeClr val="tx1"/>
                </a:solidFill>
                <a:effectLst/>
                <a:latin typeface="+mn-lt"/>
                <a:ea typeface="+mn-ea"/>
                <a:cs typeface="+mn-cs"/>
              </a:rPr>
              <a:t>diaksesnya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Penyerang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hanya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perlu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memancing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pengguna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membuka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misalnya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menggunakan</a:t>
            </a:r>
            <a:r>
              <a:rPr lang="en-US" sz="1200" kern="1200" dirty="0" smtClean="0">
                <a:solidFill>
                  <a:schemeClr val="tx1"/>
                </a:solidFill>
                <a:effectLst/>
                <a:latin typeface="+mn-lt"/>
                <a:ea typeface="+mn-ea"/>
                <a:cs typeface="+mn-cs"/>
              </a:rPr>
              <a:t> URL </a:t>
            </a:r>
            <a:r>
              <a:rPr lang="en-US" sz="1200" kern="1200" dirty="0" err="1" smtClean="0">
                <a:solidFill>
                  <a:schemeClr val="tx1"/>
                </a:solidFill>
                <a:effectLst/>
                <a:latin typeface="+mn-lt"/>
                <a:ea typeface="+mn-ea"/>
                <a:cs typeface="+mn-cs"/>
              </a:rPr>
              <a:t>shortener</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untuk</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mengarahkan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situs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palsu</a:t>
            </a:r>
            <a:r>
              <a:rPr lang="en-US" sz="120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5. </a:t>
            </a:r>
            <a:r>
              <a:rPr lang="en-US" b="0" dirty="0" err="1" smtClean="0"/>
              <a:t>Risiko</a:t>
            </a:r>
            <a:r>
              <a:rPr lang="en-US" b="0" dirty="0" smtClean="0"/>
              <a:t> </a:t>
            </a:r>
            <a:r>
              <a:rPr lang="en-US" b="0" dirty="0" err="1" smtClean="0"/>
              <a:t>Privasi</a:t>
            </a:r>
            <a:r>
              <a:rPr lang="en-US" b="0" dirty="0" smtClean="0"/>
              <a:t> </a:t>
            </a:r>
            <a:r>
              <a:rPr lang="en-US" b="0" dirty="0" err="1" smtClean="0"/>
              <a:t>Lokasi</a:t>
            </a:r>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6. </a:t>
            </a:r>
            <a:r>
              <a:rPr lang="en-US" b="0" dirty="0" err="1" smtClean="0"/>
              <a:t>Risiko</a:t>
            </a:r>
            <a:r>
              <a:rPr lang="en-US" b="0" dirty="0" smtClean="0"/>
              <a:t> </a:t>
            </a:r>
            <a:r>
              <a:rPr lang="en-US" b="0" dirty="0" err="1" smtClean="0"/>
              <a:t>Sistem</a:t>
            </a:r>
            <a:r>
              <a:rPr lang="en-US" b="0" dirty="0" smtClean="0"/>
              <a:t> </a:t>
            </a:r>
            <a:r>
              <a:rPr lang="en-US" b="0" dirty="0" err="1" smtClean="0"/>
              <a:t>Operasi</a:t>
            </a:r>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Setiap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perangkat</a:t>
            </a:r>
            <a:r>
              <a:rPr lang="en-US" sz="1200" kern="1200" dirty="0" smtClean="0">
                <a:solidFill>
                  <a:schemeClr val="tx1"/>
                </a:solidFill>
                <a:effectLst/>
                <a:latin typeface="+mn-lt"/>
                <a:ea typeface="+mn-ea"/>
                <a:cs typeface="+mn-cs"/>
              </a:rPr>
              <a:t> mobile </a:t>
            </a:r>
            <a:r>
              <a:rPr lang="en-US" sz="1200" kern="1200" dirty="0" err="1" smtClean="0">
                <a:solidFill>
                  <a:schemeClr val="tx1"/>
                </a:solidFill>
                <a:effectLst/>
                <a:latin typeface="+mn-lt"/>
                <a:ea typeface="+mn-ea"/>
                <a:cs typeface="+mn-cs"/>
              </a:rPr>
              <a:t>dengan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masing-masing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sistem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operasinya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tentu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memilikinya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risikonya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sendiri</a:t>
            </a: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sendiri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Baik</a:t>
            </a:r>
            <a:r>
              <a:rPr lang="en-US" sz="1200" kern="1200" dirty="0" smtClean="0">
                <a:solidFill>
                  <a:schemeClr val="tx1"/>
                </a:solidFill>
                <a:effectLst/>
                <a:latin typeface="+mn-lt"/>
                <a:ea typeface="+mn-ea"/>
                <a:cs typeface="+mn-cs"/>
              </a:rPr>
              <a:t> Android, iPhone, Black- Berry, Symbian, Windows Phone, </a:t>
            </a:r>
            <a:r>
              <a:rPr lang="en-US" sz="1200" kern="1200" dirty="0" err="1" smtClean="0">
                <a:solidFill>
                  <a:schemeClr val="tx1"/>
                </a:solidFill>
                <a:effectLst/>
                <a:latin typeface="+mn-lt"/>
                <a:ea typeface="+mn-ea"/>
                <a:cs typeface="+mn-cs"/>
              </a:rPr>
              <a:t>masing-masing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memiliki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risiko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Risiko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sistem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operasi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ini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melekat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pada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perangkat</a:t>
            </a:r>
            <a:r>
              <a:rPr lang="en-US" sz="1200" kern="1200" dirty="0" smtClean="0">
                <a:solidFill>
                  <a:schemeClr val="tx1"/>
                </a:solidFill>
                <a:effectLst/>
                <a:latin typeface="+mn-lt"/>
                <a:ea typeface="+mn-ea"/>
                <a:cs typeface="+mn-cs"/>
              </a:rPr>
              <a:t> mobile </a:t>
            </a:r>
            <a:r>
              <a:rPr lang="en-US" sz="1200" kern="1200" dirty="0" err="1" smtClean="0">
                <a:solidFill>
                  <a:schemeClr val="tx1"/>
                </a:solidFill>
                <a:effectLst/>
                <a:latin typeface="+mn-lt"/>
                <a:ea typeface="+mn-ea"/>
                <a:cs typeface="+mn-cs"/>
              </a:rPr>
              <a:t>tersebut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Contoh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risiko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sistem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operasi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adalah</a:t>
            </a:r>
            <a:r>
              <a:rPr lang="en-US" sz="1200" kern="1200" dirty="0" smtClean="0">
                <a:solidFill>
                  <a:schemeClr val="tx1"/>
                </a:solidFill>
                <a:effectLst/>
                <a:latin typeface="+mn-lt"/>
                <a:ea typeface="+mn-ea"/>
                <a:cs typeface="+mn-cs"/>
              </a:rPr>
              <a:t> jailbreaks </a:t>
            </a:r>
            <a:r>
              <a:rPr lang="en-US" sz="1200" kern="1200" dirty="0" err="1" smtClean="0">
                <a:solidFill>
                  <a:schemeClr val="tx1"/>
                </a:solidFill>
                <a:effectLst/>
                <a:latin typeface="+mn-lt"/>
                <a:ea typeface="+mn-ea"/>
                <a:cs typeface="+mn-cs"/>
              </a:rPr>
              <a:t>atau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berusaha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mendapatkan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akses</a:t>
            </a:r>
            <a:r>
              <a:rPr lang="en-US" sz="1200" kern="1200" dirty="0" smtClean="0">
                <a:solidFill>
                  <a:schemeClr val="tx1"/>
                </a:solidFill>
                <a:effectLst/>
                <a:latin typeface="+mn-lt"/>
                <a:ea typeface="+mn-ea"/>
                <a:cs typeface="+mn-cs"/>
              </a:rPr>
              <a:t> root </a:t>
            </a:r>
            <a:r>
              <a:rPr lang="en-US" sz="1200" kern="1200" dirty="0" err="1" smtClean="0">
                <a:solidFill>
                  <a:schemeClr val="tx1"/>
                </a:solidFill>
                <a:effectLst/>
                <a:latin typeface="+mn-lt"/>
                <a:ea typeface="+mn-ea"/>
                <a:cs typeface="+mn-cs"/>
              </a:rPr>
              <a:t>pada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perangkat</a:t>
            </a:r>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indent="0">
              <a:buNone/>
            </a:pPr>
            <a:endParaRPr lang="en-US" dirty="0"/>
          </a:p>
        </p:txBody>
      </p:sp>
      <p:sp>
        <p:nvSpPr>
          <p:cNvPr id="4" name="Slide Number Placeholder 3"/>
          <p:cNvSpPr>
            <a:spLocks noGrp="1"/>
          </p:cNvSpPr>
          <p:nvPr>
            <p:ph type="sldNum" sz="quarter" idx="10"/>
          </p:nvPr>
        </p:nvSpPr>
        <p:spPr/>
        <p:txBody>
          <a:bodyPr/>
          <a:lstStyle/>
          <a:p>
            <a:fld id="{D11351D7-7B69-40B9-8EEA-B4FEF26EED31}" type="slidenum">
              <a:rPr lang="id-ID" smtClean="0"/>
              <a:pPr/>
              <a:t>4</a:t>
            </a:fld>
            <a:endParaRPr lang="id-ID"/>
          </a:p>
        </p:txBody>
      </p:sp>
    </p:spTree>
    <p:extLst>
      <p:ext uri="{BB962C8B-B14F-4D97-AF65-F5344CB8AC3E}">
        <p14:creationId xmlns:p14="http://schemas.microsoft.com/office/powerpoint/2010/main" val="30517327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Internet VPN</a:t>
            </a:r>
          </a:p>
          <a:p>
            <a:pPr marL="0" indent="0">
              <a:buNone/>
            </a:pPr>
            <a:r>
              <a:rPr lang="en-US" dirty="0" smtClean="0"/>
              <a:t>Internet VPN </a:t>
            </a:r>
            <a:r>
              <a:rPr lang="en-US" dirty="0" err="1" smtClean="0"/>
              <a:t>biasa</a:t>
            </a:r>
            <a:r>
              <a:rPr lang="en-US" dirty="0" smtClean="0"/>
              <a:t> </a:t>
            </a:r>
            <a:r>
              <a:rPr lang="en-US" dirty="0" err="1" smtClean="0"/>
              <a:t>digunakan</a:t>
            </a:r>
            <a:r>
              <a:rPr lang="en-US" dirty="0" smtClean="0"/>
              <a:t> </a:t>
            </a:r>
            <a:r>
              <a:rPr lang="en-US" dirty="0" err="1" smtClean="0"/>
              <a:t>untuk</a:t>
            </a:r>
            <a:r>
              <a:rPr lang="en-US" dirty="0" smtClean="0"/>
              <a:t> </a:t>
            </a:r>
            <a:r>
              <a:rPr lang="en-US" dirty="0" err="1" smtClean="0"/>
              <a:t>menghubungkan</a:t>
            </a:r>
            <a:r>
              <a:rPr lang="en-US" dirty="0" smtClean="0"/>
              <a:t> </a:t>
            </a:r>
            <a:r>
              <a:rPr lang="en-US" dirty="0" err="1" smtClean="0"/>
              <a:t>antara</a:t>
            </a:r>
            <a:r>
              <a:rPr lang="en-US" dirty="0" smtClean="0"/>
              <a:t> </a:t>
            </a:r>
            <a:r>
              <a:rPr lang="en-US" dirty="0" err="1" smtClean="0"/>
              <a:t>kantor</a:t>
            </a:r>
            <a:r>
              <a:rPr lang="en-US" dirty="0" smtClean="0"/>
              <a:t> </a:t>
            </a:r>
            <a:r>
              <a:rPr lang="en-US" dirty="0" err="1" smtClean="0"/>
              <a:t>pusat</a:t>
            </a:r>
            <a:r>
              <a:rPr lang="en-US" dirty="0" smtClean="0"/>
              <a:t> </a:t>
            </a:r>
            <a:r>
              <a:rPr lang="en-US" dirty="0" err="1" smtClean="0"/>
              <a:t>dan</a:t>
            </a:r>
            <a:r>
              <a:rPr lang="en-US" dirty="0" smtClean="0"/>
              <a:t> </a:t>
            </a:r>
            <a:r>
              <a:rPr lang="en-US" dirty="0" err="1" smtClean="0"/>
              <a:t>kantor</a:t>
            </a:r>
            <a:r>
              <a:rPr lang="en-US" dirty="0" smtClean="0"/>
              <a:t> </a:t>
            </a:r>
            <a:r>
              <a:rPr lang="en-US" dirty="0" err="1" smtClean="0"/>
              <a:t>cabang</a:t>
            </a:r>
            <a:r>
              <a:rPr lang="en-US" dirty="0" smtClean="0"/>
              <a:t> yang </a:t>
            </a:r>
            <a:r>
              <a:rPr lang="en-US" dirty="0" err="1" smtClean="0"/>
              <a:t>letaknya</a:t>
            </a:r>
            <a:r>
              <a:rPr lang="en-US" dirty="0" smtClean="0"/>
              <a:t> </a:t>
            </a:r>
            <a:r>
              <a:rPr lang="en-US" dirty="0" err="1" smtClean="0"/>
              <a:t>berjauhan</a:t>
            </a:r>
            <a:r>
              <a:rPr lang="en-US" dirty="0" smtClean="0"/>
              <a:t> </a:t>
            </a:r>
            <a:r>
              <a:rPr lang="en-US" dirty="0" err="1" smtClean="0"/>
              <a:t>melalui</a:t>
            </a:r>
            <a:r>
              <a:rPr lang="en-US" dirty="0" smtClean="0"/>
              <a:t> </a:t>
            </a:r>
            <a:r>
              <a:rPr lang="en-US" dirty="0" err="1" smtClean="0"/>
              <a:t>suatu</a:t>
            </a:r>
            <a:r>
              <a:rPr lang="en-US" dirty="0" smtClean="0"/>
              <a:t> public </a:t>
            </a:r>
            <a:r>
              <a:rPr lang="en-US" dirty="0" err="1" smtClean="0"/>
              <a:t>infrastruktur</a:t>
            </a:r>
            <a:r>
              <a:rPr lang="en-US" dirty="0" smtClean="0"/>
              <a:t>.</a:t>
            </a:r>
          </a:p>
          <a:p>
            <a:pPr marL="0" indent="0">
              <a:buNone/>
            </a:pPr>
            <a:r>
              <a:rPr lang="en-US" dirty="0" smtClean="0"/>
              <a:t>2. Extranet VPN</a:t>
            </a:r>
          </a:p>
          <a:p>
            <a:pPr marL="0" indent="0">
              <a:buNone/>
            </a:pPr>
            <a:r>
              <a:rPr lang="en-US" dirty="0" smtClean="0"/>
              <a:t>Extranet VPN </a:t>
            </a:r>
            <a:r>
              <a:rPr lang="en-US" dirty="0" err="1" smtClean="0"/>
              <a:t>biasanya</a:t>
            </a:r>
            <a:r>
              <a:rPr lang="en-US" dirty="0" smtClean="0"/>
              <a:t> </a:t>
            </a:r>
            <a:r>
              <a:rPr lang="en-US" dirty="0" err="1" smtClean="0"/>
              <a:t>digunakan</a:t>
            </a:r>
            <a:r>
              <a:rPr lang="en-US" dirty="0" smtClean="0"/>
              <a:t> </a:t>
            </a:r>
            <a:r>
              <a:rPr lang="en-US" dirty="0" err="1" smtClean="0"/>
              <a:t>untuk</a:t>
            </a:r>
            <a:r>
              <a:rPr lang="en-US" dirty="0" smtClean="0"/>
              <a:t> </a:t>
            </a:r>
            <a:r>
              <a:rPr lang="en-US" dirty="0" err="1" smtClean="0"/>
              <a:t>menghubungkan</a:t>
            </a:r>
            <a:r>
              <a:rPr lang="en-US" dirty="0" smtClean="0"/>
              <a:t> </a:t>
            </a:r>
            <a:r>
              <a:rPr lang="en-US" dirty="0" err="1" smtClean="0"/>
              <a:t>suatu</a:t>
            </a:r>
            <a:r>
              <a:rPr lang="en-US" dirty="0" smtClean="0"/>
              <a:t> </a:t>
            </a:r>
            <a:r>
              <a:rPr lang="en-US" dirty="0" err="1" smtClean="0"/>
              <a:t>perusahaan</a:t>
            </a:r>
            <a:r>
              <a:rPr lang="en-US" dirty="0" smtClean="0"/>
              <a:t> </a:t>
            </a:r>
            <a:r>
              <a:rPr lang="en-US" dirty="0" err="1" smtClean="0"/>
              <a:t>dengan</a:t>
            </a:r>
            <a:r>
              <a:rPr lang="en-US" dirty="0" smtClean="0"/>
              <a:t> </a:t>
            </a:r>
            <a:r>
              <a:rPr lang="en-US" dirty="0" err="1" smtClean="0"/>
              <a:t>perusahaan-perusahaan</a:t>
            </a:r>
            <a:r>
              <a:rPr lang="en-US" dirty="0" smtClean="0"/>
              <a:t> lain </a:t>
            </a:r>
            <a:r>
              <a:rPr lang="en-US" dirty="0" err="1" smtClean="0"/>
              <a:t>misalnya</a:t>
            </a:r>
            <a:r>
              <a:rPr lang="en-US" dirty="0" smtClean="0"/>
              <a:t> </a:t>
            </a:r>
            <a:r>
              <a:rPr lang="en-US" dirty="0" err="1" smtClean="0"/>
              <a:t>pemasok</a:t>
            </a:r>
            <a:r>
              <a:rPr lang="en-US" dirty="0" smtClean="0"/>
              <a:t>, </a:t>
            </a:r>
            <a:r>
              <a:rPr lang="en-US" dirty="0" err="1" smtClean="0"/>
              <a:t>penjual</a:t>
            </a:r>
            <a:r>
              <a:rPr lang="en-US" dirty="0" smtClean="0"/>
              <a:t>, partner </a:t>
            </a:r>
            <a:r>
              <a:rPr lang="en-US" dirty="0" err="1" smtClean="0"/>
              <a:t>bisnis</a:t>
            </a:r>
            <a:r>
              <a:rPr lang="en-US" dirty="0" smtClean="0"/>
              <a:t>, </a:t>
            </a:r>
            <a:r>
              <a:rPr lang="en-US" dirty="0" err="1" smtClean="0"/>
              <a:t>dll</a:t>
            </a:r>
            <a:r>
              <a:rPr lang="en-US" dirty="0" smtClean="0"/>
              <a:t>. Perusahaan-</a:t>
            </a:r>
            <a:r>
              <a:rPr lang="en-US" dirty="0" err="1" smtClean="0"/>
              <a:t>perusahaan</a:t>
            </a:r>
            <a:r>
              <a:rPr lang="en-US" dirty="0" smtClean="0"/>
              <a:t> yang </a:t>
            </a:r>
            <a:r>
              <a:rPr lang="en-US" dirty="0" err="1" smtClean="0"/>
              <a:t>terlibat</a:t>
            </a:r>
            <a:r>
              <a:rPr lang="en-US" dirty="0" smtClean="0"/>
              <a:t> </a:t>
            </a:r>
            <a:r>
              <a:rPr lang="en-US" dirty="0" err="1" smtClean="0"/>
              <a:t>dapat</a:t>
            </a:r>
            <a:r>
              <a:rPr lang="en-US" dirty="0" smtClean="0"/>
              <a:t> </a:t>
            </a:r>
            <a:r>
              <a:rPr lang="en-US" dirty="0" err="1" smtClean="0"/>
              <a:t>berkomunikasi</a:t>
            </a:r>
            <a:r>
              <a:rPr lang="en-US" dirty="0" smtClean="0"/>
              <a:t> </a:t>
            </a:r>
            <a:r>
              <a:rPr lang="en-US" dirty="0" err="1" smtClean="0"/>
              <a:t>serta</a:t>
            </a:r>
            <a:r>
              <a:rPr lang="en-US" dirty="0" smtClean="0"/>
              <a:t> </a:t>
            </a:r>
            <a:r>
              <a:rPr lang="en-US" dirty="0" err="1" smtClean="0"/>
              <a:t>bertukar</a:t>
            </a:r>
            <a:r>
              <a:rPr lang="en-US" dirty="0" smtClean="0"/>
              <a:t> </a:t>
            </a:r>
            <a:r>
              <a:rPr lang="en-US" dirty="0" err="1" smtClean="0"/>
              <a:t>informasi</a:t>
            </a:r>
            <a:r>
              <a:rPr lang="en-US" dirty="0" smtClean="0"/>
              <a:t> </a:t>
            </a:r>
            <a:r>
              <a:rPr lang="en-US" dirty="0" err="1" smtClean="0"/>
              <a:t>secara</a:t>
            </a:r>
            <a:r>
              <a:rPr lang="en-US" dirty="0" smtClean="0"/>
              <a:t> </a:t>
            </a:r>
            <a:r>
              <a:rPr lang="en-US" dirty="0" err="1" smtClean="0"/>
              <a:t>cepat</a:t>
            </a:r>
            <a:r>
              <a:rPr lang="en-US" dirty="0" smtClean="0"/>
              <a:t>, </a:t>
            </a:r>
            <a:r>
              <a:rPr lang="en-US" dirty="0" err="1" smtClean="0"/>
              <a:t>mudah</a:t>
            </a:r>
            <a:r>
              <a:rPr lang="en-US" dirty="0" smtClean="0"/>
              <a:t> , </a:t>
            </a:r>
            <a:r>
              <a:rPr lang="en-US" dirty="0" err="1" smtClean="0"/>
              <a:t>tapi</a:t>
            </a:r>
            <a:r>
              <a:rPr lang="en-US" dirty="0" smtClean="0"/>
              <a:t> </a:t>
            </a:r>
            <a:r>
              <a:rPr lang="en-US" dirty="0" err="1" smtClean="0"/>
              <a:t>dalam</a:t>
            </a:r>
            <a:r>
              <a:rPr lang="en-US" dirty="0" smtClean="0"/>
              <a:t> </a:t>
            </a:r>
            <a:r>
              <a:rPr lang="en-US" dirty="0" err="1" smtClean="0"/>
              <a:t>sistem</a:t>
            </a:r>
            <a:r>
              <a:rPr lang="en-US" dirty="0" smtClean="0"/>
              <a:t> </a:t>
            </a:r>
            <a:r>
              <a:rPr lang="en-US" dirty="0" err="1" smtClean="0"/>
              <a:t>keamanan</a:t>
            </a:r>
            <a:r>
              <a:rPr lang="en-US" dirty="0" smtClean="0"/>
              <a:t> yang </a:t>
            </a:r>
            <a:r>
              <a:rPr lang="en-US" dirty="0" err="1" smtClean="0"/>
              <a:t>terjamin</a:t>
            </a:r>
            <a:r>
              <a:rPr lang="en-US" dirty="0" smtClean="0"/>
              <a:t>. </a:t>
            </a:r>
            <a:endParaRPr lang="en-US" dirty="0"/>
          </a:p>
        </p:txBody>
      </p:sp>
      <p:sp>
        <p:nvSpPr>
          <p:cNvPr id="4" name="Slide Number Placeholder 3"/>
          <p:cNvSpPr>
            <a:spLocks noGrp="1"/>
          </p:cNvSpPr>
          <p:nvPr>
            <p:ph type="sldNum" sz="quarter" idx="10"/>
          </p:nvPr>
        </p:nvSpPr>
        <p:spPr/>
        <p:txBody>
          <a:bodyPr/>
          <a:lstStyle/>
          <a:p>
            <a:fld id="{D11351D7-7B69-40B9-8EEA-B4FEF26EED31}" type="slidenum">
              <a:rPr lang="id-ID" smtClean="0"/>
              <a:pPr/>
              <a:t>13</a:t>
            </a:fld>
            <a:endParaRPr lang="id-ID"/>
          </a:p>
        </p:txBody>
      </p:sp>
    </p:spTree>
    <p:extLst>
      <p:ext uri="{BB962C8B-B14F-4D97-AF65-F5344CB8AC3E}">
        <p14:creationId xmlns:p14="http://schemas.microsoft.com/office/powerpoint/2010/main" val="27666841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Remote-Access VPN</a:t>
            </a:r>
          </a:p>
          <a:p>
            <a:pPr marL="0" indent="0">
              <a:buNone/>
            </a:pPr>
            <a:r>
              <a:rPr lang="en-US" dirty="0" smtClean="0"/>
              <a:t>Remote-Access </a:t>
            </a:r>
            <a:r>
              <a:rPr lang="en-US" dirty="0" err="1" smtClean="0"/>
              <a:t>juga</a:t>
            </a:r>
            <a:r>
              <a:rPr lang="en-US" dirty="0" smtClean="0"/>
              <a:t> </a:t>
            </a:r>
            <a:r>
              <a:rPr lang="en-US" dirty="0" err="1" smtClean="0"/>
              <a:t>dikenal</a:t>
            </a:r>
            <a:r>
              <a:rPr lang="en-US" dirty="0" smtClean="0"/>
              <a:t> </a:t>
            </a:r>
            <a:r>
              <a:rPr lang="en-US" dirty="0" err="1" smtClean="0"/>
              <a:t>sebagai</a:t>
            </a:r>
            <a:r>
              <a:rPr lang="en-US" dirty="0" smtClean="0"/>
              <a:t> Virtual Private Dial-Up Network (VPDN), </a:t>
            </a:r>
            <a:r>
              <a:rPr lang="en-US" dirty="0" err="1" smtClean="0"/>
              <a:t>merupakan</a:t>
            </a:r>
            <a:r>
              <a:rPr lang="en-US" dirty="0" smtClean="0"/>
              <a:t> </a:t>
            </a:r>
            <a:r>
              <a:rPr lang="en-US" dirty="0" err="1" smtClean="0"/>
              <a:t>koneksi</a:t>
            </a:r>
            <a:r>
              <a:rPr lang="en-US" dirty="0" smtClean="0"/>
              <a:t> user-to-LAN yang </a:t>
            </a:r>
            <a:r>
              <a:rPr lang="en-US" dirty="0" err="1" smtClean="0"/>
              <a:t>digunakan</a:t>
            </a:r>
            <a:r>
              <a:rPr lang="en-US" dirty="0" smtClean="0"/>
              <a:t> </a:t>
            </a:r>
            <a:r>
              <a:rPr lang="en-US" dirty="0" err="1" smtClean="0"/>
              <a:t>sebuah</a:t>
            </a:r>
            <a:r>
              <a:rPr lang="en-US" dirty="0" smtClean="0"/>
              <a:t> </a:t>
            </a:r>
            <a:r>
              <a:rPr lang="en-US" dirty="0" err="1" smtClean="0"/>
              <a:t>perusahaan</a:t>
            </a:r>
            <a:r>
              <a:rPr lang="en-US" dirty="0" smtClean="0"/>
              <a:t> </a:t>
            </a:r>
            <a:r>
              <a:rPr lang="en-US" dirty="0" err="1" smtClean="0"/>
              <a:t>untuk</a:t>
            </a:r>
            <a:r>
              <a:rPr lang="en-US" dirty="0" smtClean="0"/>
              <a:t> </a:t>
            </a:r>
            <a:r>
              <a:rPr lang="en-US" dirty="0" err="1" smtClean="0"/>
              <a:t>prara</a:t>
            </a:r>
            <a:r>
              <a:rPr lang="en-US" dirty="0" smtClean="0"/>
              <a:t> </a:t>
            </a:r>
            <a:r>
              <a:rPr lang="en-US" dirty="0" err="1" smtClean="0"/>
              <a:t>pekerjanya</a:t>
            </a:r>
            <a:r>
              <a:rPr lang="en-US" dirty="0" smtClean="0"/>
              <a:t> yang </a:t>
            </a:r>
            <a:r>
              <a:rPr lang="en-US" dirty="0" err="1" smtClean="0"/>
              <a:t>membutuhkan</a:t>
            </a:r>
            <a:r>
              <a:rPr lang="en-US" dirty="0" smtClean="0"/>
              <a:t> </a:t>
            </a:r>
            <a:r>
              <a:rPr lang="en-US" dirty="0" err="1" smtClean="0"/>
              <a:t>koneksi</a:t>
            </a:r>
            <a:r>
              <a:rPr lang="en-US" dirty="0" smtClean="0"/>
              <a:t> </a:t>
            </a:r>
            <a:r>
              <a:rPr lang="en-US" dirty="0" err="1" smtClean="0"/>
              <a:t>ke</a:t>
            </a:r>
            <a:r>
              <a:rPr lang="en-US" dirty="0" smtClean="0"/>
              <a:t> </a:t>
            </a:r>
            <a:r>
              <a:rPr lang="en-US" dirty="0" err="1" smtClean="0"/>
              <a:t>jaringannya</a:t>
            </a:r>
            <a:r>
              <a:rPr lang="en-US" baseline="0" dirty="0" smtClean="0"/>
              <a:t> </a:t>
            </a:r>
            <a:r>
              <a:rPr lang="en-US" dirty="0" err="1" smtClean="0"/>
              <a:t>dari</a:t>
            </a:r>
            <a:r>
              <a:rPr lang="en-US" dirty="0" smtClean="0"/>
              <a:t> </a:t>
            </a:r>
            <a:r>
              <a:rPr lang="en-US" dirty="0" err="1" smtClean="0"/>
              <a:t>berbagai</a:t>
            </a:r>
            <a:r>
              <a:rPr lang="en-US" dirty="0" smtClean="0"/>
              <a:t> </a:t>
            </a:r>
            <a:r>
              <a:rPr lang="en-US" dirty="0" err="1" smtClean="0"/>
              <a:t>lokasi</a:t>
            </a:r>
            <a:r>
              <a:rPr lang="en-US" dirty="0" smtClean="0"/>
              <a:t> remote. Remote Access VPN </a:t>
            </a:r>
            <a:r>
              <a:rPr lang="en-US" dirty="0" err="1" smtClean="0"/>
              <a:t>memungkinkan</a:t>
            </a:r>
            <a:r>
              <a:rPr lang="en-US" dirty="0" smtClean="0"/>
              <a:t> </a:t>
            </a:r>
            <a:r>
              <a:rPr lang="en-US" dirty="0" err="1" smtClean="0"/>
              <a:t>pekerja</a:t>
            </a:r>
            <a:r>
              <a:rPr lang="en-US" dirty="0" smtClean="0"/>
              <a:t> </a:t>
            </a:r>
            <a:r>
              <a:rPr lang="en-US" dirty="0" err="1" smtClean="0"/>
              <a:t>untuk</a:t>
            </a:r>
            <a:r>
              <a:rPr lang="en-US" dirty="0" smtClean="0"/>
              <a:t> </a:t>
            </a:r>
            <a:r>
              <a:rPr lang="en-US" dirty="0" err="1" smtClean="0"/>
              <a:t>mengakses</a:t>
            </a:r>
            <a:r>
              <a:rPr lang="en-US" dirty="0" smtClean="0"/>
              <a:t> data-data </a:t>
            </a:r>
            <a:r>
              <a:rPr lang="en-US" dirty="0" err="1" smtClean="0"/>
              <a:t>dan</a:t>
            </a:r>
            <a:r>
              <a:rPr lang="en-US" dirty="0" smtClean="0"/>
              <a:t> </a:t>
            </a:r>
            <a:r>
              <a:rPr lang="en-US" dirty="0" err="1" smtClean="0"/>
              <a:t>segala</a:t>
            </a:r>
            <a:r>
              <a:rPr lang="en-US" dirty="0" smtClean="0"/>
              <a:t> </a:t>
            </a:r>
            <a:r>
              <a:rPr lang="en-US" dirty="0" err="1" smtClean="0"/>
              <a:t>sumber</a:t>
            </a:r>
            <a:r>
              <a:rPr lang="en-US" dirty="0" smtClean="0"/>
              <a:t> </a:t>
            </a:r>
            <a:r>
              <a:rPr lang="en-US" dirty="0" err="1" smtClean="0"/>
              <a:t>daya</a:t>
            </a:r>
            <a:r>
              <a:rPr lang="en-US" dirty="0" smtClean="0"/>
              <a:t> </a:t>
            </a:r>
            <a:r>
              <a:rPr lang="en-US" dirty="0" err="1" smtClean="0"/>
              <a:t>dimanapun</a:t>
            </a:r>
            <a:r>
              <a:rPr lang="en-US" dirty="0" smtClean="0"/>
              <a:t> </a:t>
            </a:r>
            <a:r>
              <a:rPr lang="en-US" dirty="0" err="1" smtClean="0"/>
              <a:t>berada</a:t>
            </a:r>
            <a:r>
              <a:rPr lang="en-US" dirty="0" smtClean="0"/>
              <a:t>.</a:t>
            </a:r>
          </a:p>
          <a:p>
            <a:pPr marL="0" indent="0">
              <a:buNone/>
            </a:pPr>
            <a:r>
              <a:rPr lang="en-US" dirty="0" smtClean="0"/>
              <a:t>2. Site-to-Site VPN </a:t>
            </a:r>
          </a:p>
          <a:p>
            <a:pPr marL="0" indent="0">
              <a:buNone/>
            </a:pPr>
            <a:r>
              <a:rPr lang="en-US" dirty="0" smtClean="0"/>
              <a:t>Site-to-Site VPN </a:t>
            </a:r>
            <a:r>
              <a:rPr lang="en-US" dirty="0" err="1" smtClean="0"/>
              <a:t>memungkinkan</a:t>
            </a:r>
            <a:r>
              <a:rPr lang="en-US" dirty="0" smtClean="0"/>
              <a:t> </a:t>
            </a:r>
            <a:r>
              <a:rPr lang="en-US" dirty="0" err="1" smtClean="0"/>
              <a:t>suatu</a:t>
            </a:r>
            <a:r>
              <a:rPr lang="en-US" dirty="0" smtClean="0"/>
              <a:t> private network </a:t>
            </a:r>
            <a:r>
              <a:rPr lang="en-US" dirty="0" err="1" smtClean="0"/>
              <a:t>diperluas</a:t>
            </a:r>
            <a:r>
              <a:rPr lang="en-US" dirty="0" smtClean="0"/>
              <a:t> </a:t>
            </a:r>
            <a:r>
              <a:rPr lang="en-US" dirty="0" err="1" smtClean="0"/>
              <a:t>melintasi</a:t>
            </a:r>
            <a:r>
              <a:rPr lang="en-US" dirty="0" smtClean="0"/>
              <a:t> </a:t>
            </a:r>
            <a:r>
              <a:rPr lang="en-US" dirty="0" err="1" smtClean="0"/>
              <a:t>jaringan</a:t>
            </a:r>
            <a:r>
              <a:rPr lang="en-US" dirty="0" smtClean="0"/>
              <a:t> internet </a:t>
            </a:r>
            <a:r>
              <a:rPr lang="en-US" dirty="0" err="1" smtClean="0"/>
              <a:t>atau</a:t>
            </a:r>
            <a:r>
              <a:rPr lang="en-US" dirty="0" smtClean="0"/>
              <a:t> </a:t>
            </a:r>
            <a:r>
              <a:rPr lang="en-US" dirty="0" err="1" smtClean="0"/>
              <a:t>layanan</a:t>
            </a:r>
            <a:r>
              <a:rPr lang="en-US" dirty="0" smtClean="0"/>
              <a:t> public network </a:t>
            </a:r>
            <a:r>
              <a:rPr lang="en-US" dirty="0" err="1" smtClean="0"/>
              <a:t>lainnya</a:t>
            </a:r>
            <a:r>
              <a:rPr lang="en-US" dirty="0" smtClean="0"/>
              <a:t> </a:t>
            </a:r>
            <a:r>
              <a:rPr lang="en-US" dirty="0" err="1" smtClean="0"/>
              <a:t>dengan</a:t>
            </a:r>
            <a:r>
              <a:rPr lang="en-US" dirty="0" smtClean="0"/>
              <a:t> </a:t>
            </a:r>
            <a:r>
              <a:rPr lang="en-US" dirty="0" err="1" smtClean="0"/>
              <a:t>cara</a:t>
            </a:r>
            <a:r>
              <a:rPr lang="en-US" dirty="0" smtClean="0"/>
              <a:t> yang </a:t>
            </a:r>
            <a:r>
              <a:rPr lang="en-US" dirty="0" err="1" smtClean="0"/>
              <a:t>aman</a:t>
            </a:r>
            <a:r>
              <a:rPr lang="en-US" dirty="0" smtClean="0"/>
              <a:t>. Site-to-Site VPN </a:t>
            </a:r>
            <a:r>
              <a:rPr lang="en-US" dirty="0" err="1" smtClean="0"/>
              <a:t>merupakan</a:t>
            </a:r>
            <a:r>
              <a:rPr lang="en-US" dirty="0" smtClean="0"/>
              <a:t> </a:t>
            </a:r>
            <a:r>
              <a:rPr lang="en-US" dirty="0" err="1" smtClean="0"/>
              <a:t>suatu</a:t>
            </a:r>
            <a:r>
              <a:rPr lang="en-US" dirty="0" smtClean="0"/>
              <a:t> </a:t>
            </a:r>
            <a:r>
              <a:rPr lang="en-US" dirty="0" err="1" smtClean="0"/>
              <a:t>alternatif</a:t>
            </a:r>
            <a:r>
              <a:rPr lang="en-US" dirty="0" smtClean="0"/>
              <a:t> </a:t>
            </a:r>
            <a:r>
              <a:rPr lang="en-US" dirty="0" err="1" smtClean="0"/>
              <a:t>dari</a:t>
            </a:r>
            <a:r>
              <a:rPr lang="en-US" dirty="0" smtClean="0"/>
              <a:t> </a:t>
            </a:r>
            <a:r>
              <a:rPr lang="en-US" dirty="0" err="1" smtClean="0"/>
              <a:t>infrastruktur</a:t>
            </a:r>
            <a:r>
              <a:rPr lang="en-US" dirty="0" smtClean="0"/>
              <a:t> WAN yang </a:t>
            </a:r>
            <a:r>
              <a:rPr lang="en-US" dirty="0" err="1" smtClean="0"/>
              <a:t>bisa</a:t>
            </a:r>
            <a:r>
              <a:rPr lang="en-US" dirty="0" smtClean="0"/>
              <a:t> </a:t>
            </a:r>
            <a:r>
              <a:rPr lang="en-US" dirty="0" err="1" smtClean="0"/>
              <a:t>menghubungkan</a:t>
            </a:r>
            <a:r>
              <a:rPr lang="en-US" dirty="0" smtClean="0"/>
              <a:t> </a:t>
            </a:r>
            <a:r>
              <a:rPr lang="en-US" dirty="0" err="1" smtClean="0"/>
              <a:t>kantor-kantor</a:t>
            </a:r>
            <a:r>
              <a:rPr lang="en-US" dirty="0" smtClean="0"/>
              <a:t> </a:t>
            </a:r>
            <a:r>
              <a:rPr lang="en-US" dirty="0" err="1" smtClean="0"/>
              <a:t>cabang</a:t>
            </a:r>
            <a:r>
              <a:rPr lang="en-US" dirty="0" smtClean="0"/>
              <a:t>, </a:t>
            </a:r>
            <a:r>
              <a:rPr lang="en-US" dirty="0" err="1" smtClean="0"/>
              <a:t>kantor</a:t>
            </a:r>
            <a:r>
              <a:rPr lang="en-US" dirty="0" smtClean="0"/>
              <a:t> </a:t>
            </a:r>
            <a:r>
              <a:rPr lang="en-US" dirty="0" err="1" smtClean="0"/>
              <a:t>pusat</a:t>
            </a:r>
            <a:r>
              <a:rPr lang="en-US" dirty="0" smtClean="0"/>
              <a:t>, </a:t>
            </a:r>
            <a:r>
              <a:rPr lang="en-US" dirty="0" err="1" smtClean="0"/>
              <a:t>maupun</a:t>
            </a:r>
            <a:r>
              <a:rPr lang="en-US" dirty="0" smtClean="0"/>
              <a:t> partner </a:t>
            </a:r>
            <a:r>
              <a:rPr lang="en-US" dirty="0" err="1" smtClean="0"/>
              <a:t>bisnis</a:t>
            </a:r>
            <a:r>
              <a:rPr lang="en-US" dirty="0" smtClean="0"/>
              <a:t> </a:t>
            </a:r>
            <a:r>
              <a:rPr lang="en-US" dirty="0" err="1" smtClean="0"/>
              <a:t>ke</a:t>
            </a:r>
            <a:r>
              <a:rPr lang="en-US" dirty="0" smtClean="0"/>
              <a:t> </a:t>
            </a:r>
            <a:r>
              <a:rPr lang="en-US" dirty="0" err="1" smtClean="0"/>
              <a:t>dalam</a:t>
            </a:r>
            <a:r>
              <a:rPr lang="en-US" dirty="0" smtClean="0"/>
              <a:t> </a:t>
            </a:r>
            <a:r>
              <a:rPr lang="en-US" dirty="0" err="1" smtClean="0"/>
              <a:t>seluruh</a:t>
            </a:r>
            <a:r>
              <a:rPr lang="en-US" dirty="0" smtClean="0"/>
              <a:t> </a:t>
            </a:r>
            <a:r>
              <a:rPr lang="en-US" dirty="0" err="1" smtClean="0"/>
              <a:t>jaringan</a:t>
            </a:r>
            <a:r>
              <a:rPr lang="en-US" dirty="0" smtClean="0"/>
              <a:t> yang </a:t>
            </a:r>
            <a:r>
              <a:rPr lang="en-US" dirty="0" err="1" smtClean="0"/>
              <a:t>ada</a:t>
            </a:r>
            <a:r>
              <a:rPr lang="en-US" dirty="0" smtClean="0"/>
              <a:t> </a:t>
            </a:r>
            <a:r>
              <a:rPr lang="en-US" dirty="0" err="1" smtClean="0"/>
              <a:t>dalam</a:t>
            </a:r>
            <a:r>
              <a:rPr lang="en-US" dirty="0" smtClean="0"/>
              <a:t> </a:t>
            </a:r>
            <a:r>
              <a:rPr lang="en-US" dirty="0" err="1" smtClean="0"/>
              <a:t>perusahaan</a:t>
            </a:r>
            <a:r>
              <a:rPr lang="en-US" dirty="0" smtClean="0"/>
              <a:t>.</a:t>
            </a:r>
            <a:endParaRPr lang="en-US" dirty="0"/>
          </a:p>
        </p:txBody>
      </p:sp>
      <p:sp>
        <p:nvSpPr>
          <p:cNvPr id="4" name="Slide Number Placeholder 3"/>
          <p:cNvSpPr>
            <a:spLocks noGrp="1"/>
          </p:cNvSpPr>
          <p:nvPr>
            <p:ph type="sldNum" sz="quarter" idx="10"/>
          </p:nvPr>
        </p:nvSpPr>
        <p:spPr/>
        <p:txBody>
          <a:bodyPr/>
          <a:lstStyle/>
          <a:p>
            <a:fld id="{D11351D7-7B69-40B9-8EEA-B4FEF26EED31}" type="slidenum">
              <a:rPr lang="id-ID" smtClean="0"/>
              <a:pPr/>
              <a:t>14</a:t>
            </a:fld>
            <a:endParaRPr lang="id-ID"/>
          </a:p>
        </p:txBody>
      </p:sp>
    </p:spTree>
    <p:extLst>
      <p:ext uri="{BB962C8B-B14F-4D97-AF65-F5344CB8AC3E}">
        <p14:creationId xmlns:p14="http://schemas.microsoft.com/office/powerpoint/2010/main" val="36252487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a:t>
            </a:r>
            <a:r>
              <a:rPr lang="en-US" dirty="0" err="1" smtClean="0"/>
              <a:t>Enkripsi</a:t>
            </a:r>
            <a:endParaRPr lang="en-US" dirty="0" smtClean="0"/>
          </a:p>
          <a:p>
            <a:r>
              <a:rPr lang="en-US" dirty="0" err="1" smtClean="0"/>
              <a:t>Enkripsi</a:t>
            </a:r>
            <a:r>
              <a:rPr lang="en-US" dirty="0" smtClean="0"/>
              <a:t> </a:t>
            </a:r>
            <a:r>
              <a:rPr lang="en-US" dirty="0" err="1" smtClean="0"/>
              <a:t>merupakan</a:t>
            </a:r>
            <a:r>
              <a:rPr lang="en-US" dirty="0" smtClean="0"/>
              <a:t> </a:t>
            </a:r>
            <a:r>
              <a:rPr lang="en-US" dirty="0" err="1" smtClean="0"/>
              <a:t>salah</a:t>
            </a:r>
            <a:r>
              <a:rPr lang="en-US" dirty="0" smtClean="0"/>
              <a:t> </a:t>
            </a:r>
            <a:r>
              <a:rPr lang="en-US" dirty="0" err="1" smtClean="0"/>
              <a:t>satu</a:t>
            </a:r>
            <a:r>
              <a:rPr lang="en-US" dirty="0" smtClean="0"/>
              <a:t> </a:t>
            </a:r>
            <a:r>
              <a:rPr lang="en-US" dirty="0" err="1" smtClean="0"/>
              <a:t>metode</a:t>
            </a:r>
            <a:r>
              <a:rPr lang="en-US" dirty="0" smtClean="0"/>
              <a:t> yang </a:t>
            </a:r>
            <a:r>
              <a:rPr lang="en-US" dirty="0" err="1" smtClean="0"/>
              <a:t>digunakan</a:t>
            </a:r>
            <a:r>
              <a:rPr lang="en-US" dirty="0" smtClean="0"/>
              <a:t> </a:t>
            </a:r>
            <a:r>
              <a:rPr lang="en-US" dirty="0" err="1" smtClean="0"/>
              <a:t>untuk</a:t>
            </a:r>
            <a:r>
              <a:rPr lang="en-US" dirty="0" smtClean="0"/>
              <a:t> </a:t>
            </a:r>
            <a:r>
              <a:rPr lang="en-US" dirty="0" err="1" smtClean="0"/>
              <a:t>mengubah</a:t>
            </a:r>
            <a:r>
              <a:rPr lang="en-US" dirty="0" smtClean="0"/>
              <a:t> data </a:t>
            </a:r>
            <a:r>
              <a:rPr lang="en-US" dirty="0" err="1" smtClean="0"/>
              <a:t>asli</a:t>
            </a:r>
            <a:r>
              <a:rPr lang="en-US" dirty="0" smtClean="0"/>
              <a:t> </a:t>
            </a:r>
            <a:r>
              <a:rPr lang="en-US" dirty="0" err="1" smtClean="0"/>
              <a:t>menjadi</a:t>
            </a:r>
            <a:r>
              <a:rPr lang="en-US" dirty="0" smtClean="0"/>
              <a:t> </a:t>
            </a:r>
            <a:r>
              <a:rPr lang="en-US" dirty="0" err="1" smtClean="0"/>
              <a:t>bentuk</a:t>
            </a:r>
            <a:r>
              <a:rPr lang="en-US" dirty="0" smtClean="0"/>
              <a:t> </a:t>
            </a:r>
            <a:r>
              <a:rPr lang="en-US" dirty="0" err="1" smtClean="0"/>
              <a:t>sandi</a:t>
            </a:r>
            <a:r>
              <a:rPr lang="en-US" dirty="0" smtClean="0"/>
              <a:t> (chipper text) yang </a:t>
            </a:r>
            <a:r>
              <a:rPr lang="en-US" dirty="0" err="1" smtClean="0"/>
              <a:t>mana</a:t>
            </a:r>
            <a:r>
              <a:rPr lang="en-US" dirty="0" smtClean="0"/>
              <a:t> </a:t>
            </a:r>
            <a:r>
              <a:rPr lang="en-US" dirty="0" err="1" smtClean="0"/>
              <a:t>sandi-sandi</a:t>
            </a:r>
            <a:r>
              <a:rPr lang="en-US" dirty="0" smtClean="0"/>
              <a:t> </a:t>
            </a:r>
            <a:r>
              <a:rPr lang="en-US" dirty="0" err="1" smtClean="0"/>
              <a:t>tersebut</a:t>
            </a:r>
            <a:r>
              <a:rPr lang="en-US" dirty="0" smtClean="0"/>
              <a:t> </a:t>
            </a:r>
            <a:r>
              <a:rPr lang="en-US" dirty="0" err="1" smtClean="0"/>
              <a:t>hanya</a:t>
            </a:r>
            <a:r>
              <a:rPr lang="en-US" dirty="0" smtClean="0"/>
              <a:t> </a:t>
            </a:r>
            <a:r>
              <a:rPr lang="en-US" dirty="0" err="1" smtClean="0"/>
              <a:t>dapat</a:t>
            </a:r>
            <a:r>
              <a:rPr lang="en-US" dirty="0" smtClean="0"/>
              <a:t> </a:t>
            </a:r>
            <a:r>
              <a:rPr lang="en-US" dirty="0" err="1" smtClean="0"/>
              <a:t>dimengerti</a:t>
            </a:r>
            <a:r>
              <a:rPr lang="en-US" dirty="0" smtClean="0"/>
              <a:t> </a:t>
            </a:r>
            <a:r>
              <a:rPr lang="en-US" dirty="0" err="1" smtClean="0"/>
              <a:t>oleh</a:t>
            </a:r>
            <a:r>
              <a:rPr lang="en-US" dirty="0" smtClean="0"/>
              <a:t> </a:t>
            </a:r>
            <a:r>
              <a:rPr lang="en-US" dirty="0" err="1" smtClean="0"/>
              <a:t>pihak</a:t>
            </a:r>
            <a:r>
              <a:rPr lang="en-US" dirty="0" smtClean="0"/>
              <a:t> </a:t>
            </a:r>
            <a:r>
              <a:rPr lang="en-US" dirty="0" err="1" smtClean="0"/>
              <a:t>pengirim</a:t>
            </a:r>
            <a:r>
              <a:rPr lang="en-US" dirty="0" smtClean="0"/>
              <a:t> </a:t>
            </a:r>
            <a:r>
              <a:rPr lang="en-US" dirty="0" err="1" smtClean="0"/>
              <a:t>dan</a:t>
            </a:r>
            <a:r>
              <a:rPr lang="en-US" dirty="0" smtClean="0"/>
              <a:t> </a:t>
            </a:r>
            <a:r>
              <a:rPr lang="en-US" dirty="0" err="1" smtClean="0"/>
              <a:t>penerima</a:t>
            </a:r>
            <a:r>
              <a:rPr lang="en-US" dirty="0" smtClean="0"/>
              <a:t> data.</a:t>
            </a:r>
          </a:p>
          <a:p>
            <a:r>
              <a:rPr lang="en-US" dirty="0" smtClean="0"/>
              <a:t>2. Tunneling</a:t>
            </a:r>
          </a:p>
          <a:p>
            <a:r>
              <a:rPr lang="en-US" dirty="0" err="1" smtClean="0"/>
              <a:t>Merupakan</a:t>
            </a:r>
            <a:r>
              <a:rPr lang="en-US" dirty="0" smtClean="0"/>
              <a:t> </a:t>
            </a:r>
            <a:r>
              <a:rPr lang="en-US" dirty="0" err="1" smtClean="0"/>
              <a:t>teknologi</a:t>
            </a:r>
            <a:r>
              <a:rPr lang="en-US" dirty="0" smtClean="0"/>
              <a:t> yang </a:t>
            </a:r>
            <a:r>
              <a:rPr lang="en-US" dirty="0" err="1" smtClean="0"/>
              <a:t>bertugas</a:t>
            </a:r>
            <a:r>
              <a:rPr lang="en-US" dirty="0" smtClean="0"/>
              <a:t> </a:t>
            </a:r>
            <a:r>
              <a:rPr lang="en-US" dirty="0" err="1" smtClean="0"/>
              <a:t>untuk</a:t>
            </a:r>
            <a:r>
              <a:rPr lang="en-US" dirty="0" smtClean="0"/>
              <a:t> </a:t>
            </a:r>
            <a:r>
              <a:rPr lang="en-US" dirty="0" err="1" smtClean="0"/>
              <a:t>menangani</a:t>
            </a:r>
            <a:r>
              <a:rPr lang="en-US" dirty="0" smtClean="0"/>
              <a:t> </a:t>
            </a:r>
            <a:r>
              <a:rPr lang="en-US" dirty="0" err="1" smtClean="0"/>
              <a:t>dan</a:t>
            </a:r>
            <a:r>
              <a:rPr lang="en-US" dirty="0" smtClean="0"/>
              <a:t> </a:t>
            </a:r>
            <a:r>
              <a:rPr lang="en-US" dirty="0" err="1" smtClean="0"/>
              <a:t>menyediakan</a:t>
            </a:r>
            <a:r>
              <a:rPr lang="en-US" dirty="0" smtClean="0"/>
              <a:t> </a:t>
            </a:r>
            <a:r>
              <a:rPr lang="en-US" dirty="0" err="1" smtClean="0"/>
              <a:t>koneksi</a:t>
            </a:r>
            <a:r>
              <a:rPr lang="en-US" dirty="0" smtClean="0"/>
              <a:t> point-to-point </a:t>
            </a:r>
            <a:r>
              <a:rPr lang="en-US" dirty="0" err="1" smtClean="0"/>
              <a:t>dari</a:t>
            </a:r>
            <a:r>
              <a:rPr lang="en-US" dirty="0" smtClean="0"/>
              <a:t> </a:t>
            </a:r>
            <a:r>
              <a:rPr lang="en-US" dirty="0" err="1" smtClean="0"/>
              <a:t>sumber</a:t>
            </a:r>
            <a:r>
              <a:rPr lang="en-US" dirty="0" smtClean="0"/>
              <a:t> </a:t>
            </a:r>
            <a:r>
              <a:rPr lang="en-US" dirty="0" err="1" smtClean="0"/>
              <a:t>ke</a:t>
            </a:r>
            <a:r>
              <a:rPr lang="en-US" dirty="0" smtClean="0"/>
              <a:t> </a:t>
            </a:r>
            <a:r>
              <a:rPr lang="en-US" dirty="0" err="1" smtClean="0"/>
              <a:t>tujuannya</a:t>
            </a:r>
            <a:r>
              <a:rPr lang="en-US" dirty="0" smtClean="0"/>
              <a:t>. </a:t>
            </a:r>
            <a:r>
              <a:rPr lang="en-US" dirty="0" err="1" smtClean="0"/>
              <a:t>Koneksi</a:t>
            </a:r>
            <a:r>
              <a:rPr lang="en-US" dirty="0" smtClean="0"/>
              <a:t> point-to-point </a:t>
            </a:r>
            <a:r>
              <a:rPr lang="en-US" dirty="0" err="1" smtClean="0"/>
              <a:t>tersebut</a:t>
            </a:r>
            <a:r>
              <a:rPr lang="en-US" dirty="0" smtClean="0"/>
              <a:t> </a:t>
            </a:r>
            <a:r>
              <a:rPr lang="en-US" dirty="0" err="1" smtClean="0"/>
              <a:t>sebenarnya</a:t>
            </a:r>
            <a:r>
              <a:rPr lang="en-US" dirty="0" smtClean="0"/>
              <a:t> </a:t>
            </a:r>
            <a:r>
              <a:rPr lang="en-US" dirty="0" err="1" smtClean="0"/>
              <a:t>terbentuk</a:t>
            </a:r>
            <a:r>
              <a:rPr lang="en-US" dirty="0" smtClean="0"/>
              <a:t> </a:t>
            </a:r>
            <a:r>
              <a:rPr lang="en-US" dirty="0" err="1" smtClean="0"/>
              <a:t>melewati</a:t>
            </a:r>
            <a:r>
              <a:rPr lang="en-US" dirty="0" smtClean="0"/>
              <a:t> </a:t>
            </a:r>
            <a:r>
              <a:rPr lang="en-US" dirty="0" err="1" smtClean="0"/>
              <a:t>jaringan</a:t>
            </a:r>
            <a:r>
              <a:rPr lang="en-US" dirty="0" smtClean="0"/>
              <a:t> </a:t>
            </a:r>
            <a:r>
              <a:rPr lang="en-US" dirty="0" err="1" smtClean="0"/>
              <a:t>umum</a:t>
            </a:r>
            <a:r>
              <a:rPr lang="en-US" dirty="0" smtClean="0"/>
              <a:t>, </a:t>
            </a:r>
            <a:r>
              <a:rPr lang="en-US" dirty="0" err="1" smtClean="0"/>
              <a:t>namun</a:t>
            </a:r>
            <a:r>
              <a:rPr lang="en-US" dirty="0" smtClean="0"/>
              <a:t> </a:t>
            </a:r>
            <a:r>
              <a:rPr lang="en-US" dirty="0" err="1" smtClean="0"/>
              <a:t>seolah-olah</a:t>
            </a:r>
            <a:r>
              <a:rPr lang="en-US" dirty="0" smtClean="0"/>
              <a:t> </a:t>
            </a:r>
            <a:r>
              <a:rPr lang="en-US" dirty="0" err="1" smtClean="0"/>
              <a:t>koneksi</a:t>
            </a:r>
            <a:r>
              <a:rPr lang="en-US" dirty="0" smtClean="0"/>
              <a:t> </a:t>
            </a:r>
            <a:r>
              <a:rPr lang="en-US" dirty="0" err="1" smtClean="0"/>
              <a:t>tersebut</a:t>
            </a:r>
            <a:r>
              <a:rPr lang="en-US" dirty="0" smtClean="0"/>
              <a:t> </a:t>
            </a:r>
            <a:r>
              <a:rPr lang="en-US" dirty="0" err="1" smtClean="0"/>
              <a:t>menjadi</a:t>
            </a:r>
            <a:r>
              <a:rPr lang="en-US" dirty="0" smtClean="0"/>
              <a:t> </a:t>
            </a:r>
            <a:r>
              <a:rPr lang="en-US" dirty="0" err="1" smtClean="0"/>
              <a:t>bersifat</a:t>
            </a:r>
            <a:r>
              <a:rPr lang="en-US" dirty="0" smtClean="0"/>
              <a:t> private </a:t>
            </a:r>
            <a:r>
              <a:rPr lang="en-US" dirty="0" err="1" smtClean="0"/>
              <a:t>karena</a:t>
            </a:r>
            <a:r>
              <a:rPr lang="en-US" dirty="0" smtClean="0"/>
              <a:t> </a:t>
            </a:r>
            <a:r>
              <a:rPr lang="en-US" dirty="0" err="1" smtClean="0"/>
              <a:t>tidak</a:t>
            </a:r>
            <a:r>
              <a:rPr lang="en-US" dirty="0" smtClean="0"/>
              <a:t> </a:t>
            </a:r>
            <a:r>
              <a:rPr lang="en-US" dirty="0" err="1" smtClean="0"/>
              <a:t>memperdulikan</a:t>
            </a:r>
            <a:r>
              <a:rPr lang="en-US" dirty="0" smtClean="0"/>
              <a:t> </a:t>
            </a:r>
            <a:r>
              <a:rPr lang="en-US" dirty="0" err="1" smtClean="0"/>
              <a:t>paket-paket</a:t>
            </a:r>
            <a:r>
              <a:rPr lang="en-US" dirty="0" smtClean="0"/>
              <a:t> data </a:t>
            </a:r>
            <a:r>
              <a:rPr lang="en-US" dirty="0" err="1" smtClean="0"/>
              <a:t>milik</a:t>
            </a:r>
            <a:r>
              <a:rPr lang="en-US" dirty="0" smtClean="0"/>
              <a:t> orang lain yang </a:t>
            </a:r>
            <a:r>
              <a:rPr lang="en-US" dirty="0" err="1" smtClean="0"/>
              <a:t>sama-sama</a:t>
            </a:r>
            <a:r>
              <a:rPr lang="en-US" dirty="0" smtClean="0"/>
              <a:t> </a:t>
            </a:r>
            <a:r>
              <a:rPr lang="en-US" dirty="0" err="1" smtClean="0"/>
              <a:t>menggunakan</a:t>
            </a:r>
            <a:r>
              <a:rPr lang="en-US" dirty="0" smtClean="0"/>
              <a:t> </a:t>
            </a:r>
            <a:r>
              <a:rPr lang="en-US" dirty="0" err="1" smtClean="0"/>
              <a:t>jalur</a:t>
            </a:r>
            <a:r>
              <a:rPr lang="en-US" dirty="0" smtClean="0"/>
              <a:t> </a:t>
            </a:r>
            <a:r>
              <a:rPr lang="en-US" dirty="0" err="1" smtClean="0"/>
              <a:t>tersebut</a:t>
            </a:r>
            <a:r>
              <a:rPr lang="en-US" dirty="0" smtClean="0"/>
              <a:t>.</a:t>
            </a:r>
          </a:p>
          <a:p>
            <a:r>
              <a:rPr lang="en-US" dirty="0" smtClean="0"/>
              <a:t>3. </a:t>
            </a:r>
            <a:r>
              <a:rPr lang="en-US" dirty="0" err="1" smtClean="0"/>
              <a:t>IPSec</a:t>
            </a:r>
            <a:r>
              <a:rPr lang="en-US" dirty="0" smtClean="0"/>
              <a:t> </a:t>
            </a:r>
          </a:p>
          <a:p>
            <a:r>
              <a:rPr lang="en-US" dirty="0" err="1" smtClean="0"/>
              <a:t>IPSec</a:t>
            </a:r>
            <a:r>
              <a:rPr lang="en-US" dirty="0" smtClean="0"/>
              <a:t> </a:t>
            </a:r>
            <a:r>
              <a:rPr lang="en-US" dirty="0" err="1" smtClean="0"/>
              <a:t>menyediakan</a:t>
            </a:r>
            <a:r>
              <a:rPr lang="en-US" dirty="0" smtClean="0"/>
              <a:t> </a:t>
            </a:r>
            <a:r>
              <a:rPr lang="en-US" dirty="0" err="1" smtClean="0"/>
              <a:t>layanan</a:t>
            </a:r>
            <a:r>
              <a:rPr lang="en-US" dirty="0" smtClean="0"/>
              <a:t> security </a:t>
            </a:r>
            <a:r>
              <a:rPr lang="en-US" dirty="0" err="1" smtClean="0"/>
              <a:t>dengan</a:t>
            </a:r>
            <a:r>
              <a:rPr lang="en-US" dirty="0" smtClean="0"/>
              <a:t> </a:t>
            </a:r>
            <a:r>
              <a:rPr lang="en-US" dirty="0" err="1" smtClean="0"/>
              <a:t>mengizinkan</a:t>
            </a:r>
            <a:r>
              <a:rPr lang="en-US" dirty="0" smtClean="0"/>
              <a:t> </a:t>
            </a:r>
            <a:r>
              <a:rPr lang="en-US" dirty="0" err="1" smtClean="0"/>
              <a:t>sistem</a:t>
            </a:r>
            <a:r>
              <a:rPr lang="en-US" dirty="0" smtClean="0"/>
              <a:t> </a:t>
            </a:r>
            <a:r>
              <a:rPr lang="en-US" dirty="0" err="1" smtClean="0"/>
              <a:t>untuk</a:t>
            </a:r>
            <a:r>
              <a:rPr lang="en-US" dirty="0" smtClean="0"/>
              <a:t> </a:t>
            </a:r>
            <a:r>
              <a:rPr lang="en-US" dirty="0" err="1" smtClean="0"/>
              <a:t>memilih</a:t>
            </a:r>
            <a:r>
              <a:rPr lang="en-US" dirty="0" smtClean="0"/>
              <a:t> </a:t>
            </a:r>
            <a:r>
              <a:rPr lang="en-US" dirty="0" err="1" smtClean="0"/>
              <a:t>protokol</a:t>
            </a:r>
            <a:r>
              <a:rPr lang="en-US" dirty="0" smtClean="0"/>
              <a:t> </a:t>
            </a:r>
            <a:r>
              <a:rPr lang="en-US" dirty="0" err="1" smtClean="0"/>
              <a:t>keamanan</a:t>
            </a:r>
            <a:r>
              <a:rPr lang="en-US" dirty="0" smtClean="0"/>
              <a:t> yang </a:t>
            </a:r>
            <a:r>
              <a:rPr lang="en-US" dirty="0" err="1" smtClean="0"/>
              <a:t>diperlukan</a:t>
            </a:r>
            <a:r>
              <a:rPr lang="en-US" dirty="0" smtClean="0"/>
              <a:t>, </a:t>
            </a:r>
            <a:r>
              <a:rPr lang="en-US" dirty="0" err="1" smtClean="0"/>
              <a:t>memperkirakan</a:t>
            </a:r>
            <a:r>
              <a:rPr lang="en-US" dirty="0" smtClean="0"/>
              <a:t> </a:t>
            </a:r>
            <a:r>
              <a:rPr lang="en-US" dirty="0" err="1" smtClean="0"/>
              <a:t>algoritma</a:t>
            </a:r>
            <a:r>
              <a:rPr lang="en-US" dirty="0" smtClean="0"/>
              <a:t> </a:t>
            </a:r>
            <a:r>
              <a:rPr lang="en-US" dirty="0" err="1" smtClean="0"/>
              <a:t>apa</a:t>
            </a:r>
            <a:r>
              <a:rPr lang="en-US" dirty="0" smtClean="0"/>
              <a:t> yang </a:t>
            </a:r>
            <a:r>
              <a:rPr lang="en-US" dirty="0" err="1" smtClean="0"/>
              <a:t>akan</a:t>
            </a:r>
            <a:r>
              <a:rPr lang="en-US" dirty="0" smtClean="0"/>
              <a:t> </a:t>
            </a:r>
            <a:r>
              <a:rPr lang="en-US" dirty="0" err="1" smtClean="0"/>
              <a:t>digunakan</a:t>
            </a:r>
            <a:r>
              <a:rPr lang="en-US" dirty="0" smtClean="0"/>
              <a:t> </a:t>
            </a:r>
            <a:r>
              <a:rPr lang="en-US" dirty="0" err="1" smtClean="0"/>
              <a:t>pada</a:t>
            </a:r>
            <a:r>
              <a:rPr lang="en-US" dirty="0" smtClean="0"/>
              <a:t> </a:t>
            </a:r>
            <a:r>
              <a:rPr lang="en-US" dirty="0" err="1" smtClean="0"/>
              <a:t>layanan</a:t>
            </a:r>
            <a:r>
              <a:rPr lang="en-US" dirty="0" smtClean="0"/>
              <a:t>, </a:t>
            </a:r>
            <a:r>
              <a:rPr lang="en-US" dirty="0" err="1" smtClean="0"/>
              <a:t>dan</a:t>
            </a:r>
            <a:r>
              <a:rPr lang="en-US" dirty="0" smtClean="0"/>
              <a:t> </a:t>
            </a:r>
            <a:r>
              <a:rPr lang="en-US" dirty="0" err="1" smtClean="0"/>
              <a:t>menempatkan</a:t>
            </a:r>
            <a:r>
              <a:rPr lang="en-US" dirty="0" smtClean="0"/>
              <a:t> key yang </a:t>
            </a:r>
            <a:r>
              <a:rPr lang="en-US" dirty="0" err="1" smtClean="0"/>
              <a:t>diperlukan</a:t>
            </a:r>
            <a:r>
              <a:rPr lang="en-US" dirty="0" smtClean="0"/>
              <a:t> </a:t>
            </a:r>
            <a:r>
              <a:rPr lang="en-US" dirty="0" err="1" smtClean="0"/>
              <a:t>untuk</a:t>
            </a:r>
            <a:r>
              <a:rPr lang="en-US" dirty="0" smtClean="0"/>
              <a:t> </a:t>
            </a:r>
            <a:r>
              <a:rPr lang="en-US" dirty="0" err="1" smtClean="0"/>
              <a:t>menyediakan</a:t>
            </a:r>
            <a:r>
              <a:rPr lang="en-US" dirty="0" smtClean="0"/>
              <a:t> </a:t>
            </a:r>
            <a:r>
              <a:rPr lang="en-US" dirty="0" err="1" smtClean="0"/>
              <a:t>layanan</a:t>
            </a:r>
            <a:r>
              <a:rPr lang="en-US" dirty="0" smtClean="0"/>
              <a:t> yang </a:t>
            </a:r>
            <a:r>
              <a:rPr lang="en-US" dirty="0" err="1" smtClean="0"/>
              <a:t>diminta</a:t>
            </a:r>
            <a:r>
              <a:rPr lang="en-US" dirty="0" smtClean="0"/>
              <a:t>.</a:t>
            </a:r>
            <a:endParaRPr lang="en-US" dirty="0"/>
          </a:p>
        </p:txBody>
      </p:sp>
      <p:sp>
        <p:nvSpPr>
          <p:cNvPr id="4" name="Slide Number Placeholder 3"/>
          <p:cNvSpPr>
            <a:spLocks noGrp="1"/>
          </p:cNvSpPr>
          <p:nvPr>
            <p:ph type="sldNum" sz="quarter" idx="10"/>
          </p:nvPr>
        </p:nvSpPr>
        <p:spPr/>
        <p:txBody>
          <a:bodyPr/>
          <a:lstStyle/>
          <a:p>
            <a:fld id="{D11351D7-7B69-40B9-8EEA-B4FEF26EED31}" type="slidenum">
              <a:rPr lang="id-ID" smtClean="0"/>
              <a:pPr/>
              <a:t>15</a:t>
            </a:fld>
            <a:endParaRPr lang="id-ID"/>
          </a:p>
        </p:txBody>
      </p:sp>
    </p:spTree>
    <p:extLst>
      <p:ext uri="{BB962C8B-B14F-4D97-AF65-F5344CB8AC3E}">
        <p14:creationId xmlns:p14="http://schemas.microsoft.com/office/powerpoint/2010/main" val="748799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11351D7-7B69-40B9-8EEA-B4FEF26EED31}" type="slidenum">
              <a:rPr lang="id-ID" smtClean="0"/>
              <a:pPr/>
              <a:t>16</a:t>
            </a:fld>
            <a:endParaRPr lang="id-ID"/>
          </a:p>
        </p:txBody>
      </p:sp>
    </p:spTree>
    <p:extLst>
      <p:ext uri="{BB962C8B-B14F-4D97-AF65-F5344CB8AC3E}">
        <p14:creationId xmlns:p14="http://schemas.microsoft.com/office/powerpoint/2010/main" val="26433233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Mobile Node</a:t>
            </a:r>
          </a:p>
          <a:p>
            <a:pPr marL="0" indent="0">
              <a:buNone/>
            </a:pPr>
            <a:r>
              <a:rPr lang="en-US" sz="1200" b="0" i="0" kern="1200" dirty="0" err="1" smtClean="0">
                <a:solidFill>
                  <a:schemeClr val="tx1"/>
                </a:solidFill>
                <a:effectLst/>
                <a:latin typeface="+mn-lt"/>
                <a:ea typeface="+mn-ea"/>
                <a:cs typeface="+mn-cs"/>
              </a:rPr>
              <a:t>Suatu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perangkat</a:t>
            </a:r>
            <a:r>
              <a:rPr lang="en-US" sz="1200" b="0" i="0" kern="1200" dirty="0" smtClean="0">
                <a:solidFill>
                  <a:schemeClr val="tx1"/>
                </a:solidFill>
                <a:effectLst/>
                <a:latin typeface="+mn-lt"/>
                <a:ea typeface="+mn-ea"/>
                <a:cs typeface="+mn-cs"/>
              </a:rPr>
              <a:t> yang </a:t>
            </a:r>
            <a:r>
              <a:rPr lang="en-US" sz="1200" b="0" i="0" kern="1200" dirty="0" err="1" smtClean="0">
                <a:solidFill>
                  <a:schemeClr val="tx1"/>
                </a:solidFill>
                <a:effectLst/>
                <a:latin typeface="+mn-lt"/>
                <a:ea typeface="+mn-ea"/>
                <a:cs typeface="+mn-cs"/>
              </a:rPr>
              <a:t>mampu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melakukan</a:t>
            </a:r>
            <a:r>
              <a:rPr lang="en-US" sz="1200" b="0" i="0" kern="1200" dirty="0" smtClean="0">
                <a:solidFill>
                  <a:schemeClr val="tx1"/>
                </a:solidFill>
                <a:effectLst/>
                <a:latin typeface="+mn-lt"/>
                <a:ea typeface="+mn-ea"/>
                <a:cs typeface="+mn-cs"/>
              </a:rPr>
              <a:t> roaming </a:t>
            </a:r>
            <a:r>
              <a:rPr lang="en-US" sz="1200" b="0" i="0" kern="1200" dirty="0" err="1" smtClean="0">
                <a:solidFill>
                  <a:schemeClr val="tx1"/>
                </a:solidFill>
                <a:effectLst/>
                <a:latin typeface="+mn-lt"/>
                <a:ea typeface="+mn-ea"/>
                <a:cs typeface="+mn-cs"/>
              </a:rPr>
              <a:t>jaringan</a:t>
            </a:r>
            <a:r>
              <a:rPr lang="en-US" sz="1200" b="0" i="0" kern="1200" dirty="0" smtClean="0">
                <a:solidFill>
                  <a:schemeClr val="tx1"/>
                </a:solidFill>
                <a:effectLst/>
                <a:latin typeface="+mn-lt"/>
                <a:ea typeface="+mn-ea"/>
                <a:cs typeface="+mn-cs"/>
              </a:rPr>
              <a:t>.</a:t>
            </a:r>
          </a:p>
          <a:p>
            <a:pPr marL="0" indent="0">
              <a:buNone/>
            </a:pPr>
            <a:endParaRPr lang="en-US" sz="1200" b="0" i="0" kern="1200" dirty="0" smtClean="0">
              <a:solidFill>
                <a:schemeClr val="tx1"/>
              </a:solidFill>
              <a:effectLst/>
              <a:latin typeface="+mn-lt"/>
              <a:ea typeface="+mn-ea"/>
              <a:cs typeface="+mn-cs"/>
            </a:endParaRPr>
          </a:p>
          <a:p>
            <a:pPr marL="0" indent="0">
              <a:buNone/>
            </a:pPr>
            <a:r>
              <a:rPr lang="en-US" sz="1200" b="0" i="0" kern="1200" dirty="0" smtClean="0">
                <a:solidFill>
                  <a:schemeClr val="tx1"/>
                </a:solidFill>
                <a:effectLst/>
                <a:latin typeface="+mn-lt"/>
                <a:ea typeface="+mn-ea"/>
                <a:cs typeface="+mn-cs"/>
              </a:rPr>
              <a:t>2. Home </a:t>
            </a:r>
            <a:r>
              <a:rPr lang="en-US" sz="1200" b="0" i="0" kern="1200" dirty="0" err="1" smtClean="0">
                <a:solidFill>
                  <a:schemeClr val="tx1"/>
                </a:solidFill>
                <a:effectLst/>
                <a:latin typeface="+mn-lt"/>
                <a:ea typeface="+mn-ea"/>
                <a:cs typeface="+mn-cs"/>
              </a:rPr>
              <a:t>Agen</a:t>
            </a:r>
            <a:endParaRPr lang="en-US" sz="1200" b="0" i="0" kern="1200" dirty="0" smtClean="0">
              <a:solidFill>
                <a:schemeClr val="tx1"/>
              </a:solidFill>
              <a:effectLst/>
              <a:latin typeface="+mn-lt"/>
              <a:ea typeface="+mn-ea"/>
              <a:cs typeface="+mn-cs"/>
            </a:endParaRPr>
          </a:p>
          <a:p>
            <a:pPr marL="0" indent="0">
              <a:buNone/>
            </a:pPr>
            <a:r>
              <a:rPr lang="en-US" sz="1200" b="0" i="0" kern="1200" dirty="0" smtClean="0">
                <a:solidFill>
                  <a:schemeClr val="tx1"/>
                </a:solidFill>
                <a:effectLst/>
                <a:latin typeface="+mn-lt"/>
                <a:ea typeface="+mn-ea"/>
                <a:cs typeface="+mn-cs"/>
              </a:rPr>
              <a:t>A router </a:t>
            </a:r>
            <a:r>
              <a:rPr lang="en-US" sz="1200" b="0" i="0" kern="1200" dirty="0" err="1" smtClean="0">
                <a:solidFill>
                  <a:schemeClr val="tx1"/>
                </a:solidFill>
                <a:effectLst/>
                <a:latin typeface="+mn-lt"/>
                <a:ea typeface="+mn-ea"/>
                <a:cs typeface="+mn-cs"/>
              </a:rPr>
              <a:t>pada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jaringan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rumah</a:t>
            </a:r>
            <a:r>
              <a:rPr lang="en-US" sz="1200" b="0" i="0" kern="1200" dirty="0" smtClean="0">
                <a:solidFill>
                  <a:schemeClr val="tx1"/>
                </a:solidFill>
                <a:effectLst/>
                <a:latin typeface="+mn-lt"/>
                <a:ea typeface="+mn-ea"/>
                <a:cs typeface="+mn-cs"/>
              </a:rPr>
              <a:t> yang </a:t>
            </a:r>
            <a:r>
              <a:rPr lang="en-US" sz="1200" b="0" i="0" kern="1200" dirty="0" err="1" smtClean="0">
                <a:solidFill>
                  <a:schemeClr val="tx1"/>
                </a:solidFill>
                <a:effectLst/>
                <a:latin typeface="+mn-lt"/>
                <a:ea typeface="+mn-ea"/>
                <a:cs typeface="+mn-cs"/>
              </a:rPr>
              <a:t>berfungsi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sebagai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titik</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untuk</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komunikasi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dengan</a:t>
            </a:r>
            <a:r>
              <a:rPr lang="en-US" sz="1200" b="0" i="0" kern="1200" dirty="0" smtClean="0">
                <a:solidFill>
                  <a:schemeClr val="tx1"/>
                </a:solidFill>
                <a:effectLst/>
                <a:latin typeface="+mn-lt"/>
                <a:ea typeface="+mn-ea"/>
                <a:cs typeface="+mn-cs"/>
              </a:rPr>
              <a:t> mobile node.</a:t>
            </a:r>
          </a:p>
          <a:p>
            <a:pPr marL="0" indent="0">
              <a:buNone/>
            </a:pPr>
            <a:endParaRPr lang="en-US" sz="1200" b="0" i="0" kern="1200" dirty="0" smtClean="0">
              <a:solidFill>
                <a:schemeClr val="tx1"/>
              </a:solidFill>
              <a:effectLst/>
              <a:latin typeface="+mn-lt"/>
              <a:ea typeface="+mn-ea"/>
              <a:cs typeface="+mn-cs"/>
            </a:endParaRPr>
          </a:p>
          <a:p>
            <a:pPr marL="0" indent="0">
              <a:buNone/>
            </a:pPr>
            <a:r>
              <a:rPr lang="en-US" sz="1200" b="0" i="0" kern="1200" dirty="0" smtClean="0">
                <a:solidFill>
                  <a:schemeClr val="tx1"/>
                </a:solidFill>
                <a:effectLst/>
                <a:latin typeface="+mn-lt"/>
                <a:ea typeface="+mn-ea"/>
                <a:cs typeface="+mn-cs"/>
              </a:rPr>
              <a:t>3. </a:t>
            </a:r>
            <a:r>
              <a:rPr lang="en-US" sz="1200" b="0" i="0" kern="1200" dirty="0" err="1" smtClean="0">
                <a:solidFill>
                  <a:schemeClr val="tx1"/>
                </a:solidFill>
                <a:effectLst/>
                <a:latin typeface="+mn-lt"/>
                <a:ea typeface="+mn-ea"/>
                <a:cs typeface="+mn-cs"/>
              </a:rPr>
              <a:t>Agen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Asing</a:t>
            </a:r>
            <a:endParaRPr lang="en-US" sz="1200" b="0" i="0" kern="1200" dirty="0" smtClean="0">
              <a:solidFill>
                <a:schemeClr val="tx1"/>
              </a:solidFill>
              <a:effectLst/>
              <a:latin typeface="+mn-lt"/>
              <a:ea typeface="+mn-ea"/>
              <a:cs typeface="+mn-cs"/>
            </a:endParaRPr>
          </a:p>
          <a:p>
            <a:pPr marL="0" indent="0">
              <a:buNone/>
            </a:pPr>
            <a:r>
              <a:rPr lang="en-US" sz="1200" b="0" i="0" kern="1200" dirty="0" smtClean="0">
                <a:solidFill>
                  <a:schemeClr val="tx1"/>
                </a:solidFill>
                <a:effectLst/>
                <a:latin typeface="+mn-lt"/>
                <a:ea typeface="+mn-ea"/>
                <a:cs typeface="+mn-cs"/>
              </a:rPr>
              <a:t>Router yang </a:t>
            </a:r>
            <a:r>
              <a:rPr lang="en-US" sz="1200" b="0" i="0" kern="1200" dirty="0" err="1" smtClean="0">
                <a:solidFill>
                  <a:schemeClr val="tx1"/>
                </a:solidFill>
                <a:effectLst/>
                <a:latin typeface="+mn-lt"/>
                <a:ea typeface="+mn-ea"/>
                <a:cs typeface="+mn-cs"/>
              </a:rPr>
              <a:t>berfungsi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sebagai</a:t>
            </a:r>
            <a:r>
              <a:rPr lang="en-US" sz="1200" b="0" i="0" kern="1200" dirty="0" smtClean="0">
                <a:solidFill>
                  <a:schemeClr val="tx1"/>
                </a:solidFill>
                <a:effectLst/>
                <a:latin typeface="+mn-lt"/>
                <a:ea typeface="+mn-ea"/>
                <a:cs typeface="+mn-cs"/>
              </a:rPr>
              <a:t> mobile node </a:t>
            </a:r>
            <a:r>
              <a:rPr lang="en-US" sz="1200" b="0" i="0" kern="1200" dirty="0" err="1" smtClean="0">
                <a:solidFill>
                  <a:schemeClr val="tx1"/>
                </a:solidFill>
                <a:effectLst/>
                <a:latin typeface="+mn-lt"/>
                <a:ea typeface="+mn-ea"/>
                <a:cs typeface="+mn-cs"/>
              </a:rPr>
              <a:t>titik</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dari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keterikatan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ketika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perjalanan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jaringan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asing</a:t>
            </a:r>
            <a:r>
              <a:rPr lang="en-US" sz="1200" b="0" i="0" kern="1200" dirty="0" smtClean="0">
                <a:solidFill>
                  <a:schemeClr val="tx1"/>
                </a:solidFill>
                <a:effectLst/>
                <a:latin typeface="+mn-lt"/>
                <a:ea typeface="+mn-ea"/>
                <a:cs typeface="+mn-cs"/>
              </a:rPr>
              <a:t>.</a:t>
            </a:r>
          </a:p>
          <a:p>
            <a:pPr marL="0" indent="0">
              <a:buNone/>
            </a:pPr>
            <a:endParaRPr lang="en-US" sz="1200" b="0" i="0" kern="1200" dirty="0" smtClean="0">
              <a:solidFill>
                <a:schemeClr val="tx1"/>
              </a:solidFill>
              <a:effectLst/>
              <a:latin typeface="+mn-lt"/>
              <a:ea typeface="+mn-ea"/>
              <a:cs typeface="+mn-cs"/>
            </a:endParaRPr>
          </a:p>
          <a:p>
            <a:pPr marL="0" indent="0">
              <a:buNone/>
            </a:pPr>
            <a:r>
              <a:rPr lang="en-US" sz="1200" b="0" i="0" kern="1200" dirty="0" smtClean="0">
                <a:solidFill>
                  <a:schemeClr val="tx1"/>
                </a:solidFill>
                <a:effectLst/>
                <a:latin typeface="+mn-lt"/>
                <a:ea typeface="+mn-ea"/>
                <a:cs typeface="+mn-cs"/>
              </a:rPr>
              <a:t>4. </a:t>
            </a:r>
            <a:r>
              <a:rPr lang="en-US" sz="1200" b="0" i="0" kern="1200" dirty="0" err="1" smtClean="0">
                <a:solidFill>
                  <a:schemeClr val="tx1"/>
                </a:solidFill>
                <a:effectLst/>
                <a:latin typeface="+mn-lt"/>
                <a:ea typeface="+mn-ea"/>
                <a:cs typeface="+mn-cs"/>
              </a:rPr>
              <a:t>Perawatan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Alamat</a:t>
            </a:r>
            <a:endParaRPr lang="en-US" sz="1200" b="0" i="0" kern="1200" dirty="0" smtClean="0">
              <a:solidFill>
                <a:schemeClr val="tx1"/>
              </a:solidFill>
              <a:effectLst/>
              <a:latin typeface="+mn-lt"/>
              <a:ea typeface="+mn-ea"/>
              <a:cs typeface="+mn-cs"/>
            </a:endParaRPr>
          </a:p>
          <a:p>
            <a:pPr marL="0" indent="0">
              <a:buNone/>
            </a:pPr>
            <a:r>
              <a:rPr lang="en-US" sz="1200" b="0" i="0" kern="1200" dirty="0" err="1" smtClean="0">
                <a:solidFill>
                  <a:schemeClr val="tx1"/>
                </a:solidFill>
                <a:effectLst/>
                <a:latin typeface="+mn-lt"/>
                <a:ea typeface="+mn-ea"/>
                <a:cs typeface="+mn-cs"/>
              </a:rPr>
              <a:t>Pemutusan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titik</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terowongan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menuju</a:t>
            </a:r>
            <a:r>
              <a:rPr lang="en-US" sz="1200" b="0" i="0" kern="1200" dirty="0" smtClean="0">
                <a:solidFill>
                  <a:schemeClr val="tx1"/>
                </a:solidFill>
                <a:effectLst/>
                <a:latin typeface="+mn-lt"/>
                <a:ea typeface="+mn-ea"/>
                <a:cs typeface="+mn-cs"/>
              </a:rPr>
              <a:t> mobile node </a:t>
            </a:r>
            <a:r>
              <a:rPr lang="en-US" sz="1200" b="0" i="0" kern="1200" dirty="0" err="1" smtClean="0">
                <a:solidFill>
                  <a:schemeClr val="tx1"/>
                </a:solidFill>
                <a:effectLst/>
                <a:latin typeface="+mn-lt"/>
                <a:ea typeface="+mn-ea"/>
                <a:cs typeface="+mn-cs"/>
              </a:rPr>
              <a:t>ketika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tidak</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berada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dalam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jaringan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asal</a:t>
            </a:r>
            <a:r>
              <a:rPr lang="en-US" sz="1200" b="0" i="0" kern="1200" dirty="0" smtClean="0">
                <a:solidFill>
                  <a:schemeClr val="tx1"/>
                </a:solidFill>
                <a:effectLst/>
                <a:latin typeface="+mn-lt"/>
                <a:ea typeface="+mn-ea"/>
                <a:cs typeface="+mn-cs"/>
              </a:rPr>
              <a:t>.</a:t>
            </a:r>
          </a:p>
          <a:p>
            <a:pPr marL="0" indent="0">
              <a:buNone/>
            </a:pPr>
            <a:endParaRPr lang="en-US" sz="1200" b="0" i="0" kern="1200" dirty="0" smtClean="0">
              <a:solidFill>
                <a:schemeClr val="tx1"/>
              </a:solidFill>
              <a:effectLst/>
              <a:latin typeface="+mn-lt"/>
              <a:ea typeface="+mn-ea"/>
              <a:cs typeface="+mn-cs"/>
            </a:endParaRPr>
          </a:p>
          <a:p>
            <a:pPr marL="0" indent="0">
              <a:buNone/>
            </a:pPr>
            <a:r>
              <a:rPr lang="en-US" sz="1200" b="0" i="0" kern="1200" dirty="0" smtClean="0">
                <a:solidFill>
                  <a:schemeClr val="tx1"/>
                </a:solidFill>
                <a:effectLst/>
                <a:latin typeface="+mn-lt"/>
                <a:ea typeface="+mn-ea"/>
                <a:cs typeface="+mn-cs"/>
              </a:rPr>
              <a:t>5. </a:t>
            </a:r>
            <a:r>
              <a:rPr lang="en-US" sz="1200" b="0" i="0" kern="1200" dirty="0" err="1" smtClean="0">
                <a:solidFill>
                  <a:schemeClr val="tx1"/>
                </a:solidFill>
                <a:effectLst/>
                <a:latin typeface="+mn-lt"/>
                <a:ea typeface="+mn-ea"/>
                <a:cs typeface="+mn-cs"/>
              </a:rPr>
              <a:t>Koresponden</a:t>
            </a:r>
            <a:r>
              <a:rPr lang="en-US" sz="1200" b="0" i="0" kern="1200" dirty="0" smtClean="0">
                <a:solidFill>
                  <a:schemeClr val="tx1"/>
                </a:solidFill>
                <a:effectLst/>
                <a:latin typeface="+mn-lt"/>
                <a:ea typeface="+mn-ea"/>
                <a:cs typeface="+mn-cs"/>
              </a:rPr>
              <a:t> Node</a:t>
            </a:r>
          </a:p>
          <a:p>
            <a:pPr marL="0" indent="0">
              <a:buNone/>
            </a:pPr>
            <a:r>
              <a:rPr lang="en-US" sz="1200" b="0" i="0" kern="1200" dirty="0" err="1" smtClean="0">
                <a:solidFill>
                  <a:schemeClr val="tx1"/>
                </a:solidFill>
                <a:effectLst/>
                <a:latin typeface="+mn-lt"/>
                <a:ea typeface="+mn-ea"/>
                <a:cs typeface="+mn-cs"/>
              </a:rPr>
              <a:t>Perangkat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bahwa</a:t>
            </a:r>
            <a:r>
              <a:rPr lang="en-US" sz="1200" b="0" i="0" kern="1200" dirty="0" smtClean="0">
                <a:solidFill>
                  <a:schemeClr val="tx1"/>
                </a:solidFill>
                <a:effectLst/>
                <a:latin typeface="+mn-lt"/>
                <a:ea typeface="+mn-ea"/>
                <a:cs typeface="+mn-cs"/>
              </a:rPr>
              <a:t> mobile node </a:t>
            </a:r>
            <a:r>
              <a:rPr lang="en-US" sz="1200" b="0" i="0" kern="1200" dirty="0" err="1" smtClean="0">
                <a:solidFill>
                  <a:schemeClr val="tx1"/>
                </a:solidFill>
                <a:effectLst/>
                <a:latin typeface="+mn-lt"/>
                <a:ea typeface="+mn-ea"/>
                <a:cs typeface="+mn-cs"/>
              </a:rPr>
              <a:t>berkomunikasi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dengan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seperti</a:t>
            </a:r>
            <a:r>
              <a:rPr lang="en-US" sz="1200" b="0" i="0" kern="1200" dirty="0" smtClean="0">
                <a:solidFill>
                  <a:schemeClr val="tx1"/>
                </a:solidFill>
                <a:effectLst/>
                <a:latin typeface="+mn-lt"/>
                <a:ea typeface="+mn-ea"/>
                <a:cs typeface="+mn-cs"/>
              </a:rPr>
              <a:t> web server.</a:t>
            </a:r>
            <a:endParaRPr lang="en-US" dirty="0"/>
          </a:p>
        </p:txBody>
      </p:sp>
      <p:sp>
        <p:nvSpPr>
          <p:cNvPr id="4" name="Slide Number Placeholder 3"/>
          <p:cNvSpPr>
            <a:spLocks noGrp="1"/>
          </p:cNvSpPr>
          <p:nvPr>
            <p:ph type="sldNum" sz="quarter" idx="10"/>
          </p:nvPr>
        </p:nvSpPr>
        <p:spPr/>
        <p:txBody>
          <a:bodyPr/>
          <a:lstStyle/>
          <a:p>
            <a:fld id="{D11351D7-7B69-40B9-8EEA-B4FEF26EED31}" type="slidenum">
              <a:rPr lang="id-ID" smtClean="0"/>
              <a:pPr/>
              <a:t>17</a:t>
            </a:fld>
            <a:endParaRPr lang="id-ID"/>
          </a:p>
        </p:txBody>
      </p:sp>
    </p:spTree>
    <p:extLst>
      <p:ext uri="{BB962C8B-B14F-4D97-AF65-F5344CB8AC3E}">
        <p14:creationId xmlns:p14="http://schemas.microsoft.com/office/powerpoint/2010/main" val="2239140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The market for wireless networks has increased during the last years because of reduced</a:t>
            </a:r>
            <a:r>
              <a:rPr lang="en-US" baseline="0" smtClean="0"/>
              <a:t> </a:t>
            </a:r>
            <a:r>
              <a:rPr lang="en-US" smtClean="0"/>
              <a:t>prices, which gives the opportunity to work more mobile</a:t>
            </a:r>
            <a:endParaRPr lang="en-US"/>
          </a:p>
        </p:txBody>
      </p:sp>
      <p:sp>
        <p:nvSpPr>
          <p:cNvPr id="4" name="Slide Number Placeholder 3"/>
          <p:cNvSpPr>
            <a:spLocks noGrp="1"/>
          </p:cNvSpPr>
          <p:nvPr>
            <p:ph type="sldNum" sz="quarter" idx="10"/>
          </p:nvPr>
        </p:nvSpPr>
        <p:spPr/>
        <p:txBody>
          <a:bodyPr/>
          <a:lstStyle/>
          <a:p>
            <a:fld id="{D11351D7-7B69-40B9-8EEA-B4FEF26EED31}" type="slidenum">
              <a:rPr lang="id-ID" smtClean="0"/>
              <a:pPr/>
              <a:t>20</a:t>
            </a:fld>
            <a:endParaRPr lang="id-ID"/>
          </a:p>
        </p:txBody>
      </p:sp>
    </p:spTree>
    <p:extLst>
      <p:ext uri="{BB962C8B-B14F-4D97-AF65-F5344CB8AC3E}">
        <p14:creationId xmlns:p14="http://schemas.microsoft.com/office/powerpoint/2010/main" val="24529008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The market for wireless networks has increased during the last years because of reduced</a:t>
            </a:r>
            <a:r>
              <a:rPr lang="en-US" baseline="0" smtClean="0"/>
              <a:t> </a:t>
            </a:r>
            <a:r>
              <a:rPr lang="en-US" smtClean="0"/>
              <a:t>prices, which gives the opportunity to work more mobile</a:t>
            </a:r>
            <a:endParaRPr lang="en-US"/>
          </a:p>
        </p:txBody>
      </p:sp>
      <p:sp>
        <p:nvSpPr>
          <p:cNvPr id="4" name="Slide Number Placeholder 3"/>
          <p:cNvSpPr>
            <a:spLocks noGrp="1"/>
          </p:cNvSpPr>
          <p:nvPr>
            <p:ph type="sldNum" sz="quarter" idx="10"/>
          </p:nvPr>
        </p:nvSpPr>
        <p:spPr/>
        <p:txBody>
          <a:bodyPr/>
          <a:lstStyle/>
          <a:p>
            <a:fld id="{D11351D7-7B69-40B9-8EEA-B4FEF26EED31}" type="slidenum">
              <a:rPr lang="id-ID" smtClean="0"/>
              <a:pPr/>
              <a:t>21</a:t>
            </a:fld>
            <a:endParaRPr lang="id-ID"/>
          </a:p>
        </p:txBody>
      </p:sp>
    </p:spTree>
    <p:extLst>
      <p:ext uri="{BB962C8B-B14F-4D97-AF65-F5344CB8AC3E}">
        <p14:creationId xmlns:p14="http://schemas.microsoft.com/office/powerpoint/2010/main" val="9267107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The market for wireless networks has increased during the last years because of reduced</a:t>
            </a:r>
            <a:r>
              <a:rPr lang="en-US" baseline="0" smtClean="0"/>
              <a:t> </a:t>
            </a:r>
            <a:r>
              <a:rPr lang="en-US" smtClean="0"/>
              <a:t>prices, which gives the opportunity to work more mobile</a:t>
            </a:r>
            <a:endParaRPr lang="en-US"/>
          </a:p>
        </p:txBody>
      </p:sp>
      <p:sp>
        <p:nvSpPr>
          <p:cNvPr id="4" name="Slide Number Placeholder 3"/>
          <p:cNvSpPr>
            <a:spLocks noGrp="1"/>
          </p:cNvSpPr>
          <p:nvPr>
            <p:ph type="sldNum" sz="quarter" idx="10"/>
          </p:nvPr>
        </p:nvSpPr>
        <p:spPr/>
        <p:txBody>
          <a:bodyPr/>
          <a:lstStyle/>
          <a:p>
            <a:fld id="{D11351D7-7B69-40B9-8EEA-B4FEF26EED31}" type="slidenum">
              <a:rPr lang="id-ID" smtClean="0"/>
              <a:pPr/>
              <a:t>22</a:t>
            </a:fld>
            <a:endParaRPr lang="id-ID"/>
          </a:p>
        </p:txBody>
      </p:sp>
    </p:spTree>
    <p:extLst>
      <p:ext uri="{BB962C8B-B14F-4D97-AF65-F5344CB8AC3E}">
        <p14:creationId xmlns:p14="http://schemas.microsoft.com/office/powerpoint/2010/main" val="17792550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The market for wireless networks has increased during the last years because of reduced</a:t>
            </a:r>
            <a:r>
              <a:rPr lang="en-US" baseline="0" smtClean="0"/>
              <a:t> </a:t>
            </a:r>
            <a:r>
              <a:rPr lang="en-US" smtClean="0"/>
              <a:t>prices, which gives the opportunity to work more mobile</a:t>
            </a:r>
            <a:endParaRPr lang="en-US"/>
          </a:p>
        </p:txBody>
      </p:sp>
      <p:sp>
        <p:nvSpPr>
          <p:cNvPr id="4" name="Slide Number Placeholder 3"/>
          <p:cNvSpPr>
            <a:spLocks noGrp="1"/>
          </p:cNvSpPr>
          <p:nvPr>
            <p:ph type="sldNum" sz="quarter" idx="10"/>
          </p:nvPr>
        </p:nvSpPr>
        <p:spPr/>
        <p:txBody>
          <a:bodyPr/>
          <a:lstStyle/>
          <a:p>
            <a:fld id="{D11351D7-7B69-40B9-8EEA-B4FEF26EED31}" type="slidenum">
              <a:rPr lang="id-ID" smtClean="0"/>
              <a:pPr/>
              <a:t>24</a:t>
            </a:fld>
            <a:endParaRPr lang="id-ID"/>
          </a:p>
        </p:txBody>
      </p:sp>
    </p:spTree>
    <p:extLst>
      <p:ext uri="{BB962C8B-B14F-4D97-AF65-F5344CB8AC3E}">
        <p14:creationId xmlns:p14="http://schemas.microsoft.com/office/powerpoint/2010/main" val="37093770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smtClean="0">
                <a:solidFill>
                  <a:schemeClr val="tx1"/>
                </a:solidFill>
                <a:effectLst/>
                <a:latin typeface="+mn-lt"/>
                <a:ea typeface="+mn-ea"/>
                <a:cs typeface="+mn-cs"/>
              </a:rPr>
              <a:t>Installations of access points</a:t>
            </a:r>
            <a:r>
              <a:rPr lang="en-US" sz="1200" b="0" i="0" kern="1200" baseline="0" smtClean="0">
                <a:solidFill>
                  <a:schemeClr val="tx1"/>
                </a:solidFill>
                <a:effectLst/>
                <a:latin typeface="+mn-lt"/>
                <a:ea typeface="+mn-ea"/>
                <a:cs typeface="+mn-cs"/>
              </a:rPr>
              <a:t> </a:t>
            </a:r>
            <a:r>
              <a:rPr lang="en-US" sz="1200" b="0" i="0" kern="1200" smtClean="0">
                <a:solidFill>
                  <a:schemeClr val="tx1"/>
                </a:solidFill>
                <a:effectLst/>
                <a:latin typeface="+mn-lt"/>
                <a:ea typeface="+mn-ea"/>
                <a:cs typeface="+mn-cs"/>
              </a:rPr>
              <a:t>for wireless networks are quite expensive, but the time and cost savings for adding</a:t>
            </a:r>
            <a:r>
              <a:rPr lang="en-US" sz="1200" b="0" i="0" kern="1200" baseline="0" smtClean="0">
                <a:solidFill>
                  <a:schemeClr val="tx1"/>
                </a:solidFill>
                <a:effectLst/>
                <a:latin typeface="+mn-lt"/>
                <a:ea typeface="+mn-ea"/>
                <a:cs typeface="+mn-cs"/>
              </a:rPr>
              <a:t> </a:t>
            </a:r>
            <a:r>
              <a:rPr lang="en-US" sz="1200" b="0" i="0" kern="1200" smtClean="0">
                <a:solidFill>
                  <a:schemeClr val="tx1"/>
                </a:solidFill>
                <a:effectLst/>
                <a:latin typeface="+mn-lt"/>
                <a:ea typeface="+mn-ea"/>
                <a:cs typeface="+mn-cs"/>
              </a:rPr>
              <a:t>another node is very low. </a:t>
            </a:r>
          </a:p>
          <a:p>
            <a:r>
              <a:rPr lang="en-US" sz="1200" b="0" i="0" kern="1200" smtClean="0">
                <a:solidFill>
                  <a:schemeClr val="tx1"/>
                </a:solidFill>
                <a:effectLst/>
                <a:latin typeface="+mn-lt"/>
                <a:ea typeface="+mn-ea"/>
                <a:cs typeface="+mn-cs"/>
              </a:rPr>
              <a:t>Wireless networks are less expensive than ordinary wired</a:t>
            </a:r>
            <a:r>
              <a:rPr lang="en-US" sz="1200" b="0" i="0" kern="1200" baseline="0" smtClean="0">
                <a:solidFill>
                  <a:schemeClr val="tx1"/>
                </a:solidFill>
                <a:effectLst/>
                <a:latin typeface="+mn-lt"/>
                <a:ea typeface="+mn-ea"/>
                <a:cs typeface="+mn-cs"/>
              </a:rPr>
              <a:t> </a:t>
            </a:r>
            <a:r>
              <a:rPr lang="en-US" sz="1200" b="0" i="0" kern="1200" smtClean="0">
                <a:solidFill>
                  <a:schemeClr val="tx1"/>
                </a:solidFill>
                <a:effectLst/>
                <a:latin typeface="+mn-lt"/>
                <a:ea typeface="+mn-ea"/>
                <a:cs typeface="+mn-cs"/>
              </a:rPr>
              <a:t>networks in maintenance of hardware, because there is no need for cables.</a:t>
            </a:r>
            <a:r>
              <a:rPr lang="en-US" smtClean="0"/>
              <a:t> </a:t>
            </a:r>
            <a:endParaRPr lang="en-US"/>
          </a:p>
        </p:txBody>
      </p:sp>
      <p:sp>
        <p:nvSpPr>
          <p:cNvPr id="4" name="Slide Number Placeholder 3"/>
          <p:cNvSpPr>
            <a:spLocks noGrp="1"/>
          </p:cNvSpPr>
          <p:nvPr>
            <p:ph type="sldNum" sz="quarter" idx="10"/>
          </p:nvPr>
        </p:nvSpPr>
        <p:spPr/>
        <p:txBody>
          <a:bodyPr/>
          <a:lstStyle/>
          <a:p>
            <a:fld id="{D11351D7-7B69-40B9-8EEA-B4FEF26EED31}" type="slidenum">
              <a:rPr lang="id-ID" smtClean="0"/>
              <a:pPr/>
              <a:t>26</a:t>
            </a:fld>
            <a:endParaRPr lang="id-ID"/>
          </a:p>
        </p:txBody>
      </p:sp>
    </p:spTree>
    <p:extLst>
      <p:ext uri="{BB962C8B-B14F-4D97-AF65-F5344CB8AC3E}">
        <p14:creationId xmlns:p14="http://schemas.microsoft.com/office/powerpoint/2010/main" val="18470260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marL="228600" indent="-228600">
              <a:buFont typeface="+mj-lt"/>
              <a:buAutoNum type="arabicPeriod"/>
            </a:pPr>
            <a:r>
              <a:rPr lang="en-US" sz="1200" kern="1200" dirty="0" err="1" smtClean="0">
                <a:solidFill>
                  <a:schemeClr val="tx1"/>
                </a:solidFill>
                <a:effectLst/>
                <a:latin typeface="+mn-lt"/>
                <a:ea typeface="+mn-ea"/>
                <a:cs typeface="+mn-cs"/>
              </a:rPr>
              <a:t>Identifikasi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Proteksi</a:t>
            </a:r>
            <a:r>
              <a:rPr lang="en-US" sz="1200" kern="1200" dirty="0" smtClean="0">
                <a:solidFill>
                  <a:schemeClr val="tx1"/>
                </a:solidFill>
                <a:effectLst/>
                <a:latin typeface="+mn-lt"/>
                <a:ea typeface="+mn-ea"/>
                <a:cs typeface="+mn-cs"/>
              </a:rPr>
              <a:t> Data </a:t>
            </a:r>
            <a:r>
              <a:rPr lang="en-US" sz="1200" kern="1200" dirty="0" err="1" smtClean="0">
                <a:solidFill>
                  <a:schemeClr val="tx1"/>
                </a:solidFill>
                <a:effectLst/>
                <a:latin typeface="+mn-lt"/>
                <a:ea typeface="+mn-ea"/>
                <a:cs typeface="+mn-cs"/>
              </a:rPr>
              <a:t>Sensitif</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pada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Perangkat</a:t>
            </a:r>
            <a:r>
              <a:rPr lang="en-US" sz="1200" kern="1200" dirty="0" smtClean="0">
                <a:solidFill>
                  <a:schemeClr val="tx1"/>
                </a:solidFill>
                <a:effectLst/>
                <a:latin typeface="+mn-lt"/>
                <a:ea typeface="+mn-ea"/>
                <a:cs typeface="+mn-cs"/>
              </a:rPr>
              <a:t> Mobile</a:t>
            </a:r>
          </a:p>
          <a:p>
            <a:pPr marL="0" indent="0">
              <a:buFont typeface="+mj-lt"/>
              <a:buNone/>
            </a:pPr>
            <a:r>
              <a:rPr lang="en-US" sz="1200" kern="1200" dirty="0" err="1" smtClean="0">
                <a:solidFill>
                  <a:schemeClr val="tx1"/>
                </a:solidFill>
                <a:effectLst/>
                <a:latin typeface="+mn-lt"/>
                <a:ea typeface="+mn-ea"/>
                <a:cs typeface="+mn-cs"/>
              </a:rPr>
              <a:t>Sebelum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mendesain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aplikasi</a:t>
            </a:r>
            <a:r>
              <a:rPr lang="en-US" sz="1200" kern="1200" dirty="0" smtClean="0">
                <a:solidFill>
                  <a:schemeClr val="tx1"/>
                </a:solidFill>
                <a:effectLst/>
                <a:latin typeface="+mn-lt"/>
                <a:ea typeface="+mn-ea"/>
                <a:cs typeface="+mn-cs"/>
              </a:rPr>
              <a:t> mobile, </a:t>
            </a:r>
            <a:r>
              <a:rPr lang="en-US" sz="1200" kern="1200" dirty="0" err="1" smtClean="0">
                <a:solidFill>
                  <a:schemeClr val="tx1"/>
                </a:solidFill>
                <a:effectLst/>
                <a:latin typeface="+mn-lt"/>
                <a:ea typeface="+mn-ea"/>
                <a:cs typeface="+mn-cs"/>
              </a:rPr>
              <a:t>lakukan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identi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kasi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terhadap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semua</a:t>
            </a:r>
            <a:r>
              <a:rPr lang="en-US" sz="1200" kern="1200" dirty="0" smtClean="0">
                <a:solidFill>
                  <a:schemeClr val="tx1"/>
                </a:solidFill>
                <a:effectLst/>
                <a:latin typeface="+mn-lt"/>
                <a:ea typeface="+mn-ea"/>
                <a:cs typeface="+mn-cs"/>
              </a:rPr>
              <a:t> data yang </a:t>
            </a:r>
            <a:r>
              <a:rPr lang="en-US" sz="1200" kern="1200" dirty="0" err="1" smtClean="0">
                <a:solidFill>
                  <a:schemeClr val="tx1"/>
                </a:solidFill>
                <a:effectLst/>
                <a:latin typeface="+mn-lt"/>
                <a:ea typeface="+mn-ea"/>
                <a:cs typeface="+mn-cs"/>
              </a:rPr>
              <a:t>akan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diproses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Tentukan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tingkat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sensitivitas</a:t>
            </a:r>
            <a:r>
              <a:rPr lang="en-US" sz="1200" kern="1200" dirty="0" smtClean="0">
                <a:solidFill>
                  <a:schemeClr val="tx1"/>
                </a:solidFill>
                <a:effectLst/>
                <a:latin typeface="+mn-lt"/>
                <a:ea typeface="+mn-ea"/>
                <a:cs typeface="+mn-cs"/>
              </a:rPr>
              <a:t> data. Data yang </a:t>
            </a:r>
            <a:r>
              <a:rPr lang="en-US" sz="1200" kern="1200" dirty="0" err="1" smtClean="0">
                <a:solidFill>
                  <a:schemeClr val="tx1"/>
                </a:solidFill>
                <a:effectLst/>
                <a:latin typeface="+mn-lt"/>
                <a:ea typeface="+mn-ea"/>
                <a:cs typeface="+mn-cs"/>
              </a:rPr>
              <a:t>bersifat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publik</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tidak</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perlu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mendapatkan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mekanisme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pengamanan</a:t>
            </a:r>
            <a:r>
              <a:rPr lang="en-US" sz="1200" kern="1200" dirty="0" smtClean="0">
                <a:solidFill>
                  <a:schemeClr val="tx1"/>
                </a:solidFill>
                <a:effectLst/>
                <a:latin typeface="+mn-lt"/>
                <a:ea typeface="+mn-ea"/>
                <a:cs typeface="+mn-cs"/>
              </a:rPr>
              <a:t>. Data yang </a:t>
            </a:r>
            <a:r>
              <a:rPr lang="en-US" sz="1200" kern="1200" dirty="0" err="1" smtClean="0">
                <a:solidFill>
                  <a:schemeClr val="tx1"/>
                </a:solidFill>
                <a:effectLst/>
                <a:latin typeface="+mn-lt"/>
                <a:ea typeface="+mn-ea"/>
                <a:cs typeface="+mn-cs"/>
              </a:rPr>
              <a:t>bersifat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condential</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harus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mendapatkan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mekanisme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pengamanan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Sedapat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mungkin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desain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aplikasi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dengan</a:t>
            </a:r>
            <a:r>
              <a:rPr lang="en-US" sz="1200" kern="1200" dirty="0" smtClean="0">
                <a:solidFill>
                  <a:schemeClr val="tx1"/>
                </a:solidFill>
                <a:effectLst/>
                <a:latin typeface="+mn-lt"/>
                <a:ea typeface="+mn-ea"/>
                <a:cs typeface="+mn-cs"/>
              </a:rPr>
              <a:t> data </a:t>
            </a:r>
            <a:r>
              <a:rPr lang="en-US" sz="1200" kern="1200" dirty="0" err="1" smtClean="0">
                <a:solidFill>
                  <a:schemeClr val="tx1"/>
                </a:solidFill>
                <a:effectLst/>
                <a:latin typeface="+mn-lt"/>
                <a:ea typeface="+mn-ea"/>
                <a:cs typeface="+mn-cs"/>
              </a:rPr>
              <a:t>condential</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tidak</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tersimpan</a:t>
            </a:r>
            <a:r>
              <a:rPr lang="en-US" sz="1200" kern="1200" dirty="0" smtClean="0">
                <a:solidFill>
                  <a:schemeClr val="tx1"/>
                </a:solidFill>
                <a:effectLst/>
                <a:latin typeface="+mn-lt"/>
                <a:ea typeface="+mn-ea"/>
                <a:cs typeface="+mn-cs"/>
              </a:rPr>
              <a:t> di </a:t>
            </a:r>
            <a:r>
              <a:rPr lang="en-US" sz="1200" kern="1200" dirty="0" err="1" smtClean="0">
                <a:solidFill>
                  <a:schemeClr val="tx1"/>
                </a:solidFill>
                <a:effectLst/>
                <a:latin typeface="+mn-lt"/>
                <a:ea typeface="+mn-ea"/>
                <a:cs typeface="+mn-cs"/>
              </a:rPr>
              <a:t>perangkat</a:t>
            </a:r>
            <a:r>
              <a:rPr lang="en-US" sz="1200" kern="1200" dirty="0" smtClean="0">
                <a:solidFill>
                  <a:schemeClr val="tx1"/>
                </a:solidFill>
                <a:effectLst/>
                <a:latin typeface="+mn-lt"/>
                <a:ea typeface="+mn-ea"/>
                <a:cs typeface="+mn-cs"/>
              </a:rPr>
              <a:t> mobile. </a:t>
            </a:r>
            <a:r>
              <a:rPr lang="en-US" sz="1200" kern="1200" dirty="0" err="1" smtClean="0">
                <a:solidFill>
                  <a:schemeClr val="tx1"/>
                </a:solidFill>
                <a:effectLst/>
                <a:latin typeface="+mn-lt"/>
                <a:ea typeface="+mn-ea"/>
                <a:cs typeface="+mn-cs"/>
              </a:rPr>
              <a:t>Jika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tidak</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memungkinkan</a:t>
            </a:r>
            <a:r>
              <a:rPr lang="en-US" sz="1200" kern="1200" dirty="0" smtClean="0">
                <a:solidFill>
                  <a:schemeClr val="tx1"/>
                </a:solidFill>
                <a:effectLst/>
                <a:latin typeface="+mn-lt"/>
                <a:ea typeface="+mn-ea"/>
                <a:cs typeface="+mn-cs"/>
              </a:rPr>
              <a:t>, data </a:t>
            </a:r>
            <a:r>
              <a:rPr lang="en-US" sz="1200" kern="1200" dirty="0" err="1" smtClean="0">
                <a:solidFill>
                  <a:schemeClr val="tx1"/>
                </a:solidFill>
                <a:effectLst/>
                <a:latin typeface="+mn-lt"/>
                <a:ea typeface="+mn-ea"/>
                <a:cs typeface="+mn-cs"/>
              </a:rPr>
              <a:t>condential</a:t>
            </a:r>
            <a:r>
              <a:rPr lang="en-US" sz="1200" kern="1200" dirty="0" smtClean="0">
                <a:solidFill>
                  <a:schemeClr val="tx1"/>
                </a:solidFill>
                <a:effectLst/>
                <a:latin typeface="+mn-lt"/>
                <a:ea typeface="+mn-ea"/>
                <a:cs typeface="+mn-cs"/>
              </a:rPr>
              <a:t> yang </a:t>
            </a:r>
            <a:r>
              <a:rPr lang="en-US" sz="1200" kern="1200" dirty="0" err="1" smtClean="0">
                <a:solidFill>
                  <a:schemeClr val="tx1"/>
                </a:solidFill>
                <a:effectLst/>
                <a:latin typeface="+mn-lt"/>
                <a:ea typeface="+mn-ea"/>
                <a:cs typeface="+mn-cs"/>
              </a:rPr>
              <a:t>tersimpan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pada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perangkat</a:t>
            </a:r>
            <a:r>
              <a:rPr lang="en-US" sz="1200" kern="1200" dirty="0" smtClean="0">
                <a:solidFill>
                  <a:schemeClr val="tx1"/>
                </a:solidFill>
                <a:effectLst/>
                <a:latin typeface="+mn-lt"/>
                <a:ea typeface="+mn-ea"/>
                <a:cs typeface="+mn-cs"/>
              </a:rPr>
              <a:t> mobile </a:t>
            </a:r>
            <a:r>
              <a:rPr lang="en-US" sz="1200" kern="1200" dirty="0" err="1" smtClean="0">
                <a:solidFill>
                  <a:schemeClr val="tx1"/>
                </a:solidFill>
                <a:effectLst/>
                <a:latin typeface="+mn-lt"/>
                <a:ea typeface="+mn-ea"/>
                <a:cs typeface="+mn-cs"/>
              </a:rPr>
              <a:t>harus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terlindungi</a:t>
            </a:r>
            <a:r>
              <a:rPr lang="en-US" sz="1200" kern="1200" dirty="0" smtClean="0">
                <a:solidFill>
                  <a:schemeClr val="tx1"/>
                </a:solidFill>
                <a:effectLst/>
                <a:latin typeface="+mn-lt"/>
                <a:ea typeface="+mn-ea"/>
                <a:cs typeface="+mn-cs"/>
              </a:rPr>
              <a:t>.</a:t>
            </a:r>
          </a:p>
          <a:p>
            <a:pPr marL="0" indent="0">
              <a:buFont typeface="+mj-lt"/>
              <a:buNone/>
            </a:pPr>
            <a:r>
              <a:rPr lang="en-US" sz="1200" kern="1200" dirty="0" smtClean="0">
                <a:solidFill>
                  <a:schemeClr val="tx1"/>
                </a:solidFill>
                <a:effectLst/>
                <a:latin typeface="+mn-lt"/>
                <a:ea typeface="+mn-ea"/>
                <a:cs typeface="+mn-cs"/>
              </a:rPr>
              <a:t>2. </a:t>
            </a:r>
            <a:r>
              <a:rPr lang="en-US" sz="1200" kern="1200" dirty="0" err="1" smtClean="0">
                <a:solidFill>
                  <a:schemeClr val="tx1"/>
                </a:solidFill>
                <a:effectLst/>
                <a:latin typeface="+mn-lt"/>
                <a:ea typeface="+mn-ea"/>
                <a:cs typeface="+mn-cs"/>
              </a:rPr>
              <a:t>Pastikan</a:t>
            </a:r>
            <a:r>
              <a:rPr lang="en-US" sz="1200" kern="1200" dirty="0" smtClean="0">
                <a:solidFill>
                  <a:schemeClr val="tx1"/>
                </a:solidFill>
                <a:effectLst/>
                <a:latin typeface="+mn-lt"/>
                <a:ea typeface="+mn-ea"/>
                <a:cs typeface="+mn-cs"/>
              </a:rPr>
              <a:t> Data </a:t>
            </a:r>
            <a:r>
              <a:rPr lang="en-US" sz="1200" kern="1200" dirty="0" err="1" smtClean="0">
                <a:solidFill>
                  <a:schemeClr val="tx1"/>
                </a:solidFill>
                <a:effectLst/>
                <a:latin typeface="+mn-lt"/>
                <a:ea typeface="+mn-ea"/>
                <a:cs typeface="+mn-cs"/>
              </a:rPr>
              <a:t>Sensitif</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Terlindungi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Saat</a:t>
            </a:r>
            <a:r>
              <a:rPr lang="en-US" sz="1200" kern="1200" dirty="0" smtClean="0">
                <a:solidFill>
                  <a:schemeClr val="tx1"/>
                </a:solidFill>
                <a:effectLst/>
                <a:latin typeface="+mn-lt"/>
                <a:ea typeface="+mn-ea"/>
                <a:cs typeface="+mn-cs"/>
              </a:rPr>
              <a:t> Transit</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sz="1200" kern="1200" dirty="0" err="1" smtClean="0">
                <a:solidFill>
                  <a:schemeClr val="tx1"/>
                </a:solidFill>
                <a:effectLst/>
                <a:latin typeface="+mn-lt"/>
                <a:ea typeface="+mn-ea"/>
                <a:cs typeface="+mn-cs"/>
              </a:rPr>
              <a:t>Perangkat</a:t>
            </a:r>
            <a:r>
              <a:rPr lang="en-US" sz="1200" kern="1200" dirty="0" smtClean="0">
                <a:solidFill>
                  <a:schemeClr val="tx1"/>
                </a:solidFill>
                <a:effectLst/>
                <a:latin typeface="+mn-lt"/>
                <a:ea typeface="+mn-ea"/>
                <a:cs typeface="+mn-cs"/>
              </a:rPr>
              <a:t> mobile </a:t>
            </a:r>
            <a:r>
              <a:rPr lang="en-US" sz="1200" kern="1200" dirty="0" err="1" smtClean="0">
                <a:solidFill>
                  <a:schemeClr val="tx1"/>
                </a:solidFill>
                <a:effectLst/>
                <a:latin typeface="+mn-lt"/>
                <a:ea typeface="+mn-ea"/>
                <a:cs typeface="+mn-cs"/>
              </a:rPr>
              <a:t>memiliki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beragam</a:t>
            </a:r>
            <a:r>
              <a:rPr lang="en-US" sz="1200" kern="1200" dirty="0" smtClean="0">
                <a:solidFill>
                  <a:schemeClr val="tx1"/>
                </a:solidFill>
                <a:effectLst/>
                <a:latin typeface="+mn-lt"/>
                <a:ea typeface="+mn-ea"/>
                <a:cs typeface="+mn-cs"/>
              </a:rPr>
              <a:t> mode </a:t>
            </a:r>
            <a:r>
              <a:rPr lang="en-US" sz="1200" kern="1200" dirty="0" err="1" smtClean="0">
                <a:solidFill>
                  <a:schemeClr val="tx1"/>
                </a:solidFill>
                <a:effectLst/>
                <a:latin typeface="+mn-lt"/>
                <a:ea typeface="+mn-ea"/>
                <a:cs typeface="+mn-cs"/>
              </a:rPr>
              <a:t>koneksi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untuk</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tersambung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ke</a:t>
            </a:r>
            <a:r>
              <a:rPr lang="en-US" sz="1200" kern="1200" dirty="0" smtClean="0">
                <a:solidFill>
                  <a:schemeClr val="tx1"/>
                </a:solidFill>
                <a:effectLst/>
                <a:latin typeface="+mn-lt"/>
                <a:ea typeface="+mn-ea"/>
                <a:cs typeface="+mn-cs"/>
              </a:rPr>
              <a:t> Internet: </a:t>
            </a:r>
            <a:r>
              <a:rPr lang="en-US" sz="1200" kern="1200" dirty="0" err="1" smtClean="0">
                <a:solidFill>
                  <a:schemeClr val="tx1"/>
                </a:solidFill>
                <a:effectLst/>
                <a:latin typeface="+mn-lt"/>
                <a:ea typeface="+mn-ea"/>
                <a:cs typeface="+mn-cs"/>
              </a:rPr>
              <a:t>apakah</a:t>
            </a:r>
            <a:r>
              <a:rPr lang="en-US" sz="1200" kern="1200" dirty="0" smtClean="0">
                <a:solidFill>
                  <a:schemeClr val="tx1"/>
                </a:solidFill>
                <a:effectLst/>
                <a:latin typeface="+mn-lt"/>
                <a:ea typeface="+mn-ea"/>
                <a:cs typeface="+mn-cs"/>
              </a:rPr>
              <a:t> BIS, GPRS, Edge, </a:t>
            </a:r>
            <a:r>
              <a:rPr lang="en-US" sz="1200" kern="1200" dirty="0" err="1" smtClean="0">
                <a:solidFill>
                  <a:schemeClr val="tx1"/>
                </a:solidFill>
                <a:effectLst/>
                <a:latin typeface="+mn-lt"/>
                <a:ea typeface="+mn-ea"/>
                <a:cs typeface="+mn-cs"/>
              </a:rPr>
              <a:t>WiFi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dst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Tidak</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semua</a:t>
            </a:r>
            <a:r>
              <a:rPr lang="en-US" sz="1200" kern="1200" dirty="0" smtClean="0">
                <a:solidFill>
                  <a:schemeClr val="tx1"/>
                </a:solidFill>
                <a:effectLst/>
                <a:latin typeface="+mn-lt"/>
                <a:ea typeface="+mn-ea"/>
                <a:cs typeface="+mn-cs"/>
              </a:rPr>
              <a:t> mode </a:t>
            </a:r>
            <a:r>
              <a:rPr lang="en-US" sz="1200" kern="1200" dirty="0" err="1" smtClean="0">
                <a:solidFill>
                  <a:schemeClr val="tx1"/>
                </a:solidFill>
                <a:effectLst/>
                <a:latin typeface="+mn-lt"/>
                <a:ea typeface="+mn-ea"/>
                <a:cs typeface="+mn-cs"/>
              </a:rPr>
              <a:t>koneksi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ini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terenkripsi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contoh</a:t>
            </a:r>
            <a:r>
              <a:rPr lang="en-US" sz="1200" kern="1200" dirty="0" smtClean="0">
                <a:solidFill>
                  <a:schemeClr val="tx1"/>
                </a:solidFill>
                <a:effectLst/>
                <a:latin typeface="+mn-lt"/>
                <a:ea typeface="+mn-ea"/>
                <a:cs typeface="+mn-cs"/>
              </a:rPr>
              <a:t> paling </a:t>
            </a:r>
            <a:r>
              <a:rPr lang="en-US" sz="1200" kern="1200" dirty="0" err="1" smtClean="0">
                <a:solidFill>
                  <a:schemeClr val="tx1"/>
                </a:solidFill>
                <a:effectLst/>
                <a:latin typeface="+mn-lt"/>
                <a:ea typeface="+mn-ea"/>
                <a:cs typeface="+mn-cs"/>
              </a:rPr>
              <a:t>sederhana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adalah</a:t>
            </a:r>
            <a:r>
              <a:rPr lang="en-US" sz="1200" kern="1200" dirty="0" smtClean="0">
                <a:solidFill>
                  <a:schemeClr val="tx1"/>
                </a:solidFill>
                <a:effectLst/>
                <a:latin typeface="+mn-lt"/>
                <a:ea typeface="+mn-ea"/>
                <a:cs typeface="+mn-cs"/>
              </a:rPr>
              <a:t> public </a:t>
            </a:r>
            <a:r>
              <a:rPr lang="en-US" sz="1200" kern="1200" dirty="0" err="1" smtClean="0">
                <a:solidFill>
                  <a:schemeClr val="tx1"/>
                </a:solidFill>
                <a:effectLst/>
                <a:latin typeface="+mn-lt"/>
                <a:ea typeface="+mn-ea"/>
                <a:cs typeface="+mn-cs"/>
              </a:rPr>
              <a:t>wi</a:t>
            </a: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Untuk</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itu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desain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aplikasi</a:t>
            </a:r>
            <a:r>
              <a:rPr lang="en-US" sz="1200" kern="1200" dirty="0" smtClean="0">
                <a:solidFill>
                  <a:schemeClr val="tx1"/>
                </a:solidFill>
                <a:effectLst/>
                <a:latin typeface="+mn-lt"/>
                <a:ea typeface="+mn-ea"/>
                <a:cs typeface="+mn-cs"/>
              </a:rPr>
              <a:t> mobile </a:t>
            </a:r>
            <a:r>
              <a:rPr lang="en-US" sz="1200" kern="1200" dirty="0" err="1" smtClean="0">
                <a:solidFill>
                  <a:schemeClr val="tx1"/>
                </a:solidFill>
                <a:effectLst/>
                <a:latin typeface="+mn-lt"/>
                <a:ea typeface="+mn-ea"/>
                <a:cs typeface="+mn-cs"/>
              </a:rPr>
              <a:t>dengan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menggunakan</a:t>
            </a:r>
            <a:r>
              <a:rPr lang="en-US" sz="1200" kern="1200" dirty="0" smtClean="0">
                <a:solidFill>
                  <a:schemeClr val="tx1"/>
                </a:solidFill>
                <a:effectLst/>
                <a:latin typeface="+mn-lt"/>
                <a:ea typeface="+mn-ea"/>
                <a:cs typeface="+mn-cs"/>
              </a:rPr>
              <a:t> TLS/SSL (Transport Layer Security/Secure Socket Layer) </a:t>
            </a:r>
            <a:r>
              <a:rPr lang="en-US" sz="1200" kern="1200" dirty="0" err="1" smtClean="0">
                <a:solidFill>
                  <a:schemeClr val="tx1"/>
                </a:solidFill>
                <a:effectLst/>
                <a:latin typeface="+mn-lt"/>
                <a:ea typeface="+mn-ea"/>
                <a:cs typeface="+mn-cs"/>
              </a:rPr>
              <a:t>saat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mengirimkan</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menerima</a:t>
            </a:r>
            <a:r>
              <a:rPr lang="en-US" sz="1200" kern="1200" dirty="0" smtClean="0">
                <a:solidFill>
                  <a:schemeClr val="tx1"/>
                </a:solidFill>
                <a:effectLst/>
                <a:latin typeface="+mn-lt"/>
                <a:ea typeface="+mn-ea"/>
                <a:cs typeface="+mn-cs"/>
              </a:rPr>
              <a:t> data </a:t>
            </a:r>
            <a:r>
              <a:rPr lang="en-US" sz="1200" kern="1200" dirty="0" err="1" smtClean="0">
                <a:solidFill>
                  <a:schemeClr val="tx1"/>
                </a:solidFill>
                <a:effectLst/>
                <a:latin typeface="+mn-lt"/>
                <a:ea typeface="+mn-ea"/>
                <a:cs typeface="+mn-cs"/>
              </a:rPr>
              <a:t>sensitif</a:t>
            </a:r>
            <a:r>
              <a:rPr lang="en-US" sz="1200" kern="1200" dirty="0" smtClean="0">
                <a:solidFill>
                  <a:schemeClr val="tx1"/>
                </a:solidFill>
                <a:effectLst/>
                <a:latin typeface="+mn-lt"/>
                <a:ea typeface="+mn-ea"/>
                <a:cs typeface="+mn-cs"/>
              </a:rPr>
              <a:t>.</a:t>
            </a:r>
          </a:p>
          <a:p>
            <a:pPr marL="0" indent="0">
              <a:buFont typeface="+mj-lt"/>
              <a:buNone/>
            </a:pPr>
            <a:r>
              <a:rPr lang="en-US" dirty="0" smtClean="0"/>
              <a:t>3. </a:t>
            </a:r>
            <a:r>
              <a:rPr lang="en-US" sz="1200" kern="1200" dirty="0" err="1" smtClean="0">
                <a:solidFill>
                  <a:schemeClr val="tx1"/>
                </a:solidFill>
                <a:effectLst/>
                <a:latin typeface="+mn-lt"/>
                <a:ea typeface="+mn-ea"/>
                <a:cs typeface="+mn-cs"/>
              </a:rPr>
              <a:t>Jalankan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Aplikasi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dengan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Hak</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Akses</a:t>
            </a:r>
            <a:r>
              <a:rPr lang="en-US" sz="1200" kern="1200" dirty="0" smtClean="0">
                <a:solidFill>
                  <a:schemeClr val="tx1"/>
                </a:solidFill>
                <a:effectLst/>
                <a:latin typeface="+mn-lt"/>
                <a:ea typeface="+mn-ea"/>
                <a:cs typeface="+mn-cs"/>
              </a:rPr>
              <a:t> Minimum</a:t>
            </a:r>
          </a:p>
          <a:p>
            <a:pPr marL="0" indent="0">
              <a:buFont typeface="+mj-lt"/>
              <a:buNone/>
            </a:pPr>
            <a:r>
              <a:rPr lang="en-US" sz="1200" kern="1200" dirty="0" err="1" smtClean="0">
                <a:solidFill>
                  <a:schemeClr val="tx1"/>
                </a:solidFill>
                <a:effectLst/>
                <a:latin typeface="+mn-lt"/>
                <a:ea typeface="+mn-ea"/>
                <a:cs typeface="+mn-cs"/>
              </a:rPr>
              <a:t>Desain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klien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aplikasi</a:t>
            </a:r>
            <a:r>
              <a:rPr lang="en-US" sz="1200" kern="1200" dirty="0" smtClean="0">
                <a:solidFill>
                  <a:schemeClr val="tx1"/>
                </a:solidFill>
                <a:effectLst/>
                <a:latin typeface="+mn-lt"/>
                <a:ea typeface="+mn-ea"/>
                <a:cs typeface="+mn-cs"/>
              </a:rPr>
              <a:t> mobile yang </a:t>
            </a:r>
            <a:r>
              <a:rPr lang="en-US" sz="1200" kern="1200" dirty="0" err="1" smtClean="0">
                <a:solidFill>
                  <a:schemeClr val="tx1"/>
                </a:solidFill>
                <a:effectLst/>
                <a:latin typeface="+mn-lt"/>
                <a:ea typeface="+mn-ea"/>
                <a:cs typeface="+mn-cs"/>
              </a:rPr>
              <a:t>dapat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dijalankan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dengan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hak</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akses</a:t>
            </a:r>
            <a:r>
              <a:rPr lang="en-US" sz="1200" kern="1200" dirty="0" smtClean="0">
                <a:solidFill>
                  <a:schemeClr val="tx1"/>
                </a:solidFill>
                <a:effectLst/>
                <a:latin typeface="+mn-lt"/>
                <a:ea typeface="+mn-ea"/>
                <a:cs typeface="+mn-cs"/>
              </a:rPr>
              <a:t> minimum yang </a:t>
            </a:r>
            <a:r>
              <a:rPr lang="en-US" sz="1200" kern="1200" dirty="0" err="1" smtClean="0">
                <a:solidFill>
                  <a:schemeClr val="tx1"/>
                </a:solidFill>
                <a:effectLst/>
                <a:latin typeface="+mn-lt"/>
                <a:ea typeface="+mn-ea"/>
                <a:cs typeface="+mn-cs"/>
              </a:rPr>
              <a:t>diperlukan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Contohnya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aplikasi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cukup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bisa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dijalankan</a:t>
            </a:r>
            <a:r>
              <a:rPr lang="en-US" sz="1200" kern="1200" dirty="0" smtClean="0">
                <a:solidFill>
                  <a:schemeClr val="tx1"/>
                </a:solidFill>
                <a:effectLst/>
                <a:latin typeface="+mn-lt"/>
                <a:ea typeface="+mn-ea"/>
                <a:cs typeface="+mn-cs"/>
              </a:rPr>
              <a:t> user </a:t>
            </a:r>
            <a:r>
              <a:rPr lang="en-US" sz="1200" kern="1200" dirty="0" err="1" smtClean="0">
                <a:solidFill>
                  <a:schemeClr val="tx1"/>
                </a:solidFill>
                <a:effectLst/>
                <a:latin typeface="+mn-lt"/>
                <a:ea typeface="+mn-ea"/>
                <a:cs typeface="+mn-cs"/>
              </a:rPr>
              <a:t>biasa,tidak</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harus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sebagai</a:t>
            </a:r>
            <a:r>
              <a:rPr lang="en-US" sz="1200" kern="1200" dirty="0" smtClean="0">
                <a:solidFill>
                  <a:schemeClr val="tx1"/>
                </a:solidFill>
                <a:effectLst/>
                <a:latin typeface="+mn-lt"/>
                <a:ea typeface="+mn-ea"/>
                <a:cs typeface="+mn-cs"/>
              </a:rPr>
              <a:t> admin/root; </a:t>
            </a:r>
            <a:r>
              <a:rPr lang="en-US" sz="1200" kern="1200" dirty="0" err="1" smtClean="0">
                <a:solidFill>
                  <a:schemeClr val="tx1"/>
                </a:solidFill>
                <a:effectLst/>
                <a:latin typeface="+mn-lt"/>
                <a:ea typeface="+mn-ea"/>
                <a:cs typeface="+mn-cs"/>
              </a:rPr>
              <a:t>jika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aplikasi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tidak</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membutuhkan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akses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servis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kamera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maka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tak</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perlu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diberikan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akses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servis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kamera</a:t>
            </a:r>
            <a:r>
              <a:rPr lang="en-US" sz="1200" kern="1200" dirty="0" smtClean="0">
                <a:solidFill>
                  <a:schemeClr val="tx1"/>
                </a:solidFill>
                <a:effectLst/>
                <a:latin typeface="+mn-lt"/>
                <a:ea typeface="+mn-ea"/>
                <a:cs typeface="+mn-cs"/>
              </a:rPr>
              <a:t>. Model </a:t>
            </a:r>
            <a:r>
              <a:rPr lang="en-US" sz="1200" kern="1200" dirty="0" err="1" smtClean="0">
                <a:solidFill>
                  <a:schemeClr val="tx1"/>
                </a:solidFill>
                <a:effectLst/>
                <a:latin typeface="+mn-lt"/>
                <a:ea typeface="+mn-ea"/>
                <a:cs typeface="+mn-cs"/>
              </a:rPr>
              <a:t>hak</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akses</a:t>
            </a:r>
            <a:r>
              <a:rPr lang="en-US" sz="1200" kern="1200" dirty="0" smtClean="0">
                <a:solidFill>
                  <a:schemeClr val="tx1"/>
                </a:solidFill>
                <a:effectLst/>
                <a:latin typeface="+mn-lt"/>
                <a:ea typeface="+mn-ea"/>
                <a:cs typeface="+mn-cs"/>
              </a:rPr>
              <a:t> minimum </a:t>
            </a:r>
            <a:r>
              <a:rPr lang="en-US" sz="1200" kern="1200" dirty="0" err="1" smtClean="0">
                <a:solidFill>
                  <a:schemeClr val="tx1"/>
                </a:solidFill>
                <a:effectLst/>
                <a:latin typeface="+mn-lt"/>
                <a:ea typeface="+mn-ea"/>
                <a:cs typeface="+mn-cs"/>
              </a:rPr>
              <a:t>ini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meminimalisir</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risiko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akses</a:t>
            </a:r>
            <a:r>
              <a:rPr lang="en-US" sz="1200" kern="1200" dirty="0" smtClean="0">
                <a:solidFill>
                  <a:schemeClr val="tx1"/>
                </a:solidFill>
                <a:effectLst/>
                <a:latin typeface="+mn-lt"/>
                <a:ea typeface="+mn-ea"/>
                <a:cs typeface="+mn-cs"/>
              </a:rPr>
              <a:t> yang </a:t>
            </a:r>
            <a:r>
              <a:rPr lang="en-US" sz="1200" kern="1200" dirty="0" err="1" smtClean="0">
                <a:solidFill>
                  <a:schemeClr val="tx1"/>
                </a:solidFill>
                <a:effectLst/>
                <a:latin typeface="+mn-lt"/>
                <a:ea typeface="+mn-ea"/>
                <a:cs typeface="+mn-cs"/>
              </a:rPr>
              <a:t>tak</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perlu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memastikan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aplikasi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bisa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berjalan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dengan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cara</a:t>
            </a:r>
            <a:r>
              <a:rPr lang="en-US" sz="1200" kern="1200" dirty="0" smtClean="0">
                <a:solidFill>
                  <a:schemeClr val="tx1"/>
                </a:solidFill>
                <a:effectLst/>
                <a:latin typeface="+mn-lt"/>
                <a:ea typeface="+mn-ea"/>
                <a:cs typeface="+mn-cs"/>
              </a:rPr>
              <a:t> yang paling </a:t>
            </a:r>
            <a:r>
              <a:rPr lang="en-US" sz="1200" kern="1200" dirty="0" err="1" smtClean="0">
                <a:solidFill>
                  <a:schemeClr val="tx1"/>
                </a:solidFill>
                <a:effectLst/>
                <a:latin typeface="+mn-lt"/>
                <a:ea typeface="+mn-ea"/>
                <a:cs typeface="+mn-cs"/>
              </a:rPr>
              <a:t>aman</a:t>
            </a:r>
            <a:r>
              <a:rPr lang="en-US" sz="120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sz="1200" kern="1200" dirty="0" smtClean="0">
                <a:solidFill>
                  <a:schemeClr val="tx1"/>
                </a:solidFill>
                <a:effectLst/>
                <a:latin typeface="+mn-lt"/>
                <a:ea typeface="+mn-ea"/>
                <a:cs typeface="+mn-cs"/>
              </a:rPr>
              <a:t>4. </a:t>
            </a:r>
            <a:r>
              <a:rPr lang="en-US" dirty="0" err="1" smtClean="0"/>
              <a:t>Ikuti</a:t>
            </a:r>
            <a:r>
              <a:rPr lang="en-US" dirty="0" smtClean="0"/>
              <a:t> </a:t>
            </a:r>
            <a:r>
              <a:rPr lang="en-US" dirty="0" err="1" smtClean="0"/>
              <a:t>Praktik</a:t>
            </a:r>
            <a:r>
              <a:rPr lang="en-US" dirty="0" smtClean="0"/>
              <a:t> Secure Coding</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sz="1200" kern="1200" dirty="0" err="1" smtClean="0">
                <a:solidFill>
                  <a:schemeClr val="tx1"/>
                </a:solidFill>
                <a:effectLst/>
                <a:latin typeface="+mn-lt"/>
                <a:ea typeface="+mn-ea"/>
                <a:cs typeface="+mn-cs"/>
              </a:rPr>
              <a:t>Kembangkan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aplikasi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mengikuti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praktik</a:t>
            </a:r>
            <a:r>
              <a:rPr lang="en-US" sz="1200" kern="1200" dirty="0" smtClean="0">
                <a:solidFill>
                  <a:schemeClr val="tx1"/>
                </a:solidFill>
                <a:effectLst/>
                <a:latin typeface="+mn-lt"/>
                <a:ea typeface="+mn-ea"/>
                <a:cs typeface="+mn-cs"/>
              </a:rPr>
              <a:t> secure coding </a:t>
            </a:r>
            <a:r>
              <a:rPr lang="en-US" sz="1200" kern="1200" dirty="0" err="1" smtClean="0">
                <a:solidFill>
                  <a:schemeClr val="tx1"/>
                </a:solidFill>
                <a:effectLst/>
                <a:latin typeface="+mn-lt"/>
                <a:ea typeface="+mn-ea"/>
                <a:cs typeface="+mn-cs"/>
              </a:rPr>
              <a:t>misalnya</a:t>
            </a:r>
            <a:r>
              <a:rPr lang="en-US" sz="1200" kern="1200" dirty="0" smtClean="0">
                <a:solidFill>
                  <a:schemeClr val="tx1"/>
                </a:solidFill>
                <a:effectLst/>
                <a:latin typeface="+mn-lt"/>
                <a:ea typeface="+mn-ea"/>
                <a:cs typeface="+mn-cs"/>
              </a:rPr>
              <a:t>: input validation, output encoding. </a:t>
            </a:r>
            <a:r>
              <a:rPr lang="en-US" sz="1200" kern="1200" dirty="0" err="1" smtClean="0">
                <a:solidFill>
                  <a:schemeClr val="tx1"/>
                </a:solidFill>
                <a:effectLst/>
                <a:latin typeface="+mn-lt"/>
                <a:ea typeface="+mn-ea"/>
                <a:cs typeface="+mn-cs"/>
              </a:rPr>
              <a:t>Pengembang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perlu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melakukan</a:t>
            </a:r>
            <a:r>
              <a:rPr lang="en-US" sz="1200" kern="1200" dirty="0" smtClean="0">
                <a:solidFill>
                  <a:schemeClr val="tx1"/>
                </a:solidFill>
                <a:effectLst/>
                <a:latin typeface="+mn-lt"/>
                <a:ea typeface="+mn-ea"/>
                <a:cs typeface="+mn-cs"/>
              </a:rPr>
              <a:t> static analysis </a:t>
            </a:r>
            <a:r>
              <a:rPr lang="en-US" sz="1200" kern="1200" dirty="0" err="1" smtClean="0">
                <a:solidFill>
                  <a:schemeClr val="tx1"/>
                </a:solidFill>
                <a:effectLst/>
                <a:latin typeface="+mn-lt"/>
                <a:ea typeface="+mn-ea"/>
                <a:cs typeface="+mn-cs"/>
              </a:rPr>
              <a:t>dalam</a:t>
            </a:r>
            <a:r>
              <a:rPr lang="en-US" sz="1200" kern="1200" dirty="0" smtClean="0">
                <a:solidFill>
                  <a:schemeClr val="tx1"/>
                </a:solidFill>
                <a:effectLst/>
                <a:latin typeface="+mn-lt"/>
                <a:ea typeface="+mn-ea"/>
                <a:cs typeface="+mn-cs"/>
              </a:rPr>
              <a:t> proses SDLC </a:t>
            </a:r>
            <a:r>
              <a:rPr lang="en-US" sz="1200" kern="1200" dirty="0" err="1" smtClean="0">
                <a:solidFill>
                  <a:schemeClr val="tx1"/>
                </a:solidFill>
                <a:effectLst/>
                <a:latin typeface="+mn-lt"/>
                <a:ea typeface="+mn-ea"/>
                <a:cs typeface="+mn-cs"/>
              </a:rPr>
              <a:t>untuk</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mengetahui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keamanan</a:t>
            </a:r>
            <a:r>
              <a:rPr lang="en-US" sz="1200" kern="1200" dirty="0" smtClean="0">
                <a:solidFill>
                  <a:schemeClr val="tx1"/>
                </a:solidFill>
                <a:effectLst/>
                <a:latin typeface="+mn-lt"/>
                <a:ea typeface="+mn-ea"/>
                <a:cs typeface="+mn-cs"/>
              </a:rPr>
              <a:t> source code. </a:t>
            </a:r>
            <a:r>
              <a:rPr lang="en-US" sz="1200" kern="1200" dirty="0" err="1" smtClean="0">
                <a:solidFill>
                  <a:schemeClr val="tx1"/>
                </a:solidFill>
                <a:effectLst/>
                <a:latin typeface="+mn-lt"/>
                <a:ea typeface="+mn-ea"/>
                <a:cs typeface="+mn-cs"/>
              </a:rPr>
              <a:t>Lainnya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tanda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tangani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aplikasi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saat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mengunggah</a:t>
            </a:r>
            <a:r>
              <a:rPr lang="en-US" sz="1200" kern="1200" dirty="0" smtClean="0">
                <a:solidFill>
                  <a:schemeClr val="tx1"/>
                </a:solidFill>
                <a:effectLst/>
                <a:latin typeface="+mn-lt"/>
                <a:ea typeface="+mn-ea"/>
                <a:cs typeface="+mn-cs"/>
              </a:rPr>
              <a:t> (signed application) </a:t>
            </a:r>
            <a:r>
              <a:rPr lang="en-US" sz="1200" kern="1200" dirty="0" err="1" smtClean="0">
                <a:solidFill>
                  <a:schemeClr val="tx1"/>
                </a:solidFill>
                <a:effectLst/>
                <a:latin typeface="+mn-lt"/>
                <a:ea typeface="+mn-ea"/>
                <a:cs typeface="+mn-cs"/>
              </a:rPr>
              <a:t>untuk</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menjaga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integritas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aplikasi</a:t>
            </a:r>
            <a:r>
              <a:rPr lang="en-US" sz="1200" kern="1200" dirty="0" smtClean="0">
                <a:solidFill>
                  <a:schemeClr val="tx1"/>
                </a:solidFill>
                <a:effectLst/>
                <a:latin typeface="+mn-lt"/>
                <a:ea typeface="+mn-ea"/>
                <a:cs typeface="+mn-cs"/>
              </a:rPr>
              <a:t>.</a:t>
            </a:r>
          </a:p>
          <a:p>
            <a:pPr marL="0" indent="0">
              <a:buFont typeface="+mj-lt"/>
              <a:buNone/>
            </a:pPr>
            <a:endParaRPr lang="en-US" dirty="0"/>
          </a:p>
        </p:txBody>
      </p:sp>
      <p:sp>
        <p:nvSpPr>
          <p:cNvPr id="4" name="Slide Number Placeholder 3"/>
          <p:cNvSpPr>
            <a:spLocks noGrp="1"/>
          </p:cNvSpPr>
          <p:nvPr>
            <p:ph type="sldNum" sz="quarter" idx="10"/>
          </p:nvPr>
        </p:nvSpPr>
        <p:spPr/>
        <p:txBody>
          <a:bodyPr/>
          <a:lstStyle/>
          <a:p>
            <a:fld id="{D11351D7-7B69-40B9-8EEA-B4FEF26EED31}" type="slidenum">
              <a:rPr lang="id-ID" smtClean="0"/>
              <a:pPr/>
              <a:t>5</a:t>
            </a:fld>
            <a:endParaRPr lang="id-ID"/>
          </a:p>
        </p:txBody>
      </p:sp>
    </p:spTree>
    <p:extLst>
      <p:ext uri="{BB962C8B-B14F-4D97-AF65-F5344CB8AC3E}">
        <p14:creationId xmlns:p14="http://schemas.microsoft.com/office/powerpoint/2010/main" val="32154595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smtClean="0">
                <a:solidFill>
                  <a:schemeClr val="tx1"/>
                </a:solidFill>
                <a:effectLst/>
                <a:latin typeface="+mn-lt"/>
                <a:ea typeface="+mn-ea"/>
                <a:cs typeface="+mn-cs"/>
              </a:rPr>
              <a:t>Installations of access points</a:t>
            </a:r>
            <a:r>
              <a:rPr lang="en-US" sz="1200" b="0" i="0" kern="1200" baseline="0" smtClean="0">
                <a:solidFill>
                  <a:schemeClr val="tx1"/>
                </a:solidFill>
                <a:effectLst/>
                <a:latin typeface="+mn-lt"/>
                <a:ea typeface="+mn-ea"/>
                <a:cs typeface="+mn-cs"/>
              </a:rPr>
              <a:t> </a:t>
            </a:r>
            <a:r>
              <a:rPr lang="en-US" sz="1200" b="0" i="0" kern="1200" smtClean="0">
                <a:solidFill>
                  <a:schemeClr val="tx1"/>
                </a:solidFill>
                <a:effectLst/>
                <a:latin typeface="+mn-lt"/>
                <a:ea typeface="+mn-ea"/>
                <a:cs typeface="+mn-cs"/>
              </a:rPr>
              <a:t>for wireless networks are quite expensive, but the time and cost savings for adding</a:t>
            </a:r>
            <a:r>
              <a:rPr lang="en-US" sz="1200" b="0" i="0" kern="1200" baseline="0" smtClean="0">
                <a:solidFill>
                  <a:schemeClr val="tx1"/>
                </a:solidFill>
                <a:effectLst/>
                <a:latin typeface="+mn-lt"/>
                <a:ea typeface="+mn-ea"/>
                <a:cs typeface="+mn-cs"/>
              </a:rPr>
              <a:t> </a:t>
            </a:r>
            <a:r>
              <a:rPr lang="en-US" sz="1200" b="0" i="0" kern="1200" smtClean="0">
                <a:solidFill>
                  <a:schemeClr val="tx1"/>
                </a:solidFill>
                <a:effectLst/>
                <a:latin typeface="+mn-lt"/>
                <a:ea typeface="+mn-ea"/>
                <a:cs typeface="+mn-cs"/>
              </a:rPr>
              <a:t>another node is very low. </a:t>
            </a:r>
          </a:p>
          <a:p>
            <a:r>
              <a:rPr lang="en-US" sz="1200" b="0" i="0" kern="1200" smtClean="0">
                <a:solidFill>
                  <a:schemeClr val="tx1"/>
                </a:solidFill>
                <a:effectLst/>
                <a:latin typeface="+mn-lt"/>
                <a:ea typeface="+mn-ea"/>
                <a:cs typeface="+mn-cs"/>
              </a:rPr>
              <a:t>Wireless networks are less expensive than ordinary wired</a:t>
            </a:r>
            <a:r>
              <a:rPr lang="en-US" sz="1200" b="0" i="0" kern="1200" baseline="0" smtClean="0">
                <a:solidFill>
                  <a:schemeClr val="tx1"/>
                </a:solidFill>
                <a:effectLst/>
                <a:latin typeface="+mn-lt"/>
                <a:ea typeface="+mn-ea"/>
                <a:cs typeface="+mn-cs"/>
              </a:rPr>
              <a:t> </a:t>
            </a:r>
            <a:r>
              <a:rPr lang="en-US" sz="1200" b="0" i="0" kern="1200" smtClean="0">
                <a:solidFill>
                  <a:schemeClr val="tx1"/>
                </a:solidFill>
                <a:effectLst/>
                <a:latin typeface="+mn-lt"/>
                <a:ea typeface="+mn-ea"/>
                <a:cs typeface="+mn-cs"/>
              </a:rPr>
              <a:t>networks in maintenance of hardware, because there is no need for cables.</a:t>
            </a:r>
            <a:r>
              <a:rPr lang="en-US" smtClean="0"/>
              <a:t> </a:t>
            </a:r>
            <a:endParaRPr lang="en-US"/>
          </a:p>
        </p:txBody>
      </p:sp>
      <p:sp>
        <p:nvSpPr>
          <p:cNvPr id="4" name="Slide Number Placeholder 3"/>
          <p:cNvSpPr>
            <a:spLocks noGrp="1"/>
          </p:cNvSpPr>
          <p:nvPr>
            <p:ph type="sldNum" sz="quarter" idx="10"/>
          </p:nvPr>
        </p:nvSpPr>
        <p:spPr/>
        <p:txBody>
          <a:bodyPr/>
          <a:lstStyle/>
          <a:p>
            <a:fld id="{D11351D7-7B69-40B9-8EEA-B4FEF26EED31}" type="slidenum">
              <a:rPr lang="id-ID" smtClean="0"/>
              <a:pPr/>
              <a:t>27</a:t>
            </a:fld>
            <a:endParaRPr lang="id-ID"/>
          </a:p>
        </p:txBody>
      </p:sp>
    </p:spTree>
    <p:extLst>
      <p:ext uri="{BB962C8B-B14F-4D97-AF65-F5344CB8AC3E}">
        <p14:creationId xmlns:p14="http://schemas.microsoft.com/office/powerpoint/2010/main" val="41133297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Aspek Keamanan</a:t>
            </a:r>
            <a:r>
              <a:rPr lang="en-US" baseline="0" smtClean="0"/>
              <a:t> WLAN mirip dengan LAN</a:t>
            </a:r>
          </a:p>
          <a:p>
            <a:r>
              <a:rPr lang="en-US" baseline="0" smtClean="0"/>
              <a:t>Perbedaannya hanya terletak pada medium penggunaan, yaitu udara</a:t>
            </a:r>
          </a:p>
          <a:p>
            <a:endParaRPr lang="en-US" baseline="0" smtClean="0"/>
          </a:p>
          <a:p>
            <a:r>
              <a:rPr lang="en-US" baseline="0" smtClean="0"/>
              <a:t>Penelasan kemiripan dislide selanjutnya</a:t>
            </a:r>
            <a:endParaRPr lang="en-US" dirty="0" smtClean="0"/>
          </a:p>
        </p:txBody>
      </p:sp>
      <p:sp>
        <p:nvSpPr>
          <p:cNvPr id="4" name="Slide Number Placeholder 3"/>
          <p:cNvSpPr>
            <a:spLocks noGrp="1"/>
          </p:cNvSpPr>
          <p:nvPr>
            <p:ph type="sldNum" sz="quarter" idx="10"/>
          </p:nvPr>
        </p:nvSpPr>
        <p:spPr/>
        <p:txBody>
          <a:bodyPr/>
          <a:lstStyle/>
          <a:p>
            <a:fld id="{D11351D7-7B69-40B9-8EEA-B4FEF26EED31}" type="slidenum">
              <a:rPr lang="id-ID" smtClean="0"/>
              <a:pPr/>
              <a:t>28</a:t>
            </a:fld>
            <a:endParaRPr lang="id-ID"/>
          </a:p>
        </p:txBody>
      </p:sp>
    </p:spTree>
    <p:extLst>
      <p:ext uri="{BB962C8B-B14F-4D97-AF65-F5344CB8AC3E}">
        <p14:creationId xmlns:p14="http://schemas.microsoft.com/office/powerpoint/2010/main" val="15775859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smtClean="0">
                <a:solidFill>
                  <a:schemeClr val="tx1"/>
                </a:solidFill>
                <a:effectLst/>
                <a:latin typeface="+mn-lt"/>
                <a:ea typeface="+mn-ea"/>
                <a:cs typeface="+mn-cs"/>
              </a:rPr>
              <a:t>Klasifikasinya yaitu </a:t>
            </a:r>
            <a:r>
              <a:rPr lang="en-US" sz="1200" b="0" i="1" kern="1200" smtClean="0">
                <a:solidFill>
                  <a:schemeClr val="tx1"/>
                </a:solidFill>
                <a:effectLst/>
                <a:latin typeface="+mn-lt"/>
                <a:ea typeface="+mn-ea"/>
                <a:cs typeface="+mn-cs"/>
              </a:rPr>
              <a:t>internal use only</a:t>
            </a:r>
            <a:r>
              <a:rPr lang="en-US" sz="1200" b="0" i="0" kern="1200" smtClean="0">
                <a:solidFill>
                  <a:schemeClr val="tx1"/>
                </a:solidFill>
                <a:effectLst/>
                <a:latin typeface="+mn-lt"/>
                <a:ea typeface="+mn-ea"/>
                <a:cs typeface="+mn-cs"/>
              </a:rPr>
              <a:t> (hanya digunakan di lingkungan internal perusahaan), </a:t>
            </a:r>
            <a:r>
              <a:rPr lang="en-US" sz="1200" b="0" i="1" kern="1200" smtClean="0">
                <a:solidFill>
                  <a:schemeClr val="tx1"/>
                </a:solidFill>
                <a:effectLst/>
                <a:latin typeface="+mn-lt"/>
                <a:ea typeface="+mn-ea"/>
                <a:cs typeface="+mn-cs"/>
              </a:rPr>
              <a:t>public</a:t>
            </a:r>
            <a:r>
              <a:rPr lang="en-US" sz="1200" b="0" i="0" kern="1200" smtClean="0">
                <a:solidFill>
                  <a:schemeClr val="tx1"/>
                </a:solidFill>
                <a:effectLst/>
                <a:latin typeface="+mn-lt"/>
                <a:ea typeface="+mn-ea"/>
                <a:cs typeface="+mn-cs"/>
              </a:rPr>
              <a:t> (biasanya disebarkan melaui </a:t>
            </a:r>
            <a:r>
              <a:rPr lang="en-US" sz="1200" b="0" i="1" kern="1200" smtClean="0">
                <a:solidFill>
                  <a:schemeClr val="tx1"/>
                </a:solidFill>
                <a:effectLst/>
                <a:latin typeface="+mn-lt"/>
                <a:ea typeface="+mn-ea"/>
                <a:cs typeface="+mn-cs"/>
              </a:rPr>
              <a:t>website</a:t>
            </a:r>
            <a:r>
              <a:rPr lang="en-US" sz="1200" b="0" i="0" kern="1200" smtClean="0">
                <a:solidFill>
                  <a:schemeClr val="tx1"/>
                </a:solidFill>
                <a:effectLst/>
                <a:latin typeface="+mn-lt"/>
                <a:ea typeface="+mn-ea"/>
                <a:cs typeface="+mn-cs"/>
              </a:rPr>
              <a:t> atau media sosial perusahaan), dan </a:t>
            </a:r>
            <a:r>
              <a:rPr lang="en-US" sz="1200" b="0" i="1" kern="1200" smtClean="0">
                <a:solidFill>
                  <a:schemeClr val="tx1"/>
                </a:solidFill>
                <a:effectLst/>
                <a:latin typeface="+mn-lt"/>
                <a:ea typeface="+mn-ea"/>
                <a:cs typeface="+mn-cs"/>
              </a:rPr>
              <a:t>confidential</a:t>
            </a:r>
            <a:r>
              <a:rPr lang="en-US" sz="1200" b="0" i="0" kern="1200" smtClean="0">
                <a:solidFill>
                  <a:schemeClr val="tx1"/>
                </a:solidFill>
                <a:effectLst/>
                <a:latin typeface="+mn-lt"/>
                <a:ea typeface="+mn-ea"/>
                <a:cs typeface="+mn-cs"/>
              </a:rPr>
              <a:t> (sangat rahasia, contohnya data-data terkait planning, finansial, business process, dll).</a:t>
            </a:r>
          </a:p>
          <a:p>
            <a:r>
              <a:rPr lang="en-US" sz="1200" b="0" i="0" kern="1200" smtClean="0">
                <a:solidFill>
                  <a:schemeClr val="tx1"/>
                </a:solidFill>
                <a:effectLst/>
                <a:latin typeface="+mn-lt"/>
                <a:ea typeface="+mn-ea"/>
                <a:cs typeface="+mn-cs"/>
              </a:rPr>
              <a:t>Ancaman yang muncul dari pihak yang tidak berkepentingan terhadap aspek </a:t>
            </a:r>
            <a:r>
              <a:rPr lang="en-US" sz="1200" b="0" i="1" kern="1200" smtClean="0">
                <a:solidFill>
                  <a:schemeClr val="tx1"/>
                </a:solidFill>
                <a:effectLst/>
                <a:latin typeface="+mn-lt"/>
                <a:ea typeface="+mn-ea"/>
                <a:cs typeface="+mn-cs"/>
              </a:rPr>
              <a:t>confidentiality</a:t>
            </a:r>
            <a:r>
              <a:rPr lang="en-US" sz="1200" b="0" i="0" kern="1200" smtClean="0">
                <a:solidFill>
                  <a:schemeClr val="tx1"/>
                </a:solidFill>
                <a:effectLst/>
                <a:latin typeface="+mn-lt"/>
                <a:ea typeface="+mn-ea"/>
                <a:cs typeface="+mn-cs"/>
              </a:rPr>
              <a:t> antara lain:</a:t>
            </a:r>
          </a:p>
          <a:p>
            <a:r>
              <a:rPr lang="en-US" sz="1200" b="0" i="1" kern="1200" smtClean="0">
                <a:solidFill>
                  <a:schemeClr val="tx1"/>
                </a:solidFill>
                <a:effectLst/>
                <a:latin typeface="+mn-lt"/>
                <a:ea typeface="+mn-ea"/>
                <a:cs typeface="+mn-cs"/>
              </a:rPr>
              <a:t>password strength </a:t>
            </a:r>
            <a:r>
              <a:rPr lang="en-US" sz="1200" b="0" i="0" kern="1200" smtClean="0">
                <a:solidFill>
                  <a:schemeClr val="tx1"/>
                </a:solidFill>
                <a:effectLst/>
                <a:latin typeface="+mn-lt"/>
                <a:ea typeface="+mn-ea"/>
                <a:cs typeface="+mn-cs"/>
              </a:rPr>
              <a:t>(lemahnya </a:t>
            </a:r>
            <a:r>
              <a:rPr lang="en-US" sz="1200" b="0" i="1" kern="1200" smtClean="0">
                <a:solidFill>
                  <a:schemeClr val="tx1"/>
                </a:solidFill>
                <a:effectLst/>
                <a:latin typeface="+mn-lt"/>
                <a:ea typeface="+mn-ea"/>
                <a:cs typeface="+mn-cs"/>
              </a:rPr>
              <a:t>password</a:t>
            </a:r>
            <a:r>
              <a:rPr lang="en-US" sz="1200" b="0" i="0" kern="1200" smtClean="0">
                <a:solidFill>
                  <a:schemeClr val="tx1"/>
                </a:solidFill>
                <a:effectLst/>
                <a:latin typeface="+mn-lt"/>
                <a:ea typeface="+mn-ea"/>
                <a:cs typeface="+mn-cs"/>
              </a:rPr>
              <a:t> yang digunakan, sehingga mudah ditebak ataupun di-</a:t>
            </a:r>
            <a:r>
              <a:rPr lang="en-US" sz="1200" b="0" i="1" kern="1200" smtClean="0">
                <a:solidFill>
                  <a:schemeClr val="tx1"/>
                </a:solidFill>
                <a:effectLst/>
                <a:latin typeface="+mn-lt"/>
                <a:ea typeface="+mn-ea"/>
                <a:cs typeface="+mn-cs"/>
              </a:rPr>
              <a:t>bruteforce</a:t>
            </a:r>
            <a:r>
              <a:rPr lang="en-US" sz="1200" b="0" i="0" kern="1200" smtClean="0">
                <a:solidFill>
                  <a:schemeClr val="tx1"/>
                </a:solidFill>
                <a:effectLst/>
                <a:latin typeface="+mn-lt"/>
                <a:ea typeface="+mn-ea"/>
                <a:cs typeface="+mn-cs"/>
              </a:rPr>
              <a:t>)</a:t>
            </a:r>
          </a:p>
          <a:p>
            <a:r>
              <a:rPr lang="en-US" sz="1200" b="0" i="1" kern="1200" smtClean="0">
                <a:solidFill>
                  <a:schemeClr val="tx1"/>
                </a:solidFill>
                <a:effectLst/>
                <a:latin typeface="+mn-lt"/>
                <a:ea typeface="+mn-ea"/>
                <a:cs typeface="+mn-cs"/>
              </a:rPr>
              <a:t>malware</a:t>
            </a:r>
            <a:r>
              <a:rPr lang="en-US" sz="1200" b="0" i="0" kern="1200" smtClean="0">
                <a:solidFill>
                  <a:schemeClr val="tx1"/>
                </a:solidFill>
                <a:effectLst/>
                <a:latin typeface="+mn-lt"/>
                <a:ea typeface="+mn-ea"/>
                <a:cs typeface="+mn-cs"/>
              </a:rPr>
              <a:t> (masuknya virus yang dapat membuat </a:t>
            </a:r>
            <a:r>
              <a:rPr lang="en-US" sz="1200" b="0" i="1" kern="1200" smtClean="0">
                <a:solidFill>
                  <a:schemeClr val="tx1"/>
                </a:solidFill>
                <a:effectLst/>
                <a:latin typeface="+mn-lt"/>
                <a:ea typeface="+mn-ea"/>
                <a:cs typeface="+mn-cs"/>
              </a:rPr>
              <a:t>backdoor </a:t>
            </a:r>
            <a:r>
              <a:rPr lang="en-US" sz="1200" b="0" i="0" kern="1200" smtClean="0">
                <a:solidFill>
                  <a:schemeClr val="tx1"/>
                </a:solidFill>
                <a:effectLst/>
                <a:latin typeface="+mn-lt"/>
                <a:ea typeface="+mn-ea"/>
                <a:cs typeface="+mn-cs"/>
              </a:rPr>
              <a:t>ke sistem ataupun mengumpulkan informasi </a:t>
            </a:r>
            <a:r>
              <a:rPr lang="en-US" sz="1200" b="0" i="1" kern="1200" smtClean="0">
                <a:solidFill>
                  <a:schemeClr val="tx1"/>
                </a:solidFill>
                <a:effectLst/>
                <a:latin typeface="+mn-lt"/>
                <a:ea typeface="+mn-ea"/>
                <a:cs typeface="+mn-cs"/>
              </a:rPr>
              <a:t>pengguna</a:t>
            </a:r>
            <a:r>
              <a:rPr lang="en-US" sz="1200" b="0" i="0" kern="1200" smtClean="0">
                <a:solidFill>
                  <a:schemeClr val="tx1"/>
                </a:solidFill>
                <a:effectLst/>
                <a:latin typeface="+mn-lt"/>
                <a:ea typeface="+mn-ea"/>
                <a:cs typeface="+mn-cs"/>
              </a:rPr>
              <a:t>)</a:t>
            </a:r>
          </a:p>
          <a:p>
            <a:r>
              <a:rPr lang="en-US" sz="1200" b="0" i="1" kern="1200" smtClean="0">
                <a:solidFill>
                  <a:schemeClr val="tx1"/>
                </a:solidFill>
                <a:effectLst/>
                <a:latin typeface="+mn-lt"/>
                <a:ea typeface="+mn-ea"/>
                <a:cs typeface="+mn-cs"/>
              </a:rPr>
              <a:t>social engineering</a:t>
            </a:r>
            <a:r>
              <a:rPr lang="en-US" sz="1200" b="0" i="0" kern="1200" smtClean="0">
                <a:solidFill>
                  <a:schemeClr val="tx1"/>
                </a:solidFill>
                <a:effectLst/>
                <a:latin typeface="+mn-lt"/>
                <a:ea typeface="+mn-ea"/>
                <a:cs typeface="+mn-cs"/>
              </a:rPr>
              <a:t> (lemahnya </a:t>
            </a:r>
            <a:r>
              <a:rPr lang="en-US" sz="1200" b="0" i="1" kern="1200" smtClean="0">
                <a:solidFill>
                  <a:schemeClr val="tx1"/>
                </a:solidFill>
                <a:effectLst/>
                <a:latin typeface="+mn-lt"/>
                <a:ea typeface="+mn-ea"/>
                <a:cs typeface="+mn-cs"/>
              </a:rPr>
              <a:t>security awareness</a:t>
            </a:r>
            <a:r>
              <a:rPr lang="en-US" sz="1200" b="0" i="0" kern="1200" smtClean="0">
                <a:solidFill>
                  <a:schemeClr val="tx1"/>
                </a:solidFill>
                <a:effectLst/>
                <a:latin typeface="+mn-lt"/>
                <a:ea typeface="+mn-ea"/>
                <a:cs typeface="+mn-cs"/>
              </a:rPr>
              <a:t> pengguna dimana mudah sekali untuk ‘dibohongi’ oleh </a:t>
            </a:r>
            <a:r>
              <a:rPr lang="en-US" sz="1200" b="0" i="1" kern="1200" smtClean="0">
                <a:solidFill>
                  <a:schemeClr val="tx1"/>
                </a:solidFill>
                <a:effectLst/>
                <a:latin typeface="+mn-lt"/>
                <a:ea typeface="+mn-ea"/>
                <a:cs typeface="+mn-cs"/>
              </a:rPr>
              <a:t>attacker, </a:t>
            </a:r>
            <a:r>
              <a:rPr lang="en-US" sz="1200" b="0" i="0" kern="1200" smtClean="0">
                <a:solidFill>
                  <a:schemeClr val="tx1"/>
                </a:solidFill>
                <a:effectLst/>
                <a:latin typeface="+mn-lt"/>
                <a:ea typeface="+mn-ea"/>
                <a:cs typeface="+mn-cs"/>
              </a:rPr>
              <a:t>yang biasanya adalah orang yang sudah dikenalnya)</a:t>
            </a:r>
            <a:r>
              <a:rPr lang="en-US" sz="1200" b="0" i="1" kern="1200" smtClean="0">
                <a:solidFill>
                  <a:schemeClr val="tx1"/>
                </a:solidFill>
                <a:effectLst/>
                <a:latin typeface="+mn-lt"/>
                <a:ea typeface="+mn-ea"/>
                <a:cs typeface="+mn-cs"/>
              </a:rPr>
              <a:t>.</a:t>
            </a:r>
            <a:endParaRPr lang="en-US" sz="1200" b="0" i="0" kern="1200" smtClean="0">
              <a:solidFill>
                <a:schemeClr val="tx1"/>
              </a:solidFill>
              <a:effectLst/>
              <a:latin typeface="+mn-lt"/>
              <a:ea typeface="+mn-ea"/>
              <a:cs typeface="+mn-cs"/>
            </a:endParaRPr>
          </a:p>
          <a:p>
            <a:r>
              <a:rPr lang="en-US" sz="1200" b="0" i="0" kern="1200" smtClean="0">
                <a:solidFill>
                  <a:schemeClr val="tx1"/>
                </a:solidFill>
                <a:effectLst/>
                <a:latin typeface="+mn-lt"/>
                <a:ea typeface="+mn-ea"/>
                <a:cs typeface="+mn-cs"/>
              </a:rPr>
              <a:t>Cara yang umum digunakan untuk menjamin tercapainya aspek </a:t>
            </a:r>
            <a:r>
              <a:rPr lang="en-US" sz="1200" b="0" i="1" kern="1200" smtClean="0">
                <a:solidFill>
                  <a:schemeClr val="tx1"/>
                </a:solidFill>
                <a:effectLst/>
                <a:latin typeface="+mn-lt"/>
                <a:ea typeface="+mn-ea"/>
                <a:cs typeface="+mn-cs"/>
              </a:rPr>
              <a:t>confidentiality</a:t>
            </a:r>
            <a:r>
              <a:rPr lang="en-US" sz="1200" b="0" i="0" kern="1200" smtClean="0">
                <a:solidFill>
                  <a:schemeClr val="tx1"/>
                </a:solidFill>
                <a:effectLst/>
                <a:latin typeface="+mn-lt"/>
                <a:ea typeface="+mn-ea"/>
                <a:cs typeface="+mn-cs"/>
              </a:rPr>
              <a:t> adalah dengan menerapkan enkripsi. Enkripsi merupakan sebuah teknik untuk mengubah file/data/informasi dari bentuk yang dapat dimengerti (</a:t>
            </a:r>
            <a:r>
              <a:rPr lang="en-US" sz="1200" b="0" i="1" kern="1200" smtClean="0">
                <a:solidFill>
                  <a:schemeClr val="tx1"/>
                </a:solidFill>
                <a:effectLst/>
                <a:latin typeface="+mn-lt"/>
                <a:ea typeface="+mn-ea"/>
                <a:cs typeface="+mn-cs"/>
              </a:rPr>
              <a:t>plaintext</a:t>
            </a:r>
            <a:r>
              <a:rPr lang="en-US" sz="1200" b="0" i="0" kern="1200" smtClean="0">
                <a:solidFill>
                  <a:schemeClr val="tx1"/>
                </a:solidFill>
                <a:effectLst/>
                <a:latin typeface="+mn-lt"/>
                <a:ea typeface="+mn-ea"/>
                <a:cs typeface="+mn-cs"/>
              </a:rPr>
              <a:t>) menjadi bentuk yang tidak dapat dimengerti (</a:t>
            </a:r>
            <a:r>
              <a:rPr lang="en-US" sz="1200" b="0" i="1" kern="1200" smtClean="0">
                <a:solidFill>
                  <a:schemeClr val="tx1"/>
                </a:solidFill>
                <a:effectLst/>
                <a:latin typeface="+mn-lt"/>
                <a:ea typeface="+mn-ea"/>
                <a:cs typeface="+mn-cs"/>
              </a:rPr>
              <a:t>ciphertext</a:t>
            </a:r>
            <a:r>
              <a:rPr lang="en-US" sz="1200" b="0" i="0" kern="1200" smtClean="0">
                <a:solidFill>
                  <a:schemeClr val="tx1"/>
                </a:solidFill>
                <a:effectLst/>
                <a:latin typeface="+mn-lt"/>
                <a:ea typeface="+mn-ea"/>
                <a:cs typeface="+mn-cs"/>
              </a:rPr>
              <a:t>), sehingga membuat </a:t>
            </a:r>
            <a:r>
              <a:rPr lang="en-US" sz="1200" b="0" i="1" kern="1200" smtClean="0">
                <a:solidFill>
                  <a:schemeClr val="tx1"/>
                </a:solidFill>
                <a:effectLst/>
                <a:latin typeface="+mn-lt"/>
                <a:ea typeface="+mn-ea"/>
                <a:cs typeface="+mn-cs"/>
              </a:rPr>
              <a:t>attacker</a:t>
            </a:r>
            <a:r>
              <a:rPr lang="en-US" sz="1200" b="0" i="0" kern="1200" smtClean="0">
                <a:solidFill>
                  <a:schemeClr val="tx1"/>
                </a:solidFill>
                <a:effectLst/>
                <a:latin typeface="+mn-lt"/>
                <a:ea typeface="+mn-ea"/>
                <a:cs typeface="+mn-cs"/>
              </a:rPr>
              <a:t> sulit untuk mendapatkan informasi yang mereka butuhkan. Enkripsi harus dilakukan pada level media penyimpanan dan transmisi data.</a:t>
            </a:r>
          </a:p>
          <a:p>
            <a:endParaRPr lang="en-US"/>
          </a:p>
        </p:txBody>
      </p:sp>
      <p:sp>
        <p:nvSpPr>
          <p:cNvPr id="4" name="Slide Number Placeholder 3"/>
          <p:cNvSpPr>
            <a:spLocks noGrp="1"/>
          </p:cNvSpPr>
          <p:nvPr>
            <p:ph type="sldNum" sz="quarter" idx="10"/>
          </p:nvPr>
        </p:nvSpPr>
        <p:spPr/>
        <p:txBody>
          <a:bodyPr/>
          <a:lstStyle/>
          <a:p>
            <a:fld id="{D11351D7-7B69-40B9-8EEA-B4FEF26EED31}" type="slidenum">
              <a:rPr lang="id-ID" smtClean="0"/>
              <a:pPr/>
              <a:t>29</a:t>
            </a:fld>
            <a:endParaRPr lang="id-ID"/>
          </a:p>
        </p:txBody>
      </p:sp>
    </p:spTree>
    <p:extLst>
      <p:ext uri="{BB962C8B-B14F-4D97-AF65-F5344CB8AC3E}">
        <p14:creationId xmlns:p14="http://schemas.microsoft.com/office/powerpoint/2010/main" val="9011182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smtClean="0"/>
              <a:t>rusaknya aspek integrity dari sistem juga bisa diakibatkan karena faktor kesengajaan dan faktor accidental (kecelakaan). Faktor kesengajaan bisa dari serangan Denial of Service (DoS), malware, maupun hacker/cracker.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smtClean="0"/>
              <a:t>Untuk faktor accidental (kecelakaan) bisa karena hardware failure (rusak atau  tidak berfungsi dengan baiknya hardware tersebut), konsleting listrik, kebakaran, banjir, gempa bumi, dan bencana alam lainya.</a:t>
            </a:r>
          </a:p>
          <a:p>
            <a:endParaRPr lang="en-US"/>
          </a:p>
        </p:txBody>
      </p:sp>
      <p:sp>
        <p:nvSpPr>
          <p:cNvPr id="4" name="Slide Number Placeholder 3"/>
          <p:cNvSpPr>
            <a:spLocks noGrp="1"/>
          </p:cNvSpPr>
          <p:nvPr>
            <p:ph type="sldNum" sz="quarter" idx="10"/>
          </p:nvPr>
        </p:nvSpPr>
        <p:spPr/>
        <p:txBody>
          <a:bodyPr/>
          <a:lstStyle/>
          <a:p>
            <a:fld id="{D11351D7-7B69-40B9-8EEA-B4FEF26EED31}" type="slidenum">
              <a:rPr lang="id-ID" smtClean="0"/>
              <a:pPr/>
              <a:t>30</a:t>
            </a:fld>
            <a:endParaRPr lang="id-ID"/>
          </a:p>
        </p:txBody>
      </p:sp>
    </p:spTree>
    <p:extLst>
      <p:ext uri="{BB962C8B-B14F-4D97-AF65-F5344CB8AC3E}">
        <p14:creationId xmlns:p14="http://schemas.microsoft.com/office/powerpoint/2010/main" val="42720734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smtClean="0">
                <a:solidFill>
                  <a:schemeClr val="tx1"/>
                </a:solidFill>
                <a:effectLst/>
                <a:latin typeface="+mn-lt"/>
                <a:ea typeface="+mn-ea"/>
                <a:cs typeface="+mn-cs"/>
              </a:rPr>
              <a:t>Untuk memastikan tercapainya aspek </a:t>
            </a:r>
            <a:r>
              <a:rPr lang="en-US" sz="1200" b="0" i="1" kern="1200" smtClean="0">
                <a:solidFill>
                  <a:schemeClr val="tx1"/>
                </a:solidFill>
                <a:effectLst/>
                <a:latin typeface="+mn-lt"/>
                <a:ea typeface="+mn-ea"/>
                <a:cs typeface="+mn-cs"/>
              </a:rPr>
              <a:t>availability</a:t>
            </a:r>
            <a:r>
              <a:rPr lang="en-US" sz="1200" b="0" i="0" kern="1200" smtClean="0">
                <a:solidFill>
                  <a:schemeClr val="tx1"/>
                </a:solidFill>
                <a:effectLst/>
                <a:latin typeface="+mn-lt"/>
                <a:ea typeface="+mn-ea"/>
                <a:cs typeface="+mn-cs"/>
              </a:rPr>
              <a:t>, organisasi perusahaan bisa menerapkan:</a:t>
            </a:r>
          </a:p>
          <a:p>
            <a:r>
              <a:rPr lang="en-US" sz="1200" b="0" i="1" kern="1200" smtClean="0">
                <a:solidFill>
                  <a:schemeClr val="tx1"/>
                </a:solidFill>
                <a:effectLst/>
                <a:latin typeface="+mn-lt"/>
                <a:ea typeface="+mn-ea"/>
                <a:cs typeface="+mn-cs"/>
              </a:rPr>
              <a:t>disaster recovery plan </a:t>
            </a:r>
            <a:r>
              <a:rPr lang="en-US" sz="1200" b="0" i="0" kern="1200" smtClean="0">
                <a:solidFill>
                  <a:schemeClr val="tx1"/>
                </a:solidFill>
                <a:effectLst/>
                <a:latin typeface="+mn-lt"/>
                <a:ea typeface="+mn-ea"/>
                <a:cs typeface="+mn-cs"/>
              </a:rPr>
              <a:t>(memiliki cadangan baik tempat dan </a:t>
            </a:r>
            <a:r>
              <a:rPr lang="en-US" sz="1200" b="0" i="1" kern="1200" smtClean="0">
                <a:solidFill>
                  <a:schemeClr val="tx1"/>
                </a:solidFill>
                <a:effectLst/>
                <a:latin typeface="+mn-lt"/>
                <a:ea typeface="+mn-ea"/>
                <a:cs typeface="+mn-cs"/>
              </a:rPr>
              <a:t>resource</a:t>
            </a:r>
            <a:r>
              <a:rPr lang="en-US" sz="1200" b="0" i="0" kern="1200" smtClean="0">
                <a:solidFill>
                  <a:schemeClr val="tx1"/>
                </a:solidFill>
                <a:effectLst/>
                <a:latin typeface="+mn-lt"/>
                <a:ea typeface="+mn-ea"/>
                <a:cs typeface="+mn-cs"/>
              </a:rPr>
              <a:t>, apabila terjadi bencana pada sistem)</a:t>
            </a:r>
          </a:p>
          <a:p>
            <a:r>
              <a:rPr lang="en-US" sz="1200" b="0" i="1" kern="1200" smtClean="0">
                <a:solidFill>
                  <a:schemeClr val="tx1"/>
                </a:solidFill>
                <a:effectLst/>
                <a:latin typeface="+mn-lt"/>
                <a:ea typeface="+mn-ea"/>
                <a:cs typeface="+mn-cs"/>
              </a:rPr>
              <a:t>redundant hardware</a:t>
            </a:r>
            <a:r>
              <a:rPr lang="en-US" sz="1200" b="0" i="0" kern="1200" smtClean="0">
                <a:solidFill>
                  <a:schemeClr val="tx1"/>
                </a:solidFill>
                <a:effectLst/>
                <a:latin typeface="+mn-lt"/>
                <a:ea typeface="+mn-ea"/>
                <a:cs typeface="+mn-cs"/>
              </a:rPr>
              <a:t> (misal memiliki banyak </a:t>
            </a:r>
            <a:r>
              <a:rPr lang="en-US" sz="1200" b="0" i="1" kern="1200" smtClean="0">
                <a:solidFill>
                  <a:schemeClr val="tx1"/>
                </a:solidFill>
                <a:effectLst/>
                <a:latin typeface="+mn-lt"/>
                <a:ea typeface="+mn-ea"/>
                <a:cs typeface="+mn-cs"/>
              </a:rPr>
              <a:t>power supply</a:t>
            </a:r>
            <a:r>
              <a:rPr lang="en-US" sz="1200" b="0" i="0" kern="1200" smtClean="0">
                <a:solidFill>
                  <a:schemeClr val="tx1"/>
                </a:solidFill>
                <a:effectLst/>
                <a:latin typeface="+mn-lt"/>
                <a:ea typeface="+mn-ea"/>
                <a:cs typeface="+mn-cs"/>
              </a:rPr>
              <a:t>)</a:t>
            </a:r>
          </a:p>
          <a:p>
            <a:r>
              <a:rPr lang="en-US" sz="1200" b="0" i="0" kern="1200" smtClean="0">
                <a:solidFill>
                  <a:schemeClr val="tx1"/>
                </a:solidFill>
                <a:effectLst/>
                <a:latin typeface="+mn-lt"/>
                <a:ea typeface="+mn-ea"/>
                <a:cs typeface="+mn-cs"/>
              </a:rPr>
              <a:t>RAID (salah satu cara untuk menanggulangi </a:t>
            </a:r>
            <a:r>
              <a:rPr lang="en-US" sz="1200" b="0" i="1" kern="1200" smtClean="0">
                <a:solidFill>
                  <a:schemeClr val="tx1"/>
                </a:solidFill>
                <a:effectLst/>
                <a:latin typeface="+mn-lt"/>
                <a:ea typeface="+mn-ea"/>
                <a:cs typeface="+mn-cs"/>
              </a:rPr>
              <a:t>disk failure</a:t>
            </a:r>
            <a:r>
              <a:rPr lang="en-US" sz="1200" b="0" i="0" kern="1200" smtClean="0">
                <a:solidFill>
                  <a:schemeClr val="tx1"/>
                </a:solidFill>
                <a:effectLst/>
                <a:latin typeface="+mn-lt"/>
                <a:ea typeface="+mn-ea"/>
                <a:cs typeface="+mn-cs"/>
              </a:rPr>
              <a:t>)</a:t>
            </a:r>
          </a:p>
          <a:p>
            <a:r>
              <a:rPr lang="en-US" sz="1200" b="0" i="1" kern="1200" smtClean="0">
                <a:solidFill>
                  <a:schemeClr val="tx1"/>
                </a:solidFill>
                <a:effectLst/>
                <a:latin typeface="+mn-lt"/>
                <a:ea typeface="+mn-ea"/>
                <a:cs typeface="+mn-cs"/>
              </a:rPr>
              <a:t>data backup </a:t>
            </a:r>
            <a:r>
              <a:rPr lang="en-US" sz="1200" b="0" i="0" kern="1200" smtClean="0">
                <a:solidFill>
                  <a:schemeClr val="tx1"/>
                </a:solidFill>
                <a:effectLst/>
                <a:latin typeface="+mn-lt"/>
                <a:ea typeface="+mn-ea"/>
                <a:cs typeface="+mn-cs"/>
              </a:rPr>
              <a:t>(rutin melakukan backup data)</a:t>
            </a:r>
          </a:p>
          <a:p>
            <a:r>
              <a:rPr lang="en-US" sz="1200" b="0" i="0" kern="1200" smtClean="0">
                <a:solidFill>
                  <a:schemeClr val="tx1"/>
                </a:solidFill>
                <a:effectLst/>
                <a:latin typeface="+mn-lt"/>
                <a:ea typeface="+mn-ea"/>
                <a:cs typeface="+mn-cs"/>
              </a:rPr>
              <a:t>Untuk contoh dari rusaknya aspek </a:t>
            </a:r>
            <a:r>
              <a:rPr lang="en-US" sz="1200" b="0" i="1" kern="1200" smtClean="0">
                <a:solidFill>
                  <a:schemeClr val="tx1"/>
                </a:solidFill>
                <a:effectLst/>
                <a:latin typeface="+mn-lt"/>
                <a:ea typeface="+mn-ea"/>
                <a:cs typeface="+mn-cs"/>
              </a:rPr>
              <a:t>availability </a:t>
            </a:r>
            <a:r>
              <a:rPr lang="en-US" sz="1200" b="0" i="0" kern="1200" smtClean="0">
                <a:solidFill>
                  <a:schemeClr val="tx1"/>
                </a:solidFill>
                <a:effectLst/>
                <a:latin typeface="+mn-lt"/>
                <a:ea typeface="+mn-ea"/>
                <a:cs typeface="+mn-cs"/>
              </a:rPr>
              <a:t>sistem baru-baru ini adalah </a:t>
            </a:r>
            <a:r>
              <a:rPr lang="en-US" sz="1200" b="0" i="0" u="none" strike="noStrike" kern="1200" smtClean="0">
                <a:solidFill>
                  <a:schemeClr val="tx1"/>
                </a:solidFill>
                <a:effectLst/>
                <a:latin typeface="+mn-lt"/>
                <a:ea typeface="+mn-ea"/>
                <a:cs typeface="+mn-cs"/>
                <a:hlinkClick r:id="rId3"/>
              </a:rPr>
              <a:t>steam</a:t>
            </a:r>
            <a:r>
              <a:rPr lang="en-US" sz="1200" b="0" i="0" kern="1200" smtClean="0">
                <a:solidFill>
                  <a:schemeClr val="tx1"/>
                </a:solidFill>
                <a:effectLst/>
                <a:latin typeface="+mn-lt"/>
                <a:ea typeface="+mn-ea"/>
                <a:cs typeface="+mn-cs"/>
              </a:rPr>
              <a:t>, </a:t>
            </a:r>
            <a:r>
              <a:rPr lang="en-US" sz="1200" b="0" i="1" kern="1200" smtClean="0">
                <a:solidFill>
                  <a:schemeClr val="tx1"/>
                </a:solidFill>
                <a:effectLst/>
                <a:latin typeface="+mn-lt"/>
                <a:ea typeface="+mn-ea"/>
                <a:cs typeface="+mn-cs"/>
              </a:rPr>
              <a:t>platform </a:t>
            </a:r>
            <a:r>
              <a:rPr lang="en-US" sz="1200" b="0" i="0" kern="1200" smtClean="0">
                <a:solidFill>
                  <a:schemeClr val="tx1"/>
                </a:solidFill>
                <a:effectLst/>
                <a:latin typeface="+mn-lt"/>
                <a:ea typeface="+mn-ea"/>
                <a:cs typeface="+mn-cs"/>
              </a:rPr>
              <a:t>distribusi </a:t>
            </a:r>
            <a:r>
              <a:rPr lang="en-US" sz="1200" b="0" i="1" kern="1200" smtClean="0">
                <a:solidFill>
                  <a:schemeClr val="tx1"/>
                </a:solidFill>
                <a:effectLst/>
                <a:latin typeface="+mn-lt"/>
                <a:ea typeface="+mn-ea"/>
                <a:cs typeface="+mn-cs"/>
              </a:rPr>
              <a:t>game</a:t>
            </a:r>
            <a:r>
              <a:rPr lang="en-US" sz="1200" b="0" i="0" kern="1200" smtClean="0">
                <a:solidFill>
                  <a:schemeClr val="tx1"/>
                </a:solidFill>
                <a:effectLst/>
                <a:latin typeface="+mn-lt"/>
                <a:ea typeface="+mn-ea"/>
                <a:cs typeface="+mn-cs"/>
              </a:rPr>
              <a:t> digital terbesar di dunia, tidak bisa diakses atau mengalami </a:t>
            </a:r>
            <a:r>
              <a:rPr lang="en-US" sz="1200" b="0" i="1" kern="1200" smtClean="0">
                <a:solidFill>
                  <a:schemeClr val="tx1"/>
                </a:solidFill>
                <a:effectLst/>
                <a:latin typeface="+mn-lt"/>
                <a:ea typeface="+mn-ea"/>
                <a:cs typeface="+mn-cs"/>
              </a:rPr>
              <a:t>server down</a:t>
            </a:r>
            <a:r>
              <a:rPr lang="en-US" sz="1200" b="0" i="0" kern="1200" smtClean="0">
                <a:solidFill>
                  <a:schemeClr val="tx1"/>
                </a:solidFill>
                <a:effectLst/>
                <a:latin typeface="+mn-lt"/>
                <a:ea typeface="+mn-ea"/>
                <a:cs typeface="+mn-cs"/>
              </a:rPr>
              <a:t>oleh serangan </a:t>
            </a:r>
            <a:r>
              <a:rPr lang="en-US" sz="1200" b="0" i="1" kern="1200" smtClean="0">
                <a:solidFill>
                  <a:schemeClr val="tx1"/>
                </a:solidFill>
                <a:effectLst/>
                <a:latin typeface="+mn-lt"/>
                <a:ea typeface="+mn-ea"/>
                <a:cs typeface="+mn-cs"/>
              </a:rPr>
              <a:t>Distributed Denial of Service (DDoS). </a:t>
            </a:r>
            <a:r>
              <a:rPr lang="en-US" sz="1200" b="0" i="0" kern="1200" smtClean="0">
                <a:solidFill>
                  <a:schemeClr val="tx1"/>
                </a:solidFill>
                <a:effectLst/>
                <a:latin typeface="+mn-lt"/>
                <a:ea typeface="+mn-ea"/>
                <a:cs typeface="+mn-cs"/>
              </a:rPr>
              <a:t>Padahal pada waktu tersebut </a:t>
            </a:r>
            <a:r>
              <a:rPr lang="en-US" sz="1200" b="0" i="1" kern="1200" smtClean="0">
                <a:solidFill>
                  <a:schemeClr val="tx1"/>
                </a:solidFill>
                <a:effectLst/>
                <a:latin typeface="+mn-lt"/>
                <a:ea typeface="+mn-ea"/>
                <a:cs typeface="+mn-cs"/>
              </a:rPr>
              <a:t>steam</a:t>
            </a:r>
            <a:r>
              <a:rPr lang="en-US" sz="1200" b="0" i="0" kern="1200" smtClean="0">
                <a:solidFill>
                  <a:schemeClr val="tx1"/>
                </a:solidFill>
                <a:effectLst/>
                <a:latin typeface="+mn-lt"/>
                <a:ea typeface="+mn-ea"/>
                <a:cs typeface="+mn-cs"/>
              </a:rPr>
              <a:t>sedang dibanjiri pengunjung karena sedang mengadakan </a:t>
            </a:r>
            <a:r>
              <a:rPr lang="en-US" sz="1200" b="0" i="1" kern="1200" smtClean="0">
                <a:solidFill>
                  <a:schemeClr val="tx1"/>
                </a:solidFill>
                <a:effectLst/>
                <a:latin typeface="+mn-lt"/>
                <a:ea typeface="+mn-ea"/>
                <a:cs typeface="+mn-cs"/>
              </a:rPr>
              <a:t>winter sale</a:t>
            </a:r>
            <a:r>
              <a:rPr lang="en-US" sz="1200" b="0" i="0" kern="1200" smtClean="0">
                <a:solidFill>
                  <a:schemeClr val="tx1"/>
                </a:solidFill>
                <a:effectLst/>
                <a:latin typeface="+mn-lt"/>
                <a:ea typeface="+mn-ea"/>
                <a:cs typeface="+mn-cs"/>
              </a:rPr>
              <a:t>.</a:t>
            </a:r>
          </a:p>
          <a:p>
            <a:r>
              <a:rPr lang="en-US" sz="1200" b="0" i="0" kern="1200" smtClean="0">
                <a:solidFill>
                  <a:schemeClr val="tx1"/>
                </a:solidFill>
                <a:effectLst/>
                <a:latin typeface="+mn-lt"/>
                <a:ea typeface="+mn-ea"/>
                <a:cs typeface="+mn-cs"/>
              </a:rPr>
              <a:t>Demikian 3 prinsip dasar pada keamanan informasi. Ketiganya (confidentiality, integrity, availability) harus tercapai dan terlindungi untuk menciptakan suatu sistem yang bisa dibilang aman walaupun kenyataannya tidak ada sistem yang benar-benar aman.</a:t>
            </a:r>
          </a:p>
          <a:p>
            <a:r>
              <a:rPr lang="en-US" smtClean="0"/>
              <a:t/>
            </a:r>
            <a:br>
              <a:rPr lang="en-US" smtClean="0"/>
            </a:br>
            <a:endParaRPr lang="en-US"/>
          </a:p>
        </p:txBody>
      </p:sp>
      <p:sp>
        <p:nvSpPr>
          <p:cNvPr id="4" name="Slide Number Placeholder 3"/>
          <p:cNvSpPr>
            <a:spLocks noGrp="1"/>
          </p:cNvSpPr>
          <p:nvPr>
            <p:ph type="sldNum" sz="quarter" idx="10"/>
          </p:nvPr>
        </p:nvSpPr>
        <p:spPr/>
        <p:txBody>
          <a:bodyPr/>
          <a:lstStyle/>
          <a:p>
            <a:fld id="{D11351D7-7B69-40B9-8EEA-B4FEF26EED31}" type="slidenum">
              <a:rPr lang="id-ID" smtClean="0"/>
              <a:pPr/>
              <a:t>31</a:t>
            </a:fld>
            <a:endParaRPr lang="id-ID"/>
          </a:p>
        </p:txBody>
      </p:sp>
    </p:spTree>
    <p:extLst>
      <p:ext uri="{BB962C8B-B14F-4D97-AF65-F5344CB8AC3E}">
        <p14:creationId xmlns:p14="http://schemas.microsoft.com/office/powerpoint/2010/main" val="18055654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smtClean="0">
                <a:solidFill>
                  <a:schemeClr val="tx1"/>
                </a:solidFill>
                <a:effectLst/>
                <a:latin typeface="+mn-lt"/>
                <a:ea typeface="+mn-ea"/>
                <a:cs typeface="+mn-cs"/>
              </a:rPr>
              <a:t>authentication</a:t>
            </a:r>
            <a:r>
              <a:rPr lang="en-US" sz="1200" b="0" i="0" kern="1200" smtClean="0">
                <a:solidFill>
                  <a:schemeClr val="tx1"/>
                </a:solidFill>
                <a:effectLst/>
                <a:latin typeface="+mn-lt"/>
                <a:ea typeface="+mn-ea"/>
                <a:cs typeface="+mn-cs"/>
              </a:rPr>
              <a:t> dapat dicapai dengan:</a:t>
            </a:r>
          </a:p>
          <a:p>
            <a:r>
              <a:rPr lang="en-US" sz="1200" b="0" i="0" kern="1200" smtClean="0">
                <a:solidFill>
                  <a:schemeClr val="tx1"/>
                </a:solidFill>
                <a:effectLst/>
                <a:latin typeface="+mn-lt"/>
                <a:ea typeface="+mn-ea"/>
                <a:cs typeface="+mn-cs"/>
              </a:rPr>
              <a:t>menerapkan </a:t>
            </a:r>
            <a:r>
              <a:rPr lang="en-US" sz="1200" b="0" i="1" kern="1200" smtClean="0">
                <a:solidFill>
                  <a:schemeClr val="tx1"/>
                </a:solidFill>
                <a:effectLst/>
                <a:latin typeface="+mn-lt"/>
                <a:ea typeface="+mn-ea"/>
                <a:cs typeface="+mn-cs"/>
              </a:rPr>
              <a:t>strong  encryption</a:t>
            </a:r>
            <a:r>
              <a:rPr lang="en-US" sz="1200" b="0" i="0" kern="1200" smtClean="0">
                <a:solidFill>
                  <a:schemeClr val="tx1"/>
                </a:solidFill>
                <a:effectLst/>
                <a:latin typeface="+mn-lt"/>
                <a:ea typeface="+mn-ea"/>
                <a:cs typeface="+mn-cs"/>
              </a:rPr>
              <a:t> pada media penyimpanan dan transmisi data.</a:t>
            </a:r>
          </a:p>
          <a:p>
            <a:r>
              <a:rPr lang="en-US" sz="1200" b="0" i="0" kern="1200" smtClean="0">
                <a:solidFill>
                  <a:schemeClr val="tx1"/>
                </a:solidFill>
                <a:effectLst/>
                <a:latin typeface="+mn-lt"/>
                <a:ea typeface="+mn-ea"/>
                <a:cs typeface="+mn-cs"/>
              </a:rPr>
              <a:t>menerapkan </a:t>
            </a:r>
            <a:r>
              <a:rPr lang="en-US" sz="1200" b="0" i="1" kern="1200" smtClean="0">
                <a:solidFill>
                  <a:schemeClr val="tx1"/>
                </a:solidFill>
                <a:effectLst/>
                <a:latin typeface="+mn-lt"/>
                <a:ea typeface="+mn-ea"/>
                <a:cs typeface="+mn-cs"/>
              </a:rPr>
              <a:t>strong authentication</a:t>
            </a:r>
            <a:r>
              <a:rPr lang="en-US" sz="1200" b="0" i="0" kern="1200" smtClean="0">
                <a:solidFill>
                  <a:schemeClr val="tx1"/>
                </a:solidFill>
                <a:effectLst/>
                <a:latin typeface="+mn-lt"/>
                <a:ea typeface="+mn-ea"/>
                <a:cs typeface="+mn-cs"/>
              </a:rPr>
              <a:t> dan </a:t>
            </a:r>
            <a:r>
              <a:rPr lang="en-US" sz="1200" b="0" i="1" kern="1200" smtClean="0">
                <a:solidFill>
                  <a:schemeClr val="tx1"/>
                </a:solidFill>
                <a:effectLst/>
                <a:latin typeface="+mn-lt"/>
                <a:ea typeface="+mn-ea"/>
                <a:cs typeface="+mn-cs"/>
              </a:rPr>
              <a:t>validation</a:t>
            </a:r>
            <a:r>
              <a:rPr lang="en-US" sz="1200" b="0" i="0" kern="1200" smtClean="0">
                <a:solidFill>
                  <a:schemeClr val="tx1"/>
                </a:solidFill>
                <a:effectLst/>
                <a:latin typeface="+mn-lt"/>
                <a:ea typeface="+mn-ea"/>
                <a:cs typeface="+mn-cs"/>
              </a:rPr>
              <a:t> pada setiap akses file/akun login/action yang diterapkan. Authentication dan validation dilakukan untuk menjamin legalitas dari akses yang dilakukan.</a:t>
            </a:r>
          </a:p>
          <a:p>
            <a:r>
              <a:rPr lang="en-US" sz="1200" b="0" i="0" kern="1200" smtClean="0">
                <a:solidFill>
                  <a:schemeClr val="tx1"/>
                </a:solidFill>
                <a:effectLst/>
                <a:latin typeface="+mn-lt"/>
                <a:ea typeface="+mn-ea"/>
                <a:cs typeface="+mn-cs"/>
              </a:rPr>
              <a:t>menerapkan </a:t>
            </a:r>
            <a:r>
              <a:rPr lang="en-US" sz="1200" b="0" i="1" kern="1200" smtClean="0">
                <a:solidFill>
                  <a:schemeClr val="tx1"/>
                </a:solidFill>
                <a:effectLst/>
                <a:latin typeface="+mn-lt"/>
                <a:ea typeface="+mn-ea"/>
                <a:cs typeface="+mn-cs"/>
              </a:rPr>
              <a:t>access control</a:t>
            </a:r>
            <a:r>
              <a:rPr lang="en-US" sz="1200" b="0" i="0" kern="1200" smtClean="0">
                <a:solidFill>
                  <a:schemeClr val="tx1"/>
                </a:solidFill>
                <a:effectLst/>
                <a:latin typeface="+mn-lt"/>
                <a:ea typeface="+mn-ea"/>
                <a:cs typeface="+mn-cs"/>
              </a:rPr>
              <a:t> yang ketat ke sistem, yaitu setiap akun yang ada harus dibatasi hak aksesnya. Misal tidak semua memiliki hak akses untuk mengedit, lainnya hanya bisa melihat saja.</a:t>
            </a:r>
          </a:p>
          <a:p>
            <a:r>
              <a:rPr lang="en-US" sz="1200" b="0" i="0" kern="1200" smtClean="0">
                <a:solidFill>
                  <a:schemeClr val="tx1"/>
                </a:solidFill>
                <a:effectLst/>
                <a:latin typeface="+mn-lt"/>
                <a:ea typeface="+mn-ea"/>
                <a:cs typeface="+mn-cs"/>
              </a:rPr>
              <a:t>Contoh mudah dan umum dari rusaknya </a:t>
            </a:r>
            <a:r>
              <a:rPr lang="en-US" sz="1200" b="0" i="1" kern="1200" smtClean="0">
                <a:solidFill>
                  <a:schemeClr val="tx1"/>
                </a:solidFill>
                <a:effectLst/>
                <a:latin typeface="+mn-lt"/>
                <a:ea typeface="+mn-ea"/>
                <a:cs typeface="+mn-cs"/>
              </a:rPr>
              <a:t>integrity</a:t>
            </a:r>
            <a:r>
              <a:rPr lang="en-US" sz="1200" b="0" i="0" kern="1200" smtClean="0">
                <a:solidFill>
                  <a:schemeClr val="tx1"/>
                </a:solidFill>
                <a:effectLst/>
                <a:latin typeface="+mn-lt"/>
                <a:ea typeface="+mn-ea"/>
                <a:cs typeface="+mn-cs"/>
              </a:rPr>
              <a:t> terkait keamanan informasi adalah pada proses pengiriman </a:t>
            </a:r>
            <a:r>
              <a:rPr lang="en-US" sz="1200" b="0" i="1" kern="1200" smtClean="0">
                <a:solidFill>
                  <a:schemeClr val="tx1"/>
                </a:solidFill>
                <a:effectLst/>
                <a:latin typeface="+mn-lt"/>
                <a:ea typeface="+mn-ea"/>
                <a:cs typeface="+mn-cs"/>
              </a:rPr>
              <a:t>email</a:t>
            </a:r>
            <a:r>
              <a:rPr lang="en-US" sz="1200" b="0" i="0" kern="1200" smtClean="0">
                <a:solidFill>
                  <a:schemeClr val="tx1"/>
                </a:solidFill>
                <a:effectLst/>
                <a:latin typeface="+mn-lt"/>
                <a:ea typeface="+mn-ea"/>
                <a:cs typeface="+mn-cs"/>
              </a:rPr>
              <a:t>. Alice mengirimkan email ke Bob. Namun ketika email dikirim, di tengah jalan Eve meng-</a:t>
            </a:r>
            <a:r>
              <a:rPr lang="en-US" sz="1200" b="0" i="1" kern="1200" smtClean="0">
                <a:solidFill>
                  <a:schemeClr val="tx1"/>
                </a:solidFill>
                <a:effectLst/>
                <a:latin typeface="+mn-lt"/>
                <a:ea typeface="+mn-ea"/>
                <a:cs typeface="+mn-cs"/>
              </a:rPr>
              <a:t>intercept</a:t>
            </a:r>
            <a:r>
              <a:rPr lang="en-US" sz="1200" b="0" i="0" kern="1200" smtClean="0">
                <a:solidFill>
                  <a:schemeClr val="tx1"/>
                </a:solidFill>
                <a:effectLst/>
                <a:latin typeface="+mn-lt"/>
                <a:ea typeface="+mn-ea"/>
                <a:cs typeface="+mn-cs"/>
              </a:rPr>
              <a:t> email tersebut dan mengganti isi emailnya kemudian baru diteruskan ke Bob. Bob akan mengira bahwa email tersebut benar dari Alice padahal isinya telah terlebih dahulu dirubah oleh Eve. Hal tersebut menunjukkan aspek </a:t>
            </a:r>
            <a:r>
              <a:rPr lang="en-US" sz="1200" b="0" i="1" kern="1200" smtClean="0">
                <a:solidFill>
                  <a:schemeClr val="tx1"/>
                </a:solidFill>
                <a:effectLst/>
                <a:latin typeface="+mn-lt"/>
                <a:ea typeface="+mn-ea"/>
                <a:cs typeface="+mn-cs"/>
              </a:rPr>
              <a:t>integrity</a:t>
            </a:r>
            <a:r>
              <a:rPr lang="en-US" sz="1200" b="0" i="0" kern="1200" smtClean="0">
                <a:solidFill>
                  <a:schemeClr val="tx1"/>
                </a:solidFill>
                <a:effectLst/>
                <a:latin typeface="+mn-lt"/>
                <a:ea typeface="+mn-ea"/>
                <a:cs typeface="+mn-cs"/>
              </a:rPr>
              <a:t>dari email yang dikirim oleh Alice telah hilang/rusak.</a:t>
            </a:r>
          </a:p>
          <a:p>
            <a:endParaRPr lang="en-US" smtClean="0"/>
          </a:p>
          <a:p>
            <a:endParaRPr lang="en-US"/>
          </a:p>
        </p:txBody>
      </p:sp>
      <p:sp>
        <p:nvSpPr>
          <p:cNvPr id="4" name="Slide Number Placeholder 3"/>
          <p:cNvSpPr>
            <a:spLocks noGrp="1"/>
          </p:cNvSpPr>
          <p:nvPr>
            <p:ph type="sldNum" sz="quarter" idx="10"/>
          </p:nvPr>
        </p:nvSpPr>
        <p:spPr/>
        <p:txBody>
          <a:bodyPr/>
          <a:lstStyle/>
          <a:p>
            <a:fld id="{D11351D7-7B69-40B9-8EEA-B4FEF26EED31}" type="slidenum">
              <a:rPr lang="id-ID" smtClean="0"/>
              <a:pPr/>
              <a:t>32</a:t>
            </a:fld>
            <a:endParaRPr lang="id-ID"/>
          </a:p>
        </p:txBody>
      </p:sp>
    </p:spTree>
    <p:extLst>
      <p:ext uri="{BB962C8B-B14F-4D97-AF65-F5344CB8AC3E}">
        <p14:creationId xmlns:p14="http://schemas.microsoft.com/office/powerpoint/2010/main" val="27570269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1351D7-7B69-40B9-8EEA-B4FEF26EED31}" type="slidenum">
              <a:rPr lang="id-ID" smtClean="0"/>
              <a:pPr/>
              <a:t>33</a:t>
            </a:fld>
            <a:endParaRPr lang="id-ID"/>
          </a:p>
        </p:txBody>
      </p:sp>
    </p:spTree>
    <p:extLst>
      <p:ext uri="{BB962C8B-B14F-4D97-AF65-F5344CB8AC3E}">
        <p14:creationId xmlns:p14="http://schemas.microsoft.com/office/powerpoint/2010/main" val="26029957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smtClean="0">
                <a:solidFill>
                  <a:schemeClr val="tx1"/>
                </a:solidFill>
                <a:effectLst/>
                <a:latin typeface="+mn-lt"/>
                <a:ea typeface="+mn-ea"/>
                <a:cs typeface="+mn-cs"/>
              </a:rPr>
              <a:t>Installations of access points</a:t>
            </a:r>
            <a:r>
              <a:rPr lang="en-US" sz="1200" b="0" i="0" kern="1200" baseline="0" smtClean="0">
                <a:solidFill>
                  <a:schemeClr val="tx1"/>
                </a:solidFill>
                <a:effectLst/>
                <a:latin typeface="+mn-lt"/>
                <a:ea typeface="+mn-ea"/>
                <a:cs typeface="+mn-cs"/>
              </a:rPr>
              <a:t> </a:t>
            </a:r>
            <a:r>
              <a:rPr lang="en-US" sz="1200" b="0" i="0" kern="1200" smtClean="0">
                <a:solidFill>
                  <a:schemeClr val="tx1"/>
                </a:solidFill>
                <a:effectLst/>
                <a:latin typeface="+mn-lt"/>
                <a:ea typeface="+mn-ea"/>
                <a:cs typeface="+mn-cs"/>
              </a:rPr>
              <a:t>for wireless networks are quite expensive, but the time and cost savings for adding</a:t>
            </a:r>
            <a:r>
              <a:rPr lang="en-US" sz="1200" b="0" i="0" kern="1200" baseline="0" smtClean="0">
                <a:solidFill>
                  <a:schemeClr val="tx1"/>
                </a:solidFill>
                <a:effectLst/>
                <a:latin typeface="+mn-lt"/>
                <a:ea typeface="+mn-ea"/>
                <a:cs typeface="+mn-cs"/>
              </a:rPr>
              <a:t> </a:t>
            </a:r>
            <a:r>
              <a:rPr lang="en-US" sz="1200" b="0" i="0" kern="1200" smtClean="0">
                <a:solidFill>
                  <a:schemeClr val="tx1"/>
                </a:solidFill>
                <a:effectLst/>
                <a:latin typeface="+mn-lt"/>
                <a:ea typeface="+mn-ea"/>
                <a:cs typeface="+mn-cs"/>
              </a:rPr>
              <a:t>another node is very low. </a:t>
            </a:r>
          </a:p>
          <a:p>
            <a:r>
              <a:rPr lang="en-US" sz="1200" b="0" i="0" kern="1200" smtClean="0">
                <a:solidFill>
                  <a:schemeClr val="tx1"/>
                </a:solidFill>
                <a:effectLst/>
                <a:latin typeface="+mn-lt"/>
                <a:ea typeface="+mn-ea"/>
                <a:cs typeface="+mn-cs"/>
              </a:rPr>
              <a:t>Wireless networks are less expensive than ordinary wired</a:t>
            </a:r>
            <a:r>
              <a:rPr lang="en-US" sz="1200" b="0" i="0" kern="1200" baseline="0" smtClean="0">
                <a:solidFill>
                  <a:schemeClr val="tx1"/>
                </a:solidFill>
                <a:effectLst/>
                <a:latin typeface="+mn-lt"/>
                <a:ea typeface="+mn-ea"/>
                <a:cs typeface="+mn-cs"/>
              </a:rPr>
              <a:t> </a:t>
            </a:r>
            <a:r>
              <a:rPr lang="en-US" sz="1200" b="0" i="0" kern="1200" smtClean="0">
                <a:solidFill>
                  <a:schemeClr val="tx1"/>
                </a:solidFill>
                <a:effectLst/>
                <a:latin typeface="+mn-lt"/>
                <a:ea typeface="+mn-ea"/>
                <a:cs typeface="+mn-cs"/>
              </a:rPr>
              <a:t>networks in maintenance of hardware, because there is no need for cables.</a:t>
            </a:r>
            <a:r>
              <a:rPr lang="en-US" smtClean="0"/>
              <a:t> </a:t>
            </a:r>
            <a:endParaRPr lang="en-US"/>
          </a:p>
        </p:txBody>
      </p:sp>
      <p:sp>
        <p:nvSpPr>
          <p:cNvPr id="4" name="Slide Number Placeholder 3"/>
          <p:cNvSpPr>
            <a:spLocks noGrp="1"/>
          </p:cNvSpPr>
          <p:nvPr>
            <p:ph type="sldNum" sz="quarter" idx="10"/>
          </p:nvPr>
        </p:nvSpPr>
        <p:spPr/>
        <p:txBody>
          <a:bodyPr/>
          <a:lstStyle/>
          <a:p>
            <a:fld id="{D11351D7-7B69-40B9-8EEA-B4FEF26EED31}" type="slidenum">
              <a:rPr lang="id-ID" smtClean="0"/>
              <a:pPr/>
              <a:t>34</a:t>
            </a:fld>
            <a:endParaRPr lang="id-ID"/>
          </a:p>
        </p:txBody>
      </p:sp>
    </p:spTree>
    <p:extLst>
      <p:ext uri="{BB962C8B-B14F-4D97-AF65-F5344CB8AC3E}">
        <p14:creationId xmlns:p14="http://schemas.microsoft.com/office/powerpoint/2010/main" val="2282829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smtClean="0">
                <a:solidFill>
                  <a:schemeClr val="tx1"/>
                </a:solidFill>
                <a:effectLst/>
                <a:latin typeface="+mn-lt"/>
                <a:ea typeface="+mn-ea"/>
                <a:cs typeface="+mn-cs"/>
              </a:rPr>
              <a:t>Installations of access points</a:t>
            </a:r>
            <a:r>
              <a:rPr lang="en-US" sz="1200" b="0" i="0" kern="1200" baseline="0" smtClean="0">
                <a:solidFill>
                  <a:schemeClr val="tx1"/>
                </a:solidFill>
                <a:effectLst/>
                <a:latin typeface="+mn-lt"/>
                <a:ea typeface="+mn-ea"/>
                <a:cs typeface="+mn-cs"/>
              </a:rPr>
              <a:t> </a:t>
            </a:r>
            <a:r>
              <a:rPr lang="en-US" sz="1200" b="0" i="0" kern="1200" smtClean="0">
                <a:solidFill>
                  <a:schemeClr val="tx1"/>
                </a:solidFill>
                <a:effectLst/>
                <a:latin typeface="+mn-lt"/>
                <a:ea typeface="+mn-ea"/>
                <a:cs typeface="+mn-cs"/>
              </a:rPr>
              <a:t>for wireless networks are quite expensive, but the time and cost savings for adding</a:t>
            </a:r>
            <a:r>
              <a:rPr lang="en-US" sz="1200" b="0" i="0" kern="1200" baseline="0" smtClean="0">
                <a:solidFill>
                  <a:schemeClr val="tx1"/>
                </a:solidFill>
                <a:effectLst/>
                <a:latin typeface="+mn-lt"/>
                <a:ea typeface="+mn-ea"/>
                <a:cs typeface="+mn-cs"/>
              </a:rPr>
              <a:t> </a:t>
            </a:r>
            <a:r>
              <a:rPr lang="en-US" sz="1200" b="0" i="0" kern="1200" smtClean="0">
                <a:solidFill>
                  <a:schemeClr val="tx1"/>
                </a:solidFill>
                <a:effectLst/>
                <a:latin typeface="+mn-lt"/>
                <a:ea typeface="+mn-ea"/>
                <a:cs typeface="+mn-cs"/>
              </a:rPr>
              <a:t>another node is very low. </a:t>
            </a:r>
          </a:p>
          <a:p>
            <a:r>
              <a:rPr lang="en-US" sz="1200" b="0" i="0" kern="1200" smtClean="0">
                <a:solidFill>
                  <a:schemeClr val="tx1"/>
                </a:solidFill>
                <a:effectLst/>
                <a:latin typeface="+mn-lt"/>
                <a:ea typeface="+mn-ea"/>
                <a:cs typeface="+mn-cs"/>
              </a:rPr>
              <a:t>Wireless networks are less expensive than ordinary wired</a:t>
            </a:r>
            <a:r>
              <a:rPr lang="en-US" sz="1200" b="0" i="0" kern="1200" baseline="0" smtClean="0">
                <a:solidFill>
                  <a:schemeClr val="tx1"/>
                </a:solidFill>
                <a:effectLst/>
                <a:latin typeface="+mn-lt"/>
                <a:ea typeface="+mn-ea"/>
                <a:cs typeface="+mn-cs"/>
              </a:rPr>
              <a:t> </a:t>
            </a:r>
            <a:r>
              <a:rPr lang="en-US" sz="1200" b="0" i="0" kern="1200" smtClean="0">
                <a:solidFill>
                  <a:schemeClr val="tx1"/>
                </a:solidFill>
                <a:effectLst/>
                <a:latin typeface="+mn-lt"/>
                <a:ea typeface="+mn-ea"/>
                <a:cs typeface="+mn-cs"/>
              </a:rPr>
              <a:t>networks in maintenance of hardware, because there is no need for cables.</a:t>
            </a:r>
            <a:r>
              <a:rPr lang="en-US" smtClean="0"/>
              <a:t> </a:t>
            </a:r>
            <a:endParaRPr lang="en-US"/>
          </a:p>
        </p:txBody>
      </p:sp>
      <p:sp>
        <p:nvSpPr>
          <p:cNvPr id="4" name="Slide Number Placeholder 3"/>
          <p:cNvSpPr>
            <a:spLocks noGrp="1"/>
          </p:cNvSpPr>
          <p:nvPr>
            <p:ph type="sldNum" sz="quarter" idx="10"/>
          </p:nvPr>
        </p:nvSpPr>
        <p:spPr/>
        <p:txBody>
          <a:bodyPr/>
          <a:lstStyle/>
          <a:p>
            <a:fld id="{D11351D7-7B69-40B9-8EEA-B4FEF26EED31}" type="slidenum">
              <a:rPr lang="id-ID" smtClean="0"/>
              <a:pPr/>
              <a:t>35</a:t>
            </a:fld>
            <a:endParaRPr lang="id-ID"/>
          </a:p>
        </p:txBody>
      </p:sp>
    </p:spTree>
    <p:extLst>
      <p:ext uri="{BB962C8B-B14F-4D97-AF65-F5344CB8AC3E}">
        <p14:creationId xmlns:p14="http://schemas.microsoft.com/office/powerpoint/2010/main" val="25608529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smtClean="0">
                <a:solidFill>
                  <a:schemeClr val="tx1"/>
                </a:solidFill>
                <a:effectLst/>
                <a:latin typeface="+mn-lt"/>
                <a:ea typeface="+mn-ea"/>
                <a:cs typeface="+mn-cs"/>
              </a:rPr>
              <a:t>Installations of access points</a:t>
            </a:r>
            <a:r>
              <a:rPr lang="en-US" sz="1200" b="0" i="0" kern="1200" baseline="0" smtClean="0">
                <a:solidFill>
                  <a:schemeClr val="tx1"/>
                </a:solidFill>
                <a:effectLst/>
                <a:latin typeface="+mn-lt"/>
                <a:ea typeface="+mn-ea"/>
                <a:cs typeface="+mn-cs"/>
              </a:rPr>
              <a:t> </a:t>
            </a:r>
            <a:r>
              <a:rPr lang="en-US" sz="1200" b="0" i="0" kern="1200" smtClean="0">
                <a:solidFill>
                  <a:schemeClr val="tx1"/>
                </a:solidFill>
                <a:effectLst/>
                <a:latin typeface="+mn-lt"/>
                <a:ea typeface="+mn-ea"/>
                <a:cs typeface="+mn-cs"/>
              </a:rPr>
              <a:t>for wireless networks are quite expensive, but the time and cost savings for adding</a:t>
            </a:r>
            <a:r>
              <a:rPr lang="en-US" sz="1200" b="0" i="0" kern="1200" baseline="0" smtClean="0">
                <a:solidFill>
                  <a:schemeClr val="tx1"/>
                </a:solidFill>
                <a:effectLst/>
                <a:latin typeface="+mn-lt"/>
                <a:ea typeface="+mn-ea"/>
                <a:cs typeface="+mn-cs"/>
              </a:rPr>
              <a:t> </a:t>
            </a:r>
            <a:r>
              <a:rPr lang="en-US" sz="1200" b="0" i="0" kern="1200" smtClean="0">
                <a:solidFill>
                  <a:schemeClr val="tx1"/>
                </a:solidFill>
                <a:effectLst/>
                <a:latin typeface="+mn-lt"/>
                <a:ea typeface="+mn-ea"/>
                <a:cs typeface="+mn-cs"/>
              </a:rPr>
              <a:t>another node is very low. </a:t>
            </a:r>
          </a:p>
          <a:p>
            <a:r>
              <a:rPr lang="en-US" sz="1200" b="0" i="0" kern="1200" smtClean="0">
                <a:solidFill>
                  <a:schemeClr val="tx1"/>
                </a:solidFill>
                <a:effectLst/>
                <a:latin typeface="+mn-lt"/>
                <a:ea typeface="+mn-ea"/>
                <a:cs typeface="+mn-cs"/>
              </a:rPr>
              <a:t>Wireless networks are less expensive than ordinary wired</a:t>
            </a:r>
            <a:r>
              <a:rPr lang="en-US" sz="1200" b="0" i="0" kern="1200" baseline="0" smtClean="0">
                <a:solidFill>
                  <a:schemeClr val="tx1"/>
                </a:solidFill>
                <a:effectLst/>
                <a:latin typeface="+mn-lt"/>
                <a:ea typeface="+mn-ea"/>
                <a:cs typeface="+mn-cs"/>
              </a:rPr>
              <a:t> </a:t>
            </a:r>
            <a:r>
              <a:rPr lang="en-US" sz="1200" b="0" i="0" kern="1200" smtClean="0">
                <a:solidFill>
                  <a:schemeClr val="tx1"/>
                </a:solidFill>
                <a:effectLst/>
                <a:latin typeface="+mn-lt"/>
                <a:ea typeface="+mn-ea"/>
                <a:cs typeface="+mn-cs"/>
              </a:rPr>
              <a:t>networks in maintenance of hardware, because there is no need for cables.</a:t>
            </a:r>
            <a:r>
              <a:rPr lang="en-US" smtClean="0"/>
              <a:t> </a:t>
            </a:r>
            <a:endParaRPr lang="en-US"/>
          </a:p>
        </p:txBody>
      </p:sp>
      <p:sp>
        <p:nvSpPr>
          <p:cNvPr id="4" name="Slide Number Placeholder 3"/>
          <p:cNvSpPr>
            <a:spLocks noGrp="1"/>
          </p:cNvSpPr>
          <p:nvPr>
            <p:ph type="sldNum" sz="quarter" idx="10"/>
          </p:nvPr>
        </p:nvSpPr>
        <p:spPr/>
        <p:txBody>
          <a:bodyPr/>
          <a:lstStyle/>
          <a:p>
            <a:fld id="{D11351D7-7B69-40B9-8EEA-B4FEF26EED31}" type="slidenum">
              <a:rPr lang="id-ID" smtClean="0"/>
              <a:pPr/>
              <a:t>36</a:t>
            </a:fld>
            <a:endParaRPr lang="id-ID"/>
          </a:p>
        </p:txBody>
      </p:sp>
    </p:spTree>
    <p:extLst>
      <p:ext uri="{BB962C8B-B14F-4D97-AF65-F5344CB8AC3E}">
        <p14:creationId xmlns:p14="http://schemas.microsoft.com/office/powerpoint/2010/main" val="540106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 </a:t>
            </a:r>
            <a:r>
              <a:rPr lang="en-US" dirty="0" err="1" smtClean="0"/>
              <a:t>Memahami</a:t>
            </a:r>
            <a:r>
              <a:rPr lang="en-US" dirty="0" smtClean="0"/>
              <a:t> proses </a:t>
            </a:r>
            <a:r>
              <a:rPr lang="en-US" dirty="0" err="1" smtClean="0"/>
              <a:t>bisnis</a:t>
            </a:r>
            <a:r>
              <a:rPr lang="en-US" dirty="0" smtClean="0"/>
              <a:t> </a:t>
            </a:r>
            <a:r>
              <a:rPr lang="en-US" dirty="0" err="1" smtClean="0"/>
              <a:t>aplikasi</a:t>
            </a:r>
            <a:r>
              <a:rPr lang="en-US" dirty="0" smtClean="0"/>
              <a:t> (Understanding application business process)</a:t>
            </a:r>
          </a:p>
          <a:p>
            <a:r>
              <a:rPr lang="en-US" sz="1200" kern="1200" dirty="0" err="1" smtClean="0">
                <a:solidFill>
                  <a:schemeClr val="tx1"/>
                </a:solidFill>
                <a:effectLst/>
                <a:latin typeface="+mn-lt"/>
                <a:ea typeface="+mn-ea"/>
                <a:cs typeface="+mn-cs"/>
              </a:rPr>
              <a:t>Langkah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pertama</a:t>
            </a:r>
            <a:r>
              <a:rPr lang="en-US" sz="1200" kern="1200" dirty="0" smtClean="0">
                <a:solidFill>
                  <a:schemeClr val="tx1"/>
                </a:solidFill>
                <a:effectLst/>
                <a:latin typeface="+mn-lt"/>
                <a:ea typeface="+mn-ea"/>
                <a:cs typeface="+mn-cs"/>
              </a:rPr>
              <a:t> yang </a:t>
            </a:r>
            <a:r>
              <a:rPr lang="en-US" sz="1200" kern="1200" dirty="0" err="1" smtClean="0">
                <a:solidFill>
                  <a:schemeClr val="tx1"/>
                </a:solidFill>
                <a:effectLst/>
                <a:latin typeface="+mn-lt"/>
                <a:ea typeface="+mn-ea"/>
                <a:cs typeface="+mn-cs"/>
              </a:rPr>
              <a:t>perlu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dilakukan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menjadi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pondasi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dalam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melakukan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pengujian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adalah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dengan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memahami</a:t>
            </a:r>
            <a:r>
              <a:rPr lang="en-US" sz="1200" kern="1200" dirty="0" smtClean="0">
                <a:solidFill>
                  <a:schemeClr val="tx1"/>
                </a:solidFill>
                <a:effectLst/>
                <a:latin typeface="+mn-lt"/>
                <a:ea typeface="+mn-ea"/>
                <a:cs typeface="+mn-cs"/>
              </a:rPr>
              <a:t> proses </a:t>
            </a:r>
            <a:r>
              <a:rPr lang="en-US" sz="1200" kern="1200" dirty="0" err="1" smtClean="0">
                <a:solidFill>
                  <a:schemeClr val="tx1"/>
                </a:solidFill>
                <a:effectLst/>
                <a:latin typeface="+mn-lt"/>
                <a:ea typeface="+mn-ea"/>
                <a:cs typeface="+mn-cs"/>
              </a:rPr>
              <a:t>bisnis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aplikasi</a:t>
            </a:r>
            <a:r>
              <a:rPr lang="en-US" sz="1200" kern="1200" dirty="0" smtClean="0">
                <a:solidFill>
                  <a:schemeClr val="tx1"/>
                </a:solidFill>
                <a:effectLst/>
                <a:latin typeface="+mn-lt"/>
                <a:ea typeface="+mn-ea"/>
                <a:cs typeface="+mn-cs"/>
              </a:rPr>
              <a:t>. </a:t>
            </a: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2. </a:t>
            </a:r>
            <a:r>
              <a:rPr lang="en-US" dirty="0" err="1" smtClean="0"/>
              <a:t>Menguraikan</a:t>
            </a:r>
            <a:r>
              <a:rPr lang="en-US" dirty="0" smtClean="0"/>
              <a:t> </a:t>
            </a:r>
            <a:r>
              <a:rPr lang="en-US" dirty="0" err="1" smtClean="0"/>
              <a:t>aplikasi</a:t>
            </a:r>
            <a:r>
              <a:rPr lang="en-US" dirty="0" smtClean="0"/>
              <a:t> (Decomposing application)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Apabila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pengujian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dilakukan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dengan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cara</a:t>
            </a:r>
            <a:r>
              <a:rPr lang="en-US" sz="1200" kern="1200" dirty="0" smtClean="0">
                <a:solidFill>
                  <a:schemeClr val="tx1"/>
                </a:solidFill>
                <a:effectLst/>
                <a:latin typeface="+mn-lt"/>
                <a:ea typeface="+mn-ea"/>
                <a:cs typeface="+mn-cs"/>
              </a:rPr>
              <a:t> black box </a:t>
            </a:r>
            <a:r>
              <a:rPr lang="en-US" sz="1200" kern="1200" dirty="0" err="1" smtClean="0">
                <a:solidFill>
                  <a:schemeClr val="tx1"/>
                </a:solidFill>
                <a:effectLst/>
                <a:latin typeface="+mn-lt"/>
                <a:ea typeface="+mn-ea"/>
                <a:cs typeface="+mn-cs"/>
              </a:rPr>
              <a:t>maka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penguraian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aplikasi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dilakukan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dengan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cara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ngerprinting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Dengan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melakukan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penguraian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aplikasi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dapat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dilakukan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analisis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terhadap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desain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arsitektur</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aplikasi</a:t>
            </a:r>
            <a:r>
              <a:rPr lang="en-US" sz="1200" kern="1200" dirty="0" smtClean="0">
                <a:solidFill>
                  <a:schemeClr val="tx1"/>
                </a:solidFill>
                <a:effectLst/>
                <a:latin typeface="+mn-lt"/>
                <a:ea typeface="+mn-ea"/>
                <a:cs typeface="+mn-cs"/>
              </a:rPr>
              <a:t> mobile </a:t>
            </a:r>
            <a:r>
              <a:rPr lang="en-US" sz="1200" kern="1200" dirty="0" err="1" smtClean="0">
                <a:solidFill>
                  <a:schemeClr val="tx1"/>
                </a:solidFill>
                <a:effectLst/>
                <a:latin typeface="+mn-lt"/>
                <a:ea typeface="+mn-ea"/>
                <a:cs typeface="+mn-cs"/>
              </a:rPr>
              <a:t>ini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Komponen</a:t>
            </a:r>
            <a:r>
              <a:rPr lang="en-US" sz="1200" kern="1200" dirty="0" smtClean="0">
                <a:solidFill>
                  <a:schemeClr val="tx1"/>
                </a:solidFill>
                <a:effectLst/>
                <a:latin typeface="+mn-lt"/>
                <a:ea typeface="+mn-ea"/>
                <a:cs typeface="+mn-cs"/>
              </a:rPr>
              <a:t> server </a:t>
            </a:r>
            <a:r>
              <a:rPr lang="en-US" sz="1200" kern="1200" dirty="0" err="1" smtClean="0">
                <a:solidFill>
                  <a:schemeClr val="tx1"/>
                </a:solidFill>
                <a:effectLst/>
                <a:latin typeface="+mn-lt"/>
                <a:ea typeface="+mn-ea"/>
                <a:cs typeface="+mn-cs"/>
              </a:rPr>
              <a:t>apa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saja</a:t>
            </a:r>
            <a:r>
              <a:rPr lang="en-US" sz="1200" kern="1200" dirty="0" smtClean="0">
                <a:solidFill>
                  <a:schemeClr val="tx1"/>
                </a:solidFill>
                <a:effectLst/>
                <a:latin typeface="+mn-lt"/>
                <a:ea typeface="+mn-ea"/>
                <a:cs typeface="+mn-cs"/>
              </a:rPr>
              <a:t> yang </a:t>
            </a:r>
            <a:r>
              <a:rPr lang="en-US" sz="1200" kern="1200" dirty="0" err="1" smtClean="0">
                <a:solidFill>
                  <a:schemeClr val="tx1"/>
                </a:solidFill>
                <a:effectLst/>
                <a:latin typeface="+mn-lt"/>
                <a:ea typeface="+mn-ea"/>
                <a:cs typeface="+mn-cs"/>
              </a:rPr>
              <a:t>terlibat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berikut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bagaimana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aplikasi</a:t>
            </a:r>
            <a:r>
              <a:rPr lang="en-US" sz="1200" kern="1200" dirty="0" smtClean="0">
                <a:solidFill>
                  <a:schemeClr val="tx1"/>
                </a:solidFill>
                <a:effectLst/>
                <a:latin typeface="+mn-lt"/>
                <a:ea typeface="+mn-ea"/>
                <a:cs typeface="+mn-cs"/>
              </a:rPr>
              <a:t> mobile </a:t>
            </a:r>
            <a:r>
              <a:rPr lang="en-US" sz="1200" kern="1200" dirty="0" err="1" smtClean="0">
                <a:solidFill>
                  <a:schemeClr val="tx1"/>
                </a:solidFill>
                <a:effectLst/>
                <a:latin typeface="+mn-lt"/>
                <a:ea typeface="+mn-ea"/>
                <a:cs typeface="+mn-cs"/>
              </a:rPr>
              <a:t>diditribusikan</a:t>
            </a:r>
            <a:r>
              <a:rPr lang="en-US" sz="120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3. </a:t>
            </a:r>
            <a:r>
              <a:rPr lang="en-US" sz="1200" kern="1200" dirty="0" err="1" smtClean="0">
                <a:solidFill>
                  <a:schemeClr val="tx1"/>
                </a:solidFill>
                <a:effectLst/>
                <a:latin typeface="+mn-lt"/>
                <a:ea typeface="+mn-ea"/>
                <a:cs typeface="+mn-cs"/>
              </a:rPr>
              <a:t>Mengembangkan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skenario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serangan</a:t>
            </a:r>
            <a:r>
              <a:rPr lang="en-US" sz="1200" kern="1200" dirty="0" smtClean="0">
                <a:solidFill>
                  <a:schemeClr val="tx1"/>
                </a:solidFill>
                <a:effectLst/>
                <a:latin typeface="+mn-lt"/>
                <a:ea typeface="+mn-ea"/>
                <a:cs typeface="+mn-cs"/>
              </a:rPr>
              <a:t> (Developing attack scenarios)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Susun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skenario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serangan</a:t>
            </a: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serangan</a:t>
            </a:r>
            <a:r>
              <a:rPr lang="en-US" sz="1200" kern="1200" dirty="0" smtClean="0">
                <a:solidFill>
                  <a:schemeClr val="tx1"/>
                </a:solidFill>
                <a:effectLst/>
                <a:latin typeface="+mn-lt"/>
                <a:ea typeface="+mn-ea"/>
                <a:cs typeface="+mn-cs"/>
              </a:rPr>
              <a:t> yang </a:t>
            </a:r>
            <a:r>
              <a:rPr lang="en-US" sz="1200" kern="1200" dirty="0" err="1" smtClean="0">
                <a:solidFill>
                  <a:schemeClr val="tx1"/>
                </a:solidFill>
                <a:effectLst/>
                <a:latin typeface="+mn-lt"/>
                <a:ea typeface="+mn-ea"/>
                <a:cs typeface="+mn-cs"/>
              </a:rPr>
              <a:t>mungkin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dilakukan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berikut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penjelasan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kondisi</a:t>
            </a:r>
            <a:r>
              <a:rPr lang="en-US" sz="1200" kern="1200" dirty="0" smtClean="0">
                <a:solidFill>
                  <a:schemeClr val="tx1"/>
                </a:solidFill>
                <a:effectLst/>
                <a:latin typeface="+mn-lt"/>
                <a:ea typeface="+mn-ea"/>
                <a:cs typeface="+mn-cs"/>
              </a:rPr>
              <a:t> yang </a:t>
            </a:r>
            <a:r>
              <a:rPr lang="en-US" sz="1200" kern="1200" dirty="0" err="1" smtClean="0">
                <a:solidFill>
                  <a:schemeClr val="tx1"/>
                </a:solidFill>
                <a:effectLst/>
                <a:latin typeface="+mn-lt"/>
                <a:ea typeface="+mn-ea"/>
                <a:cs typeface="+mn-cs"/>
              </a:rPr>
              <a:t>diperlukan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untuk</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melakukan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serangan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tersebut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Faktor</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kemungkinan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dampak</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dari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serangan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juga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perlu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dijelaskan</a:t>
            </a:r>
            <a:r>
              <a:rPr lang="en-US" sz="1200" kern="1200" dirty="0" smtClean="0">
                <a:solidFill>
                  <a:schemeClr val="tx1"/>
                </a:solidFill>
                <a:effectLst/>
                <a:latin typeface="+mn-lt"/>
                <a:ea typeface="+mn-ea"/>
                <a:cs typeface="+mn-cs"/>
              </a:rPr>
              <a:t> agar </a:t>
            </a:r>
            <a:r>
              <a:rPr lang="en-US" sz="1200" kern="1200" dirty="0" err="1" smtClean="0">
                <a:solidFill>
                  <a:schemeClr val="tx1"/>
                </a:solidFill>
                <a:effectLst/>
                <a:latin typeface="+mn-lt"/>
                <a:ea typeface="+mn-ea"/>
                <a:cs typeface="+mn-cs"/>
              </a:rPr>
              <a:t>risiko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setiap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serangan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dapat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terlihat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dengan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jelas</a:t>
            </a:r>
            <a:r>
              <a:rPr lang="en-US" sz="120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4. </a:t>
            </a:r>
            <a:r>
              <a:rPr lang="en-US" dirty="0" err="1" smtClean="0"/>
              <a:t>Menentukan</a:t>
            </a:r>
            <a:r>
              <a:rPr lang="en-US" dirty="0" smtClean="0"/>
              <a:t> </a:t>
            </a:r>
            <a:r>
              <a:rPr lang="en-US" dirty="0" err="1" smtClean="0"/>
              <a:t>prioritas</a:t>
            </a:r>
            <a:r>
              <a:rPr lang="en-US" dirty="0" smtClean="0"/>
              <a:t> </a:t>
            </a:r>
            <a:r>
              <a:rPr lang="en-US" dirty="0" err="1" smtClean="0"/>
              <a:t>risiko</a:t>
            </a:r>
            <a:r>
              <a:rPr lang="en-US" dirty="0" smtClean="0"/>
              <a:t> (Prioritizing risks)</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Umumnya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pengujian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dilakukan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dengan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batasan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waktu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Tentu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tak</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semua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skenario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dapat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dilakukan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Oleh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karena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itu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perlu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ditentukan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skenario</a:t>
            </a:r>
            <a:r>
              <a:rPr lang="en-US" sz="1200" kern="1200" dirty="0" smtClean="0">
                <a:solidFill>
                  <a:schemeClr val="tx1"/>
                </a:solidFill>
                <a:effectLst/>
                <a:latin typeface="+mn-lt"/>
                <a:ea typeface="+mn-ea"/>
                <a:cs typeface="+mn-cs"/>
              </a:rPr>
              <a:t> yang </a:t>
            </a:r>
            <a:r>
              <a:rPr lang="en-US" sz="1200" kern="1200" dirty="0" err="1" smtClean="0">
                <a:solidFill>
                  <a:schemeClr val="tx1"/>
                </a:solidFill>
                <a:effectLst/>
                <a:latin typeface="+mn-lt"/>
                <a:ea typeface="+mn-ea"/>
                <a:cs typeface="+mn-cs"/>
              </a:rPr>
              <a:t>menjadi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prioritas</a:t>
            </a:r>
            <a:r>
              <a:rPr lang="en-US" sz="120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5. </a:t>
            </a:r>
            <a:r>
              <a:rPr lang="en-US" sz="1200" kern="1200" dirty="0" err="1" smtClean="0">
                <a:solidFill>
                  <a:schemeClr val="tx1"/>
                </a:solidFill>
                <a:effectLst/>
                <a:latin typeface="+mn-lt"/>
                <a:ea typeface="+mn-ea"/>
                <a:cs typeface="+mn-cs"/>
              </a:rPr>
              <a:t>Melakukan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pengujian</a:t>
            </a:r>
            <a:r>
              <a:rPr lang="en-US" sz="1200" kern="1200" dirty="0" smtClean="0">
                <a:solidFill>
                  <a:schemeClr val="tx1"/>
                </a:solidFill>
                <a:effectLst/>
                <a:latin typeface="+mn-lt"/>
                <a:ea typeface="+mn-ea"/>
                <a:cs typeface="+mn-cs"/>
              </a:rPr>
              <a:t> (Conducting tests)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Skenario</a:t>
            </a:r>
            <a:r>
              <a:rPr lang="en-US" sz="1200" kern="1200" dirty="0" smtClean="0">
                <a:solidFill>
                  <a:schemeClr val="tx1"/>
                </a:solidFill>
                <a:effectLst/>
                <a:latin typeface="+mn-lt"/>
                <a:ea typeface="+mn-ea"/>
                <a:cs typeface="+mn-cs"/>
              </a:rPr>
              <a:t> yang </a:t>
            </a:r>
            <a:r>
              <a:rPr lang="en-US" sz="1200" kern="1200" dirty="0" err="1" smtClean="0">
                <a:solidFill>
                  <a:schemeClr val="tx1"/>
                </a:solidFill>
                <a:effectLst/>
                <a:latin typeface="+mn-lt"/>
                <a:ea typeface="+mn-ea"/>
                <a:cs typeface="+mn-cs"/>
              </a:rPr>
              <a:t>memiliki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risiko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tertinggi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Perhitungan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risiko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dihitung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dari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perkalian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kemungkinan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dengan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dampak</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dari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setiap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skenario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serangan</a:t>
            </a:r>
            <a:r>
              <a:rPr lang="en-US" sz="120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6. </a:t>
            </a:r>
            <a:r>
              <a:rPr lang="en-US" dirty="0" err="1" smtClean="0"/>
              <a:t>Menganalisis</a:t>
            </a:r>
            <a:r>
              <a:rPr lang="en-US" dirty="0" smtClean="0"/>
              <a:t> </a:t>
            </a:r>
            <a:r>
              <a:rPr lang="en-US" dirty="0" err="1" smtClean="0"/>
              <a:t>hasil</a:t>
            </a:r>
            <a:r>
              <a:rPr lang="en-US" dirty="0" smtClean="0"/>
              <a:t> </a:t>
            </a:r>
            <a:r>
              <a:rPr lang="en-US" dirty="0" err="1" smtClean="0"/>
              <a:t>pengujian</a:t>
            </a:r>
            <a:r>
              <a:rPr lang="en-US" dirty="0" smtClean="0"/>
              <a:t> (Analyzing test results)</a:t>
            </a:r>
          </a:p>
          <a:p>
            <a:r>
              <a:rPr lang="en-US" sz="1200" kern="1200" dirty="0" err="1" smtClean="0">
                <a:solidFill>
                  <a:schemeClr val="tx1"/>
                </a:solidFill>
                <a:effectLst/>
                <a:latin typeface="+mn-lt"/>
                <a:ea typeface="+mn-ea"/>
                <a:cs typeface="+mn-cs"/>
              </a:rPr>
              <a:t>Selanjutnya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hasil</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pengujian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dianalisis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skenario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serangan</a:t>
            </a:r>
            <a:r>
              <a:rPr lang="en-US" sz="1200" kern="1200" dirty="0" smtClean="0">
                <a:solidFill>
                  <a:schemeClr val="tx1"/>
                </a:solidFill>
                <a:effectLst/>
                <a:latin typeface="+mn-lt"/>
                <a:ea typeface="+mn-ea"/>
                <a:cs typeface="+mn-cs"/>
              </a:rPr>
              <a:t> yang </a:t>
            </a:r>
            <a:r>
              <a:rPr lang="en-US" sz="1200" kern="1200" dirty="0" err="1" smtClean="0">
                <a:solidFill>
                  <a:schemeClr val="tx1"/>
                </a:solidFill>
                <a:effectLst/>
                <a:latin typeface="+mn-lt"/>
                <a:ea typeface="+mn-ea"/>
                <a:cs typeface="+mn-cs"/>
              </a:rPr>
              <a:t>meng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hasilkan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temuan</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dirty="0" smtClean="0"/>
              <a:t>7. </a:t>
            </a:r>
            <a:r>
              <a:rPr lang="en-US" sz="1200" kern="1200" dirty="0" err="1" smtClean="0">
                <a:solidFill>
                  <a:schemeClr val="tx1"/>
                </a:solidFill>
                <a:effectLst/>
                <a:latin typeface="+mn-lt"/>
                <a:ea typeface="+mn-ea"/>
                <a:cs typeface="+mn-cs"/>
              </a:rPr>
              <a:t>Merekomendasikan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perbaikan</a:t>
            </a:r>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Menyusun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rekomendasi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perbaikan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dari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temuan</a:t>
            </a:r>
            <a:r>
              <a:rPr lang="en-US" sz="1200" kern="1200" dirty="0" smtClean="0">
                <a:solidFill>
                  <a:schemeClr val="tx1"/>
                </a:solidFill>
                <a:effectLst/>
                <a:latin typeface="+mn-lt"/>
                <a:ea typeface="+mn-ea"/>
                <a:cs typeface="+mn-cs"/>
              </a:rPr>
              <a:t> yang </a:t>
            </a:r>
            <a:r>
              <a:rPr lang="en-US" sz="1200" kern="1200" dirty="0" err="1" smtClean="0">
                <a:solidFill>
                  <a:schemeClr val="tx1"/>
                </a:solidFill>
                <a:effectLst/>
                <a:latin typeface="+mn-lt"/>
                <a:ea typeface="+mn-ea"/>
                <a:cs typeface="+mn-cs"/>
              </a:rPr>
              <a:t>ditemukan</a:t>
            </a:r>
            <a:r>
              <a:rPr lang="en-US" sz="1200" kern="1200" dirty="0" smtClean="0">
                <a:solidFill>
                  <a:schemeClr val="tx1"/>
                </a:solidFill>
                <a:effectLst/>
                <a:latin typeface="+mn-lt"/>
                <a:ea typeface="+mn-ea"/>
                <a:cs typeface="+mn-cs"/>
              </a:rPr>
              <a:t>.</a:t>
            </a:r>
          </a:p>
          <a:p>
            <a:endParaRPr lang="en-US" dirty="0" smtClean="0"/>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D11351D7-7B69-40B9-8EEA-B4FEF26EED31}" type="slidenum">
              <a:rPr lang="id-ID" smtClean="0"/>
              <a:pPr/>
              <a:t>6</a:t>
            </a:fld>
            <a:endParaRPr lang="id-ID"/>
          </a:p>
        </p:txBody>
      </p:sp>
    </p:spTree>
    <p:extLst>
      <p:ext uri="{BB962C8B-B14F-4D97-AF65-F5344CB8AC3E}">
        <p14:creationId xmlns:p14="http://schemas.microsoft.com/office/powerpoint/2010/main" val="18801373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1351D7-7B69-40B9-8EEA-B4FEF26EED31}" type="slidenum">
              <a:rPr lang="id-ID" smtClean="0"/>
              <a:pPr/>
              <a:t>37</a:t>
            </a:fld>
            <a:endParaRPr lang="id-ID"/>
          </a:p>
        </p:txBody>
      </p:sp>
    </p:spTree>
    <p:extLst>
      <p:ext uri="{BB962C8B-B14F-4D97-AF65-F5344CB8AC3E}">
        <p14:creationId xmlns:p14="http://schemas.microsoft.com/office/powerpoint/2010/main" val="5187597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1351D7-7B69-40B9-8EEA-B4FEF26EED31}" type="slidenum">
              <a:rPr lang="id-ID" smtClean="0"/>
              <a:pPr/>
              <a:t>38</a:t>
            </a:fld>
            <a:endParaRPr lang="id-ID"/>
          </a:p>
        </p:txBody>
      </p:sp>
    </p:spTree>
    <p:extLst>
      <p:ext uri="{BB962C8B-B14F-4D97-AF65-F5344CB8AC3E}">
        <p14:creationId xmlns:p14="http://schemas.microsoft.com/office/powerpoint/2010/main" val="2979181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1351D7-7B69-40B9-8EEA-B4FEF26EED31}" type="slidenum">
              <a:rPr lang="id-ID" smtClean="0"/>
              <a:pPr/>
              <a:t>40</a:t>
            </a:fld>
            <a:endParaRPr lang="id-ID"/>
          </a:p>
        </p:txBody>
      </p:sp>
    </p:spTree>
    <p:extLst>
      <p:ext uri="{BB962C8B-B14F-4D97-AF65-F5344CB8AC3E}">
        <p14:creationId xmlns:p14="http://schemas.microsoft.com/office/powerpoint/2010/main" val="10663070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1351D7-7B69-40B9-8EEA-B4FEF26EED31}" type="slidenum">
              <a:rPr lang="id-ID" smtClean="0"/>
              <a:pPr/>
              <a:t>42</a:t>
            </a:fld>
            <a:endParaRPr lang="id-ID"/>
          </a:p>
        </p:txBody>
      </p:sp>
    </p:spTree>
    <p:extLst>
      <p:ext uri="{BB962C8B-B14F-4D97-AF65-F5344CB8AC3E}">
        <p14:creationId xmlns:p14="http://schemas.microsoft.com/office/powerpoint/2010/main" val="1120327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1351D7-7B69-40B9-8EEA-B4FEF26EED31}" type="slidenum">
              <a:rPr lang="id-ID" smtClean="0"/>
              <a:pPr/>
              <a:t>44</a:t>
            </a:fld>
            <a:endParaRPr lang="id-ID"/>
          </a:p>
        </p:txBody>
      </p:sp>
    </p:spTree>
    <p:extLst>
      <p:ext uri="{BB962C8B-B14F-4D97-AF65-F5344CB8AC3E}">
        <p14:creationId xmlns:p14="http://schemas.microsoft.com/office/powerpoint/2010/main" val="16814217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The market for wireless networks has increased during the last years because of reduced</a:t>
            </a:r>
            <a:r>
              <a:rPr lang="en-US" baseline="0" smtClean="0"/>
              <a:t> </a:t>
            </a:r>
            <a:r>
              <a:rPr lang="en-US" smtClean="0"/>
              <a:t>prices, which gives the opportunity to work more mobile</a:t>
            </a:r>
            <a:endParaRPr lang="en-US"/>
          </a:p>
        </p:txBody>
      </p:sp>
      <p:sp>
        <p:nvSpPr>
          <p:cNvPr id="4" name="Slide Number Placeholder 3"/>
          <p:cNvSpPr>
            <a:spLocks noGrp="1"/>
          </p:cNvSpPr>
          <p:nvPr>
            <p:ph type="sldNum" sz="quarter" idx="10"/>
          </p:nvPr>
        </p:nvSpPr>
        <p:spPr/>
        <p:txBody>
          <a:bodyPr/>
          <a:lstStyle/>
          <a:p>
            <a:fld id="{D11351D7-7B69-40B9-8EEA-B4FEF26EED31}" type="slidenum">
              <a:rPr lang="id-ID" smtClean="0"/>
              <a:pPr/>
              <a:t>47</a:t>
            </a:fld>
            <a:endParaRPr lang="id-ID"/>
          </a:p>
        </p:txBody>
      </p:sp>
    </p:spTree>
    <p:extLst>
      <p:ext uri="{BB962C8B-B14F-4D97-AF65-F5344CB8AC3E}">
        <p14:creationId xmlns:p14="http://schemas.microsoft.com/office/powerpoint/2010/main" val="319055011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The market for wireless networks has increased during the last years because of reduced</a:t>
            </a:r>
            <a:r>
              <a:rPr lang="en-US" baseline="0" smtClean="0"/>
              <a:t> </a:t>
            </a:r>
            <a:r>
              <a:rPr lang="en-US" smtClean="0"/>
              <a:t>prices, which gives the opportunity to work more mobile</a:t>
            </a:r>
            <a:endParaRPr lang="en-US"/>
          </a:p>
        </p:txBody>
      </p:sp>
      <p:sp>
        <p:nvSpPr>
          <p:cNvPr id="4" name="Slide Number Placeholder 3"/>
          <p:cNvSpPr>
            <a:spLocks noGrp="1"/>
          </p:cNvSpPr>
          <p:nvPr>
            <p:ph type="sldNum" sz="quarter" idx="10"/>
          </p:nvPr>
        </p:nvSpPr>
        <p:spPr/>
        <p:txBody>
          <a:bodyPr/>
          <a:lstStyle/>
          <a:p>
            <a:fld id="{D11351D7-7B69-40B9-8EEA-B4FEF26EED31}" type="slidenum">
              <a:rPr lang="id-ID" smtClean="0"/>
              <a:pPr/>
              <a:t>48</a:t>
            </a:fld>
            <a:endParaRPr lang="id-ID"/>
          </a:p>
        </p:txBody>
      </p:sp>
    </p:spTree>
    <p:extLst>
      <p:ext uri="{BB962C8B-B14F-4D97-AF65-F5344CB8AC3E}">
        <p14:creationId xmlns:p14="http://schemas.microsoft.com/office/powerpoint/2010/main" val="36384501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The market for wireless networks has increased during the last years because of reduced</a:t>
            </a:r>
            <a:r>
              <a:rPr lang="en-US" baseline="0" smtClean="0"/>
              <a:t> </a:t>
            </a:r>
            <a:r>
              <a:rPr lang="en-US" smtClean="0"/>
              <a:t>prices, which gives the opportunity to work more mobile</a:t>
            </a:r>
            <a:endParaRPr lang="en-US"/>
          </a:p>
        </p:txBody>
      </p:sp>
      <p:sp>
        <p:nvSpPr>
          <p:cNvPr id="4" name="Slide Number Placeholder 3"/>
          <p:cNvSpPr>
            <a:spLocks noGrp="1"/>
          </p:cNvSpPr>
          <p:nvPr>
            <p:ph type="sldNum" sz="quarter" idx="10"/>
          </p:nvPr>
        </p:nvSpPr>
        <p:spPr/>
        <p:txBody>
          <a:bodyPr/>
          <a:lstStyle/>
          <a:p>
            <a:fld id="{D11351D7-7B69-40B9-8EEA-B4FEF26EED31}" type="slidenum">
              <a:rPr lang="id-ID" smtClean="0"/>
              <a:pPr/>
              <a:t>49</a:t>
            </a:fld>
            <a:endParaRPr lang="id-ID"/>
          </a:p>
        </p:txBody>
      </p:sp>
    </p:spTree>
    <p:extLst>
      <p:ext uri="{BB962C8B-B14F-4D97-AF65-F5344CB8AC3E}">
        <p14:creationId xmlns:p14="http://schemas.microsoft.com/office/powerpoint/2010/main" val="40371344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The market for wireless networks has increased during the last years because of reduced</a:t>
            </a:r>
            <a:r>
              <a:rPr lang="en-US" baseline="0" smtClean="0"/>
              <a:t> </a:t>
            </a:r>
            <a:r>
              <a:rPr lang="en-US" smtClean="0"/>
              <a:t>prices, which gives the opportunity to work more mobile</a:t>
            </a:r>
            <a:endParaRPr lang="en-US"/>
          </a:p>
        </p:txBody>
      </p:sp>
      <p:sp>
        <p:nvSpPr>
          <p:cNvPr id="4" name="Slide Number Placeholder 3"/>
          <p:cNvSpPr>
            <a:spLocks noGrp="1"/>
          </p:cNvSpPr>
          <p:nvPr>
            <p:ph type="sldNum" sz="quarter" idx="10"/>
          </p:nvPr>
        </p:nvSpPr>
        <p:spPr/>
        <p:txBody>
          <a:bodyPr/>
          <a:lstStyle/>
          <a:p>
            <a:fld id="{D11351D7-7B69-40B9-8EEA-B4FEF26EED31}" type="slidenum">
              <a:rPr lang="id-ID" smtClean="0"/>
              <a:pPr/>
              <a:t>50</a:t>
            </a:fld>
            <a:endParaRPr lang="id-ID"/>
          </a:p>
        </p:txBody>
      </p:sp>
    </p:spTree>
    <p:extLst>
      <p:ext uri="{BB962C8B-B14F-4D97-AF65-F5344CB8AC3E}">
        <p14:creationId xmlns:p14="http://schemas.microsoft.com/office/powerpoint/2010/main" val="15301692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The market for wireless networks has increased during the last years because of reduced</a:t>
            </a:r>
            <a:r>
              <a:rPr lang="en-US" baseline="0" smtClean="0"/>
              <a:t> </a:t>
            </a:r>
            <a:r>
              <a:rPr lang="en-US" smtClean="0"/>
              <a:t>prices, which gives the opportunity to work more mobile</a:t>
            </a:r>
            <a:endParaRPr lang="en-US"/>
          </a:p>
        </p:txBody>
      </p:sp>
      <p:sp>
        <p:nvSpPr>
          <p:cNvPr id="4" name="Slide Number Placeholder 3"/>
          <p:cNvSpPr>
            <a:spLocks noGrp="1"/>
          </p:cNvSpPr>
          <p:nvPr>
            <p:ph type="sldNum" sz="quarter" idx="10"/>
          </p:nvPr>
        </p:nvSpPr>
        <p:spPr/>
        <p:txBody>
          <a:bodyPr/>
          <a:lstStyle/>
          <a:p>
            <a:fld id="{D11351D7-7B69-40B9-8EEA-B4FEF26EED31}" type="slidenum">
              <a:rPr lang="id-ID" smtClean="0"/>
              <a:pPr/>
              <a:t>51</a:t>
            </a:fld>
            <a:endParaRPr lang="id-ID"/>
          </a:p>
        </p:txBody>
      </p:sp>
    </p:spTree>
    <p:extLst>
      <p:ext uri="{BB962C8B-B14F-4D97-AF65-F5344CB8AC3E}">
        <p14:creationId xmlns:p14="http://schemas.microsoft.com/office/powerpoint/2010/main" val="8362232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kern="1200" dirty="0" err="1" smtClean="0">
                <a:solidFill>
                  <a:schemeClr val="tx1"/>
                </a:solidFill>
                <a:effectLst/>
                <a:latin typeface="+mn-lt"/>
                <a:ea typeface="+mn-ea"/>
                <a:cs typeface="+mn-cs"/>
              </a:rPr>
              <a:t>Analisis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Dinamik</a:t>
            </a:r>
            <a:r>
              <a:rPr lang="en-US" sz="1200" kern="1200" dirty="0" smtClean="0">
                <a:solidFill>
                  <a:schemeClr val="tx1"/>
                </a:solidFill>
                <a:effectLst/>
                <a:latin typeface="+mn-lt"/>
                <a:ea typeface="+mn-ea"/>
                <a:cs typeface="+mn-cs"/>
              </a:rPr>
              <a:t> (Dynamic Analysis)</a:t>
            </a:r>
          </a:p>
          <a:p>
            <a:r>
              <a:rPr lang="en-US" sz="1200" kern="1200" dirty="0" err="1" smtClean="0">
                <a:solidFill>
                  <a:schemeClr val="tx1"/>
                </a:solidFill>
                <a:effectLst/>
                <a:latin typeface="+mn-lt"/>
                <a:ea typeface="+mn-ea"/>
                <a:cs typeface="+mn-cs"/>
              </a:rPr>
              <a:t>Pengujian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dilakukan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pada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aplikasi</a:t>
            </a:r>
            <a:r>
              <a:rPr lang="en-US" sz="1200" kern="1200" dirty="0" smtClean="0">
                <a:solidFill>
                  <a:schemeClr val="tx1"/>
                </a:solidFill>
                <a:effectLst/>
                <a:latin typeface="+mn-lt"/>
                <a:ea typeface="+mn-ea"/>
                <a:cs typeface="+mn-cs"/>
              </a:rPr>
              <a:t> yang </a:t>
            </a:r>
            <a:r>
              <a:rPr lang="en-US" sz="1200" kern="1200" dirty="0" err="1" smtClean="0">
                <a:solidFill>
                  <a:schemeClr val="tx1"/>
                </a:solidFill>
                <a:effectLst/>
                <a:latin typeface="+mn-lt"/>
                <a:ea typeface="+mn-ea"/>
                <a:cs typeface="+mn-cs"/>
              </a:rPr>
              <a:t>sedang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berjalan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Pengujian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dinamis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dapat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dilakukan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dengan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cara</a:t>
            </a:r>
            <a:r>
              <a:rPr lang="en-US" sz="1200" kern="1200" dirty="0" smtClean="0">
                <a:solidFill>
                  <a:schemeClr val="tx1"/>
                </a:solidFill>
                <a:effectLst/>
                <a:latin typeface="+mn-lt"/>
                <a:ea typeface="+mn-ea"/>
                <a:cs typeface="+mn-cs"/>
              </a:rPr>
              <a:t>:</a:t>
            </a:r>
          </a:p>
          <a:p>
            <a:r>
              <a:rPr lang="en-US" sz="1200" kern="1200" dirty="0" err="1" smtClean="0">
                <a:solidFill>
                  <a:schemeClr val="tx1"/>
                </a:solidFill>
                <a:effectLst/>
                <a:latin typeface="+mn-lt"/>
                <a:ea typeface="+mn-ea"/>
                <a:cs typeface="+mn-cs"/>
              </a:rPr>
              <a:t>Melakukan</a:t>
            </a:r>
            <a:r>
              <a:rPr lang="en-US" sz="1200" kern="1200" dirty="0" smtClean="0">
                <a:solidFill>
                  <a:schemeClr val="tx1"/>
                </a:solidFill>
                <a:effectLst/>
                <a:latin typeface="+mn-lt"/>
                <a:ea typeface="+mn-ea"/>
                <a:cs typeface="+mn-cs"/>
              </a:rPr>
              <a:t> debugging </a:t>
            </a:r>
            <a:r>
              <a:rPr lang="en-US" sz="1200" kern="1200" dirty="0" err="1" smtClean="0">
                <a:solidFill>
                  <a:schemeClr val="tx1"/>
                </a:solidFill>
                <a:effectLst/>
                <a:latin typeface="+mn-lt"/>
                <a:ea typeface="+mn-ea"/>
                <a:cs typeface="+mn-cs"/>
              </a:rPr>
              <a:t>pada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aplikasi</a:t>
            </a:r>
            <a:r>
              <a:rPr lang="en-US" sz="1200" kern="1200" dirty="0" smtClean="0">
                <a:solidFill>
                  <a:schemeClr val="tx1"/>
                </a:solidFill>
                <a:effectLst/>
                <a:latin typeface="+mn-lt"/>
                <a:ea typeface="+mn-ea"/>
                <a:cs typeface="+mn-cs"/>
              </a:rPr>
              <a:t>. Debugging </a:t>
            </a:r>
            <a:r>
              <a:rPr lang="en-US" sz="1200" kern="1200" dirty="0" err="1" smtClean="0">
                <a:solidFill>
                  <a:schemeClr val="tx1"/>
                </a:solidFill>
                <a:effectLst/>
                <a:latin typeface="+mn-lt"/>
                <a:ea typeface="+mn-ea"/>
                <a:cs typeface="+mn-cs"/>
              </a:rPr>
              <a:t>dapat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dilakukan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langsung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pada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perangkat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ataupun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pada</a:t>
            </a:r>
            <a:r>
              <a:rPr lang="en-US" sz="1200" kern="1200" dirty="0" smtClean="0">
                <a:solidFill>
                  <a:schemeClr val="tx1"/>
                </a:solidFill>
                <a:effectLst/>
                <a:latin typeface="+mn-lt"/>
                <a:ea typeface="+mn-ea"/>
                <a:cs typeface="+mn-cs"/>
              </a:rPr>
              <a:t> emulator.</a:t>
            </a:r>
          </a:p>
          <a:p>
            <a:r>
              <a:rPr lang="en-US" sz="1200" kern="1200" dirty="0" err="1" smtClean="0">
                <a:solidFill>
                  <a:schemeClr val="tx1"/>
                </a:solidFill>
                <a:effectLst/>
                <a:latin typeface="+mn-lt"/>
                <a:ea typeface="+mn-ea"/>
                <a:cs typeface="+mn-cs"/>
              </a:rPr>
              <a:t>Melakukan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analisis</a:t>
            </a:r>
            <a:r>
              <a:rPr lang="en-US" sz="1200" kern="1200" dirty="0" smtClean="0">
                <a:solidFill>
                  <a:schemeClr val="tx1"/>
                </a:solidFill>
                <a:effectLst/>
                <a:latin typeface="+mn-lt"/>
                <a:ea typeface="+mn-ea"/>
                <a:cs typeface="+mn-cs"/>
              </a:rPr>
              <a:t> network </a:t>
            </a:r>
            <a:r>
              <a:rPr lang="en-US" sz="1200" kern="1200" dirty="0" err="1" smtClean="0">
                <a:solidFill>
                  <a:schemeClr val="tx1"/>
                </a:solidFill>
                <a:effectLst/>
                <a:latin typeface="+mn-lt"/>
                <a:ea typeface="+mn-ea"/>
                <a:cs typeface="+mn-cs"/>
              </a:rPr>
              <a:t>tra</a:t>
            </a:r>
            <a:r>
              <a:rPr lang="en-US" sz="1200" kern="1200" dirty="0" smtClean="0">
                <a:solidFill>
                  <a:schemeClr val="tx1"/>
                </a:solidFill>
                <a:effectLst/>
                <a:latin typeface="+mn-lt"/>
                <a:ea typeface="+mn-ea"/>
                <a:cs typeface="+mn-cs"/>
              </a:rPr>
              <a:t> c</a:t>
            </a:r>
          </a:p>
          <a:p>
            <a:r>
              <a:rPr lang="en-US" sz="1200" kern="1200" dirty="0" err="1" smtClean="0">
                <a:solidFill>
                  <a:schemeClr val="tx1"/>
                </a:solidFill>
                <a:effectLst/>
                <a:latin typeface="+mn-lt"/>
                <a:ea typeface="+mn-ea"/>
                <a:cs typeface="+mn-cs"/>
              </a:rPr>
              <a:t>Melakukan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analisis</a:t>
            </a:r>
            <a:r>
              <a:rPr lang="en-US" sz="1200" kern="1200" dirty="0" smtClean="0">
                <a:solidFill>
                  <a:schemeClr val="tx1"/>
                </a:solidFill>
                <a:effectLst/>
                <a:latin typeface="+mn-lt"/>
                <a:ea typeface="+mn-ea"/>
                <a:cs typeface="+mn-cs"/>
              </a:rPr>
              <a:t> remote services </a:t>
            </a:r>
            <a:r>
              <a:rPr lang="en-US" sz="1200" kern="1200" dirty="0" err="1" smtClean="0">
                <a:solidFill>
                  <a:schemeClr val="tx1"/>
                </a:solidFill>
                <a:effectLst/>
                <a:latin typeface="+mn-lt"/>
                <a:ea typeface="+mn-ea"/>
                <a:cs typeface="+mn-cs"/>
              </a:rPr>
              <a:t>seperti</a:t>
            </a:r>
            <a:r>
              <a:rPr lang="en-US" sz="1200" kern="1200" dirty="0" smtClean="0">
                <a:solidFill>
                  <a:schemeClr val="tx1"/>
                </a:solidFill>
                <a:effectLst/>
                <a:latin typeface="+mn-lt"/>
                <a:ea typeface="+mn-ea"/>
                <a:cs typeface="+mn-cs"/>
              </a:rPr>
              <a:t> HTTP/SOAP/</a:t>
            </a:r>
            <a:r>
              <a:rPr lang="en-US" sz="1200" kern="1200" dirty="0" err="1" smtClean="0">
                <a:solidFill>
                  <a:schemeClr val="tx1"/>
                </a:solidFill>
                <a:effectLst/>
                <a:latin typeface="+mn-lt"/>
                <a:ea typeface="+mn-ea"/>
                <a:cs typeface="+mn-cs"/>
              </a:rPr>
              <a:t>dll</a:t>
            </a:r>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Menganalisis</a:t>
            </a:r>
            <a:r>
              <a:rPr lang="en-US" sz="1200" kern="1200" dirty="0" smtClean="0">
                <a:solidFill>
                  <a:schemeClr val="tx1"/>
                </a:solidFill>
                <a:effectLst/>
                <a:latin typeface="+mn-lt"/>
                <a:ea typeface="+mn-ea"/>
                <a:cs typeface="+mn-cs"/>
              </a:rPr>
              <a:t> request &amp; respond </a:t>
            </a:r>
            <a:r>
              <a:rPr lang="en-US" sz="1200" kern="1200" dirty="0" err="1" smtClean="0">
                <a:solidFill>
                  <a:schemeClr val="tx1"/>
                </a:solidFill>
                <a:effectLst/>
                <a:latin typeface="+mn-lt"/>
                <a:ea typeface="+mn-ea"/>
                <a:cs typeface="+mn-cs"/>
              </a:rPr>
              <a:t>menggunakan</a:t>
            </a:r>
            <a:r>
              <a:rPr lang="en-US" sz="1200" kern="1200" dirty="0" smtClean="0">
                <a:solidFill>
                  <a:schemeClr val="tx1"/>
                </a:solidFill>
                <a:effectLst/>
                <a:latin typeface="+mn-lt"/>
                <a:ea typeface="+mn-ea"/>
                <a:cs typeface="+mn-cs"/>
              </a:rPr>
              <a:t> intercepting proxy.</a:t>
            </a:r>
          </a:p>
          <a:p>
            <a:r>
              <a:rPr lang="en-US" sz="1200" kern="1200" dirty="0" smtClean="0">
                <a:solidFill>
                  <a:schemeClr val="tx1"/>
                </a:solidFill>
                <a:effectLst/>
                <a:latin typeface="+mn-lt"/>
                <a:ea typeface="+mn-ea"/>
                <a:cs typeface="+mn-cs"/>
              </a:rPr>
              <a:t>2. </a:t>
            </a:r>
            <a:r>
              <a:rPr lang="en-US" sz="1200" kern="1200" dirty="0" err="1" smtClean="0">
                <a:solidFill>
                  <a:schemeClr val="tx1"/>
                </a:solidFill>
                <a:effectLst/>
                <a:latin typeface="+mn-lt"/>
                <a:ea typeface="+mn-ea"/>
                <a:cs typeface="+mn-cs"/>
              </a:rPr>
              <a:t>Analisis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Statis</a:t>
            </a:r>
            <a:r>
              <a:rPr lang="en-US" sz="1200" kern="1200" dirty="0" smtClean="0">
                <a:solidFill>
                  <a:schemeClr val="tx1"/>
                </a:solidFill>
                <a:effectLst/>
                <a:latin typeface="+mn-lt"/>
                <a:ea typeface="+mn-ea"/>
                <a:cs typeface="+mn-cs"/>
              </a:rPr>
              <a:t> (Static Analysis)</a:t>
            </a:r>
          </a:p>
          <a:p>
            <a:r>
              <a:rPr lang="en-US" sz="1200" kern="1200" dirty="0" err="1" smtClean="0">
                <a:solidFill>
                  <a:schemeClr val="tx1"/>
                </a:solidFill>
                <a:effectLst/>
                <a:latin typeface="+mn-lt"/>
                <a:ea typeface="+mn-ea"/>
                <a:cs typeface="+mn-cs"/>
              </a:rPr>
              <a:t>pengujian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dilakukan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dengan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kondisi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aplikasi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tidak</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dijalankan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Pengujian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statis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dilakukan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dengan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menganalisis</a:t>
            </a:r>
            <a:r>
              <a:rPr lang="en-US" sz="1200" kern="1200" dirty="0" smtClean="0">
                <a:solidFill>
                  <a:schemeClr val="tx1"/>
                </a:solidFill>
                <a:effectLst/>
                <a:latin typeface="+mn-lt"/>
                <a:ea typeface="+mn-ea"/>
                <a:cs typeface="+mn-cs"/>
              </a:rPr>
              <a:t> source code </a:t>
            </a:r>
            <a:r>
              <a:rPr lang="en-US" sz="1200" kern="1200" dirty="0" err="1" smtClean="0">
                <a:solidFill>
                  <a:schemeClr val="tx1"/>
                </a:solidFill>
                <a:effectLst/>
                <a:latin typeface="+mn-lt"/>
                <a:ea typeface="+mn-ea"/>
                <a:cs typeface="+mn-cs"/>
              </a:rPr>
              <a:t>aplikasi</a:t>
            </a:r>
            <a:r>
              <a:rPr lang="en-US" sz="1200" kern="1200" dirty="0" smtClean="0">
                <a:solidFill>
                  <a:schemeClr val="tx1"/>
                </a:solidFill>
                <a:effectLst/>
                <a:latin typeface="+mn-lt"/>
                <a:ea typeface="+mn-ea"/>
                <a:cs typeface="+mn-cs"/>
              </a:rPr>
              <a:t>.</a:t>
            </a:r>
          </a:p>
          <a:p>
            <a:pPr marL="0" indent="0">
              <a:buNone/>
            </a:pPr>
            <a:endParaRPr lang="en-US" dirty="0"/>
          </a:p>
        </p:txBody>
      </p:sp>
      <p:sp>
        <p:nvSpPr>
          <p:cNvPr id="4" name="Slide Number Placeholder 3"/>
          <p:cNvSpPr>
            <a:spLocks noGrp="1"/>
          </p:cNvSpPr>
          <p:nvPr>
            <p:ph type="sldNum" sz="quarter" idx="10"/>
          </p:nvPr>
        </p:nvSpPr>
        <p:spPr/>
        <p:txBody>
          <a:bodyPr/>
          <a:lstStyle/>
          <a:p>
            <a:fld id="{D11351D7-7B69-40B9-8EEA-B4FEF26EED31}" type="slidenum">
              <a:rPr lang="id-ID" smtClean="0"/>
              <a:pPr/>
              <a:t>7</a:t>
            </a:fld>
            <a:endParaRPr lang="id-ID"/>
          </a:p>
        </p:txBody>
      </p:sp>
    </p:spTree>
    <p:extLst>
      <p:ext uri="{BB962C8B-B14F-4D97-AF65-F5344CB8AC3E}">
        <p14:creationId xmlns:p14="http://schemas.microsoft.com/office/powerpoint/2010/main" val="292603403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The market for wireless networks has increased during the last years because of reduced</a:t>
            </a:r>
            <a:r>
              <a:rPr lang="en-US" baseline="0" smtClean="0"/>
              <a:t> </a:t>
            </a:r>
            <a:r>
              <a:rPr lang="en-US" smtClean="0"/>
              <a:t>prices, which gives the opportunity to work more mobile</a:t>
            </a:r>
            <a:endParaRPr lang="en-US"/>
          </a:p>
        </p:txBody>
      </p:sp>
      <p:sp>
        <p:nvSpPr>
          <p:cNvPr id="4" name="Slide Number Placeholder 3"/>
          <p:cNvSpPr>
            <a:spLocks noGrp="1"/>
          </p:cNvSpPr>
          <p:nvPr>
            <p:ph type="sldNum" sz="quarter" idx="10"/>
          </p:nvPr>
        </p:nvSpPr>
        <p:spPr/>
        <p:txBody>
          <a:bodyPr/>
          <a:lstStyle/>
          <a:p>
            <a:fld id="{D11351D7-7B69-40B9-8EEA-B4FEF26EED31}" type="slidenum">
              <a:rPr lang="id-ID" smtClean="0"/>
              <a:pPr/>
              <a:t>52</a:t>
            </a:fld>
            <a:endParaRPr lang="id-ID"/>
          </a:p>
        </p:txBody>
      </p:sp>
    </p:spTree>
    <p:extLst>
      <p:ext uri="{BB962C8B-B14F-4D97-AF65-F5344CB8AC3E}">
        <p14:creationId xmlns:p14="http://schemas.microsoft.com/office/powerpoint/2010/main" val="249757066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1" i="0" kern="1200" smtClean="0">
                <a:solidFill>
                  <a:schemeClr val="tx1"/>
                </a:solidFill>
                <a:effectLst/>
                <a:latin typeface="+mn-lt"/>
                <a:ea typeface="+mn-ea"/>
                <a:cs typeface="+mn-cs"/>
              </a:rPr>
              <a:t>Penyebaran jaringan yang luas hingga ke pelosok</a:t>
            </a:r>
            <a:endParaRPr lang="en-US" sz="1200" b="0" i="0" kern="1200" smtClean="0">
              <a:solidFill>
                <a:schemeClr val="tx1"/>
              </a:solidFill>
              <a:effectLst/>
              <a:latin typeface="+mn-lt"/>
              <a:ea typeface="+mn-ea"/>
              <a:cs typeface="+mn-cs"/>
            </a:endParaRPr>
          </a:p>
          <a:p>
            <a:r>
              <a:rPr lang="en-US" sz="1200" b="0" i="0" kern="1200" smtClean="0">
                <a:solidFill>
                  <a:schemeClr val="tx1"/>
                </a:solidFill>
                <a:effectLst/>
                <a:latin typeface="+mn-lt"/>
                <a:ea typeface="+mn-ea"/>
                <a:cs typeface="+mn-cs"/>
              </a:rPr>
              <a:t>Operator GSM, terutama di Indonesia merupakan salah satu operator seluler yang paling rajin membangun BTS. Hal ini berarti </a:t>
            </a:r>
            <a:r>
              <a:rPr lang="en-US" sz="1200" b="0" i="1" kern="1200" smtClean="0">
                <a:solidFill>
                  <a:schemeClr val="tx1"/>
                </a:solidFill>
                <a:effectLst/>
                <a:latin typeface="+mn-lt"/>
                <a:ea typeface="+mn-ea"/>
                <a:cs typeface="+mn-cs"/>
              </a:rPr>
              <a:t>coverage area</a:t>
            </a:r>
            <a:r>
              <a:rPr lang="en-US" sz="1200" b="0" i="0" kern="1200" smtClean="0">
                <a:solidFill>
                  <a:schemeClr val="tx1"/>
                </a:solidFill>
                <a:effectLst/>
                <a:latin typeface="+mn-lt"/>
                <a:ea typeface="+mn-ea"/>
                <a:cs typeface="+mn-cs"/>
              </a:rPr>
              <a:t> atau cakupan area yang bisa di handle oleh sebuah operator GSM menjadi sangat luas, jauh lebih luas apabila dibandingkan dengan CDMA. Bahkan beberapa pelosok negeri pun bisa dijangkau oleh operator GSM tersebut.</a:t>
            </a:r>
          </a:p>
          <a:p>
            <a:r>
              <a:rPr lang="en-US" sz="1200" b="0" i="0" kern="1200" smtClean="0">
                <a:solidFill>
                  <a:schemeClr val="tx1"/>
                </a:solidFill>
                <a:effectLst/>
                <a:latin typeface="+mn-lt"/>
                <a:ea typeface="+mn-ea"/>
                <a:cs typeface="+mn-cs"/>
              </a:rPr>
              <a:t>Hal ini mungkin bisa dikatakan penerapan </a:t>
            </a:r>
            <a:r>
              <a:rPr lang="en-US" sz="1200" b="0" i="0" u="none" strike="noStrike" kern="1200" smtClean="0">
                <a:solidFill>
                  <a:schemeClr val="tx1"/>
                </a:solidFill>
                <a:effectLst/>
                <a:latin typeface="+mn-lt"/>
                <a:ea typeface="+mn-ea"/>
                <a:cs typeface="+mn-cs"/>
                <a:hlinkClick r:id="rId3"/>
              </a:rPr>
              <a:t>prinsip kerja wide are network</a:t>
            </a:r>
            <a:r>
              <a:rPr lang="en-US" sz="1200" b="0" i="0" kern="1200" smtClean="0">
                <a:solidFill>
                  <a:schemeClr val="tx1"/>
                </a:solidFill>
                <a:effectLst/>
                <a:latin typeface="+mn-lt"/>
                <a:ea typeface="+mn-ea"/>
                <a:cs typeface="+mn-cs"/>
              </a:rPr>
              <a:t> namun dalam konsep kecil, yaitu yang digunakan pada device kecil, seluler. Fungsi dari jaringan GSM ini mirip dengan </a:t>
            </a:r>
            <a:r>
              <a:rPr lang="en-US" sz="1200" b="0" i="0" u="none" strike="noStrike" kern="1200" smtClean="0">
                <a:solidFill>
                  <a:schemeClr val="tx1"/>
                </a:solidFill>
                <a:effectLst/>
                <a:latin typeface="+mn-lt"/>
                <a:ea typeface="+mn-ea"/>
                <a:cs typeface="+mn-cs"/>
                <a:hlinkClick r:id="rId4"/>
              </a:rPr>
              <a:t>fungsi WAN</a:t>
            </a:r>
            <a:r>
              <a:rPr lang="en-US" sz="1200" b="0" i="0" kern="1200" smtClean="0">
                <a:solidFill>
                  <a:schemeClr val="tx1"/>
                </a:solidFill>
                <a:effectLst/>
                <a:latin typeface="+mn-lt"/>
                <a:ea typeface="+mn-ea"/>
                <a:cs typeface="+mn-cs"/>
              </a:rPr>
              <a:t> yang menghubungkan setiap orang dengan jangkauan luas.</a:t>
            </a:r>
          </a:p>
          <a:p>
            <a:r>
              <a:rPr lang="en-US" sz="1200" b="1" i="0" kern="1200" smtClean="0">
                <a:solidFill>
                  <a:schemeClr val="tx1"/>
                </a:solidFill>
                <a:effectLst/>
                <a:latin typeface="+mn-lt"/>
                <a:ea typeface="+mn-ea"/>
                <a:cs typeface="+mn-cs"/>
              </a:rPr>
              <a:t>Bebas dari roaming</a:t>
            </a:r>
            <a:endParaRPr lang="en-US" sz="1200" b="0" i="0" kern="1200" smtClean="0">
              <a:solidFill>
                <a:schemeClr val="tx1"/>
              </a:solidFill>
              <a:effectLst/>
              <a:latin typeface="+mn-lt"/>
              <a:ea typeface="+mn-ea"/>
              <a:cs typeface="+mn-cs"/>
            </a:endParaRPr>
          </a:p>
          <a:p>
            <a:r>
              <a:rPr lang="en-US" sz="1200" b="0" i="0" kern="1200" smtClean="0">
                <a:solidFill>
                  <a:schemeClr val="tx1"/>
                </a:solidFill>
                <a:effectLst/>
                <a:latin typeface="+mn-lt"/>
                <a:ea typeface="+mn-ea"/>
                <a:cs typeface="+mn-cs"/>
              </a:rPr>
              <a:t>Roaming merupakan salah satu kelemahan yang dimiliki oleh CDMA, yang tidak terdapat pada operator seluler GSM. Roaming merupakan kondisi dimana sebuah aktivitas seluler menggunakan nomor local untuk beroperasi. Hal ini menyebabkan ketika berpindah kota, nomor tesebut tidak akan bisa digunakan. Dan apabila bisa digunakan, akan memakan biaya yang besar baik untuk paket data maupun biaya lainnya.</a:t>
            </a:r>
          </a:p>
          <a:p>
            <a:r>
              <a:rPr lang="en-US" sz="1200" b="0" i="0" kern="1200" smtClean="0">
                <a:solidFill>
                  <a:schemeClr val="tx1"/>
                </a:solidFill>
                <a:effectLst/>
                <a:latin typeface="+mn-lt"/>
                <a:ea typeface="+mn-ea"/>
                <a:cs typeface="+mn-cs"/>
              </a:rPr>
              <a:t>Seluler dengan menggunakan GSM sudah tidak mengenal istilah roaming, karena satu nomor seluler GSM bisa digunakan dimanapun di wilayah telekomunikasi milik Negara Indonesia. Jadi, user tidak perlu khawatir dengan membengkaknya biaya telepon GSM anda kerena efek roaming.</a:t>
            </a:r>
          </a:p>
          <a:p>
            <a:r>
              <a:rPr lang="en-US" sz="1200" b="1" i="0" kern="1200" smtClean="0">
                <a:solidFill>
                  <a:schemeClr val="tx1"/>
                </a:solidFill>
                <a:effectLst/>
                <a:latin typeface="+mn-lt"/>
                <a:ea typeface="+mn-ea"/>
                <a:cs typeface="+mn-cs"/>
              </a:rPr>
              <a:t>Kompatibilitas handheld yang banyak dan beragam</a:t>
            </a:r>
            <a:endParaRPr lang="en-US" sz="1200" b="0" i="0" kern="1200" smtClean="0">
              <a:solidFill>
                <a:schemeClr val="tx1"/>
              </a:solidFill>
              <a:effectLst/>
              <a:latin typeface="+mn-lt"/>
              <a:ea typeface="+mn-ea"/>
              <a:cs typeface="+mn-cs"/>
            </a:endParaRPr>
          </a:p>
          <a:p>
            <a:r>
              <a:rPr lang="en-US" sz="1200" b="0" i="0" kern="1200" smtClean="0">
                <a:solidFill>
                  <a:schemeClr val="tx1"/>
                </a:solidFill>
                <a:effectLst/>
                <a:latin typeface="+mn-lt"/>
                <a:ea typeface="+mn-ea"/>
                <a:cs typeface="+mn-cs"/>
              </a:rPr>
              <a:t>Salah satu hal yang paling menarik bagi metode telekomunikasi seluler GSM. Ya, pilihan handheld, device, alias perangkat yang digunakan sangat beragam. Hal ini disebabkan karena GSM merupakan salah satu seluler yang paling populer dan banyak digunakan, sehingga menyebabkan pilihan perangkat yang bisa anda beli menjadi beragam.</a:t>
            </a:r>
            <a:endParaRPr lang="en-US" sz="1200" b="0" i="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11351D7-7B69-40B9-8EEA-B4FEF26EED31}" type="slidenum">
              <a:rPr lang="id-ID" smtClean="0"/>
              <a:pPr/>
              <a:t>53</a:t>
            </a:fld>
            <a:endParaRPr lang="id-ID"/>
          </a:p>
        </p:txBody>
      </p:sp>
    </p:spTree>
    <p:extLst>
      <p:ext uri="{BB962C8B-B14F-4D97-AF65-F5344CB8AC3E}">
        <p14:creationId xmlns:p14="http://schemas.microsoft.com/office/powerpoint/2010/main" val="32788139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smtClean="0">
                <a:solidFill>
                  <a:schemeClr val="tx1"/>
                </a:solidFill>
                <a:effectLst/>
                <a:latin typeface="+mn-lt"/>
                <a:ea typeface="+mn-ea"/>
                <a:cs typeface="+mn-cs"/>
              </a:rPr>
              <a:t>Keamanan data yang kurang baik</a:t>
            </a:r>
            <a:endParaRPr lang="en-US" sz="1200" b="0" i="0" kern="1200" smtClean="0">
              <a:solidFill>
                <a:schemeClr val="tx1"/>
              </a:solidFill>
              <a:effectLst/>
              <a:latin typeface="+mn-lt"/>
              <a:ea typeface="+mn-ea"/>
              <a:cs typeface="+mn-cs"/>
            </a:endParaRPr>
          </a:p>
          <a:p>
            <a:r>
              <a:rPr lang="en-US" sz="1200" b="0" i="0" kern="1200" smtClean="0">
                <a:solidFill>
                  <a:schemeClr val="tx1"/>
                </a:solidFill>
                <a:effectLst/>
                <a:latin typeface="+mn-lt"/>
                <a:ea typeface="+mn-ea"/>
                <a:cs typeface="+mn-cs"/>
              </a:rPr>
              <a:t>Kekurangan yang dimiliki oleh metode telekomunikasi GSM adalah keamanan data yang cenderung kurang baik dan mudah dibobol. Hal ini berbeda dengan jaringan telekomunikasi seluler CDMA, yang menggunakan kode-kode unik, sehingga keamananya lebih terjaga. Data yang anda miliki dapat bocor dengan mudah, dan menyebabkan kemanana dari nomor seluler anda menjadi terganggu.</a:t>
            </a:r>
          </a:p>
          <a:p>
            <a:r>
              <a:rPr lang="en-US" sz="1200" b="0" i="0" kern="1200" smtClean="0">
                <a:solidFill>
                  <a:schemeClr val="tx1"/>
                </a:solidFill>
                <a:effectLst/>
                <a:latin typeface="+mn-lt"/>
                <a:ea typeface="+mn-ea"/>
                <a:cs typeface="+mn-cs"/>
              </a:rPr>
              <a:t>Dalam hal ini GSM menjadi rentan untuk menipulasi data, hingga adanya tindakan penipuan. Untuk itu, user perlu hati-hati dalam tindakan yang banyak terjadi ini. Salah satu </a:t>
            </a:r>
            <a:r>
              <a:rPr lang="en-US" sz="1200" b="0" i="0" u="none" strike="noStrike" kern="1200" smtClean="0">
                <a:solidFill>
                  <a:schemeClr val="tx1"/>
                </a:solidFill>
                <a:effectLst/>
                <a:latin typeface="+mn-lt"/>
                <a:ea typeface="+mn-ea"/>
                <a:cs typeface="+mn-cs"/>
                <a:hlinkClick r:id="rId3"/>
              </a:rPr>
              <a:t>cara menjaga keamanan jaringan</a:t>
            </a:r>
            <a:r>
              <a:rPr lang="en-US" sz="1200" b="0" i="0" kern="1200" smtClean="0">
                <a:solidFill>
                  <a:schemeClr val="tx1"/>
                </a:solidFill>
                <a:effectLst/>
                <a:latin typeface="+mn-lt"/>
                <a:ea typeface="+mn-ea"/>
                <a:cs typeface="+mn-cs"/>
              </a:rPr>
              <a:t> yang benar dengan tidak mempublikasikan data diri ke sembarang orang, termasuk data-data nomor ponsel.</a:t>
            </a:r>
          </a:p>
          <a:p>
            <a:r>
              <a:rPr lang="en-US" sz="1200" b="1" i="0" kern="1200" smtClean="0">
                <a:solidFill>
                  <a:schemeClr val="tx1"/>
                </a:solidFill>
                <a:effectLst/>
                <a:latin typeface="+mn-lt"/>
                <a:ea typeface="+mn-ea"/>
                <a:cs typeface="+mn-cs"/>
              </a:rPr>
              <a:t>Penggunaan timeslot, yang membuat terkadang jaringan sering mengalami gangguan</a:t>
            </a:r>
            <a:endParaRPr lang="en-US" sz="1200" b="0" i="0" kern="1200" smtClean="0">
              <a:solidFill>
                <a:schemeClr val="tx1"/>
              </a:solidFill>
              <a:effectLst/>
              <a:latin typeface="+mn-lt"/>
              <a:ea typeface="+mn-ea"/>
              <a:cs typeface="+mn-cs"/>
            </a:endParaRPr>
          </a:p>
          <a:p>
            <a:r>
              <a:rPr lang="en-US" sz="1200" b="0" i="0" kern="1200" smtClean="0">
                <a:solidFill>
                  <a:schemeClr val="tx1"/>
                </a:solidFill>
                <a:effectLst/>
                <a:latin typeface="+mn-lt"/>
                <a:ea typeface="+mn-ea"/>
                <a:cs typeface="+mn-cs"/>
              </a:rPr>
              <a:t>Penggunaan metode timeslot yang digunakan pada teknologi komunikasi jaringan telepon seluler menggunakan GSM ini membuat terkadang jaringan menjadi lambat dalam melakukan respon. Hal ini disebabkan karena tiap nomor harus berbagi slot-slot tertentu di dalam satu waktu. Inilah yang disebut dengan timeslot, yang terkadang dapat menyebabkan terjadinya gangguan dan juga lambatnya respon dari jaringan seluler GSM dalam melakukan tugasnya.</a:t>
            </a:r>
            <a:endParaRPr lang="en-US" sz="1200" b="0" i="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11351D7-7B69-40B9-8EEA-B4FEF26EED31}" type="slidenum">
              <a:rPr lang="id-ID" smtClean="0"/>
              <a:pPr/>
              <a:t>54</a:t>
            </a:fld>
            <a:endParaRPr lang="id-ID"/>
          </a:p>
        </p:txBody>
      </p:sp>
    </p:spTree>
    <p:extLst>
      <p:ext uri="{BB962C8B-B14F-4D97-AF65-F5344CB8AC3E}">
        <p14:creationId xmlns:p14="http://schemas.microsoft.com/office/powerpoint/2010/main" val="182915561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The market for wireless networks has increased during the last years because of reduced</a:t>
            </a:r>
            <a:r>
              <a:rPr lang="en-US" baseline="0" smtClean="0"/>
              <a:t> </a:t>
            </a:r>
            <a:r>
              <a:rPr lang="en-US" smtClean="0"/>
              <a:t>prices, which gives the opportunity to work more mobile</a:t>
            </a:r>
            <a:endParaRPr lang="en-US"/>
          </a:p>
        </p:txBody>
      </p:sp>
      <p:sp>
        <p:nvSpPr>
          <p:cNvPr id="4" name="Slide Number Placeholder 3"/>
          <p:cNvSpPr>
            <a:spLocks noGrp="1"/>
          </p:cNvSpPr>
          <p:nvPr>
            <p:ph type="sldNum" sz="quarter" idx="10"/>
          </p:nvPr>
        </p:nvSpPr>
        <p:spPr/>
        <p:txBody>
          <a:bodyPr/>
          <a:lstStyle/>
          <a:p>
            <a:fld id="{D11351D7-7B69-40B9-8EEA-B4FEF26EED31}" type="slidenum">
              <a:rPr lang="id-ID" smtClean="0"/>
              <a:pPr/>
              <a:t>55</a:t>
            </a:fld>
            <a:endParaRPr lang="id-ID"/>
          </a:p>
        </p:txBody>
      </p:sp>
    </p:spTree>
    <p:extLst>
      <p:ext uri="{BB962C8B-B14F-4D97-AF65-F5344CB8AC3E}">
        <p14:creationId xmlns:p14="http://schemas.microsoft.com/office/powerpoint/2010/main" val="166478984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The market for wireless networks has increased during the last years because of reduced</a:t>
            </a:r>
            <a:r>
              <a:rPr lang="en-US" baseline="0" smtClean="0"/>
              <a:t> </a:t>
            </a:r>
            <a:r>
              <a:rPr lang="en-US" smtClean="0"/>
              <a:t>prices, which gives the opportunity to work more mobile</a:t>
            </a:r>
            <a:endParaRPr lang="en-US"/>
          </a:p>
        </p:txBody>
      </p:sp>
      <p:sp>
        <p:nvSpPr>
          <p:cNvPr id="4" name="Slide Number Placeholder 3"/>
          <p:cNvSpPr>
            <a:spLocks noGrp="1"/>
          </p:cNvSpPr>
          <p:nvPr>
            <p:ph type="sldNum" sz="quarter" idx="10"/>
          </p:nvPr>
        </p:nvSpPr>
        <p:spPr/>
        <p:txBody>
          <a:bodyPr/>
          <a:lstStyle/>
          <a:p>
            <a:fld id="{D11351D7-7B69-40B9-8EEA-B4FEF26EED31}" type="slidenum">
              <a:rPr lang="id-ID" smtClean="0"/>
              <a:pPr/>
              <a:t>56</a:t>
            </a:fld>
            <a:endParaRPr lang="id-ID"/>
          </a:p>
        </p:txBody>
      </p:sp>
    </p:spTree>
    <p:extLst>
      <p:ext uri="{BB962C8B-B14F-4D97-AF65-F5344CB8AC3E}">
        <p14:creationId xmlns:p14="http://schemas.microsoft.com/office/powerpoint/2010/main" val="116820571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The market for wireless networks has increased during the last years because of reduced</a:t>
            </a:r>
            <a:r>
              <a:rPr lang="en-US" baseline="0" smtClean="0"/>
              <a:t> </a:t>
            </a:r>
            <a:r>
              <a:rPr lang="en-US" smtClean="0"/>
              <a:t>prices, which gives the opportunity to work more mobile</a:t>
            </a:r>
            <a:endParaRPr lang="en-US"/>
          </a:p>
        </p:txBody>
      </p:sp>
      <p:sp>
        <p:nvSpPr>
          <p:cNvPr id="4" name="Slide Number Placeholder 3"/>
          <p:cNvSpPr>
            <a:spLocks noGrp="1"/>
          </p:cNvSpPr>
          <p:nvPr>
            <p:ph type="sldNum" sz="quarter" idx="10"/>
          </p:nvPr>
        </p:nvSpPr>
        <p:spPr/>
        <p:txBody>
          <a:bodyPr/>
          <a:lstStyle/>
          <a:p>
            <a:fld id="{D11351D7-7B69-40B9-8EEA-B4FEF26EED31}" type="slidenum">
              <a:rPr lang="id-ID" smtClean="0"/>
              <a:pPr/>
              <a:t>57</a:t>
            </a:fld>
            <a:endParaRPr lang="id-ID"/>
          </a:p>
        </p:txBody>
      </p:sp>
    </p:spTree>
    <p:extLst>
      <p:ext uri="{BB962C8B-B14F-4D97-AF65-F5344CB8AC3E}">
        <p14:creationId xmlns:p14="http://schemas.microsoft.com/office/powerpoint/2010/main" val="169382259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The market for wireless networks has increased during the last years because of reduced</a:t>
            </a:r>
            <a:r>
              <a:rPr lang="en-US" baseline="0" smtClean="0"/>
              <a:t> </a:t>
            </a:r>
            <a:r>
              <a:rPr lang="en-US" smtClean="0"/>
              <a:t>prices, which gives the opportunity to work more mobile</a:t>
            </a:r>
            <a:endParaRPr lang="en-US"/>
          </a:p>
        </p:txBody>
      </p:sp>
      <p:sp>
        <p:nvSpPr>
          <p:cNvPr id="4" name="Slide Number Placeholder 3"/>
          <p:cNvSpPr>
            <a:spLocks noGrp="1"/>
          </p:cNvSpPr>
          <p:nvPr>
            <p:ph type="sldNum" sz="quarter" idx="10"/>
          </p:nvPr>
        </p:nvSpPr>
        <p:spPr/>
        <p:txBody>
          <a:bodyPr/>
          <a:lstStyle/>
          <a:p>
            <a:fld id="{D11351D7-7B69-40B9-8EEA-B4FEF26EED31}" type="slidenum">
              <a:rPr lang="id-ID" smtClean="0"/>
              <a:pPr/>
              <a:t>58</a:t>
            </a:fld>
            <a:endParaRPr lang="id-ID"/>
          </a:p>
        </p:txBody>
      </p:sp>
    </p:spTree>
    <p:extLst>
      <p:ext uri="{BB962C8B-B14F-4D97-AF65-F5344CB8AC3E}">
        <p14:creationId xmlns:p14="http://schemas.microsoft.com/office/powerpoint/2010/main" val="267492422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The market for wireless networks has increased during the last years because of reduced</a:t>
            </a:r>
            <a:r>
              <a:rPr lang="en-US" baseline="0" smtClean="0"/>
              <a:t> </a:t>
            </a:r>
            <a:r>
              <a:rPr lang="en-US" smtClean="0"/>
              <a:t>prices, which gives the opportunity to work more mobile</a:t>
            </a:r>
            <a:endParaRPr lang="en-US"/>
          </a:p>
        </p:txBody>
      </p:sp>
      <p:sp>
        <p:nvSpPr>
          <p:cNvPr id="4" name="Slide Number Placeholder 3"/>
          <p:cNvSpPr>
            <a:spLocks noGrp="1"/>
          </p:cNvSpPr>
          <p:nvPr>
            <p:ph type="sldNum" sz="quarter" idx="10"/>
          </p:nvPr>
        </p:nvSpPr>
        <p:spPr/>
        <p:txBody>
          <a:bodyPr/>
          <a:lstStyle/>
          <a:p>
            <a:fld id="{D11351D7-7B69-40B9-8EEA-B4FEF26EED31}" type="slidenum">
              <a:rPr lang="id-ID" smtClean="0"/>
              <a:pPr/>
              <a:t>59</a:t>
            </a:fld>
            <a:endParaRPr lang="id-ID"/>
          </a:p>
        </p:txBody>
      </p:sp>
    </p:spTree>
    <p:extLst>
      <p:ext uri="{BB962C8B-B14F-4D97-AF65-F5344CB8AC3E}">
        <p14:creationId xmlns:p14="http://schemas.microsoft.com/office/powerpoint/2010/main" val="106237314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The market for wireless networks has increased during the last years because of reduced</a:t>
            </a:r>
            <a:r>
              <a:rPr lang="en-US" baseline="0" smtClean="0"/>
              <a:t> </a:t>
            </a:r>
            <a:r>
              <a:rPr lang="en-US" smtClean="0"/>
              <a:t>prices, which gives the opportunity to work more mobile</a:t>
            </a:r>
            <a:endParaRPr lang="en-US"/>
          </a:p>
        </p:txBody>
      </p:sp>
      <p:sp>
        <p:nvSpPr>
          <p:cNvPr id="4" name="Slide Number Placeholder 3"/>
          <p:cNvSpPr>
            <a:spLocks noGrp="1"/>
          </p:cNvSpPr>
          <p:nvPr>
            <p:ph type="sldNum" sz="quarter" idx="10"/>
          </p:nvPr>
        </p:nvSpPr>
        <p:spPr/>
        <p:txBody>
          <a:bodyPr/>
          <a:lstStyle/>
          <a:p>
            <a:fld id="{D11351D7-7B69-40B9-8EEA-B4FEF26EED31}" type="slidenum">
              <a:rPr lang="id-ID" smtClean="0"/>
              <a:pPr/>
              <a:t>60</a:t>
            </a:fld>
            <a:endParaRPr lang="id-ID"/>
          </a:p>
        </p:txBody>
      </p:sp>
    </p:spTree>
    <p:extLst>
      <p:ext uri="{BB962C8B-B14F-4D97-AF65-F5344CB8AC3E}">
        <p14:creationId xmlns:p14="http://schemas.microsoft.com/office/powerpoint/2010/main" val="258660067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The market for wireless networks has increased during the last years because of reduced</a:t>
            </a:r>
            <a:r>
              <a:rPr lang="en-US" baseline="0" smtClean="0"/>
              <a:t> </a:t>
            </a:r>
            <a:r>
              <a:rPr lang="en-US" smtClean="0"/>
              <a:t>prices, which gives the opportunity to work more mobile</a:t>
            </a:r>
            <a:endParaRPr lang="en-US"/>
          </a:p>
        </p:txBody>
      </p:sp>
      <p:sp>
        <p:nvSpPr>
          <p:cNvPr id="4" name="Slide Number Placeholder 3"/>
          <p:cNvSpPr>
            <a:spLocks noGrp="1"/>
          </p:cNvSpPr>
          <p:nvPr>
            <p:ph type="sldNum" sz="quarter" idx="10"/>
          </p:nvPr>
        </p:nvSpPr>
        <p:spPr/>
        <p:txBody>
          <a:bodyPr/>
          <a:lstStyle/>
          <a:p>
            <a:fld id="{D11351D7-7B69-40B9-8EEA-B4FEF26EED31}" type="slidenum">
              <a:rPr lang="id-ID" smtClean="0"/>
              <a:pPr/>
              <a:t>61</a:t>
            </a:fld>
            <a:endParaRPr lang="id-ID"/>
          </a:p>
        </p:txBody>
      </p:sp>
    </p:spTree>
    <p:extLst>
      <p:ext uri="{BB962C8B-B14F-4D97-AF65-F5344CB8AC3E}">
        <p14:creationId xmlns:p14="http://schemas.microsoft.com/office/powerpoint/2010/main" val="25358331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Jika</a:t>
            </a:r>
            <a:r>
              <a:rPr lang="en-US" sz="1200" kern="1200" dirty="0" smtClean="0">
                <a:solidFill>
                  <a:schemeClr val="tx1"/>
                </a:solidFill>
                <a:effectLst/>
                <a:latin typeface="+mn-lt"/>
                <a:ea typeface="+mn-ea"/>
                <a:cs typeface="+mn-cs"/>
              </a:rPr>
              <a:t> source code </a:t>
            </a:r>
            <a:r>
              <a:rPr lang="en-US" sz="1200" kern="1200" dirty="0" err="1" smtClean="0">
                <a:solidFill>
                  <a:schemeClr val="tx1"/>
                </a:solidFill>
                <a:effectLst/>
                <a:latin typeface="+mn-lt"/>
                <a:ea typeface="+mn-ea"/>
                <a:cs typeface="+mn-cs"/>
              </a:rPr>
              <a:t>memang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tersedia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maka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tak</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perlu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melakukan</a:t>
            </a:r>
            <a:r>
              <a:rPr lang="en-US" sz="1200" kern="1200" dirty="0" smtClean="0">
                <a:solidFill>
                  <a:schemeClr val="tx1"/>
                </a:solidFill>
                <a:effectLst/>
                <a:latin typeface="+mn-lt"/>
                <a:ea typeface="+mn-ea"/>
                <a:cs typeface="+mn-cs"/>
              </a:rPr>
              <a:t> reverse engineering </a:t>
            </a:r>
            <a:r>
              <a:rPr lang="en-US" sz="1200" kern="1200" dirty="0" err="1" smtClean="0">
                <a:solidFill>
                  <a:schemeClr val="tx1"/>
                </a:solidFill>
                <a:effectLst/>
                <a:latin typeface="+mn-lt"/>
                <a:ea typeface="+mn-ea"/>
                <a:cs typeface="+mn-cs"/>
              </a:rPr>
              <a:t>ataupun</a:t>
            </a:r>
            <a:r>
              <a:rPr lang="en-US" sz="1200" kern="1200" dirty="0" smtClean="0">
                <a:solidFill>
                  <a:schemeClr val="tx1"/>
                </a:solidFill>
                <a:effectLst/>
                <a:latin typeface="+mn-lt"/>
                <a:ea typeface="+mn-ea"/>
                <a:cs typeface="+mn-cs"/>
              </a:rPr>
              <a:t> disassembling </a:t>
            </a:r>
            <a:r>
              <a:rPr lang="en-US" sz="1200" kern="1200" dirty="0" err="1" smtClean="0">
                <a:solidFill>
                  <a:schemeClr val="tx1"/>
                </a:solidFill>
                <a:effectLst/>
                <a:latin typeface="+mn-lt"/>
                <a:ea typeface="+mn-ea"/>
                <a:cs typeface="+mn-cs"/>
              </a:rPr>
              <a:t>namun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keduanya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tetap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boleh</a:t>
            </a:r>
            <a:r>
              <a:rPr lang="en-US" sz="1200" kern="1200" dirty="0" smtClean="0">
                <a:solidFill>
                  <a:schemeClr val="tx1"/>
                </a:solidFill>
                <a:effectLst/>
                <a:latin typeface="+mn-lt"/>
                <a:ea typeface="+mn-ea"/>
                <a:cs typeface="+mn-cs"/>
              </a:rPr>
              <a:t> di- </a:t>
            </a:r>
            <a:r>
              <a:rPr lang="en-US" sz="1200" kern="1200" dirty="0" err="1" smtClean="0">
                <a:solidFill>
                  <a:schemeClr val="tx1"/>
                </a:solidFill>
                <a:effectLst/>
                <a:latin typeface="+mn-lt"/>
                <a:ea typeface="+mn-ea"/>
                <a:cs typeface="+mn-cs"/>
              </a:rPr>
              <a:t>lakukan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untuk</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mengetahui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risiko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apabila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dilakukan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tak</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memiliki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akses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pada</a:t>
            </a:r>
            <a:r>
              <a:rPr lang="en-US" sz="1200" kern="1200" dirty="0" smtClean="0">
                <a:solidFill>
                  <a:schemeClr val="tx1"/>
                </a:solidFill>
                <a:effectLst/>
                <a:latin typeface="+mn-lt"/>
                <a:ea typeface="+mn-ea"/>
                <a:cs typeface="+mn-cs"/>
              </a:rPr>
              <a:t> source code.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D11351D7-7B69-40B9-8EEA-B4FEF26EED31}" type="slidenum">
              <a:rPr lang="id-ID" smtClean="0"/>
              <a:pPr/>
              <a:t>8</a:t>
            </a:fld>
            <a:endParaRPr lang="id-ID"/>
          </a:p>
        </p:txBody>
      </p:sp>
    </p:spTree>
    <p:extLst>
      <p:ext uri="{BB962C8B-B14F-4D97-AF65-F5344CB8AC3E}">
        <p14:creationId xmlns:p14="http://schemas.microsoft.com/office/powerpoint/2010/main" val="25983940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The market for wireless networks has increased during the last years because of reduced</a:t>
            </a:r>
            <a:r>
              <a:rPr lang="en-US" baseline="0" smtClean="0"/>
              <a:t> </a:t>
            </a:r>
            <a:r>
              <a:rPr lang="en-US" smtClean="0"/>
              <a:t>prices, which gives the opportunity to work more mobile</a:t>
            </a:r>
            <a:endParaRPr lang="en-US"/>
          </a:p>
        </p:txBody>
      </p:sp>
      <p:sp>
        <p:nvSpPr>
          <p:cNvPr id="4" name="Slide Number Placeholder 3"/>
          <p:cNvSpPr>
            <a:spLocks noGrp="1"/>
          </p:cNvSpPr>
          <p:nvPr>
            <p:ph type="sldNum" sz="quarter" idx="10"/>
          </p:nvPr>
        </p:nvSpPr>
        <p:spPr/>
        <p:txBody>
          <a:bodyPr/>
          <a:lstStyle/>
          <a:p>
            <a:fld id="{D11351D7-7B69-40B9-8EEA-B4FEF26EED31}" type="slidenum">
              <a:rPr lang="id-ID" smtClean="0"/>
              <a:pPr/>
              <a:t>63</a:t>
            </a:fld>
            <a:endParaRPr lang="id-ID"/>
          </a:p>
        </p:txBody>
      </p:sp>
    </p:spTree>
    <p:extLst>
      <p:ext uri="{BB962C8B-B14F-4D97-AF65-F5344CB8AC3E}">
        <p14:creationId xmlns:p14="http://schemas.microsoft.com/office/powerpoint/2010/main" val="323007856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The market for wireless networks has increased during the last years because of reduced</a:t>
            </a:r>
            <a:r>
              <a:rPr lang="en-US" baseline="0" smtClean="0"/>
              <a:t> </a:t>
            </a:r>
            <a:r>
              <a:rPr lang="en-US" smtClean="0"/>
              <a:t>prices, which gives the opportunity to work more mobile</a:t>
            </a:r>
            <a:endParaRPr lang="en-US"/>
          </a:p>
        </p:txBody>
      </p:sp>
      <p:sp>
        <p:nvSpPr>
          <p:cNvPr id="4" name="Slide Number Placeholder 3"/>
          <p:cNvSpPr>
            <a:spLocks noGrp="1"/>
          </p:cNvSpPr>
          <p:nvPr>
            <p:ph type="sldNum" sz="quarter" idx="10"/>
          </p:nvPr>
        </p:nvSpPr>
        <p:spPr/>
        <p:txBody>
          <a:bodyPr/>
          <a:lstStyle/>
          <a:p>
            <a:fld id="{D11351D7-7B69-40B9-8EEA-B4FEF26EED31}" type="slidenum">
              <a:rPr lang="id-ID" smtClean="0"/>
              <a:pPr/>
              <a:t>64</a:t>
            </a:fld>
            <a:endParaRPr lang="id-ID"/>
          </a:p>
        </p:txBody>
      </p:sp>
    </p:spTree>
    <p:extLst>
      <p:ext uri="{BB962C8B-B14F-4D97-AF65-F5344CB8AC3E}">
        <p14:creationId xmlns:p14="http://schemas.microsoft.com/office/powerpoint/2010/main" val="278013677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market for wireless networks has increased during the last years because of reduced</a:t>
            </a:r>
            <a:r>
              <a:rPr lang="en-US" baseline="0" dirty="0" smtClean="0"/>
              <a:t> </a:t>
            </a:r>
            <a:r>
              <a:rPr lang="en-US" dirty="0" smtClean="0"/>
              <a:t>prices, which gives the opportunity to work more mobile</a:t>
            </a:r>
          </a:p>
          <a:p>
            <a:endParaRPr lang="en-US" dirty="0" smtClean="0"/>
          </a:p>
          <a:p>
            <a:r>
              <a:rPr lang="en-US" dirty="0" err="1" smtClean="0"/>
              <a:t>Kasus</a:t>
            </a:r>
            <a:r>
              <a:rPr lang="en-US" dirty="0" smtClean="0"/>
              <a:t> </a:t>
            </a:r>
            <a:r>
              <a:rPr lang="en-US" dirty="0" err="1" smtClean="0"/>
              <a:t>pengalihan</a:t>
            </a:r>
            <a:r>
              <a:rPr lang="en-US" dirty="0" smtClean="0"/>
              <a:t> link</a:t>
            </a:r>
            <a:r>
              <a:rPr lang="en-US" baseline="0" dirty="0" smtClean="0"/>
              <a:t> </a:t>
            </a:r>
            <a:r>
              <a:rPr lang="en-US" baseline="0" dirty="0" err="1" smtClean="0"/>
              <a:t>sangat</a:t>
            </a:r>
            <a:r>
              <a:rPr lang="en-US" baseline="0" dirty="0" smtClean="0"/>
              <a:t> </a:t>
            </a:r>
            <a:r>
              <a:rPr lang="en-US" baseline="0" dirty="0" err="1" smtClean="0"/>
              <a:t>banyak</a:t>
            </a:r>
            <a:r>
              <a:rPr lang="en-US" baseline="0" dirty="0" smtClean="0"/>
              <a:t> </a:t>
            </a:r>
            <a:r>
              <a:rPr lang="en-US" baseline="0" dirty="0" err="1" smtClean="0"/>
              <a:t>terjadi</a:t>
            </a:r>
            <a:r>
              <a:rPr lang="en-US" baseline="0" dirty="0"/>
              <a:t> </a:t>
            </a:r>
            <a:r>
              <a:rPr lang="en-US" baseline="0" dirty="0" smtClean="0"/>
              <a:t>yang </a:t>
            </a:r>
            <a:r>
              <a:rPr lang="en-US" baseline="0" dirty="0" err="1" smtClean="0"/>
              <a:t>bertujuan</a:t>
            </a:r>
            <a:r>
              <a:rPr lang="en-US" baseline="0" dirty="0" smtClean="0"/>
              <a:t> </a:t>
            </a:r>
            <a:r>
              <a:rPr lang="en-US" baseline="0" dirty="0" err="1" smtClean="0"/>
              <a:t>untuk</a:t>
            </a:r>
            <a:r>
              <a:rPr lang="en-US" baseline="0" dirty="0" smtClean="0"/>
              <a:t> </a:t>
            </a:r>
            <a:r>
              <a:rPr lang="en-US" baseline="0" dirty="0" err="1" smtClean="0"/>
              <a:t>mencuri</a:t>
            </a:r>
            <a:r>
              <a:rPr lang="en-US" baseline="0" dirty="0" smtClean="0"/>
              <a:t> data </a:t>
            </a:r>
            <a:r>
              <a:rPr lang="en-US" baseline="0" dirty="0" err="1" smtClean="0"/>
              <a:t>dan</a:t>
            </a:r>
            <a:r>
              <a:rPr lang="en-US" baseline="0" dirty="0" smtClean="0"/>
              <a:t> </a:t>
            </a:r>
            <a:r>
              <a:rPr lang="en-US" baseline="0" dirty="0" err="1" smtClean="0"/>
              <a:t>memanfaatkan</a:t>
            </a:r>
            <a:r>
              <a:rPr lang="en-US" baseline="0" dirty="0" smtClean="0"/>
              <a:t> </a:t>
            </a:r>
            <a:r>
              <a:rPr lang="en-US" baseline="0" dirty="0" err="1" smtClean="0"/>
              <a:t>sumber</a:t>
            </a:r>
            <a:r>
              <a:rPr lang="en-US" baseline="0" dirty="0" smtClean="0"/>
              <a:t> </a:t>
            </a:r>
            <a:r>
              <a:rPr lang="en-US" baseline="0" dirty="0" err="1" smtClean="0"/>
              <a:t>daya</a:t>
            </a:r>
            <a:r>
              <a:rPr lang="en-US" baseline="0" dirty="0" smtClean="0"/>
              <a:t> yang </a:t>
            </a:r>
            <a:r>
              <a:rPr lang="en-US" baseline="0" dirty="0" err="1" smtClean="0"/>
              <a:t>ada</a:t>
            </a:r>
            <a:r>
              <a:rPr lang="en-US" baseline="0" dirty="0" smtClean="0"/>
              <a:t> </a:t>
            </a:r>
            <a:r>
              <a:rPr lang="en-US" baseline="0" dirty="0" err="1" smtClean="0"/>
              <a:t>dalam</a:t>
            </a:r>
            <a:r>
              <a:rPr lang="en-US" baseline="0" dirty="0" smtClean="0"/>
              <a:t> data</a:t>
            </a:r>
          </a:p>
        </p:txBody>
      </p:sp>
      <p:sp>
        <p:nvSpPr>
          <p:cNvPr id="4" name="Slide Number Placeholder 3"/>
          <p:cNvSpPr>
            <a:spLocks noGrp="1"/>
          </p:cNvSpPr>
          <p:nvPr>
            <p:ph type="sldNum" sz="quarter" idx="10"/>
          </p:nvPr>
        </p:nvSpPr>
        <p:spPr/>
        <p:txBody>
          <a:bodyPr/>
          <a:lstStyle/>
          <a:p>
            <a:fld id="{D11351D7-7B69-40B9-8EEA-B4FEF26EED31}" type="slidenum">
              <a:rPr lang="id-ID" smtClean="0"/>
              <a:pPr/>
              <a:t>65</a:t>
            </a:fld>
            <a:endParaRPr lang="id-ID"/>
          </a:p>
        </p:txBody>
      </p:sp>
    </p:spTree>
    <p:extLst>
      <p:ext uri="{BB962C8B-B14F-4D97-AF65-F5344CB8AC3E}">
        <p14:creationId xmlns:p14="http://schemas.microsoft.com/office/powerpoint/2010/main" val="2893342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0" i="0" kern="1200" dirty="0" smtClean="0">
                <a:solidFill>
                  <a:schemeClr val="tx1"/>
                </a:solidFill>
                <a:effectLst/>
                <a:latin typeface="+mn-lt"/>
                <a:ea typeface="+mn-ea"/>
                <a:cs typeface="+mn-cs"/>
              </a:rPr>
              <a:t>WEP (Wired Equivalent Privacy).</a:t>
            </a:r>
          </a:p>
          <a:p>
            <a:pPr marL="0" indent="0">
              <a:buNone/>
            </a:pPr>
            <a:r>
              <a:rPr lang="en-US" sz="1200" b="0" i="0" kern="1200" dirty="0" smtClean="0">
                <a:solidFill>
                  <a:schemeClr val="tx1"/>
                </a:solidFill>
                <a:effectLst/>
                <a:latin typeface="+mn-lt"/>
                <a:ea typeface="+mn-ea"/>
                <a:cs typeface="+mn-cs"/>
              </a:rPr>
              <a:t>WEP </a:t>
            </a:r>
            <a:r>
              <a:rPr lang="en-US" sz="1200" b="0" i="0" kern="1200" dirty="0" err="1" smtClean="0">
                <a:solidFill>
                  <a:schemeClr val="tx1"/>
                </a:solidFill>
                <a:effectLst/>
                <a:latin typeface="+mn-lt"/>
                <a:ea typeface="+mn-ea"/>
                <a:cs typeface="+mn-cs"/>
              </a:rPr>
              <a:t>ini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menggunakan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satu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kunci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enkripsi</a:t>
            </a:r>
            <a:r>
              <a:rPr lang="en-US" sz="1200" b="0" i="0" kern="1200" dirty="0" smtClean="0">
                <a:solidFill>
                  <a:schemeClr val="tx1"/>
                </a:solidFill>
                <a:effectLst/>
                <a:latin typeface="+mn-lt"/>
                <a:ea typeface="+mn-ea"/>
                <a:cs typeface="+mn-cs"/>
              </a:rPr>
              <a:t> yang </a:t>
            </a:r>
            <a:r>
              <a:rPr lang="en-US" sz="1200" b="0" i="0" kern="1200" dirty="0" err="1" smtClean="0">
                <a:solidFill>
                  <a:schemeClr val="tx1"/>
                </a:solidFill>
                <a:effectLst/>
                <a:latin typeface="+mn-lt"/>
                <a:ea typeface="+mn-ea"/>
                <a:cs typeface="+mn-cs"/>
              </a:rPr>
              <a:t>digunakan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bersama-sama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oleh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para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pengguna</a:t>
            </a:r>
            <a:r>
              <a:rPr lang="en-US" sz="1200" b="0" i="0" kern="1200" dirty="0" smtClean="0">
                <a:solidFill>
                  <a:schemeClr val="tx1"/>
                </a:solidFill>
                <a:effectLst/>
                <a:latin typeface="+mn-lt"/>
                <a:ea typeface="+mn-ea"/>
                <a:cs typeface="+mn-cs"/>
              </a:rPr>
              <a:t> wireless LAN. Hal </a:t>
            </a:r>
            <a:r>
              <a:rPr lang="en-US" sz="1200" b="0" i="0" kern="1200" dirty="0" err="1" smtClean="0">
                <a:solidFill>
                  <a:schemeClr val="tx1"/>
                </a:solidFill>
                <a:effectLst/>
                <a:latin typeface="+mn-lt"/>
                <a:ea typeface="+mn-ea"/>
                <a:cs typeface="+mn-cs"/>
              </a:rPr>
              <a:t>ini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menyebabkan</a:t>
            </a:r>
            <a:r>
              <a:rPr lang="en-US" sz="1200" b="0" i="0" kern="1200" dirty="0" smtClean="0">
                <a:solidFill>
                  <a:schemeClr val="tx1"/>
                </a:solidFill>
                <a:effectLst/>
                <a:latin typeface="+mn-lt"/>
                <a:ea typeface="+mn-ea"/>
                <a:cs typeface="+mn-cs"/>
              </a:rPr>
              <a:t> WEP </a:t>
            </a:r>
            <a:r>
              <a:rPr lang="en-US" sz="1200" b="0" i="0" kern="1200" dirty="0" err="1" smtClean="0">
                <a:solidFill>
                  <a:schemeClr val="tx1"/>
                </a:solidFill>
                <a:effectLst/>
                <a:latin typeface="+mn-lt"/>
                <a:ea typeface="+mn-ea"/>
                <a:cs typeface="+mn-cs"/>
              </a:rPr>
              <a:t>tidak</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dapat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diterapkan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pada</a:t>
            </a:r>
            <a:r>
              <a:rPr lang="en-US" sz="1200" b="0" i="0" kern="1200" dirty="0" smtClean="0">
                <a:solidFill>
                  <a:schemeClr val="tx1"/>
                </a:solidFill>
                <a:effectLst/>
                <a:latin typeface="+mn-lt"/>
                <a:ea typeface="+mn-ea"/>
                <a:cs typeface="+mn-cs"/>
              </a:rPr>
              <a:t> hotspot yang </a:t>
            </a:r>
            <a:r>
              <a:rPr lang="en-US" sz="1200" b="0" i="0" kern="1200" dirty="0" err="1" smtClean="0">
                <a:solidFill>
                  <a:schemeClr val="tx1"/>
                </a:solidFill>
                <a:effectLst/>
                <a:latin typeface="+mn-lt"/>
                <a:ea typeface="+mn-ea"/>
                <a:cs typeface="+mn-cs"/>
              </a:rPr>
              <a:t>dipasang</a:t>
            </a:r>
            <a:r>
              <a:rPr lang="en-US" sz="1200" b="0" i="0" kern="1200" dirty="0" smtClean="0">
                <a:solidFill>
                  <a:schemeClr val="tx1"/>
                </a:solidFill>
                <a:effectLst/>
                <a:latin typeface="+mn-lt"/>
                <a:ea typeface="+mn-ea"/>
                <a:cs typeface="+mn-cs"/>
              </a:rPr>
              <a:t> di </a:t>
            </a:r>
            <a:r>
              <a:rPr lang="en-US" sz="1200" b="0" i="0" kern="1200" dirty="0" err="1" smtClean="0">
                <a:solidFill>
                  <a:schemeClr val="tx1"/>
                </a:solidFill>
                <a:effectLst/>
                <a:latin typeface="+mn-lt"/>
                <a:ea typeface="+mn-ea"/>
                <a:cs typeface="+mn-cs"/>
              </a:rPr>
              <a:t>tempat-tempat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umum</a:t>
            </a:r>
            <a:r>
              <a:rPr lang="en-US" sz="1200" b="0" i="0" kern="1200" dirty="0" smtClean="0">
                <a:solidFill>
                  <a:schemeClr val="tx1"/>
                </a:solidFill>
                <a:effectLst/>
                <a:latin typeface="+mn-lt"/>
                <a:ea typeface="+mn-ea"/>
                <a:cs typeface="+mn-cs"/>
              </a:rPr>
              <a:t>. Dan </a:t>
            </a:r>
            <a:r>
              <a:rPr lang="en-US" sz="1200" b="0" i="0" kern="1200" dirty="0" err="1" smtClean="0">
                <a:solidFill>
                  <a:schemeClr val="tx1"/>
                </a:solidFill>
                <a:effectLst/>
                <a:latin typeface="+mn-lt"/>
                <a:ea typeface="+mn-ea"/>
                <a:cs typeface="+mn-cs"/>
              </a:rPr>
              <a:t>karena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lubang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keamanan</a:t>
            </a:r>
            <a:r>
              <a:rPr lang="en-US" sz="1200" b="0" i="0" kern="1200" dirty="0" smtClean="0">
                <a:solidFill>
                  <a:schemeClr val="tx1"/>
                </a:solidFill>
                <a:effectLst/>
                <a:latin typeface="+mn-lt"/>
                <a:ea typeface="+mn-ea"/>
                <a:cs typeface="+mn-cs"/>
              </a:rPr>
              <a:t> yang </a:t>
            </a:r>
            <a:r>
              <a:rPr lang="en-US" sz="1200" b="0" i="0" kern="1200" dirty="0" err="1" smtClean="0">
                <a:solidFill>
                  <a:schemeClr val="tx1"/>
                </a:solidFill>
                <a:effectLst/>
                <a:latin typeface="+mn-lt"/>
                <a:ea typeface="+mn-ea"/>
                <a:cs typeface="+mn-cs"/>
              </a:rPr>
              <a:t>dimiliki</a:t>
            </a:r>
            <a:r>
              <a:rPr lang="en-US" sz="1200" b="0" i="0" kern="1200" dirty="0" smtClean="0">
                <a:solidFill>
                  <a:schemeClr val="tx1"/>
                </a:solidFill>
                <a:effectLst/>
                <a:latin typeface="+mn-lt"/>
                <a:ea typeface="+mn-ea"/>
                <a:cs typeface="+mn-cs"/>
              </a:rPr>
              <a:t> WEP </a:t>
            </a:r>
            <a:r>
              <a:rPr lang="en-US" sz="1200" b="0" i="0" kern="1200" dirty="0" err="1" smtClean="0">
                <a:solidFill>
                  <a:schemeClr val="tx1"/>
                </a:solidFill>
                <a:effectLst/>
                <a:latin typeface="+mn-lt"/>
                <a:ea typeface="+mn-ea"/>
                <a:cs typeface="+mn-cs"/>
              </a:rPr>
              <a:t>cukup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banyak</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sehingga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mudah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dibobol</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oleh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pihak</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ketiga</a:t>
            </a:r>
            <a:r>
              <a:rPr lang="en-US" sz="1200" b="0" i="0" kern="1200" dirty="0" smtClean="0">
                <a:solidFill>
                  <a:schemeClr val="tx1"/>
                </a:solidFill>
                <a:effectLst/>
                <a:latin typeface="+mn-lt"/>
                <a:ea typeface="+mn-ea"/>
                <a:cs typeface="+mn-cs"/>
              </a:rPr>
              <a:t> yang </a:t>
            </a:r>
            <a:r>
              <a:rPr lang="en-US" sz="1200" b="0" i="0" kern="1200" dirty="0" err="1" smtClean="0">
                <a:solidFill>
                  <a:schemeClr val="tx1"/>
                </a:solidFill>
                <a:effectLst/>
                <a:latin typeface="+mn-lt"/>
                <a:ea typeface="+mn-ea"/>
                <a:cs typeface="+mn-cs"/>
              </a:rPr>
              <a:t>tidak</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berhak</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maka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penggunaannya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tidak</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disarankan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lagi</a:t>
            </a:r>
            <a:r>
              <a:rPr lang="en-US" sz="1200" b="0" i="0" kern="1200" dirty="0" smtClean="0">
                <a:solidFill>
                  <a:schemeClr val="tx1"/>
                </a:solidFill>
                <a:effectLst/>
                <a:latin typeface="+mn-lt"/>
                <a:ea typeface="+mn-ea"/>
                <a:cs typeface="+mn-cs"/>
              </a:rPr>
              <a:t>.</a:t>
            </a:r>
          </a:p>
          <a:p>
            <a:pPr marL="0" indent="0">
              <a:buNone/>
            </a:pPr>
            <a:r>
              <a:rPr lang="en-US" sz="1200" b="0" i="0" kern="1200" dirty="0" smtClean="0">
                <a:solidFill>
                  <a:schemeClr val="tx1"/>
                </a:solidFill>
                <a:effectLst/>
                <a:latin typeface="+mn-lt"/>
                <a:ea typeface="+mn-ea"/>
                <a:cs typeface="+mn-cs"/>
              </a:rPr>
              <a:t>2. WPA (Wi-Fi Protected Access)</a:t>
            </a:r>
          </a:p>
          <a:p>
            <a:pPr marL="0" indent="0">
              <a:buNone/>
            </a:pP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Implementasi</a:t>
            </a:r>
            <a:r>
              <a:rPr lang="en-US" sz="1200" b="0" i="0" kern="1200" dirty="0" smtClean="0">
                <a:solidFill>
                  <a:schemeClr val="tx1"/>
                </a:solidFill>
                <a:effectLst/>
                <a:latin typeface="+mn-lt"/>
                <a:ea typeface="+mn-ea"/>
                <a:cs typeface="+mn-cs"/>
              </a:rPr>
              <a:t> WPA </a:t>
            </a:r>
            <a:r>
              <a:rPr lang="en-US" sz="1200" b="0" i="0" kern="1200" dirty="0" err="1" smtClean="0">
                <a:solidFill>
                  <a:schemeClr val="tx1"/>
                </a:solidFill>
                <a:effectLst/>
                <a:latin typeface="+mn-lt"/>
                <a:ea typeface="+mn-ea"/>
                <a:cs typeface="+mn-cs"/>
              </a:rPr>
              <a:t>menggunakan</a:t>
            </a:r>
            <a:r>
              <a:rPr lang="en-US" sz="1200" b="0" i="0" kern="1200" dirty="0" smtClean="0">
                <a:solidFill>
                  <a:schemeClr val="tx1"/>
                </a:solidFill>
                <a:effectLst/>
                <a:latin typeface="+mn-lt"/>
                <a:ea typeface="+mn-ea"/>
                <a:cs typeface="+mn-cs"/>
              </a:rPr>
              <a:t> 802.1x </a:t>
            </a:r>
            <a:r>
              <a:rPr lang="en-US" sz="1200" b="0" i="0" kern="1200" dirty="0" err="1" smtClean="0">
                <a:solidFill>
                  <a:schemeClr val="tx1"/>
                </a:solidFill>
                <a:effectLst/>
                <a:latin typeface="+mn-lt"/>
                <a:ea typeface="+mn-ea"/>
                <a:cs typeface="+mn-cs"/>
              </a:rPr>
              <a:t>dan</a:t>
            </a:r>
            <a:r>
              <a:rPr lang="en-US" sz="1200" b="0" i="0" kern="1200" dirty="0" smtClean="0">
                <a:solidFill>
                  <a:schemeClr val="tx1"/>
                </a:solidFill>
                <a:effectLst/>
                <a:latin typeface="+mn-lt"/>
                <a:ea typeface="+mn-ea"/>
                <a:cs typeface="+mn-cs"/>
              </a:rPr>
              <a:t> EAP (Extensible Authentication Protocol) </a:t>
            </a:r>
            <a:r>
              <a:rPr lang="en-US" sz="1200" b="0" i="0" kern="1200" dirty="0" err="1" smtClean="0">
                <a:solidFill>
                  <a:schemeClr val="tx1"/>
                </a:solidFill>
                <a:effectLst/>
                <a:latin typeface="+mn-lt"/>
                <a:ea typeface="+mn-ea"/>
                <a:cs typeface="+mn-cs"/>
              </a:rPr>
              <a:t>menghasilkan</a:t>
            </a:r>
            <a:r>
              <a:rPr lang="en-US" sz="1200" b="0" i="0" kern="1200" dirty="0" smtClean="0">
                <a:solidFill>
                  <a:schemeClr val="tx1"/>
                </a:solidFill>
                <a:effectLst/>
                <a:latin typeface="+mn-lt"/>
                <a:ea typeface="+mn-ea"/>
                <a:cs typeface="+mn-cs"/>
              </a:rPr>
              <a:t> proses </a:t>
            </a:r>
            <a:r>
              <a:rPr lang="en-US" sz="1200" b="0" i="0" kern="1200" dirty="0" err="1" smtClean="0">
                <a:solidFill>
                  <a:schemeClr val="tx1"/>
                </a:solidFill>
                <a:effectLst/>
                <a:latin typeface="+mn-lt"/>
                <a:ea typeface="+mn-ea"/>
                <a:cs typeface="+mn-cs"/>
              </a:rPr>
              <a:t>autentikasi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pengguna</a:t>
            </a:r>
            <a:r>
              <a:rPr lang="en-US" sz="1200" b="0" i="0" kern="1200" dirty="0" smtClean="0">
                <a:solidFill>
                  <a:schemeClr val="tx1"/>
                </a:solidFill>
                <a:effectLst/>
                <a:latin typeface="+mn-lt"/>
                <a:ea typeface="+mn-ea"/>
                <a:cs typeface="+mn-cs"/>
              </a:rPr>
              <a:t> yang </a:t>
            </a:r>
            <a:r>
              <a:rPr lang="en-US" sz="1200" b="0" i="0" kern="1200" dirty="0" err="1" smtClean="0">
                <a:solidFill>
                  <a:schemeClr val="tx1"/>
                </a:solidFill>
                <a:effectLst/>
                <a:latin typeface="+mn-lt"/>
                <a:ea typeface="+mn-ea"/>
                <a:cs typeface="+mn-cs"/>
              </a:rPr>
              <a:t>relatif</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lebih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aman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Pada</a:t>
            </a:r>
            <a:r>
              <a:rPr lang="en-US" sz="1200" b="0" i="0" kern="1200" dirty="0" smtClean="0">
                <a:solidFill>
                  <a:schemeClr val="tx1"/>
                </a:solidFill>
                <a:effectLst/>
                <a:latin typeface="+mn-lt"/>
                <a:ea typeface="+mn-ea"/>
                <a:cs typeface="+mn-cs"/>
              </a:rPr>
              <a:t> proses </a:t>
            </a:r>
            <a:r>
              <a:rPr lang="en-US" sz="1200" b="0" i="0" kern="1200" dirty="0" err="1" smtClean="0">
                <a:solidFill>
                  <a:schemeClr val="tx1"/>
                </a:solidFill>
                <a:effectLst/>
                <a:latin typeface="+mn-lt"/>
                <a:ea typeface="+mn-ea"/>
                <a:cs typeface="+mn-cs"/>
              </a:rPr>
              <a:t>ini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pengguna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harus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melakukan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autentikasi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sebuah</a:t>
            </a:r>
            <a:r>
              <a:rPr lang="en-US" sz="1200" b="0" i="0" kern="1200" dirty="0" smtClean="0">
                <a:solidFill>
                  <a:schemeClr val="tx1"/>
                </a:solidFill>
                <a:effectLst/>
                <a:latin typeface="+mn-lt"/>
                <a:ea typeface="+mn-ea"/>
                <a:cs typeface="+mn-cs"/>
              </a:rPr>
              <a:t> server </a:t>
            </a:r>
            <a:r>
              <a:rPr lang="en-US" sz="1200" b="0" i="0" kern="1200" dirty="0" err="1" smtClean="0">
                <a:solidFill>
                  <a:schemeClr val="tx1"/>
                </a:solidFill>
                <a:effectLst/>
                <a:latin typeface="+mn-lt"/>
                <a:ea typeface="+mn-ea"/>
                <a:cs typeface="+mn-cs"/>
              </a:rPr>
              <a:t>autentikasi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misalnya</a:t>
            </a:r>
            <a:r>
              <a:rPr lang="en-US" sz="1200" b="0" i="0" kern="1200" dirty="0" smtClean="0">
                <a:solidFill>
                  <a:schemeClr val="tx1"/>
                </a:solidFill>
                <a:effectLst/>
                <a:latin typeface="+mn-lt"/>
                <a:ea typeface="+mn-ea"/>
                <a:cs typeface="+mn-cs"/>
              </a:rPr>
              <a:t> Remote Authentication Dial-In User Service (RADIUS), </a:t>
            </a:r>
            <a:r>
              <a:rPr lang="en-US" sz="1200" b="0" i="0" kern="1200" dirty="0" err="1" smtClean="0">
                <a:solidFill>
                  <a:schemeClr val="tx1"/>
                </a:solidFill>
                <a:effectLst/>
                <a:latin typeface="+mn-lt"/>
                <a:ea typeface="+mn-ea"/>
                <a:cs typeface="+mn-cs"/>
              </a:rPr>
              <a:t>sebelum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terhubung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ke</a:t>
            </a:r>
            <a:r>
              <a:rPr lang="en-US" sz="1200" b="0" i="0" kern="1200" dirty="0" smtClean="0">
                <a:solidFill>
                  <a:schemeClr val="tx1"/>
                </a:solidFill>
                <a:effectLst/>
                <a:latin typeface="+mn-lt"/>
                <a:ea typeface="+mn-ea"/>
                <a:cs typeface="+mn-cs"/>
              </a:rPr>
              <a:t> wireless LAN </a:t>
            </a:r>
            <a:r>
              <a:rPr lang="en-US" sz="1200" b="0" i="0" kern="1200" dirty="0" err="1" smtClean="0">
                <a:solidFill>
                  <a:schemeClr val="tx1"/>
                </a:solidFill>
                <a:effectLst/>
                <a:latin typeface="+mn-lt"/>
                <a:ea typeface="+mn-ea"/>
                <a:cs typeface="+mn-cs"/>
              </a:rPr>
              <a:t>atau</a:t>
            </a:r>
            <a:r>
              <a:rPr lang="en-US" sz="1200" b="0" i="0" kern="1200" dirty="0" smtClean="0">
                <a:solidFill>
                  <a:schemeClr val="tx1"/>
                </a:solidFill>
                <a:effectLst/>
                <a:latin typeface="+mn-lt"/>
                <a:ea typeface="+mn-ea"/>
                <a:cs typeface="+mn-cs"/>
              </a:rPr>
              <a:t> internet. </a:t>
            </a:r>
            <a:r>
              <a:rPr lang="en-US" sz="1200" b="0" i="0" kern="1200" dirty="0" err="1" smtClean="0">
                <a:solidFill>
                  <a:schemeClr val="tx1"/>
                </a:solidFill>
                <a:effectLst/>
                <a:latin typeface="+mn-lt"/>
                <a:ea typeface="+mn-ea"/>
                <a:cs typeface="+mn-cs"/>
              </a:rPr>
              <a:t>Pada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umumnya</a:t>
            </a:r>
            <a:r>
              <a:rPr lang="en-US" sz="1200" b="0" i="0" kern="1200" dirty="0" smtClean="0">
                <a:solidFill>
                  <a:schemeClr val="tx1"/>
                </a:solidFill>
                <a:effectLst/>
                <a:latin typeface="+mn-lt"/>
                <a:ea typeface="+mn-ea"/>
                <a:cs typeface="+mn-cs"/>
              </a:rPr>
              <a:t> proses </a:t>
            </a:r>
            <a:r>
              <a:rPr lang="en-US" sz="1200" b="0" i="0" kern="1200" dirty="0" err="1" smtClean="0">
                <a:solidFill>
                  <a:schemeClr val="tx1"/>
                </a:solidFill>
                <a:effectLst/>
                <a:latin typeface="+mn-lt"/>
                <a:ea typeface="+mn-ea"/>
                <a:cs typeface="+mn-cs"/>
              </a:rPr>
              <a:t>autentikasi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ini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menggunakan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nama-pengguna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dan</a:t>
            </a:r>
            <a:r>
              <a:rPr lang="en-US" sz="1200" b="0" i="0" kern="1200" dirty="0" smtClean="0">
                <a:solidFill>
                  <a:schemeClr val="tx1"/>
                </a:solidFill>
                <a:effectLst/>
                <a:latin typeface="+mn-lt"/>
                <a:ea typeface="+mn-ea"/>
                <a:cs typeface="+mn-cs"/>
              </a:rPr>
              <a:t> password.</a:t>
            </a:r>
            <a:endParaRPr lang="en-US" dirty="0"/>
          </a:p>
        </p:txBody>
      </p:sp>
      <p:sp>
        <p:nvSpPr>
          <p:cNvPr id="4" name="Slide Number Placeholder 3"/>
          <p:cNvSpPr>
            <a:spLocks noGrp="1"/>
          </p:cNvSpPr>
          <p:nvPr>
            <p:ph type="sldNum" sz="quarter" idx="10"/>
          </p:nvPr>
        </p:nvSpPr>
        <p:spPr/>
        <p:txBody>
          <a:bodyPr/>
          <a:lstStyle/>
          <a:p>
            <a:fld id="{D11351D7-7B69-40B9-8EEA-B4FEF26EED31}" type="slidenum">
              <a:rPr lang="id-ID" smtClean="0"/>
              <a:pPr/>
              <a:t>9</a:t>
            </a:fld>
            <a:endParaRPr lang="id-ID"/>
          </a:p>
        </p:txBody>
      </p:sp>
    </p:spTree>
    <p:extLst>
      <p:ext uri="{BB962C8B-B14F-4D97-AF65-F5344CB8AC3E}">
        <p14:creationId xmlns:p14="http://schemas.microsoft.com/office/powerpoint/2010/main" val="10835544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1.</a:t>
            </a:r>
            <a:r>
              <a:rPr lang="en-US" sz="1100" b="0" dirty="0" smtClean="0"/>
              <a:t> Sniffing to Eavesdrop.</a:t>
            </a:r>
          </a:p>
          <a:p>
            <a:r>
              <a:rPr lang="en-US" sz="1100" b="0" i="0" kern="1200" dirty="0" err="1" smtClean="0">
                <a:solidFill>
                  <a:schemeClr val="tx1"/>
                </a:solidFill>
                <a:effectLst/>
                <a:latin typeface="+mn-lt"/>
                <a:ea typeface="+mn-ea"/>
                <a:cs typeface="+mn-cs"/>
              </a:rPr>
              <a:t>Paket</a:t>
            </a:r>
            <a:r>
              <a:rPr lang="en-US" sz="1100" b="0" i="0" kern="1200" dirty="0" smtClean="0">
                <a:solidFill>
                  <a:schemeClr val="tx1"/>
                </a:solidFill>
                <a:effectLst/>
                <a:latin typeface="+mn-lt"/>
                <a:ea typeface="+mn-ea"/>
                <a:cs typeface="+mn-cs"/>
              </a:rPr>
              <a:t> yang </a:t>
            </a:r>
            <a:r>
              <a:rPr lang="en-US" sz="1100" b="0" i="0" kern="1200" dirty="0" err="1" smtClean="0">
                <a:solidFill>
                  <a:schemeClr val="tx1"/>
                </a:solidFill>
                <a:effectLst/>
                <a:latin typeface="+mn-lt"/>
                <a:ea typeface="+mn-ea"/>
                <a:cs typeface="+mn-cs"/>
              </a:rPr>
              <a:t>merupakan</a:t>
            </a:r>
            <a:r>
              <a:rPr lang="en-US" sz="1100" b="0" i="0" kern="1200" dirty="0" smtClean="0">
                <a:solidFill>
                  <a:schemeClr val="tx1"/>
                </a:solidFill>
                <a:effectLst/>
                <a:latin typeface="+mn-lt"/>
                <a:ea typeface="+mn-ea"/>
                <a:cs typeface="+mn-cs"/>
              </a:rPr>
              <a:t> data </a:t>
            </a:r>
            <a:r>
              <a:rPr lang="en-US" sz="1100" b="0" i="0" kern="1200" dirty="0" err="1" smtClean="0">
                <a:solidFill>
                  <a:schemeClr val="tx1"/>
                </a:solidFill>
                <a:effectLst/>
                <a:latin typeface="+mn-lt"/>
                <a:ea typeface="+mn-ea"/>
                <a:cs typeface="+mn-cs"/>
              </a:rPr>
              <a:t>seperti</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akses</a:t>
            </a:r>
            <a:r>
              <a:rPr lang="en-US" sz="1100" b="0" i="0" kern="1200" dirty="0" smtClean="0">
                <a:solidFill>
                  <a:schemeClr val="tx1"/>
                </a:solidFill>
                <a:effectLst/>
                <a:latin typeface="+mn-lt"/>
                <a:ea typeface="+mn-ea"/>
                <a:cs typeface="+mn-cs"/>
              </a:rPr>
              <a:t> HTTP, email, </a:t>
            </a:r>
            <a:r>
              <a:rPr lang="en-US" sz="1100" b="0" i="0" kern="1200" dirty="0" err="1" smtClean="0">
                <a:solidFill>
                  <a:schemeClr val="tx1"/>
                </a:solidFill>
                <a:effectLst/>
                <a:latin typeface="+mn-lt"/>
                <a:ea typeface="+mn-ea"/>
                <a:cs typeface="+mn-cs"/>
              </a:rPr>
              <a:t>dan</a:t>
            </a:r>
            <a:r>
              <a:rPr lang="en-US" sz="1100" b="0" i="0" kern="1200" dirty="0" smtClean="0">
                <a:solidFill>
                  <a:schemeClr val="tx1"/>
                </a:solidFill>
                <a:effectLst/>
                <a:latin typeface="+mn-lt"/>
                <a:ea typeface="+mn-ea"/>
                <a:cs typeface="+mn-cs"/>
              </a:rPr>
              <a:t> Iain-Iain, yang </a:t>
            </a:r>
            <a:r>
              <a:rPr lang="en-US" sz="1100" b="0" i="0" kern="1200" dirty="0" err="1" smtClean="0">
                <a:solidFill>
                  <a:schemeClr val="tx1"/>
                </a:solidFill>
                <a:effectLst/>
                <a:latin typeface="+mn-lt"/>
                <a:ea typeface="+mn-ea"/>
                <a:cs typeface="+mn-cs"/>
              </a:rPr>
              <a:t>dilewatkan</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oleh</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gelombang</a:t>
            </a:r>
            <a:r>
              <a:rPr lang="en-US" sz="1100" b="0" i="0" kern="1200" dirty="0" smtClean="0">
                <a:solidFill>
                  <a:schemeClr val="tx1"/>
                </a:solidFill>
                <a:effectLst/>
                <a:latin typeface="+mn-lt"/>
                <a:ea typeface="+mn-ea"/>
                <a:cs typeface="+mn-cs"/>
              </a:rPr>
              <a:t> wireless </a:t>
            </a:r>
            <a:r>
              <a:rPr lang="en-US" sz="1100" b="0" i="0" kern="1200" dirty="0" err="1" smtClean="0">
                <a:solidFill>
                  <a:schemeClr val="tx1"/>
                </a:solidFill>
                <a:effectLst/>
                <a:latin typeface="+mn-lt"/>
                <a:ea typeface="+mn-ea"/>
                <a:cs typeface="+mn-cs"/>
              </a:rPr>
              <a:t>dapat</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dengan</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mudah</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ditangkap</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dan</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dianalisis</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oleh</a:t>
            </a:r>
            <a:r>
              <a:rPr lang="en-US" sz="1100" b="0" i="0" kern="1200" dirty="0" smtClean="0">
                <a:solidFill>
                  <a:schemeClr val="tx1"/>
                </a:solidFill>
                <a:effectLst/>
                <a:latin typeface="+mn-lt"/>
                <a:ea typeface="+mn-ea"/>
                <a:cs typeface="+mn-cs"/>
              </a:rPr>
              <a:t> attacker </a:t>
            </a:r>
            <a:r>
              <a:rPr lang="en-US" sz="1100" b="0" i="0" kern="1200" dirty="0" err="1" smtClean="0">
                <a:solidFill>
                  <a:schemeClr val="tx1"/>
                </a:solidFill>
                <a:effectLst/>
                <a:latin typeface="+mn-lt"/>
                <a:ea typeface="+mn-ea"/>
                <a:cs typeface="+mn-cs"/>
              </a:rPr>
              <a:t>menggunakan</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aplikasi</a:t>
            </a:r>
            <a:r>
              <a:rPr lang="en-US" sz="1100" b="0" i="0" kern="1200" dirty="0" smtClean="0">
                <a:solidFill>
                  <a:schemeClr val="tx1"/>
                </a:solidFill>
                <a:effectLst/>
                <a:latin typeface="+mn-lt"/>
                <a:ea typeface="+mn-ea"/>
                <a:cs typeface="+mn-cs"/>
              </a:rPr>
              <a:t> Packet Sniffer </a:t>
            </a:r>
            <a:r>
              <a:rPr lang="en-US" sz="1100" b="0" i="0" kern="1200" dirty="0" err="1" smtClean="0">
                <a:solidFill>
                  <a:schemeClr val="tx1"/>
                </a:solidFill>
                <a:effectLst/>
                <a:latin typeface="+mn-lt"/>
                <a:ea typeface="+mn-ea"/>
                <a:cs typeface="+mn-cs"/>
              </a:rPr>
              <a:t>seperti</a:t>
            </a:r>
            <a:r>
              <a:rPr lang="en-US" sz="1100" b="0" i="0" kern="1200" dirty="0" smtClean="0">
                <a:solidFill>
                  <a:schemeClr val="tx1"/>
                </a:solidFill>
                <a:effectLst/>
                <a:latin typeface="+mn-lt"/>
                <a:ea typeface="+mn-ea"/>
                <a:cs typeface="+mn-cs"/>
              </a:rPr>
              <a:t> Kismet.</a:t>
            </a:r>
          </a:p>
          <a:p>
            <a:r>
              <a:rPr lang="en-US" sz="1100" b="0" i="0" kern="1200" dirty="0" smtClean="0">
                <a:solidFill>
                  <a:schemeClr val="tx1"/>
                </a:solidFill>
                <a:effectLst/>
                <a:latin typeface="+mn-lt"/>
                <a:ea typeface="+mn-ea"/>
                <a:cs typeface="+mn-cs"/>
              </a:rPr>
              <a:t>2.  Denial of Service Attack</a:t>
            </a:r>
          </a:p>
          <a:p>
            <a:r>
              <a:rPr lang="en-US" sz="1100" b="0" i="0" kern="1200" dirty="0" err="1" smtClean="0">
                <a:solidFill>
                  <a:schemeClr val="tx1"/>
                </a:solidFill>
                <a:effectLst/>
                <a:latin typeface="+mn-lt"/>
                <a:ea typeface="+mn-ea"/>
                <a:cs typeface="+mn-cs"/>
              </a:rPr>
              <a:t>Serangan</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jenis</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ini</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dilakukan</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dengan</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membanjiri</a:t>
            </a:r>
            <a:r>
              <a:rPr lang="en-US" sz="1100" b="0" i="0" kern="1200" dirty="0" smtClean="0">
                <a:solidFill>
                  <a:schemeClr val="tx1"/>
                </a:solidFill>
                <a:effectLst/>
                <a:latin typeface="+mn-lt"/>
                <a:ea typeface="+mn-ea"/>
                <a:cs typeface="+mn-cs"/>
              </a:rPr>
              <a:t> (flooding) </a:t>
            </a:r>
            <a:r>
              <a:rPr lang="en-US" sz="1100" b="0" i="0" kern="1200" dirty="0" err="1" smtClean="0">
                <a:solidFill>
                  <a:schemeClr val="tx1"/>
                </a:solidFill>
                <a:effectLst/>
                <a:latin typeface="+mn-lt"/>
                <a:ea typeface="+mn-ea"/>
                <a:cs typeface="+mn-cs"/>
              </a:rPr>
              <a:t>jaringan</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sehingga</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sinyal</a:t>
            </a:r>
            <a:r>
              <a:rPr lang="en-US" sz="1100" b="0" i="0" kern="1200" dirty="0" smtClean="0">
                <a:solidFill>
                  <a:schemeClr val="tx1"/>
                </a:solidFill>
                <a:effectLst/>
                <a:latin typeface="+mn-lt"/>
                <a:ea typeface="+mn-ea"/>
                <a:cs typeface="+mn-cs"/>
              </a:rPr>
              <a:t> wireless </a:t>
            </a:r>
            <a:r>
              <a:rPr lang="en-US" sz="1100" b="0" i="0" kern="1200" dirty="0" err="1" smtClean="0">
                <a:solidFill>
                  <a:schemeClr val="tx1"/>
                </a:solidFill>
                <a:effectLst/>
                <a:latin typeface="+mn-lt"/>
                <a:ea typeface="+mn-ea"/>
                <a:cs typeface="+mn-cs"/>
              </a:rPr>
              <a:t>berbenturan</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dan</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menghasilkan</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paket-paket</a:t>
            </a:r>
            <a:r>
              <a:rPr lang="en-US" sz="1100" b="0" i="0" kern="1200" dirty="0" smtClean="0">
                <a:solidFill>
                  <a:schemeClr val="tx1"/>
                </a:solidFill>
                <a:effectLst/>
                <a:latin typeface="+mn-lt"/>
                <a:ea typeface="+mn-ea"/>
                <a:cs typeface="+mn-cs"/>
              </a:rPr>
              <a:t> yang </a:t>
            </a:r>
            <a:r>
              <a:rPr lang="en-US" sz="1100" b="0" i="0" kern="1200" dirty="0" err="1" smtClean="0">
                <a:solidFill>
                  <a:schemeClr val="tx1"/>
                </a:solidFill>
                <a:effectLst/>
                <a:latin typeface="+mn-lt"/>
                <a:ea typeface="+mn-ea"/>
                <a:cs typeface="+mn-cs"/>
              </a:rPr>
              <a:t>rusak</a:t>
            </a:r>
            <a:r>
              <a:rPr lang="en-US" sz="1100" b="0" i="0" kern="1200" dirty="0" smtClean="0">
                <a:solidFill>
                  <a:schemeClr val="tx1"/>
                </a:solidFill>
                <a:effectLst/>
                <a:latin typeface="+mn-lt"/>
                <a:ea typeface="+mn-ea"/>
                <a:cs typeface="+mn-cs"/>
              </a:rPr>
              <a:t>.</a:t>
            </a:r>
          </a:p>
          <a:p>
            <a:r>
              <a:rPr lang="en-US" sz="1100" b="0" i="0" kern="1200" dirty="0" smtClean="0">
                <a:solidFill>
                  <a:schemeClr val="tx1"/>
                </a:solidFill>
                <a:effectLst/>
                <a:latin typeface="+mn-lt"/>
                <a:ea typeface="+mn-ea"/>
                <a:cs typeface="+mn-cs"/>
              </a:rPr>
              <a:t>3. Man in the Middle Attack</a:t>
            </a:r>
          </a:p>
          <a:p>
            <a:r>
              <a:rPr lang="en-US" sz="1100" b="0" i="0" kern="1200" dirty="0" err="1" smtClean="0">
                <a:solidFill>
                  <a:schemeClr val="tx1"/>
                </a:solidFill>
                <a:effectLst/>
                <a:latin typeface="+mn-lt"/>
                <a:ea typeface="+mn-ea"/>
                <a:cs typeface="+mn-cs"/>
              </a:rPr>
              <a:t>Peningkatan</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keamanan</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dengan</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teknik</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enkripsi</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dan</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authentikasi</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masih</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dapat</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ditembus</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dengan</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cara</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mencari</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kelemahan</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operasi</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protokol</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jaringan</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tersebut</a:t>
            </a:r>
            <a:r>
              <a:rPr lang="en-US" sz="1100" b="0" i="0" kern="1200" dirty="0" smtClean="0">
                <a:solidFill>
                  <a:schemeClr val="tx1"/>
                </a:solidFill>
                <a:effectLst/>
                <a:latin typeface="+mn-lt"/>
                <a:ea typeface="+mn-ea"/>
                <a:cs typeface="+mn-cs"/>
              </a:rPr>
              <a:t>. Salah </a:t>
            </a:r>
            <a:r>
              <a:rPr lang="en-US" sz="1100" b="0" i="0" kern="1200" dirty="0" err="1" smtClean="0">
                <a:solidFill>
                  <a:schemeClr val="tx1"/>
                </a:solidFill>
                <a:effectLst/>
                <a:latin typeface="+mn-lt"/>
                <a:ea typeface="+mn-ea"/>
                <a:cs typeface="+mn-cs"/>
              </a:rPr>
              <a:t>satunya</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dengan</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mengeksploitasi</a:t>
            </a:r>
            <a:r>
              <a:rPr lang="en-US" sz="1100" b="0" i="0" kern="1200" dirty="0" smtClean="0">
                <a:solidFill>
                  <a:schemeClr val="tx1"/>
                </a:solidFill>
                <a:effectLst/>
                <a:latin typeface="+mn-lt"/>
                <a:ea typeface="+mn-ea"/>
                <a:cs typeface="+mn-cs"/>
              </a:rPr>
              <a:t> Address Resolution Protocol (ARP) </a:t>
            </a:r>
            <a:r>
              <a:rPr lang="en-US" sz="1100" b="0" i="0" kern="1200" dirty="0" err="1" smtClean="0">
                <a:solidFill>
                  <a:schemeClr val="tx1"/>
                </a:solidFill>
                <a:effectLst/>
                <a:latin typeface="+mn-lt"/>
                <a:ea typeface="+mn-ea"/>
                <a:cs typeface="+mn-cs"/>
              </a:rPr>
              <a:t>pada</a:t>
            </a:r>
            <a:r>
              <a:rPr lang="en-US" sz="1100" b="0" i="0" kern="1200" dirty="0" smtClean="0">
                <a:solidFill>
                  <a:schemeClr val="tx1"/>
                </a:solidFill>
                <a:effectLst/>
                <a:latin typeface="+mn-lt"/>
                <a:ea typeface="+mn-ea"/>
                <a:cs typeface="+mn-cs"/>
              </a:rPr>
              <a:t> TCP/IP </a:t>
            </a:r>
            <a:r>
              <a:rPr lang="en-US" sz="1100" b="0" i="0" kern="1200" dirty="0" err="1" smtClean="0">
                <a:solidFill>
                  <a:schemeClr val="tx1"/>
                </a:solidFill>
                <a:effectLst/>
                <a:latin typeface="+mn-lt"/>
                <a:ea typeface="+mn-ea"/>
                <a:cs typeface="+mn-cs"/>
              </a:rPr>
              <a:t>sehingga</a:t>
            </a:r>
            <a:r>
              <a:rPr lang="en-US" sz="1100" b="0" i="0" kern="1200" dirty="0" smtClean="0">
                <a:solidFill>
                  <a:schemeClr val="tx1"/>
                </a:solidFill>
                <a:effectLst/>
                <a:latin typeface="+mn-lt"/>
                <a:ea typeface="+mn-ea"/>
                <a:cs typeface="+mn-cs"/>
              </a:rPr>
              <a:t> hacker yang </a:t>
            </a:r>
            <a:r>
              <a:rPr lang="en-US" sz="1100" b="0" i="0" kern="1200" dirty="0" err="1" smtClean="0">
                <a:solidFill>
                  <a:schemeClr val="tx1"/>
                </a:solidFill>
                <a:effectLst/>
                <a:latin typeface="+mn-lt"/>
                <a:ea typeface="+mn-ea"/>
                <a:cs typeface="+mn-cs"/>
              </a:rPr>
              <a:t>cerdik</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dapat</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mengambil</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alih</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jaringan</a:t>
            </a:r>
            <a:r>
              <a:rPr lang="en-US" sz="1100" b="0" i="0" kern="1200" dirty="0" smtClean="0">
                <a:solidFill>
                  <a:schemeClr val="tx1"/>
                </a:solidFill>
                <a:effectLst/>
                <a:latin typeface="+mn-lt"/>
                <a:ea typeface="+mn-ea"/>
                <a:cs typeface="+mn-cs"/>
              </a:rPr>
              <a:t> wireless </a:t>
            </a:r>
            <a:r>
              <a:rPr lang="en-US" sz="1100" b="0" i="0" kern="1200" dirty="0" err="1" smtClean="0">
                <a:solidFill>
                  <a:schemeClr val="tx1"/>
                </a:solidFill>
                <a:effectLst/>
                <a:latin typeface="+mn-lt"/>
                <a:ea typeface="+mn-ea"/>
                <a:cs typeface="+mn-cs"/>
              </a:rPr>
              <a:t>tersebut</a:t>
            </a:r>
            <a:r>
              <a:rPr lang="en-US" sz="1100" b="0" i="0" kern="1200" dirty="0" smtClean="0">
                <a:solidFill>
                  <a:schemeClr val="tx1"/>
                </a:solidFill>
                <a:effectLst/>
                <a:latin typeface="+mn-lt"/>
                <a:ea typeface="+mn-ea"/>
                <a:cs typeface="+mn-cs"/>
              </a:rPr>
              <a:t>.</a:t>
            </a:r>
          </a:p>
          <a:p>
            <a:r>
              <a:rPr lang="en-US" sz="1100" b="0" i="0" kern="1200" dirty="0" smtClean="0">
                <a:solidFill>
                  <a:schemeClr val="tx1"/>
                </a:solidFill>
                <a:effectLst/>
                <a:latin typeface="+mn-lt"/>
                <a:ea typeface="+mn-ea"/>
                <a:cs typeface="+mn-cs"/>
              </a:rPr>
              <a:t>4. </a:t>
            </a:r>
            <a:r>
              <a:rPr lang="en-US" sz="1200" b="0" i="0" kern="1200" dirty="0" smtClean="0">
                <a:solidFill>
                  <a:schemeClr val="tx1"/>
                </a:solidFill>
                <a:effectLst/>
                <a:latin typeface="+mn-lt"/>
                <a:ea typeface="+mn-ea"/>
                <a:cs typeface="+mn-cs"/>
              </a:rPr>
              <a:t>Rogue/Unauthorized Access Point</a:t>
            </a:r>
          </a:p>
          <a:p>
            <a:r>
              <a:rPr lang="en-US" sz="1200" b="0" i="0" kern="1200" dirty="0" smtClean="0">
                <a:solidFill>
                  <a:schemeClr val="tx1"/>
                </a:solidFill>
                <a:effectLst/>
                <a:latin typeface="+mn-lt"/>
                <a:ea typeface="+mn-ea"/>
                <a:cs typeface="+mn-cs"/>
              </a:rPr>
              <a:t>Rogue AP </a:t>
            </a:r>
            <a:r>
              <a:rPr lang="en-US" sz="1200" b="0" i="0" kern="1200" dirty="0" err="1" smtClean="0">
                <a:solidFill>
                  <a:schemeClr val="tx1"/>
                </a:solidFill>
                <a:effectLst/>
                <a:latin typeface="+mn-lt"/>
                <a:ea typeface="+mn-ea"/>
                <a:cs typeface="+mn-cs"/>
              </a:rPr>
              <a:t>ini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dapat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dipasang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oleh</a:t>
            </a:r>
            <a:r>
              <a:rPr lang="en-US" sz="1200" b="0" i="0" kern="1200" dirty="0" smtClean="0">
                <a:solidFill>
                  <a:schemeClr val="tx1"/>
                </a:solidFill>
                <a:effectLst/>
                <a:latin typeface="+mn-lt"/>
                <a:ea typeface="+mn-ea"/>
                <a:cs typeface="+mn-cs"/>
              </a:rPr>
              <a:t> orang yang </a:t>
            </a:r>
            <a:r>
              <a:rPr lang="en-US" sz="1200" b="0" i="0" kern="1200" dirty="0" err="1" smtClean="0">
                <a:solidFill>
                  <a:schemeClr val="tx1"/>
                </a:solidFill>
                <a:effectLst/>
                <a:latin typeface="+mn-lt"/>
                <a:ea typeface="+mn-ea"/>
                <a:cs typeface="+mn-cs"/>
              </a:rPr>
              <a:t>ingin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menyebarkan</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memancarkan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lagi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tranmisi</a:t>
            </a:r>
            <a:r>
              <a:rPr lang="en-US" sz="1200" b="0" i="0" kern="1200" dirty="0" smtClean="0">
                <a:solidFill>
                  <a:schemeClr val="tx1"/>
                </a:solidFill>
                <a:effectLst/>
                <a:latin typeface="+mn-lt"/>
                <a:ea typeface="+mn-ea"/>
                <a:cs typeface="+mn-cs"/>
              </a:rPr>
              <a:t> wireless </a:t>
            </a:r>
            <a:r>
              <a:rPr lang="en-US" sz="1200" b="0" i="0" kern="1200" dirty="0" err="1" smtClean="0">
                <a:solidFill>
                  <a:schemeClr val="tx1"/>
                </a:solidFill>
                <a:effectLst/>
                <a:latin typeface="+mn-lt"/>
                <a:ea typeface="+mn-ea"/>
                <a:cs typeface="+mn-cs"/>
              </a:rPr>
              <a:t>dengan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cara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ilegal</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tanpa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izin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Tujuannya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penyerang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dapat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menyusup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jaringan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melalui</a:t>
            </a:r>
            <a:r>
              <a:rPr lang="en-US" sz="1200" b="0" i="0" kern="1200" dirty="0" smtClean="0">
                <a:solidFill>
                  <a:schemeClr val="tx1"/>
                </a:solidFill>
                <a:effectLst/>
                <a:latin typeface="+mn-lt"/>
                <a:ea typeface="+mn-ea"/>
                <a:cs typeface="+mn-cs"/>
              </a:rPr>
              <a:t> AP illegal</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ini</a:t>
            </a:r>
            <a:r>
              <a:rPr lang="en-US" sz="1200" b="0" i="0" kern="1200" baseline="0" dirty="0" smtClean="0">
                <a:solidFill>
                  <a:schemeClr val="tx1"/>
                </a:solidFill>
                <a:effectLst/>
                <a:latin typeface="+mn-lt"/>
                <a:ea typeface="+mn-ea"/>
                <a:cs typeface="+mn-cs"/>
              </a:rPr>
              <a:t>.</a:t>
            </a:r>
          </a:p>
          <a:p>
            <a:r>
              <a:rPr lang="en-US" sz="1200" b="0" i="0" kern="1200" baseline="0" dirty="0" smtClean="0">
                <a:solidFill>
                  <a:schemeClr val="tx1"/>
                </a:solidFill>
                <a:effectLst/>
                <a:latin typeface="+mn-lt"/>
                <a:ea typeface="+mn-ea"/>
                <a:cs typeface="+mn-cs"/>
              </a:rPr>
              <a:t>5. </a:t>
            </a:r>
            <a:r>
              <a:rPr lang="en-US" sz="1200" b="0" i="0" kern="1200" dirty="0" err="1" smtClean="0">
                <a:solidFill>
                  <a:schemeClr val="tx1"/>
                </a:solidFill>
                <a:effectLst/>
                <a:latin typeface="+mn-lt"/>
                <a:ea typeface="+mn-ea"/>
                <a:cs typeface="+mn-cs"/>
              </a:rPr>
              <a:t>Konfigurasi</a:t>
            </a:r>
            <a:r>
              <a:rPr lang="en-US" sz="1200" b="0" i="0" kern="1200" dirty="0" smtClean="0">
                <a:solidFill>
                  <a:schemeClr val="tx1"/>
                </a:solidFill>
                <a:effectLst/>
                <a:latin typeface="+mn-lt"/>
                <a:ea typeface="+mn-ea"/>
                <a:cs typeface="+mn-cs"/>
              </a:rPr>
              <a:t> access point yang </a:t>
            </a:r>
            <a:r>
              <a:rPr lang="en-US" sz="1200" b="0" i="0" kern="1200" dirty="0" err="1" smtClean="0">
                <a:solidFill>
                  <a:schemeClr val="tx1"/>
                </a:solidFill>
                <a:effectLst/>
                <a:latin typeface="+mn-lt"/>
                <a:ea typeface="+mn-ea"/>
                <a:cs typeface="+mn-cs"/>
              </a:rPr>
              <a:t>tidak</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benar</a:t>
            </a:r>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Kegiatan</a:t>
            </a:r>
            <a:r>
              <a:rPr lang="en-US" sz="1200" b="0" i="0" kern="1200" dirty="0" smtClean="0">
                <a:solidFill>
                  <a:schemeClr val="tx1"/>
                </a:solidFill>
                <a:effectLst/>
                <a:latin typeface="+mn-lt"/>
                <a:ea typeface="+mn-ea"/>
                <a:cs typeface="+mn-cs"/>
              </a:rPr>
              <a:t> yang </a:t>
            </a:r>
            <a:r>
              <a:rPr lang="en-US" sz="1200" b="0" i="0" kern="1200" dirty="0" err="1" smtClean="0">
                <a:solidFill>
                  <a:schemeClr val="tx1"/>
                </a:solidFill>
                <a:effectLst/>
                <a:latin typeface="+mn-lt"/>
                <a:ea typeface="+mn-ea"/>
                <a:cs typeface="+mn-cs"/>
              </a:rPr>
              <a:t>mengancam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keamanan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jaringan</a:t>
            </a:r>
            <a:r>
              <a:rPr lang="en-US" sz="1200" b="0" i="0" kern="1200" dirty="0" smtClean="0">
                <a:solidFill>
                  <a:schemeClr val="tx1"/>
                </a:solidFill>
                <a:effectLst/>
                <a:latin typeface="+mn-lt"/>
                <a:ea typeface="+mn-ea"/>
                <a:cs typeface="+mn-cs"/>
              </a:rPr>
              <a:t> wireless di </a:t>
            </a:r>
            <a:r>
              <a:rPr lang="en-US" sz="1200" b="0" i="0" kern="1200" dirty="0" err="1" smtClean="0">
                <a:solidFill>
                  <a:schemeClr val="tx1"/>
                </a:solidFill>
                <a:effectLst/>
                <a:latin typeface="+mn-lt"/>
                <a:ea typeface="+mn-ea"/>
                <a:cs typeface="+mn-cs"/>
              </a:rPr>
              <a:t>atas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dilakukan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dengan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cara</a:t>
            </a:r>
            <a:r>
              <a:rPr lang="en-US" sz="1200" b="0" i="0" kern="1200" dirty="0" smtClean="0">
                <a:solidFill>
                  <a:schemeClr val="tx1"/>
                </a:solidFill>
                <a:effectLst/>
                <a:latin typeface="+mn-lt"/>
                <a:ea typeface="+mn-ea"/>
                <a:cs typeface="+mn-cs"/>
              </a:rPr>
              <a:t> yang </a:t>
            </a:r>
            <a:r>
              <a:rPr lang="en-US" sz="1200" b="0" i="0" kern="1200" dirty="0" err="1" smtClean="0">
                <a:solidFill>
                  <a:schemeClr val="tx1"/>
                </a:solidFill>
                <a:effectLst/>
                <a:latin typeface="+mn-lt"/>
                <a:ea typeface="+mn-ea"/>
                <a:cs typeface="+mn-cs"/>
              </a:rPr>
              <a:t>dikenal</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sebagai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Warchalking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WarDriving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WarFlying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WarSpamming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atau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WarSpying</a:t>
            </a:r>
            <a:r>
              <a:rPr lang="en-US" sz="1200" b="0" i="0" kern="1200" dirty="0" smtClean="0">
                <a:solidFill>
                  <a:schemeClr val="tx1"/>
                </a:solidFill>
                <a:effectLst/>
                <a:latin typeface="+mn-lt"/>
                <a:ea typeface="+mn-ea"/>
                <a:cs typeface="+mn-cs"/>
              </a:rPr>
              <a:t>. </a:t>
            </a:r>
            <a:endParaRPr lang="en-US" sz="1100" dirty="0"/>
          </a:p>
        </p:txBody>
      </p:sp>
      <p:sp>
        <p:nvSpPr>
          <p:cNvPr id="4" name="Slide Number Placeholder 3"/>
          <p:cNvSpPr>
            <a:spLocks noGrp="1"/>
          </p:cNvSpPr>
          <p:nvPr>
            <p:ph type="sldNum" sz="quarter" idx="10"/>
          </p:nvPr>
        </p:nvSpPr>
        <p:spPr/>
        <p:txBody>
          <a:bodyPr/>
          <a:lstStyle/>
          <a:p>
            <a:fld id="{D11351D7-7B69-40B9-8EEA-B4FEF26EED31}" type="slidenum">
              <a:rPr lang="id-ID" smtClean="0"/>
              <a:pPr/>
              <a:t>10</a:t>
            </a:fld>
            <a:endParaRPr lang="id-ID"/>
          </a:p>
        </p:txBody>
      </p:sp>
    </p:spTree>
    <p:extLst>
      <p:ext uri="{BB962C8B-B14F-4D97-AF65-F5344CB8AC3E}">
        <p14:creationId xmlns:p14="http://schemas.microsoft.com/office/powerpoint/2010/main" val="20474749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smtClean="0"/>
              <a:t>1.</a:t>
            </a:r>
            <a:r>
              <a:rPr lang="en-US" baseline="0" dirty="0" smtClean="0"/>
              <a:t> </a:t>
            </a:r>
            <a:r>
              <a:rPr lang="en-US" dirty="0" smtClean="0"/>
              <a:t> Confidentially (</a:t>
            </a:r>
            <a:r>
              <a:rPr lang="en-US" dirty="0" err="1" smtClean="0"/>
              <a:t>Kerahasiaan</a:t>
            </a:r>
            <a:r>
              <a:rPr lang="en-US" dirty="0" smtClean="0"/>
              <a:t>).</a:t>
            </a:r>
          </a:p>
          <a:p>
            <a:pPr marL="0" indent="0">
              <a:buFont typeface="+mj-lt"/>
              <a:buNone/>
            </a:pPr>
            <a:r>
              <a:rPr lang="en-US" dirty="0" smtClean="0"/>
              <a:t>VPN </a:t>
            </a:r>
            <a:r>
              <a:rPr lang="en-US" dirty="0" err="1" smtClean="0"/>
              <a:t>menggunakan</a:t>
            </a:r>
            <a:r>
              <a:rPr lang="en-US" dirty="0" smtClean="0"/>
              <a:t> </a:t>
            </a:r>
            <a:r>
              <a:rPr lang="en-US" dirty="0" err="1" smtClean="0"/>
              <a:t>sistem</a:t>
            </a:r>
            <a:r>
              <a:rPr lang="en-US" dirty="0" smtClean="0"/>
              <a:t> </a:t>
            </a:r>
            <a:r>
              <a:rPr lang="en-US" dirty="0" err="1" smtClean="0"/>
              <a:t>kerja</a:t>
            </a:r>
            <a:r>
              <a:rPr lang="en-US" dirty="0" smtClean="0"/>
              <a:t> </a:t>
            </a:r>
            <a:r>
              <a:rPr lang="en-US" dirty="0" err="1" smtClean="0"/>
              <a:t>dengan</a:t>
            </a:r>
            <a:r>
              <a:rPr lang="en-US" dirty="0" smtClean="0"/>
              <a:t> </a:t>
            </a:r>
            <a:r>
              <a:rPr lang="en-US" dirty="0" err="1" smtClean="0"/>
              <a:t>cara</a:t>
            </a:r>
            <a:r>
              <a:rPr lang="en-US" dirty="0" smtClean="0"/>
              <a:t> </a:t>
            </a:r>
            <a:r>
              <a:rPr lang="en-US" dirty="0" err="1" smtClean="0"/>
              <a:t>mengenkripsi</a:t>
            </a:r>
            <a:r>
              <a:rPr lang="en-US" dirty="0" smtClean="0"/>
              <a:t> </a:t>
            </a:r>
            <a:r>
              <a:rPr lang="en-US" dirty="0" err="1" smtClean="0"/>
              <a:t>semua</a:t>
            </a:r>
            <a:r>
              <a:rPr lang="en-US" dirty="0" smtClean="0"/>
              <a:t> data yang </a:t>
            </a:r>
            <a:r>
              <a:rPr lang="en-US" dirty="0" err="1" smtClean="0"/>
              <a:t>lewat</a:t>
            </a:r>
            <a:r>
              <a:rPr lang="en-US" dirty="0" smtClean="0"/>
              <a:t> </a:t>
            </a:r>
            <a:r>
              <a:rPr lang="en-US" dirty="0" err="1" smtClean="0"/>
              <a:t>melauinya</a:t>
            </a:r>
            <a:r>
              <a:rPr lang="en-US" dirty="0" smtClean="0"/>
              <a:t>. </a:t>
            </a:r>
            <a:r>
              <a:rPr lang="en-US" dirty="0" err="1" smtClean="0"/>
              <a:t>Dengan</a:t>
            </a:r>
            <a:r>
              <a:rPr lang="en-US" dirty="0" smtClean="0"/>
              <a:t> </a:t>
            </a:r>
            <a:r>
              <a:rPr lang="en-US" dirty="0" err="1" smtClean="0"/>
              <a:t>adanya</a:t>
            </a:r>
            <a:r>
              <a:rPr lang="en-US" dirty="0" smtClean="0"/>
              <a:t> </a:t>
            </a:r>
            <a:r>
              <a:rPr lang="en-US" dirty="0" err="1" smtClean="0"/>
              <a:t>teknologi</a:t>
            </a:r>
            <a:r>
              <a:rPr lang="en-US" dirty="0" smtClean="0"/>
              <a:t> </a:t>
            </a:r>
            <a:r>
              <a:rPr lang="en-US" dirty="0" err="1" smtClean="0"/>
              <a:t>enkripsi</a:t>
            </a:r>
            <a:r>
              <a:rPr lang="en-US" dirty="0" smtClean="0"/>
              <a:t> </a:t>
            </a:r>
            <a:r>
              <a:rPr lang="en-US" dirty="0" err="1" smtClean="0"/>
              <a:t>tersebut</a:t>
            </a:r>
            <a:r>
              <a:rPr lang="en-US" dirty="0" smtClean="0"/>
              <a:t>, </a:t>
            </a:r>
            <a:r>
              <a:rPr lang="en-US" dirty="0" err="1" smtClean="0"/>
              <a:t>maka</a:t>
            </a:r>
            <a:r>
              <a:rPr lang="en-US" dirty="0" smtClean="0"/>
              <a:t> </a:t>
            </a:r>
            <a:r>
              <a:rPr lang="en-US" dirty="0" err="1" smtClean="0"/>
              <a:t>kerahasiaan</a:t>
            </a:r>
            <a:r>
              <a:rPr lang="en-US" dirty="0" smtClean="0"/>
              <a:t> data </a:t>
            </a:r>
            <a:r>
              <a:rPr lang="en-US" dirty="0" err="1" smtClean="0"/>
              <a:t>dapat</a:t>
            </a:r>
            <a:r>
              <a:rPr lang="en-US" dirty="0" smtClean="0"/>
              <a:t> </a:t>
            </a:r>
            <a:r>
              <a:rPr lang="en-US" dirty="0" err="1" smtClean="0"/>
              <a:t>lebih</a:t>
            </a:r>
            <a:r>
              <a:rPr lang="en-US" dirty="0" smtClean="0"/>
              <a:t> </a:t>
            </a:r>
            <a:r>
              <a:rPr lang="en-US" dirty="0" err="1" smtClean="0"/>
              <a:t>terjaga</a:t>
            </a:r>
            <a:r>
              <a:rPr lang="en-US" dirty="0" smtClean="0"/>
              <a:t>.</a:t>
            </a:r>
          </a:p>
          <a:p>
            <a:pPr marL="0" indent="0">
              <a:buFont typeface="+mj-lt"/>
              <a:buNone/>
            </a:pPr>
            <a:r>
              <a:rPr lang="en-US" dirty="0" smtClean="0"/>
              <a:t>2. Data </a:t>
            </a:r>
            <a:r>
              <a:rPr lang="en-US" dirty="0" err="1" smtClean="0"/>
              <a:t>Intergrity</a:t>
            </a:r>
            <a:r>
              <a:rPr lang="en-US" dirty="0" smtClean="0"/>
              <a:t> (</a:t>
            </a:r>
            <a:r>
              <a:rPr lang="en-US" dirty="0" err="1" smtClean="0"/>
              <a:t>Keutuhan</a:t>
            </a:r>
            <a:r>
              <a:rPr lang="en-US" dirty="0" smtClean="0"/>
              <a:t> Data / </a:t>
            </a:r>
            <a:r>
              <a:rPr lang="en-US" dirty="0" err="1" smtClean="0"/>
              <a:t>Keaslian</a:t>
            </a:r>
            <a:r>
              <a:rPr lang="en-US" dirty="0" smtClean="0"/>
              <a:t> Data) .</a:t>
            </a:r>
          </a:p>
          <a:p>
            <a:pPr marL="0" indent="0">
              <a:buFont typeface="+mj-lt"/>
              <a:buNone/>
            </a:pPr>
            <a:r>
              <a:rPr lang="en-US" dirty="0" err="1" smtClean="0"/>
              <a:t>Teknologi</a:t>
            </a:r>
            <a:r>
              <a:rPr lang="en-US" dirty="0" smtClean="0"/>
              <a:t> VPN </a:t>
            </a:r>
            <a:r>
              <a:rPr lang="en-US" dirty="0" err="1" smtClean="0"/>
              <a:t>akan</a:t>
            </a:r>
            <a:r>
              <a:rPr lang="en-US" dirty="0" smtClean="0"/>
              <a:t> </a:t>
            </a:r>
            <a:r>
              <a:rPr lang="en-US" dirty="0" err="1" smtClean="0"/>
              <a:t>menjaga</a:t>
            </a:r>
            <a:r>
              <a:rPr lang="en-US" dirty="0" smtClean="0"/>
              <a:t> </a:t>
            </a:r>
            <a:r>
              <a:rPr lang="en-US" dirty="0" err="1" smtClean="0"/>
              <a:t>keaslian</a:t>
            </a:r>
            <a:r>
              <a:rPr lang="en-US" dirty="0" smtClean="0"/>
              <a:t> data </a:t>
            </a:r>
            <a:r>
              <a:rPr lang="en-US" dirty="0" err="1" smtClean="0"/>
              <a:t>dengan</a:t>
            </a:r>
            <a:r>
              <a:rPr lang="en-US" dirty="0" smtClean="0"/>
              <a:t> </a:t>
            </a:r>
            <a:r>
              <a:rPr lang="en-US" dirty="0" err="1" smtClean="0"/>
              <a:t>memastikan</a:t>
            </a:r>
            <a:r>
              <a:rPr lang="en-US" dirty="0" smtClean="0"/>
              <a:t> </a:t>
            </a:r>
            <a:r>
              <a:rPr lang="en-US" dirty="0" err="1" smtClean="0"/>
              <a:t>isi</a:t>
            </a:r>
            <a:r>
              <a:rPr lang="en-US" dirty="0" smtClean="0"/>
              <a:t> data yang </a:t>
            </a:r>
            <a:r>
              <a:rPr lang="en-US" dirty="0" err="1" smtClean="0"/>
              <a:t>sampai</a:t>
            </a:r>
            <a:r>
              <a:rPr lang="en-US" dirty="0" smtClean="0"/>
              <a:t> </a:t>
            </a:r>
            <a:r>
              <a:rPr lang="en-US" dirty="0" err="1" smtClean="0"/>
              <a:t>masih</a:t>
            </a:r>
            <a:r>
              <a:rPr lang="en-US" dirty="0" smtClean="0"/>
              <a:t> </a:t>
            </a:r>
            <a:r>
              <a:rPr lang="en-US" dirty="0" err="1" smtClean="0"/>
              <a:t>tetap</a:t>
            </a:r>
            <a:r>
              <a:rPr lang="en-US" dirty="0" smtClean="0"/>
              <a:t> </a:t>
            </a:r>
            <a:r>
              <a:rPr lang="en-US" dirty="0" err="1" smtClean="0"/>
              <a:t>sama</a:t>
            </a:r>
            <a:r>
              <a:rPr lang="en-US" dirty="0" smtClean="0"/>
              <a:t> </a:t>
            </a:r>
            <a:r>
              <a:rPr lang="en-US" dirty="0" err="1" smtClean="0"/>
              <a:t>seperti</a:t>
            </a:r>
            <a:r>
              <a:rPr lang="en-US" dirty="0" smtClean="0"/>
              <a:t> </a:t>
            </a:r>
            <a:r>
              <a:rPr lang="en-US" dirty="0" err="1" smtClean="0"/>
              <a:t>ketika</a:t>
            </a:r>
            <a:r>
              <a:rPr lang="en-US" dirty="0" smtClean="0"/>
              <a:t> </a:t>
            </a:r>
            <a:r>
              <a:rPr lang="en-US" dirty="0" err="1" smtClean="0"/>
              <a:t>dikirimkan</a:t>
            </a:r>
            <a:r>
              <a:rPr lang="en-US" dirty="0" smtClean="0"/>
              <a:t>.</a:t>
            </a:r>
          </a:p>
          <a:p>
            <a:pPr marL="0" indent="0">
              <a:buFont typeface="+mj-lt"/>
              <a:buNone/>
            </a:pPr>
            <a:r>
              <a:rPr lang="en-US" dirty="0" smtClean="0"/>
              <a:t>3. Origin Authentication (</a:t>
            </a:r>
            <a:r>
              <a:rPr lang="en-US" dirty="0" err="1" smtClean="0"/>
              <a:t>Autentikasi</a:t>
            </a:r>
            <a:r>
              <a:rPr lang="en-US" dirty="0" smtClean="0"/>
              <a:t> </a:t>
            </a:r>
            <a:r>
              <a:rPr lang="en-US" dirty="0" err="1" smtClean="0"/>
              <a:t>Sumber</a:t>
            </a:r>
            <a:r>
              <a:rPr lang="en-US" dirty="0" smtClean="0"/>
              <a:t>).</a:t>
            </a:r>
          </a:p>
          <a:p>
            <a:pPr marL="0" indent="0">
              <a:buFont typeface="+mj-lt"/>
              <a:buNone/>
            </a:pPr>
            <a:r>
              <a:rPr lang="en-US" dirty="0" err="1" smtClean="0"/>
              <a:t>Teknologi</a:t>
            </a:r>
            <a:r>
              <a:rPr lang="en-US" dirty="0" smtClean="0"/>
              <a:t> VPN </a:t>
            </a:r>
            <a:r>
              <a:rPr lang="en-US" dirty="0" err="1" smtClean="0"/>
              <a:t>memiliki</a:t>
            </a:r>
            <a:r>
              <a:rPr lang="en-US" dirty="0" smtClean="0"/>
              <a:t> </a:t>
            </a:r>
            <a:r>
              <a:rPr lang="en-US" dirty="0" err="1" smtClean="0"/>
              <a:t>kemampuan</a:t>
            </a:r>
            <a:r>
              <a:rPr lang="en-US" dirty="0" smtClean="0"/>
              <a:t> </a:t>
            </a:r>
            <a:r>
              <a:rPr lang="en-US" dirty="0" err="1" smtClean="0"/>
              <a:t>untuk</a:t>
            </a:r>
            <a:r>
              <a:rPr lang="en-US" dirty="0" smtClean="0"/>
              <a:t> </a:t>
            </a:r>
            <a:r>
              <a:rPr lang="en-US" dirty="0" err="1" smtClean="0"/>
              <a:t>melakukan</a:t>
            </a:r>
            <a:r>
              <a:rPr lang="en-US" dirty="0" smtClean="0"/>
              <a:t> </a:t>
            </a:r>
            <a:r>
              <a:rPr lang="en-US" dirty="0" err="1" smtClean="0"/>
              <a:t>autentikasi</a:t>
            </a:r>
            <a:r>
              <a:rPr lang="en-US" dirty="0" smtClean="0"/>
              <a:t> </a:t>
            </a:r>
            <a:r>
              <a:rPr lang="en-US" dirty="0" err="1" smtClean="0"/>
              <a:t>terhadap</a:t>
            </a:r>
            <a:r>
              <a:rPr lang="en-US" dirty="0" smtClean="0"/>
              <a:t> </a:t>
            </a:r>
            <a:r>
              <a:rPr lang="en-US" dirty="0" err="1" smtClean="0"/>
              <a:t>sumber-sumber</a:t>
            </a:r>
            <a:r>
              <a:rPr lang="en-US" dirty="0" smtClean="0"/>
              <a:t> </a:t>
            </a:r>
            <a:r>
              <a:rPr lang="en-US" dirty="0" err="1" smtClean="0"/>
              <a:t>pengirim</a:t>
            </a:r>
            <a:r>
              <a:rPr lang="en-US" dirty="0" smtClean="0"/>
              <a:t> data yang </a:t>
            </a:r>
            <a:r>
              <a:rPr lang="en-US" dirty="0" err="1" smtClean="0"/>
              <a:t>akan</a:t>
            </a:r>
            <a:r>
              <a:rPr lang="en-US" dirty="0" smtClean="0"/>
              <a:t> </a:t>
            </a:r>
            <a:r>
              <a:rPr lang="en-US" dirty="0" err="1" smtClean="0"/>
              <a:t>diterimanya</a:t>
            </a:r>
            <a:r>
              <a:rPr lang="en-US" dirty="0" smtClean="0"/>
              <a:t>. VPN </a:t>
            </a:r>
            <a:r>
              <a:rPr lang="en-US" dirty="0" err="1" smtClean="0"/>
              <a:t>akan</a:t>
            </a:r>
            <a:r>
              <a:rPr lang="en-US" dirty="0" smtClean="0"/>
              <a:t> </a:t>
            </a:r>
            <a:r>
              <a:rPr lang="en-US" dirty="0" err="1" smtClean="0"/>
              <a:t>melakukan</a:t>
            </a:r>
            <a:r>
              <a:rPr lang="en-US" dirty="0" smtClean="0"/>
              <a:t> </a:t>
            </a:r>
            <a:r>
              <a:rPr lang="en-US" dirty="0" err="1" smtClean="0"/>
              <a:t>pemeriksaan</a:t>
            </a:r>
            <a:r>
              <a:rPr lang="en-US" dirty="0" smtClean="0"/>
              <a:t> </a:t>
            </a:r>
            <a:r>
              <a:rPr lang="en-US" dirty="0" err="1" smtClean="0"/>
              <a:t>terhadap</a:t>
            </a:r>
            <a:r>
              <a:rPr lang="en-US" dirty="0" smtClean="0"/>
              <a:t> </a:t>
            </a:r>
            <a:r>
              <a:rPr lang="en-US" dirty="0" err="1" smtClean="0"/>
              <a:t>semua</a:t>
            </a:r>
            <a:r>
              <a:rPr lang="en-US" dirty="0" smtClean="0"/>
              <a:t> data yang </a:t>
            </a:r>
            <a:r>
              <a:rPr lang="en-US" dirty="0" err="1" smtClean="0"/>
              <a:t>masuk</a:t>
            </a:r>
            <a:r>
              <a:rPr lang="en-US" dirty="0" smtClean="0"/>
              <a:t> </a:t>
            </a:r>
            <a:r>
              <a:rPr lang="en-US" dirty="0" err="1" smtClean="0"/>
              <a:t>dan</a:t>
            </a:r>
            <a:r>
              <a:rPr lang="en-US" dirty="0" smtClean="0"/>
              <a:t> </a:t>
            </a:r>
            <a:r>
              <a:rPr lang="en-US" dirty="0" err="1" smtClean="0"/>
              <a:t>mengambil</a:t>
            </a:r>
            <a:r>
              <a:rPr lang="en-US" dirty="0" smtClean="0"/>
              <a:t> </a:t>
            </a:r>
            <a:r>
              <a:rPr lang="en-US" dirty="0" err="1" smtClean="0"/>
              <a:t>informasi</a:t>
            </a:r>
            <a:r>
              <a:rPr lang="en-US" dirty="0" smtClean="0"/>
              <a:t> </a:t>
            </a:r>
            <a:r>
              <a:rPr lang="en-US" dirty="0" err="1" smtClean="0"/>
              <a:t>dari</a:t>
            </a:r>
            <a:r>
              <a:rPr lang="en-US" dirty="0" smtClean="0"/>
              <a:t> </a:t>
            </a:r>
            <a:r>
              <a:rPr lang="en-US" dirty="0" err="1" smtClean="0"/>
              <a:t>sumber</a:t>
            </a:r>
            <a:r>
              <a:rPr lang="en-US" dirty="0" smtClean="0"/>
              <a:t> </a:t>
            </a:r>
            <a:r>
              <a:rPr lang="en-US" dirty="0" err="1" smtClean="0"/>
              <a:t>datanya</a:t>
            </a:r>
            <a:r>
              <a:rPr lang="en-US" dirty="0" smtClean="0"/>
              <a:t>. </a:t>
            </a:r>
            <a:r>
              <a:rPr lang="en-US" dirty="0" err="1" smtClean="0"/>
              <a:t>Kemudian</a:t>
            </a:r>
            <a:r>
              <a:rPr lang="en-US" dirty="0" smtClean="0"/>
              <a:t>, </a:t>
            </a:r>
            <a:r>
              <a:rPr lang="en-US" dirty="0" err="1" smtClean="0"/>
              <a:t>alamat</a:t>
            </a:r>
            <a:r>
              <a:rPr lang="en-US" dirty="0" smtClean="0"/>
              <a:t> </a:t>
            </a:r>
            <a:r>
              <a:rPr lang="en-US" dirty="0" err="1" smtClean="0"/>
              <a:t>sumber</a:t>
            </a:r>
            <a:r>
              <a:rPr lang="en-US" dirty="0" smtClean="0"/>
              <a:t> data </a:t>
            </a:r>
            <a:r>
              <a:rPr lang="en-US" dirty="0" err="1" smtClean="0"/>
              <a:t>tersebut</a:t>
            </a:r>
            <a:r>
              <a:rPr lang="en-US" dirty="0" smtClean="0"/>
              <a:t> </a:t>
            </a:r>
            <a:r>
              <a:rPr lang="en-US" dirty="0" err="1" smtClean="0"/>
              <a:t>akan</a:t>
            </a:r>
            <a:r>
              <a:rPr lang="en-US" dirty="0" smtClean="0"/>
              <a:t> </a:t>
            </a:r>
            <a:r>
              <a:rPr lang="en-US" dirty="0" err="1" smtClean="0"/>
              <a:t>disetujui</a:t>
            </a:r>
            <a:r>
              <a:rPr lang="en-US" dirty="0" smtClean="0"/>
              <a:t> </a:t>
            </a:r>
            <a:r>
              <a:rPr lang="en-US" dirty="0" err="1" smtClean="0"/>
              <a:t>apabila</a:t>
            </a:r>
            <a:r>
              <a:rPr lang="en-US" dirty="0" smtClean="0"/>
              <a:t> proses </a:t>
            </a:r>
            <a:r>
              <a:rPr lang="en-US" dirty="0" err="1" smtClean="0"/>
              <a:t>autentikasinya</a:t>
            </a:r>
            <a:r>
              <a:rPr lang="en-US" dirty="0" smtClean="0"/>
              <a:t> </a:t>
            </a:r>
            <a:r>
              <a:rPr lang="en-US" dirty="0" err="1" smtClean="0"/>
              <a:t>berhasil</a:t>
            </a:r>
            <a:r>
              <a:rPr lang="en-US" dirty="0" smtClean="0"/>
              <a:t>. </a:t>
            </a:r>
            <a:r>
              <a:rPr lang="en-US" dirty="0" err="1" smtClean="0"/>
              <a:t>Dengan</a:t>
            </a:r>
            <a:r>
              <a:rPr lang="en-US" dirty="0" smtClean="0"/>
              <a:t> </a:t>
            </a:r>
            <a:r>
              <a:rPr lang="en-US" dirty="0" err="1" smtClean="0"/>
              <a:t>demikian</a:t>
            </a:r>
            <a:r>
              <a:rPr lang="en-US" dirty="0" smtClean="0"/>
              <a:t>, VPN </a:t>
            </a:r>
            <a:r>
              <a:rPr lang="en-US" dirty="0" err="1" smtClean="0"/>
              <a:t>menjamin</a:t>
            </a:r>
            <a:r>
              <a:rPr lang="en-US" dirty="0" smtClean="0"/>
              <a:t> </a:t>
            </a:r>
            <a:r>
              <a:rPr lang="en-US" dirty="0" err="1" smtClean="0"/>
              <a:t>semua</a:t>
            </a:r>
            <a:r>
              <a:rPr lang="en-US" dirty="0" smtClean="0"/>
              <a:t> data yang </a:t>
            </a:r>
            <a:r>
              <a:rPr lang="en-US" dirty="0" err="1" smtClean="0"/>
              <a:t>dikirim</a:t>
            </a:r>
            <a:r>
              <a:rPr lang="en-US" dirty="0" smtClean="0"/>
              <a:t> </a:t>
            </a:r>
            <a:r>
              <a:rPr lang="en-US" dirty="0" err="1" smtClean="0"/>
              <a:t>dan</a:t>
            </a:r>
            <a:r>
              <a:rPr lang="en-US" dirty="0" smtClean="0"/>
              <a:t> </a:t>
            </a:r>
            <a:r>
              <a:rPr lang="en-US" dirty="0" err="1" smtClean="0"/>
              <a:t>diterima</a:t>
            </a:r>
            <a:r>
              <a:rPr lang="en-US" dirty="0" smtClean="0"/>
              <a:t> </a:t>
            </a:r>
            <a:r>
              <a:rPr lang="en-US" dirty="0" err="1" smtClean="0"/>
              <a:t>berasal</a:t>
            </a:r>
            <a:r>
              <a:rPr lang="en-US" dirty="0" smtClean="0"/>
              <a:t> </a:t>
            </a:r>
            <a:r>
              <a:rPr lang="en-US" dirty="0" err="1" smtClean="0"/>
              <a:t>dari</a:t>
            </a:r>
            <a:r>
              <a:rPr lang="en-US" dirty="0" smtClean="0"/>
              <a:t> </a:t>
            </a:r>
            <a:r>
              <a:rPr lang="en-US" dirty="0" err="1" smtClean="0"/>
              <a:t>sumber</a:t>
            </a:r>
            <a:r>
              <a:rPr lang="en-US" dirty="0" smtClean="0"/>
              <a:t> yang </a:t>
            </a:r>
            <a:r>
              <a:rPr lang="en-US" dirty="0" err="1" smtClean="0"/>
              <a:t>seharusnya</a:t>
            </a:r>
            <a:r>
              <a:rPr lang="en-US" dirty="0" smtClean="0"/>
              <a:t>. </a:t>
            </a:r>
            <a:r>
              <a:rPr lang="en-US" dirty="0" err="1" smtClean="0"/>
              <a:t>Tidak</a:t>
            </a:r>
            <a:r>
              <a:rPr lang="en-US" dirty="0" smtClean="0"/>
              <a:t> </a:t>
            </a:r>
            <a:r>
              <a:rPr lang="en-US" dirty="0" err="1" smtClean="0"/>
              <a:t>ada</a:t>
            </a:r>
            <a:r>
              <a:rPr lang="en-US" dirty="0" smtClean="0"/>
              <a:t> data yang </a:t>
            </a:r>
            <a:r>
              <a:rPr lang="en-US" dirty="0" err="1" smtClean="0"/>
              <a:t>dipalsukan</a:t>
            </a:r>
            <a:r>
              <a:rPr lang="en-US" dirty="0" smtClean="0"/>
              <a:t> </a:t>
            </a:r>
            <a:r>
              <a:rPr lang="en-US" dirty="0" err="1" smtClean="0"/>
              <a:t>atau</a:t>
            </a:r>
            <a:r>
              <a:rPr lang="en-US" dirty="0" smtClean="0"/>
              <a:t> </a:t>
            </a:r>
            <a:r>
              <a:rPr lang="en-US" dirty="0" err="1" smtClean="0"/>
              <a:t>dikirim</a:t>
            </a:r>
            <a:r>
              <a:rPr lang="en-US" dirty="0" smtClean="0"/>
              <a:t> </a:t>
            </a:r>
            <a:r>
              <a:rPr lang="en-US" dirty="0" err="1" smtClean="0"/>
              <a:t>oleh</a:t>
            </a:r>
            <a:r>
              <a:rPr lang="en-US" dirty="0" smtClean="0"/>
              <a:t> </a:t>
            </a:r>
            <a:r>
              <a:rPr lang="en-US" dirty="0" err="1" smtClean="0"/>
              <a:t>pihakpihak</a:t>
            </a:r>
            <a:r>
              <a:rPr lang="en-US" dirty="0" smtClean="0"/>
              <a:t> lain. </a:t>
            </a:r>
          </a:p>
          <a:p>
            <a:pPr marL="0" indent="0">
              <a:buFont typeface="+mj-lt"/>
              <a:buNone/>
            </a:pPr>
            <a:endParaRPr lang="en-US" dirty="0" smtClean="0"/>
          </a:p>
          <a:p>
            <a:pPr marL="0" indent="0">
              <a:buFont typeface="+mj-lt"/>
              <a:buNone/>
            </a:pPr>
            <a:endParaRPr lang="en-US" dirty="0" smtClean="0"/>
          </a:p>
          <a:p>
            <a:pPr marL="0" indent="0">
              <a:buFont typeface="+mj-lt"/>
              <a:buNone/>
            </a:pPr>
            <a:endParaRPr lang="en-US" dirty="0" smtClean="0"/>
          </a:p>
          <a:p>
            <a:pPr marL="514350" indent="-514350">
              <a:buFont typeface="+mj-lt"/>
              <a:buAutoNum type="arabicPeriod"/>
            </a:pPr>
            <a:endParaRPr lang="en-US" dirty="0" smtClean="0"/>
          </a:p>
          <a:p>
            <a:endParaRPr lang="en-US" dirty="0"/>
          </a:p>
        </p:txBody>
      </p:sp>
      <p:sp>
        <p:nvSpPr>
          <p:cNvPr id="4" name="Slide Number Placeholder 3"/>
          <p:cNvSpPr>
            <a:spLocks noGrp="1"/>
          </p:cNvSpPr>
          <p:nvPr>
            <p:ph type="sldNum" sz="quarter" idx="10"/>
          </p:nvPr>
        </p:nvSpPr>
        <p:spPr/>
        <p:txBody>
          <a:bodyPr/>
          <a:lstStyle/>
          <a:p>
            <a:fld id="{D11351D7-7B69-40B9-8EEA-B4FEF26EED31}" type="slidenum">
              <a:rPr lang="id-ID" smtClean="0"/>
              <a:pPr/>
              <a:t>11</a:t>
            </a:fld>
            <a:endParaRPr lang="id-ID"/>
          </a:p>
        </p:txBody>
      </p:sp>
    </p:spTree>
    <p:extLst>
      <p:ext uri="{BB962C8B-B14F-4D97-AF65-F5344CB8AC3E}">
        <p14:creationId xmlns:p14="http://schemas.microsoft.com/office/powerpoint/2010/main" val="34778135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11351D7-7B69-40B9-8EEA-B4FEF26EED31}" type="slidenum">
              <a:rPr lang="id-ID" smtClean="0"/>
              <a:pPr/>
              <a:t>12</a:t>
            </a:fld>
            <a:endParaRPr lang="id-ID"/>
          </a:p>
        </p:txBody>
      </p:sp>
    </p:spTree>
    <p:extLst>
      <p:ext uri="{BB962C8B-B14F-4D97-AF65-F5344CB8AC3E}">
        <p14:creationId xmlns:p14="http://schemas.microsoft.com/office/powerpoint/2010/main" val="1417974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3.png"/><Relationship Id="rId5" Type="http://schemas.openxmlformats.org/officeDocument/2006/relationships/image" Target="../media/image2.png"/><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FFFFFF"/>
        </a:solidFill>
        <a:effectLst/>
      </p:bgPr>
    </p:bg>
    <p:spTree>
      <p:nvGrpSpPr>
        <p:cNvPr id="1" name=""/>
        <p:cNvGrpSpPr/>
        <p:nvPr/>
      </p:nvGrpSpPr>
      <p:grpSpPr>
        <a:xfrm>
          <a:off x="0" y="0"/>
          <a:ext cx="0" cy="0"/>
          <a:chOff x="0" y="0"/>
          <a:chExt cx="0" cy="0"/>
        </a:xfrm>
      </p:grpSpPr>
      <p:sp>
        <p:nvSpPr>
          <p:cNvPr id="3138" name="Rectangle 66"/>
          <p:cNvSpPr>
            <a:spLocks noChangeArrowheads="1"/>
          </p:cNvSpPr>
          <p:nvPr/>
        </p:nvSpPr>
        <p:spPr bwMode="gray">
          <a:xfrm>
            <a:off x="3048000" y="3124200"/>
            <a:ext cx="9144000" cy="609600"/>
          </a:xfrm>
          <a:prstGeom prst="rect">
            <a:avLst/>
          </a:prstGeom>
          <a:solidFill>
            <a:schemeClr val="tx1"/>
          </a:solidFill>
          <a:ln w="9525">
            <a:noFill/>
            <a:miter lim="800000"/>
            <a:headEnd/>
            <a:tailEnd/>
          </a:ln>
          <a:effectLst/>
        </p:spPr>
        <p:txBody>
          <a:bodyPr wrap="none" anchor="ctr"/>
          <a:lstStyle/>
          <a:p>
            <a:r>
              <a:rPr lang="en-US" sz="2400" b="1" dirty="0" smtClean="0">
                <a:solidFill>
                  <a:schemeClr val="bg1"/>
                </a:solidFill>
                <a:latin typeface="+mj-lt"/>
              </a:rPr>
              <a:t>JUNIOR MOBILE PROGRAMMER</a:t>
            </a:r>
            <a:endParaRPr lang="id-ID" sz="2400" b="1" dirty="0">
              <a:solidFill>
                <a:schemeClr val="bg1"/>
              </a:solidFill>
              <a:latin typeface="+mj-lt"/>
            </a:endParaRPr>
          </a:p>
        </p:txBody>
      </p:sp>
      <p:sp>
        <p:nvSpPr>
          <p:cNvPr id="3139" name="Rectangle 67"/>
          <p:cNvSpPr>
            <a:spLocks noChangeArrowheads="1"/>
          </p:cNvSpPr>
          <p:nvPr/>
        </p:nvSpPr>
        <p:spPr bwMode="gray">
          <a:xfrm>
            <a:off x="0" y="3124200"/>
            <a:ext cx="12192000" cy="152400"/>
          </a:xfrm>
          <a:prstGeom prst="rect">
            <a:avLst/>
          </a:prstGeom>
          <a:solidFill>
            <a:schemeClr val="tx1"/>
          </a:solidFill>
          <a:ln w="9525">
            <a:noFill/>
            <a:miter lim="800000"/>
            <a:headEnd/>
            <a:tailEnd/>
          </a:ln>
          <a:effectLst/>
        </p:spPr>
        <p:txBody>
          <a:bodyPr wrap="none" anchor="ctr"/>
          <a:lstStyle/>
          <a:p>
            <a:endParaRPr lang="id-ID"/>
          </a:p>
        </p:txBody>
      </p:sp>
      <p:pic>
        <p:nvPicPr>
          <p:cNvPr id="3142" name="Picture 70"/>
          <p:cNvPicPr>
            <a:picLocks noChangeAspect="1" noChangeArrowheads="1"/>
          </p:cNvPicPr>
          <p:nvPr/>
        </p:nvPicPr>
        <p:blipFill>
          <a:blip r:embed="rId2"/>
          <a:srcRect/>
          <a:stretch>
            <a:fillRect/>
          </a:stretch>
        </p:blipFill>
        <p:spPr bwMode="auto">
          <a:xfrm>
            <a:off x="9211733" y="1"/>
            <a:ext cx="2980267" cy="3127375"/>
          </a:xfrm>
          <a:prstGeom prst="rect">
            <a:avLst/>
          </a:prstGeom>
          <a:noFill/>
        </p:spPr>
      </p:pic>
      <p:sp>
        <p:nvSpPr>
          <p:cNvPr id="3075" name="Rectangle 3"/>
          <p:cNvSpPr>
            <a:spLocks noGrp="1" noChangeArrowheads="1"/>
          </p:cNvSpPr>
          <p:nvPr>
            <p:ph type="subTitle" idx="1"/>
          </p:nvPr>
        </p:nvSpPr>
        <p:spPr>
          <a:xfrm>
            <a:off x="1117600" y="5257800"/>
            <a:ext cx="10363200" cy="533400"/>
          </a:xfrm>
        </p:spPr>
        <p:txBody>
          <a:bodyPr/>
          <a:lstStyle>
            <a:lvl1pPr marL="0" indent="0" algn="ctr">
              <a:buFont typeface="Wingdings" pitchFamily="2" charset="2"/>
              <a:buNone/>
              <a:defRPr sz="2000" b="0" baseline="0">
                <a:solidFill>
                  <a:schemeClr val="tx1"/>
                </a:solidFill>
              </a:defRPr>
            </a:lvl1pPr>
          </a:lstStyle>
          <a:p>
            <a:endParaRPr lang="en-AU" dirty="0"/>
          </a:p>
        </p:txBody>
      </p:sp>
      <p:sp>
        <p:nvSpPr>
          <p:cNvPr id="2" name="AutoShape 768" descr="Hasil gambar untuk logo kominfo"/>
          <p:cNvSpPr>
            <a:spLocks noChangeAspect="1" noChangeArrowheads="1"/>
          </p:cNvSpPr>
          <p:nvPr userDrawn="1"/>
        </p:nvSpPr>
        <p:spPr bwMode="auto">
          <a:xfrm>
            <a:off x="155575" y="-1608138"/>
            <a:ext cx="3714750" cy="33623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770" descr="Hasil gambar untuk logo kominfo"/>
          <p:cNvSpPr>
            <a:spLocks noChangeAspect="1" noChangeArrowheads="1"/>
          </p:cNvSpPr>
          <p:nvPr userDrawn="1"/>
        </p:nvSpPr>
        <p:spPr bwMode="auto">
          <a:xfrm>
            <a:off x="307975" y="-1455738"/>
            <a:ext cx="3714750" cy="33623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772" descr="Hasil gambar untuk logo kominfo"/>
          <p:cNvSpPr>
            <a:spLocks noChangeAspect="1" noChangeArrowheads="1"/>
          </p:cNvSpPr>
          <p:nvPr userDrawn="1"/>
        </p:nvSpPr>
        <p:spPr bwMode="auto">
          <a:xfrm>
            <a:off x="460375" y="-1303338"/>
            <a:ext cx="3714750" cy="33623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774" descr="Hasil gambar untuk logo kominfo"/>
          <p:cNvSpPr>
            <a:spLocks noChangeAspect="1" noChangeArrowheads="1"/>
          </p:cNvSpPr>
          <p:nvPr userDrawn="1"/>
        </p:nvSpPr>
        <p:spPr bwMode="auto">
          <a:xfrm>
            <a:off x="612775" y="-1150938"/>
            <a:ext cx="3714750" cy="33623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776" descr="Hasil gambar untuk logo kominfo"/>
          <p:cNvSpPr>
            <a:spLocks noChangeAspect="1" noChangeArrowheads="1"/>
          </p:cNvSpPr>
          <p:nvPr userDrawn="1"/>
        </p:nvSpPr>
        <p:spPr bwMode="auto">
          <a:xfrm>
            <a:off x="155575" y="-579438"/>
            <a:ext cx="1343025" cy="12192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854" name="Picture 782" descr="Hasil gambar untuk logo kominfo"/>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873837" y="242603"/>
            <a:ext cx="3240360" cy="121761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3"/>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83432" y="1772816"/>
            <a:ext cx="1513793" cy="55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2"/>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600056" y="1772816"/>
            <a:ext cx="1333500" cy="569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Tree>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31838"/>
            <a:ext cx="2794000" cy="5592762"/>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609600" y="731838"/>
            <a:ext cx="8178800" cy="55927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Tree>
  </p:cSld>
  <p:clrMapOvr>
    <a:masterClrMapping/>
  </p:clrMapOvr>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14400" y="731838"/>
            <a:ext cx="10871200" cy="563562"/>
          </a:xfrm>
        </p:spPr>
        <p:txBody>
          <a:bodyPr/>
          <a:lstStyle/>
          <a:p>
            <a:r>
              <a:rPr lang="en-US" smtClean="0"/>
              <a:t>Click to edit Master title style</a:t>
            </a:r>
            <a:endParaRPr lang="id-ID"/>
          </a:p>
        </p:txBody>
      </p:sp>
      <p:sp>
        <p:nvSpPr>
          <p:cNvPr id="3" name="Table Placeholder 2"/>
          <p:cNvSpPr>
            <a:spLocks noGrp="1"/>
          </p:cNvSpPr>
          <p:nvPr>
            <p:ph type="tbl" idx="1"/>
          </p:nvPr>
        </p:nvSpPr>
        <p:spPr>
          <a:xfrm>
            <a:off x="609600" y="1371600"/>
            <a:ext cx="10972800" cy="4953000"/>
          </a:xfrm>
        </p:spPr>
        <p:txBody>
          <a:bodyPr/>
          <a:lstStyle/>
          <a:p>
            <a:r>
              <a:rPr lang="en-US" smtClean="0"/>
              <a:t>Click icon to add table</a:t>
            </a:r>
            <a:endParaRPr lang="id-ID"/>
          </a:p>
        </p:txBody>
      </p:sp>
    </p:spTree>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6/18/19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6573772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6/18/19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6394884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6/18/19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8731449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6/18/19</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5166375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6/18/19</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pPr>
              <a:defRPr/>
            </a:pPr>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41824833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6/18/19</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pPr>
              <a:defRPr/>
            </a:pP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1125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6/18/19</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pPr>
              <a:defRPr/>
            </a:pPr>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040403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endParaRPr lang="id-ID"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Tree>
  </p:cSld>
  <p:clrMapOvr>
    <a:masterClrMapping/>
  </p:clrMapOvr>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6/18/19</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6953206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6/18/19</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8014233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6/18/19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9592897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6/18/19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98815748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6_Custom Layout">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19221" t="29398" r="17922" b="13718"/>
          <a:stretch/>
        </p:blipFill>
        <p:spPr>
          <a:xfrm>
            <a:off x="4402801" y="2125896"/>
            <a:ext cx="3536515" cy="2133600"/>
          </a:xfrm>
          <a:prstGeom prst="rect">
            <a:avLst/>
          </a:prstGeom>
        </p:spPr>
      </p:pic>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19221" t="29398" r="17922" b="13718"/>
          <a:stretch/>
        </p:blipFill>
        <p:spPr>
          <a:xfrm>
            <a:off x="8194640" y="2125896"/>
            <a:ext cx="3536515" cy="2133600"/>
          </a:xfrm>
          <a:prstGeom prst="rect">
            <a:avLst/>
          </a:prstGeom>
        </p:spPr>
      </p:pic>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l="19221" t="29398" r="17922" b="13718"/>
          <a:stretch/>
        </p:blipFill>
        <p:spPr>
          <a:xfrm>
            <a:off x="629089" y="2125896"/>
            <a:ext cx="3536515" cy="2133600"/>
          </a:xfrm>
          <a:prstGeom prst="rect">
            <a:avLst/>
          </a:prstGeom>
        </p:spPr>
      </p:pic>
      <p:sp>
        <p:nvSpPr>
          <p:cNvPr id="10" name="Picture Placeholder 9"/>
          <p:cNvSpPr>
            <a:spLocks noGrp="1"/>
          </p:cNvSpPr>
          <p:nvPr>
            <p:ph type="pic" sz="quarter" idx="10"/>
          </p:nvPr>
        </p:nvSpPr>
        <p:spPr>
          <a:xfrm>
            <a:off x="1143000" y="2359696"/>
            <a:ext cx="2454442" cy="1555750"/>
          </a:xfrm>
        </p:spPr>
        <p:txBody>
          <a:bodyPr/>
          <a:lstStyle/>
          <a:p>
            <a:endParaRPr lang="en-US" dirty="0"/>
          </a:p>
        </p:txBody>
      </p:sp>
      <p:sp>
        <p:nvSpPr>
          <p:cNvPr id="11" name="Picture Placeholder 9"/>
          <p:cNvSpPr>
            <a:spLocks noGrp="1"/>
          </p:cNvSpPr>
          <p:nvPr>
            <p:ph type="pic" sz="quarter" idx="11"/>
          </p:nvPr>
        </p:nvSpPr>
        <p:spPr>
          <a:xfrm>
            <a:off x="4920524" y="2359696"/>
            <a:ext cx="2454833" cy="1555750"/>
          </a:xfrm>
        </p:spPr>
        <p:txBody>
          <a:bodyPr/>
          <a:lstStyle/>
          <a:p>
            <a:endParaRPr lang="en-US" dirty="0"/>
          </a:p>
        </p:txBody>
      </p:sp>
      <p:sp>
        <p:nvSpPr>
          <p:cNvPr id="12" name="Picture Placeholder 9"/>
          <p:cNvSpPr>
            <a:spLocks noGrp="1"/>
          </p:cNvSpPr>
          <p:nvPr>
            <p:ph type="pic" sz="quarter" idx="12"/>
          </p:nvPr>
        </p:nvSpPr>
        <p:spPr>
          <a:xfrm>
            <a:off x="8698833" y="2359696"/>
            <a:ext cx="2457780" cy="1555750"/>
          </a:xfrm>
        </p:spPr>
        <p:txBody>
          <a:bodyPr/>
          <a:lstStyle/>
          <a:p>
            <a:endParaRPr lang="en-US" dirty="0"/>
          </a:p>
        </p:txBody>
      </p:sp>
      <p:sp>
        <p:nvSpPr>
          <p:cNvPr id="9" name="Text Placeholder 24"/>
          <p:cNvSpPr>
            <a:spLocks noGrp="1"/>
          </p:cNvSpPr>
          <p:nvPr>
            <p:ph type="body" sz="quarter" idx="13"/>
          </p:nvPr>
        </p:nvSpPr>
        <p:spPr>
          <a:xfrm>
            <a:off x="402109" y="4552091"/>
            <a:ext cx="3623619" cy="1504950"/>
          </a:xfrm>
        </p:spPr>
        <p:txBody>
          <a:bodyPr/>
          <a:lstStyle>
            <a:lvl1pPr marL="0" indent="0" algn="ctr">
              <a:buNone/>
              <a:defRPr/>
            </a:lvl1pPr>
            <a:lvl4pPr marL="1371600" indent="0">
              <a:buNone/>
              <a:defRPr/>
            </a:lvl4pPr>
            <a:lvl5pPr marL="1828800" indent="0">
              <a:buNone/>
              <a:defRPr/>
            </a:lvl5pPr>
          </a:lstStyle>
          <a:p>
            <a:pPr lvl="0"/>
            <a:r>
              <a:rPr lang="en-US" dirty="0"/>
              <a:t>Edit Master text styles</a:t>
            </a:r>
          </a:p>
        </p:txBody>
      </p:sp>
      <p:sp>
        <p:nvSpPr>
          <p:cNvPr id="13" name="Text Placeholder 24"/>
          <p:cNvSpPr>
            <a:spLocks noGrp="1"/>
          </p:cNvSpPr>
          <p:nvPr>
            <p:ph type="body" sz="quarter" idx="14"/>
          </p:nvPr>
        </p:nvSpPr>
        <p:spPr>
          <a:xfrm>
            <a:off x="4334904" y="4552091"/>
            <a:ext cx="3623619" cy="1504950"/>
          </a:xfrm>
        </p:spPr>
        <p:txBody>
          <a:bodyPr/>
          <a:lstStyle>
            <a:lvl1pPr marL="0" indent="0" algn="ctr">
              <a:buNone/>
              <a:defRPr/>
            </a:lvl1pPr>
            <a:lvl4pPr marL="1371600" indent="0">
              <a:buNone/>
              <a:defRPr/>
            </a:lvl4pPr>
            <a:lvl5pPr marL="1828800" indent="0">
              <a:buNone/>
              <a:defRPr/>
            </a:lvl5pPr>
          </a:lstStyle>
          <a:p>
            <a:pPr lvl="0"/>
            <a:r>
              <a:rPr lang="en-US" dirty="0"/>
              <a:t>Edit Master text styles</a:t>
            </a:r>
          </a:p>
        </p:txBody>
      </p:sp>
      <p:sp>
        <p:nvSpPr>
          <p:cNvPr id="14" name="Text Placeholder 24"/>
          <p:cNvSpPr>
            <a:spLocks noGrp="1"/>
          </p:cNvSpPr>
          <p:nvPr>
            <p:ph type="body" sz="quarter" idx="15"/>
          </p:nvPr>
        </p:nvSpPr>
        <p:spPr>
          <a:xfrm>
            <a:off x="8267699" y="4552091"/>
            <a:ext cx="3623619" cy="1504950"/>
          </a:xfrm>
        </p:spPr>
        <p:txBody>
          <a:bodyPr/>
          <a:lstStyle>
            <a:lvl1pPr marL="0" indent="0" algn="ctr">
              <a:buNone/>
              <a:defRPr/>
            </a:lvl1pPr>
            <a:lvl4pPr marL="1371600" indent="0">
              <a:buNone/>
              <a:defRPr/>
            </a:lvl4pPr>
            <a:lvl5pPr marL="1828800" indent="0">
              <a:buNone/>
              <a:defRPr/>
            </a:lvl5pPr>
          </a:lstStyle>
          <a:p>
            <a:pPr lvl="0"/>
            <a:r>
              <a:rPr lang="en-US" dirty="0"/>
              <a:t>Edit Master text styles</a:t>
            </a:r>
          </a:p>
        </p:txBody>
      </p:sp>
      <p:sp>
        <p:nvSpPr>
          <p:cNvPr id="15" name="Text Placeholder 24"/>
          <p:cNvSpPr>
            <a:spLocks noGrp="1"/>
          </p:cNvSpPr>
          <p:nvPr>
            <p:ph type="body" sz="quarter" idx="16"/>
          </p:nvPr>
        </p:nvSpPr>
        <p:spPr>
          <a:xfrm>
            <a:off x="402109" y="911804"/>
            <a:ext cx="11489209" cy="952500"/>
          </a:xfrm>
        </p:spPr>
        <p:txBody>
          <a:bodyPr/>
          <a:lstStyle>
            <a:lvl1pPr marL="0" indent="0" algn="ctr">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267154615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nodePh="1">
                                  <p:stCondLst>
                                    <p:cond delay="0"/>
                                  </p:stCondLst>
                                  <p:endCondLst>
                                    <p:cond evt="begin" delay="0">
                                      <p:tn val="16"/>
                                    </p:cond>
                                  </p:end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ppt_x"/>
                                          </p:val>
                                        </p:tav>
                                        <p:tav tm="100000">
                                          <p:val>
                                            <p:strVal val="#ppt_x"/>
                                          </p:val>
                                        </p:tav>
                                      </p:tavLst>
                                    </p:anim>
                                    <p:anim calcmode="lin" valueType="num">
                                      <p:cBhvr additive="base">
                                        <p:cTn id="19" dur="500" fill="hold"/>
                                        <p:tgtEl>
                                          <p:spTgt spid="10"/>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grpId="0" nodeType="after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anim calcmode="lin" valueType="num">
                                      <p:cBhvr additive="base">
                                        <p:cTn id="23"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fill="hold"/>
                                        <p:tgtEl>
                                          <p:spTgt spid="6"/>
                                        </p:tgtEl>
                                        <p:attrNameLst>
                                          <p:attrName>ppt_x</p:attrName>
                                        </p:attrNameLst>
                                      </p:cBhvr>
                                      <p:tavLst>
                                        <p:tav tm="0">
                                          <p:val>
                                            <p:strVal val="#ppt_x"/>
                                          </p:val>
                                        </p:tav>
                                        <p:tav tm="100000">
                                          <p:val>
                                            <p:strVal val="#ppt_x"/>
                                          </p:val>
                                        </p:tav>
                                      </p:tavLst>
                                    </p:anim>
                                    <p:anim calcmode="lin" valueType="num">
                                      <p:cBhvr additive="base">
                                        <p:cTn id="30" dur="500" fill="hold"/>
                                        <p:tgtEl>
                                          <p:spTgt spid="6"/>
                                        </p:tgtEl>
                                        <p:attrNameLst>
                                          <p:attrName>ppt_y</p:attrName>
                                        </p:attrNameLst>
                                      </p:cBhvr>
                                      <p:tavLst>
                                        <p:tav tm="0">
                                          <p:val>
                                            <p:strVal val="1+#ppt_h/2"/>
                                          </p:val>
                                        </p:tav>
                                        <p:tav tm="100000">
                                          <p:val>
                                            <p:strVal val="#ppt_y"/>
                                          </p:val>
                                        </p:tav>
                                      </p:tavLst>
                                    </p:anim>
                                  </p:childTnLst>
                                </p:cTn>
                              </p:par>
                            </p:childTnLst>
                          </p:cTn>
                        </p:par>
                        <p:par>
                          <p:cTn id="31" fill="hold">
                            <p:stCondLst>
                              <p:cond delay="500"/>
                            </p:stCondLst>
                            <p:childTnLst>
                              <p:par>
                                <p:cTn id="32" presetID="2" presetClass="entr" presetSubtype="4" fill="hold" grpId="0" nodeType="afterEffect" nodePh="1">
                                  <p:stCondLst>
                                    <p:cond delay="0"/>
                                  </p:stCondLst>
                                  <p:endCondLst>
                                    <p:cond evt="begin" delay="0">
                                      <p:tn val="32"/>
                                    </p:cond>
                                  </p:endCondLst>
                                  <p:childTnLst>
                                    <p:set>
                                      <p:cBhvr>
                                        <p:cTn id="33" dur="1" fill="hold">
                                          <p:stCondLst>
                                            <p:cond delay="0"/>
                                          </p:stCondLst>
                                        </p:cTn>
                                        <p:tgtEl>
                                          <p:spTgt spid="11"/>
                                        </p:tgtEl>
                                        <p:attrNameLst>
                                          <p:attrName>style.visibility</p:attrName>
                                        </p:attrNameLst>
                                      </p:cBhvr>
                                      <p:to>
                                        <p:strVal val="visible"/>
                                      </p:to>
                                    </p:set>
                                    <p:anim calcmode="lin" valueType="num">
                                      <p:cBhvr additive="base">
                                        <p:cTn id="34" dur="500" fill="hold"/>
                                        <p:tgtEl>
                                          <p:spTgt spid="11"/>
                                        </p:tgtEl>
                                        <p:attrNameLst>
                                          <p:attrName>ppt_x</p:attrName>
                                        </p:attrNameLst>
                                      </p:cBhvr>
                                      <p:tavLst>
                                        <p:tav tm="0">
                                          <p:val>
                                            <p:strVal val="#ppt_x"/>
                                          </p:val>
                                        </p:tav>
                                        <p:tav tm="100000">
                                          <p:val>
                                            <p:strVal val="#ppt_x"/>
                                          </p:val>
                                        </p:tav>
                                      </p:tavLst>
                                    </p:anim>
                                    <p:anim calcmode="lin" valueType="num">
                                      <p:cBhvr additive="base">
                                        <p:cTn id="35" dur="500" fill="hold"/>
                                        <p:tgtEl>
                                          <p:spTgt spid="11"/>
                                        </p:tgtEl>
                                        <p:attrNameLst>
                                          <p:attrName>ppt_y</p:attrName>
                                        </p:attrNameLst>
                                      </p:cBhvr>
                                      <p:tavLst>
                                        <p:tav tm="0">
                                          <p:val>
                                            <p:strVal val="1+#ppt_h/2"/>
                                          </p:val>
                                        </p:tav>
                                        <p:tav tm="100000">
                                          <p:val>
                                            <p:strVal val="#ppt_y"/>
                                          </p:val>
                                        </p:tav>
                                      </p:tavLst>
                                    </p:anim>
                                  </p:childTnLst>
                                </p:cTn>
                              </p:par>
                            </p:childTnLst>
                          </p:cTn>
                        </p:par>
                        <p:par>
                          <p:cTn id="36" fill="hold">
                            <p:stCondLst>
                              <p:cond delay="1000"/>
                            </p:stCondLst>
                            <p:childTnLst>
                              <p:par>
                                <p:cTn id="37" presetID="2" presetClass="entr" presetSubtype="4" fill="hold" grpId="0" nodeType="afterEffect">
                                  <p:stCondLst>
                                    <p:cond delay="0"/>
                                  </p:stCondLst>
                                  <p:childTnLst>
                                    <p:set>
                                      <p:cBhvr>
                                        <p:cTn id="38" dur="1" fill="hold">
                                          <p:stCondLst>
                                            <p:cond delay="0"/>
                                          </p:stCondLst>
                                        </p:cTn>
                                        <p:tgtEl>
                                          <p:spTgt spid="13">
                                            <p:txEl>
                                              <p:pRg st="0" end="0"/>
                                            </p:txEl>
                                          </p:spTgt>
                                        </p:tgtEl>
                                        <p:attrNameLst>
                                          <p:attrName>style.visibility</p:attrName>
                                        </p:attrNameLst>
                                      </p:cBhvr>
                                      <p:to>
                                        <p:strVal val="visible"/>
                                      </p:to>
                                    </p:set>
                                    <p:anim calcmode="lin" valueType="num">
                                      <p:cBhvr additive="base">
                                        <p:cTn id="39"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7"/>
                                        </p:tgtEl>
                                        <p:attrNameLst>
                                          <p:attrName>style.visibility</p:attrName>
                                        </p:attrNameLst>
                                      </p:cBhvr>
                                      <p:to>
                                        <p:strVal val="visible"/>
                                      </p:to>
                                    </p:set>
                                    <p:anim calcmode="lin" valueType="num">
                                      <p:cBhvr additive="base">
                                        <p:cTn id="45" dur="500" fill="hold"/>
                                        <p:tgtEl>
                                          <p:spTgt spid="7"/>
                                        </p:tgtEl>
                                        <p:attrNameLst>
                                          <p:attrName>ppt_x</p:attrName>
                                        </p:attrNameLst>
                                      </p:cBhvr>
                                      <p:tavLst>
                                        <p:tav tm="0">
                                          <p:val>
                                            <p:strVal val="#ppt_x"/>
                                          </p:val>
                                        </p:tav>
                                        <p:tav tm="100000">
                                          <p:val>
                                            <p:strVal val="#ppt_x"/>
                                          </p:val>
                                        </p:tav>
                                      </p:tavLst>
                                    </p:anim>
                                    <p:anim calcmode="lin" valueType="num">
                                      <p:cBhvr additive="base">
                                        <p:cTn id="46" dur="500" fill="hold"/>
                                        <p:tgtEl>
                                          <p:spTgt spid="7"/>
                                        </p:tgtEl>
                                        <p:attrNameLst>
                                          <p:attrName>ppt_y</p:attrName>
                                        </p:attrNameLst>
                                      </p:cBhvr>
                                      <p:tavLst>
                                        <p:tav tm="0">
                                          <p:val>
                                            <p:strVal val="1+#ppt_h/2"/>
                                          </p:val>
                                        </p:tav>
                                        <p:tav tm="100000">
                                          <p:val>
                                            <p:strVal val="#ppt_y"/>
                                          </p:val>
                                        </p:tav>
                                      </p:tavLst>
                                    </p:anim>
                                  </p:childTnLst>
                                </p:cTn>
                              </p:par>
                            </p:childTnLst>
                          </p:cTn>
                        </p:par>
                        <p:par>
                          <p:cTn id="47" fill="hold">
                            <p:stCondLst>
                              <p:cond delay="500"/>
                            </p:stCondLst>
                            <p:childTnLst>
                              <p:par>
                                <p:cTn id="48" presetID="2" presetClass="entr" presetSubtype="4" fill="hold" grpId="0" nodeType="afterEffect" nodePh="1">
                                  <p:stCondLst>
                                    <p:cond delay="0"/>
                                  </p:stCondLst>
                                  <p:endCondLst>
                                    <p:cond evt="begin" delay="0">
                                      <p:tn val="48"/>
                                    </p:cond>
                                  </p:endCondLst>
                                  <p:childTnLst>
                                    <p:set>
                                      <p:cBhvr>
                                        <p:cTn id="49" dur="1" fill="hold">
                                          <p:stCondLst>
                                            <p:cond delay="0"/>
                                          </p:stCondLst>
                                        </p:cTn>
                                        <p:tgtEl>
                                          <p:spTgt spid="12"/>
                                        </p:tgtEl>
                                        <p:attrNameLst>
                                          <p:attrName>style.visibility</p:attrName>
                                        </p:attrNameLst>
                                      </p:cBhvr>
                                      <p:to>
                                        <p:strVal val="visible"/>
                                      </p:to>
                                    </p:set>
                                    <p:anim calcmode="lin" valueType="num">
                                      <p:cBhvr additive="base">
                                        <p:cTn id="50" dur="500" fill="hold"/>
                                        <p:tgtEl>
                                          <p:spTgt spid="12"/>
                                        </p:tgtEl>
                                        <p:attrNameLst>
                                          <p:attrName>ppt_x</p:attrName>
                                        </p:attrNameLst>
                                      </p:cBhvr>
                                      <p:tavLst>
                                        <p:tav tm="0">
                                          <p:val>
                                            <p:strVal val="#ppt_x"/>
                                          </p:val>
                                        </p:tav>
                                        <p:tav tm="100000">
                                          <p:val>
                                            <p:strVal val="#ppt_x"/>
                                          </p:val>
                                        </p:tav>
                                      </p:tavLst>
                                    </p:anim>
                                    <p:anim calcmode="lin" valueType="num">
                                      <p:cBhvr additive="base">
                                        <p:cTn id="51" dur="500" fill="hold"/>
                                        <p:tgtEl>
                                          <p:spTgt spid="12"/>
                                        </p:tgtEl>
                                        <p:attrNameLst>
                                          <p:attrName>ppt_y</p:attrName>
                                        </p:attrNameLst>
                                      </p:cBhvr>
                                      <p:tavLst>
                                        <p:tav tm="0">
                                          <p:val>
                                            <p:strVal val="1+#ppt_h/2"/>
                                          </p:val>
                                        </p:tav>
                                        <p:tav tm="100000">
                                          <p:val>
                                            <p:strVal val="#ppt_y"/>
                                          </p:val>
                                        </p:tav>
                                      </p:tavLst>
                                    </p:anim>
                                  </p:childTnLst>
                                </p:cTn>
                              </p:par>
                            </p:childTnLst>
                          </p:cTn>
                        </p:par>
                        <p:par>
                          <p:cTn id="52" fill="hold">
                            <p:stCondLst>
                              <p:cond delay="1000"/>
                            </p:stCondLst>
                            <p:childTnLst>
                              <p:par>
                                <p:cTn id="53" presetID="2" presetClass="entr" presetSubtype="4" fill="hold" grpId="0" nodeType="afterEffect">
                                  <p:stCondLst>
                                    <p:cond delay="0"/>
                                  </p:stCondLst>
                                  <p:childTnLst>
                                    <p:set>
                                      <p:cBhvr>
                                        <p:cTn id="54" dur="1" fill="hold">
                                          <p:stCondLst>
                                            <p:cond delay="0"/>
                                          </p:stCondLst>
                                        </p:cTn>
                                        <p:tgtEl>
                                          <p:spTgt spid="14">
                                            <p:txEl>
                                              <p:pRg st="0" end="0"/>
                                            </p:txEl>
                                          </p:spTgt>
                                        </p:tgtEl>
                                        <p:attrNameLst>
                                          <p:attrName>style.visibility</p:attrName>
                                        </p:attrNameLst>
                                      </p:cBhvr>
                                      <p:to>
                                        <p:strVal val="visible"/>
                                      </p:to>
                                    </p:set>
                                    <p:anim calcmode="lin" valueType="num">
                                      <p:cBhvr additive="base">
                                        <p:cTn id="55"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9" grpId="0" build="p">
        <p:tmplLst>
          <p:tmpl lvl="1">
            <p:tnLst>
              <p:par>
                <p:cTn xmlns:p14="http://schemas.microsoft.com/office/powerpoint/2010/main" presetID="2" presetClass="entr" presetSubtype="4" fill="hold" nodeType="after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Lst>
      </p:bldP>
      <p:bldP spid="13" grpId="0" build="p">
        <p:tmplLst>
          <p:tmpl lvl="1">
            <p:tnLst>
              <p:par>
                <p:cTn xmlns:p14="http://schemas.microsoft.com/office/powerpoint/2010/main" presetID="2" presetClass="entr" presetSubtype="4"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4" grpId="0" build="p">
        <p:tmplLst>
          <p:tmpl lvl="1">
            <p:tnLst>
              <p:par>
                <p:cTn xmlns:p14="http://schemas.microsoft.com/office/powerpoint/2010/main" presetID="2" presetClass="entr" presetSubtype="4"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build="p">
        <p:tmplLst>
          <p:tmpl lvl="1">
            <p:tnLst>
              <p:par>
                <p:cTn xmlns:p14="http://schemas.microsoft.com/office/powerpoint/2010/main" presetID="2" presetClass="entr" presetSubtype="1"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7_Title Slide">
    <p:spTree>
      <p:nvGrpSpPr>
        <p:cNvPr id="1" name=""/>
        <p:cNvGrpSpPr/>
        <p:nvPr/>
      </p:nvGrpSpPr>
      <p:grpSpPr>
        <a:xfrm>
          <a:off x="0" y="0"/>
          <a:ext cx="0" cy="0"/>
          <a:chOff x="0" y="0"/>
          <a:chExt cx="0" cy="0"/>
        </a:xfrm>
      </p:grpSpPr>
      <p:sp>
        <p:nvSpPr>
          <p:cNvPr id="10" name="Title 1"/>
          <p:cNvSpPr>
            <a:spLocks noGrp="1"/>
          </p:cNvSpPr>
          <p:nvPr>
            <p:ph type="title"/>
          </p:nvPr>
        </p:nvSpPr>
        <p:spPr>
          <a:xfrm>
            <a:off x="605019" y="710112"/>
            <a:ext cx="7394446" cy="522714"/>
          </a:xfrm>
          <a:prstGeom prst="rect">
            <a:avLst/>
          </a:prstGeom>
        </p:spPr>
        <p:txBody>
          <a:bodyPr anchor="ctr">
            <a:noAutofit/>
          </a:bodyPr>
          <a:lstStyle>
            <a:lvl1pPr marL="0" algn="l" defTabSz="914400" rtl="0" eaLnBrk="1" latinLnBrk="0" hangingPunct="1">
              <a:lnSpc>
                <a:spcPct val="90000"/>
              </a:lnSpc>
              <a:spcBef>
                <a:spcPct val="0"/>
              </a:spcBef>
              <a:buNone/>
              <a:defRPr lang="en-US" sz="4800" kern="1200" dirty="0">
                <a:solidFill>
                  <a:srgbClr val="323E4A"/>
                </a:solidFill>
                <a:latin typeface="Bebas Neue" charset="0"/>
                <a:ea typeface="ＭＳ Ｐゴシック" charset="0"/>
                <a:cs typeface="Bebas Neue" charset="0"/>
              </a:defRPr>
            </a:lvl1pPr>
          </a:lstStyle>
          <a:p>
            <a:endParaRPr lang="en-US" dirty="0"/>
          </a:p>
        </p:txBody>
      </p:sp>
      <p:sp>
        <p:nvSpPr>
          <p:cNvPr id="12" name="Text Placeholder 6"/>
          <p:cNvSpPr>
            <a:spLocks noGrp="1"/>
          </p:cNvSpPr>
          <p:nvPr>
            <p:ph type="body" sz="quarter" idx="10" hasCustomPrompt="1"/>
          </p:nvPr>
        </p:nvSpPr>
        <p:spPr>
          <a:xfrm>
            <a:off x="601859" y="1272452"/>
            <a:ext cx="7423509" cy="228598"/>
          </a:xfrm>
          <a:prstGeom prst="rect">
            <a:avLst/>
          </a:prstGeom>
        </p:spPr>
        <p:txBody>
          <a:bodyPr anchor="ctr">
            <a:noAutofit/>
          </a:bodyPr>
          <a:lstStyle>
            <a:lvl1pPr marL="0" indent="0" algn="l" defTabSz="914400" rtl="0" eaLnBrk="1" latinLnBrk="0" hangingPunct="1">
              <a:lnSpc>
                <a:spcPct val="90000"/>
              </a:lnSpc>
              <a:spcBef>
                <a:spcPts val="1000"/>
              </a:spcBef>
              <a:buFont typeface="Arial" panose="020B0604020202020204" pitchFamily="34" charset="0"/>
              <a:buNone/>
              <a:defRPr lang="en-US" sz="1400" kern="1200"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marL="1371600" indent="0" algn="l">
              <a:buNone/>
              <a:defRPr>
                <a:solidFill>
                  <a:schemeClr val="bg1">
                    <a:lumMod val="50000"/>
                  </a:schemeClr>
                </a:solidFill>
              </a:defRPr>
            </a:lvl5pPr>
            <a:lvl6pPr marL="1714500" indent="0">
              <a:buNone/>
              <a:defRPr/>
            </a:lvl6pPr>
            <a:lvl7pPr marL="2057400" indent="0">
              <a:buNone/>
              <a:defRPr/>
            </a:lvl7pPr>
            <a:lvl8pPr marL="2400300" indent="0">
              <a:buNone/>
              <a:defRPr/>
            </a:lvl8pPr>
            <a:lvl9pPr marL="2743200" indent="0">
              <a:buNone/>
              <a:defRPr/>
            </a:lvl9pPr>
          </a:lstStyle>
          <a:p>
            <a:pPr marL="0" lvl="0" indent="0" algn="l" defTabSz="685800" rtl="0" eaLnBrk="1" latinLnBrk="0" hangingPunct="1">
              <a:lnSpc>
                <a:spcPct val="70000"/>
              </a:lnSpc>
              <a:spcBef>
                <a:spcPts val="750"/>
              </a:spcBef>
              <a:buFont typeface="Arial" panose="020B0604020202020204" pitchFamily="34" charset="0"/>
              <a:buNone/>
            </a:pPr>
            <a:r>
              <a:rPr lang="en-US" dirty="0" smtClean="0"/>
              <a:t>Click to edit Master text styles level</a:t>
            </a:r>
            <a:endParaRPr lang="en-US" dirty="0"/>
          </a:p>
        </p:txBody>
      </p:sp>
      <p:sp>
        <p:nvSpPr>
          <p:cNvPr id="13" name="Text Placeholder 6"/>
          <p:cNvSpPr>
            <a:spLocks noGrp="1"/>
          </p:cNvSpPr>
          <p:nvPr>
            <p:ph type="body" sz="quarter" idx="11" hasCustomPrompt="1"/>
          </p:nvPr>
        </p:nvSpPr>
        <p:spPr>
          <a:xfrm>
            <a:off x="605019" y="397559"/>
            <a:ext cx="7394446" cy="249052"/>
          </a:xfrm>
          <a:prstGeom prst="rect">
            <a:avLst/>
          </a:prstGeom>
        </p:spPr>
        <p:txBody>
          <a:bodyPr anchor="ctr">
            <a:noAutofit/>
          </a:bodyPr>
          <a:lstStyle>
            <a:lvl1pPr marL="0" indent="0" algn="l" defTabSz="914400" rtl="0" eaLnBrk="1" latinLnBrk="0" hangingPunct="1">
              <a:lnSpc>
                <a:spcPct val="90000"/>
              </a:lnSpc>
              <a:spcBef>
                <a:spcPts val="1000"/>
              </a:spcBef>
              <a:buFont typeface="Arial" panose="020B0604020202020204" pitchFamily="34" charset="0"/>
              <a:buNone/>
              <a:defRPr lang="en-US" sz="1400" kern="1200" dirty="0">
                <a:solidFill>
                  <a:srgbClr val="EC1F3A"/>
                </a:solidFill>
                <a:latin typeface="Lato" panose="020F0502020204030203" pitchFamily="34" charset="0"/>
                <a:ea typeface="Lato" panose="020F0502020204030203" pitchFamily="34" charset="0"/>
                <a:cs typeface="Lato" panose="020F0502020204030203" pitchFamily="34" charset="0"/>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marL="1371600" indent="0" algn="l">
              <a:buNone/>
              <a:defRPr>
                <a:solidFill>
                  <a:schemeClr val="bg1">
                    <a:lumMod val="50000"/>
                  </a:schemeClr>
                </a:solidFill>
              </a:defRPr>
            </a:lvl5pPr>
            <a:lvl6pPr marL="1714500" indent="0">
              <a:buNone/>
              <a:defRPr/>
            </a:lvl6pPr>
            <a:lvl7pPr marL="2057400" indent="0">
              <a:buNone/>
              <a:defRPr/>
            </a:lvl7pPr>
            <a:lvl8pPr marL="2400300" indent="0">
              <a:buNone/>
              <a:defRPr/>
            </a:lvl8pPr>
            <a:lvl9pPr marL="2743200" indent="0">
              <a:buNone/>
              <a:defRPr/>
            </a:lvl9pPr>
          </a:lstStyle>
          <a:p>
            <a:pPr marL="0" lvl="0" indent="0" algn="l" defTabSz="685800" rtl="0" eaLnBrk="1" latinLnBrk="0" hangingPunct="1">
              <a:lnSpc>
                <a:spcPct val="70000"/>
              </a:lnSpc>
              <a:spcBef>
                <a:spcPts val="750"/>
              </a:spcBef>
              <a:buFont typeface="Arial" panose="020B0604020202020204" pitchFamily="34" charset="0"/>
              <a:buNone/>
            </a:pPr>
            <a:r>
              <a:rPr lang="en-US" dirty="0" smtClean="0"/>
              <a:t>Click to edit Master text styles level</a:t>
            </a:r>
            <a:endParaRPr lang="en-US" dirty="0"/>
          </a:p>
        </p:txBody>
      </p:sp>
    </p:spTree>
    <p:extLst>
      <p:ext uri="{BB962C8B-B14F-4D97-AF65-F5344CB8AC3E}">
        <p14:creationId xmlns:p14="http://schemas.microsoft.com/office/powerpoint/2010/main" val="3520618331"/>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609600" y="1371600"/>
            <a:ext cx="53848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6197600" y="1371600"/>
            <a:ext cx="53848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Tree>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Tree>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Tree>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id-ID"/>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5" Type="http://schemas.openxmlformats.org/officeDocument/2006/relationships/image" Target="../media/image2.png"/><Relationship Id="rId16"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slideLayout" Target="../slideLayouts/slideLayout25.xml"/><Relationship Id="rId14" Type="http://schemas.openxmlformats.org/officeDocument/2006/relationships/theme" Target="../theme/theme2.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92" name="Group 68"/>
          <p:cNvGrpSpPr>
            <a:grpSpLocks/>
          </p:cNvGrpSpPr>
          <p:nvPr/>
        </p:nvGrpSpPr>
        <p:grpSpPr bwMode="auto">
          <a:xfrm>
            <a:off x="0" y="685800"/>
            <a:ext cx="12192000" cy="609600"/>
            <a:chOff x="0" y="432"/>
            <a:chExt cx="5760" cy="384"/>
          </a:xfrm>
        </p:grpSpPr>
        <p:sp>
          <p:nvSpPr>
            <p:cNvPr id="1093" name="Rectangle 69"/>
            <p:cNvSpPr>
              <a:spLocks noChangeArrowheads="1"/>
            </p:cNvSpPr>
            <p:nvPr userDrawn="1"/>
          </p:nvSpPr>
          <p:spPr bwMode="gray">
            <a:xfrm>
              <a:off x="0" y="432"/>
              <a:ext cx="5760" cy="96"/>
            </a:xfrm>
            <a:prstGeom prst="rect">
              <a:avLst/>
            </a:prstGeom>
            <a:solidFill>
              <a:schemeClr val="tx1"/>
            </a:solidFill>
            <a:ln w="9525">
              <a:noFill/>
              <a:miter lim="800000"/>
              <a:headEnd/>
              <a:tailEnd/>
            </a:ln>
            <a:effectLst/>
          </p:spPr>
          <p:txBody>
            <a:bodyPr wrap="none" anchor="ctr"/>
            <a:lstStyle/>
            <a:p>
              <a:endParaRPr lang="id-ID"/>
            </a:p>
          </p:txBody>
        </p:sp>
        <p:sp>
          <p:nvSpPr>
            <p:cNvPr id="1094" name="Rectangle 70"/>
            <p:cNvSpPr>
              <a:spLocks noChangeArrowheads="1"/>
            </p:cNvSpPr>
            <p:nvPr userDrawn="1"/>
          </p:nvSpPr>
          <p:spPr bwMode="gray">
            <a:xfrm>
              <a:off x="362" y="432"/>
              <a:ext cx="5398" cy="384"/>
            </a:xfrm>
            <a:prstGeom prst="rect">
              <a:avLst/>
            </a:prstGeom>
            <a:solidFill>
              <a:schemeClr val="tx1"/>
            </a:solidFill>
            <a:ln w="9525">
              <a:noFill/>
              <a:miter lim="800000"/>
              <a:headEnd/>
              <a:tailEnd/>
            </a:ln>
            <a:effectLst/>
          </p:spPr>
          <p:txBody>
            <a:bodyPr wrap="none" anchor="ctr"/>
            <a:lstStyle/>
            <a:p>
              <a:endParaRPr lang="id-ID"/>
            </a:p>
          </p:txBody>
        </p:sp>
      </p:grpSp>
      <p:sp>
        <p:nvSpPr>
          <p:cNvPr id="1027" name="Rectangle 3"/>
          <p:cNvSpPr>
            <a:spLocks noGrp="1" noChangeArrowheads="1"/>
          </p:cNvSpPr>
          <p:nvPr>
            <p:ph type="body" idx="1"/>
          </p:nvPr>
        </p:nvSpPr>
        <p:spPr bwMode="auto">
          <a:xfrm>
            <a:off x="609600" y="1371600"/>
            <a:ext cx="109728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smtClean="0"/>
          </a:p>
        </p:txBody>
      </p:sp>
      <p:sp>
        <p:nvSpPr>
          <p:cNvPr id="1026" name="Rectangle 2"/>
          <p:cNvSpPr>
            <a:spLocks noGrp="1" noChangeArrowheads="1"/>
          </p:cNvSpPr>
          <p:nvPr>
            <p:ph type="title"/>
          </p:nvPr>
        </p:nvSpPr>
        <p:spPr bwMode="white">
          <a:xfrm>
            <a:off x="914400" y="731838"/>
            <a:ext cx="10871200"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Click to edit Master text styles</a:t>
            </a:r>
          </a:p>
        </p:txBody>
      </p:sp>
      <p:pic>
        <p:nvPicPr>
          <p:cNvPr id="1447" name="Picture 423" descr="Hasil gambar untuk logo kominfo"/>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07368" y="32813"/>
            <a:ext cx="2024083" cy="576063"/>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9192344" y="122800"/>
            <a:ext cx="1333500" cy="569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4223792" y="116632"/>
            <a:ext cx="2088232" cy="482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xmlns:p14="http://schemas.microsoft.com/office/powerpoint/2010/main" id="1" dur="indefinite" restart="never" nodeType="tmRoot"/>
      </p:par>
    </p:tnLst>
  </p:timing>
  <p:hf sldNum="0" hdr="0"/>
  <p:txStyles>
    <p:titleStyle>
      <a:lvl1pPr algn="l" rtl="0" eaLnBrk="1" fontAlgn="base" hangingPunct="1">
        <a:spcBef>
          <a:spcPct val="0"/>
        </a:spcBef>
        <a:spcAft>
          <a:spcPct val="0"/>
        </a:spcAft>
        <a:defRPr sz="3200" b="1">
          <a:solidFill>
            <a:schemeClr val="bg1"/>
          </a:solidFill>
          <a:latin typeface="+mj-lt"/>
          <a:ea typeface="+mj-ea"/>
          <a:cs typeface="+mj-cs"/>
        </a:defRPr>
      </a:lvl1pPr>
      <a:lvl2pPr algn="l" rtl="0" eaLnBrk="1" fontAlgn="base" hangingPunct="1">
        <a:spcBef>
          <a:spcPct val="0"/>
        </a:spcBef>
        <a:spcAft>
          <a:spcPct val="0"/>
        </a:spcAft>
        <a:defRPr sz="3200" b="1">
          <a:solidFill>
            <a:schemeClr val="bg1"/>
          </a:solidFill>
          <a:latin typeface="Verdana" pitchFamily="34" charset="0"/>
        </a:defRPr>
      </a:lvl2pPr>
      <a:lvl3pPr algn="l" rtl="0" eaLnBrk="1" fontAlgn="base" hangingPunct="1">
        <a:spcBef>
          <a:spcPct val="0"/>
        </a:spcBef>
        <a:spcAft>
          <a:spcPct val="0"/>
        </a:spcAft>
        <a:defRPr sz="3200" b="1">
          <a:solidFill>
            <a:schemeClr val="bg1"/>
          </a:solidFill>
          <a:latin typeface="Verdana" pitchFamily="34" charset="0"/>
        </a:defRPr>
      </a:lvl3pPr>
      <a:lvl4pPr algn="l" rtl="0" eaLnBrk="1" fontAlgn="base" hangingPunct="1">
        <a:spcBef>
          <a:spcPct val="0"/>
        </a:spcBef>
        <a:spcAft>
          <a:spcPct val="0"/>
        </a:spcAft>
        <a:defRPr sz="3200" b="1">
          <a:solidFill>
            <a:schemeClr val="bg1"/>
          </a:solidFill>
          <a:latin typeface="Verdana" pitchFamily="34" charset="0"/>
        </a:defRPr>
      </a:lvl4pPr>
      <a:lvl5pPr algn="l" rtl="0" eaLnBrk="1" fontAlgn="base" hangingPunct="1">
        <a:spcBef>
          <a:spcPct val="0"/>
        </a:spcBef>
        <a:spcAft>
          <a:spcPct val="0"/>
        </a:spcAft>
        <a:defRPr sz="3200" b="1">
          <a:solidFill>
            <a:schemeClr val="bg1"/>
          </a:solidFill>
          <a:latin typeface="Verdana" pitchFamily="34" charset="0"/>
        </a:defRPr>
      </a:lvl5pPr>
      <a:lvl6pPr marL="457200" algn="l" rtl="0" eaLnBrk="1" fontAlgn="base" hangingPunct="1">
        <a:spcBef>
          <a:spcPct val="0"/>
        </a:spcBef>
        <a:spcAft>
          <a:spcPct val="0"/>
        </a:spcAft>
        <a:defRPr sz="3200" b="1">
          <a:solidFill>
            <a:schemeClr val="bg1"/>
          </a:solidFill>
          <a:latin typeface="Verdana" pitchFamily="34" charset="0"/>
        </a:defRPr>
      </a:lvl6pPr>
      <a:lvl7pPr marL="914400" algn="l" rtl="0" eaLnBrk="1" fontAlgn="base" hangingPunct="1">
        <a:spcBef>
          <a:spcPct val="0"/>
        </a:spcBef>
        <a:spcAft>
          <a:spcPct val="0"/>
        </a:spcAft>
        <a:defRPr sz="3200" b="1">
          <a:solidFill>
            <a:schemeClr val="bg1"/>
          </a:solidFill>
          <a:latin typeface="Verdana" pitchFamily="34" charset="0"/>
        </a:defRPr>
      </a:lvl7pPr>
      <a:lvl8pPr marL="1371600" algn="l" rtl="0" eaLnBrk="1" fontAlgn="base" hangingPunct="1">
        <a:spcBef>
          <a:spcPct val="0"/>
        </a:spcBef>
        <a:spcAft>
          <a:spcPct val="0"/>
        </a:spcAft>
        <a:defRPr sz="3200" b="1">
          <a:solidFill>
            <a:schemeClr val="bg1"/>
          </a:solidFill>
          <a:latin typeface="Verdana" pitchFamily="34" charset="0"/>
        </a:defRPr>
      </a:lvl8pPr>
      <a:lvl9pPr marL="1828800" algn="l" rtl="0" eaLnBrk="1" fontAlgn="base" hangingPunct="1">
        <a:spcBef>
          <a:spcPct val="0"/>
        </a:spcBef>
        <a:spcAft>
          <a:spcPct val="0"/>
        </a:spcAft>
        <a:defRPr sz="3200" b="1">
          <a:solidFill>
            <a:schemeClr val="bg1"/>
          </a:solidFill>
          <a:latin typeface="Verdana" pitchFamily="34" charset="0"/>
        </a:defRPr>
      </a:lvl9pPr>
    </p:titleStyle>
    <p:bodyStyle>
      <a:lvl1pPr marL="342900" indent="-342900" algn="l" rtl="0" eaLnBrk="1" fontAlgn="base" hangingPunct="1">
        <a:spcBef>
          <a:spcPct val="20000"/>
        </a:spcBef>
        <a:spcAft>
          <a:spcPct val="0"/>
        </a:spcAft>
        <a:buClr>
          <a:srgbClr val="002060"/>
        </a:buClr>
        <a:buFont typeface="Wingdings" pitchFamily="2" charset="2"/>
        <a:buChar char="q"/>
        <a:defRPr sz="2800" b="1">
          <a:solidFill>
            <a:srgbClr val="002060"/>
          </a:solidFill>
          <a:latin typeface="+mn-lt"/>
          <a:ea typeface="+mn-ea"/>
          <a:cs typeface="+mn-cs"/>
        </a:defRPr>
      </a:lvl1pPr>
      <a:lvl2pPr marL="742950" indent="-285750" algn="l" rtl="0" eaLnBrk="1" fontAlgn="base" hangingPunct="1">
        <a:spcBef>
          <a:spcPct val="20000"/>
        </a:spcBef>
        <a:spcAft>
          <a:spcPct val="0"/>
        </a:spcAft>
        <a:buClr>
          <a:srgbClr val="002060"/>
        </a:buClr>
        <a:buFont typeface="Wingdings" pitchFamily="2" charset="2"/>
        <a:buChar char="q"/>
        <a:defRPr sz="2400">
          <a:solidFill>
            <a:schemeClr val="tx1"/>
          </a:solidFill>
          <a:latin typeface="Arial" charset="0"/>
        </a:defRPr>
      </a:lvl2pPr>
      <a:lvl3pPr marL="1143000" indent="-228600" algn="l" rtl="0" eaLnBrk="1" fontAlgn="base" hangingPunct="1">
        <a:spcBef>
          <a:spcPct val="20000"/>
        </a:spcBef>
        <a:spcAft>
          <a:spcPct val="0"/>
        </a:spcAft>
        <a:buClr>
          <a:srgbClr val="002060"/>
        </a:buClr>
        <a:buFont typeface="Wingdings" pitchFamily="2" charset="2"/>
        <a:buChar char="q"/>
        <a:defRPr sz="2200">
          <a:solidFill>
            <a:schemeClr val="tx1"/>
          </a:solidFill>
          <a:latin typeface="Arial" charset="0"/>
        </a:defRPr>
      </a:lvl3pPr>
      <a:lvl4pPr marL="1600200" indent="-228600" algn="l" rtl="0" eaLnBrk="1" fontAlgn="base" hangingPunct="1">
        <a:spcBef>
          <a:spcPct val="20000"/>
        </a:spcBef>
        <a:spcAft>
          <a:spcPct val="0"/>
        </a:spcAft>
        <a:buClr>
          <a:srgbClr val="002060"/>
        </a:buClr>
        <a:buFont typeface="Wingdings" pitchFamily="2" charset="2"/>
        <a:buChar char="q"/>
        <a:defRPr sz="2000">
          <a:solidFill>
            <a:schemeClr val="tx1"/>
          </a:solidFill>
          <a:latin typeface="Arial" charset="0"/>
        </a:defRPr>
      </a:lvl4pPr>
      <a:lvl5pPr marL="2057400" indent="-228600" algn="l" rtl="0" eaLnBrk="1" fontAlgn="base" hangingPunct="1">
        <a:spcBef>
          <a:spcPct val="20000"/>
        </a:spcBef>
        <a:spcAft>
          <a:spcPct val="0"/>
        </a:spcAft>
        <a:buClr>
          <a:srgbClr val="002060"/>
        </a:buClr>
        <a:buFont typeface="Wingdings" pitchFamily="2" charset="2"/>
        <a:buChar char="q"/>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defRPr/>
            </a:pPr>
            <a:fld id="{FE22493C-64D7-45E0-9B64-F5BE04208726}" type="datetimeFigureOut">
              <a:rPr lang="en-US" smtClean="0">
                <a:solidFill>
                  <a:prstClr val="black">
                    <a:tint val="75000"/>
                  </a:prstClr>
                </a:solidFill>
                <a:latin typeface="Calibri" panose="020F0502020204030204"/>
              </a:rPr>
              <a:pPr fontAlgn="auto">
                <a:spcBef>
                  <a:spcPts val="0"/>
                </a:spcBef>
                <a:spcAft>
                  <a:spcPts val="0"/>
                </a:spcAft>
                <a:defRPr/>
              </a:pPr>
              <a:t>6/18/19</a:t>
            </a:fld>
            <a:endParaRPr lang="en-US" dirty="0">
              <a:solidFill>
                <a:prstClr val="black">
                  <a:tint val="75000"/>
                </a:prstClr>
              </a:solidFill>
              <a:latin typeface="Calibri" panose="020F0502020204030204"/>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defRPr/>
            </a:pPr>
            <a:endParaRPr lang="en-US" dirty="0">
              <a:solidFill>
                <a:prstClr val="black">
                  <a:tint val="75000"/>
                </a:prstClr>
              </a:solidFill>
              <a:latin typeface="Calibri" panose="020F0502020204030204"/>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defRPr/>
            </a:pPr>
            <a:fld id="{E67FF784-6C2A-48BE-B2B9-2310CD1853F0}" type="slidenum">
              <a:rPr lang="en-US" smtClean="0">
                <a:solidFill>
                  <a:prstClr val="black">
                    <a:tint val="75000"/>
                  </a:prstClr>
                </a:solidFill>
                <a:latin typeface="Calibri" panose="020F0502020204030204"/>
              </a:rPr>
              <a:pPr fontAlgn="auto">
                <a:spcBef>
                  <a:spcPts val="0"/>
                </a:spcBef>
                <a:spcAft>
                  <a:spcPts val="0"/>
                </a:spcAft>
                <a:defRPr/>
              </a:pPr>
              <a:t>‹#›</a:t>
            </a:fld>
            <a:endParaRPr lang="en-US" dirty="0">
              <a:solidFill>
                <a:prstClr val="black">
                  <a:tint val="75000"/>
                </a:prstClr>
              </a:solidFill>
              <a:latin typeface="Calibri" panose="020F0502020204030204"/>
            </a:endParaRPr>
          </a:p>
        </p:txBody>
      </p:sp>
    </p:spTree>
    <p:extLst>
      <p:ext uri="{BB962C8B-B14F-4D97-AF65-F5344CB8AC3E}">
        <p14:creationId xmlns:p14="http://schemas.microsoft.com/office/powerpoint/2010/main" val="416783379"/>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5.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5.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16.png"/><Relationship Id="rId4" Type="http://schemas.microsoft.com/office/2007/relationships/hdphoto" Target="../media/hdphoto1.wdp"/><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956137" y="4052633"/>
            <a:ext cx="10513168" cy="2616727"/>
          </a:xfrm>
        </p:spPr>
        <p:txBody>
          <a:bodyPr/>
          <a:lstStyle/>
          <a:p>
            <a:r>
              <a:rPr lang="en-US" sz="3600" b="1" dirty="0" smtClean="0">
                <a:solidFill>
                  <a:srgbClr val="FF0000"/>
                </a:solidFill>
                <a:latin typeface="Arial" panose="020B0604020202020204" pitchFamily="34" charset="0"/>
                <a:cs typeface="Arial" panose="020B0604020202020204" pitchFamily="34" charset="0"/>
              </a:rPr>
              <a:t>Mobile Security</a:t>
            </a:r>
          </a:p>
          <a:p>
            <a:endParaRPr lang="id-ID" b="1" dirty="0">
              <a:solidFill>
                <a:srgbClr val="00B050"/>
              </a:solidFill>
              <a:latin typeface="+mj-lt"/>
            </a:endParaRPr>
          </a:p>
        </p:txBody>
      </p:sp>
      <p:sp>
        <p:nvSpPr>
          <p:cNvPr id="2" name="AutoShape 2" descr="Hasil gambar untuk logo elnusa"/>
          <p:cNvSpPr>
            <a:spLocks noChangeAspect="1" noChangeArrowheads="1"/>
          </p:cNvSpPr>
          <p:nvPr/>
        </p:nvSpPr>
        <p:spPr bwMode="auto">
          <a:xfrm>
            <a:off x="155575" y="-563563"/>
            <a:ext cx="1181100" cy="11811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Hasil gambar untuk logo elnusa"/>
          <p:cNvSpPr>
            <a:spLocks noChangeAspect="1" noChangeArrowheads="1"/>
          </p:cNvSpPr>
          <p:nvPr/>
        </p:nvSpPr>
        <p:spPr bwMode="auto">
          <a:xfrm>
            <a:off x="307975" y="-411163"/>
            <a:ext cx="1181100" cy="11811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Hasil gambar untuk logo elnusa"/>
          <p:cNvSpPr>
            <a:spLocks noChangeAspect="1" noChangeArrowheads="1"/>
          </p:cNvSpPr>
          <p:nvPr/>
        </p:nvSpPr>
        <p:spPr bwMode="auto">
          <a:xfrm>
            <a:off x="460375" y="-258763"/>
            <a:ext cx="1181100" cy="11811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8" descr="Hasil gambar untuk logo elnus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01993483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0" indent="0" algn="just">
              <a:buNone/>
            </a:pPr>
            <a:r>
              <a:rPr lang="en-US" b="0" dirty="0" err="1" smtClean="0">
                <a:latin typeface="Arial" panose="020B0604020202020204" pitchFamily="34" charset="0"/>
                <a:cs typeface="Arial" panose="020B0604020202020204" pitchFamily="34" charset="0"/>
              </a:rPr>
              <a:t>Jenis</a:t>
            </a:r>
            <a:r>
              <a:rPr lang="en-US" b="0" dirty="0" err="1" smtClean="0">
                <a:latin typeface="Arial" panose="020B0604020202020204" pitchFamily="34" charset="0"/>
                <a:cs typeface="Arial" panose="020B0604020202020204" pitchFamily="34" charset="0"/>
              </a:rPr>
              <a:t>-jenis</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ancaman</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jaringan</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wariless</a:t>
            </a:r>
            <a:r>
              <a:rPr lang="en-US" b="0" dirty="0" smtClean="0">
                <a:latin typeface="Arial" panose="020B0604020202020204" pitchFamily="34" charset="0"/>
                <a:cs typeface="Arial" panose="020B0604020202020204" pitchFamily="34" charset="0"/>
              </a:rPr>
              <a:t>:</a:t>
            </a:r>
          </a:p>
          <a:p>
            <a:pPr marL="514350" indent="-514350" algn="just">
              <a:buFont typeface="+mj-lt"/>
              <a:buAutoNum type="arabicPeriod"/>
            </a:pPr>
            <a:r>
              <a:rPr lang="en-US" b="0" dirty="0">
                <a:latin typeface="Arial" panose="020B0604020202020204" pitchFamily="34" charset="0"/>
                <a:cs typeface="Arial" panose="020B0604020202020204" pitchFamily="34" charset="0"/>
              </a:rPr>
              <a:t>Sniffing to </a:t>
            </a:r>
            <a:r>
              <a:rPr lang="en-US" b="0" dirty="0" smtClean="0">
                <a:latin typeface="Arial" panose="020B0604020202020204" pitchFamily="34" charset="0"/>
                <a:cs typeface="Arial" panose="020B0604020202020204" pitchFamily="34" charset="0"/>
              </a:rPr>
              <a:t>Eavesdrop.</a:t>
            </a:r>
          </a:p>
          <a:p>
            <a:pPr marL="514350" indent="-514350" algn="just">
              <a:buFont typeface="+mj-lt"/>
              <a:buAutoNum type="arabicPeriod"/>
            </a:pPr>
            <a:r>
              <a:rPr lang="en-US" b="0" dirty="0" smtClean="0">
                <a:latin typeface="Arial" panose="020B0604020202020204" pitchFamily="34" charset="0"/>
                <a:cs typeface="Arial" panose="020B0604020202020204" pitchFamily="34" charset="0"/>
              </a:rPr>
              <a:t>Denial </a:t>
            </a:r>
            <a:r>
              <a:rPr lang="en-US" b="0" dirty="0">
                <a:latin typeface="Arial" panose="020B0604020202020204" pitchFamily="34" charset="0"/>
                <a:cs typeface="Arial" panose="020B0604020202020204" pitchFamily="34" charset="0"/>
              </a:rPr>
              <a:t>of Service </a:t>
            </a:r>
            <a:r>
              <a:rPr lang="en-US" b="0" dirty="0" smtClean="0">
                <a:latin typeface="Arial" panose="020B0604020202020204" pitchFamily="34" charset="0"/>
                <a:cs typeface="Arial" panose="020B0604020202020204" pitchFamily="34" charset="0"/>
              </a:rPr>
              <a:t>Attack.</a:t>
            </a:r>
          </a:p>
          <a:p>
            <a:pPr marL="514350" indent="-514350" algn="just">
              <a:buFont typeface="+mj-lt"/>
              <a:buAutoNum type="arabicPeriod"/>
            </a:pPr>
            <a:r>
              <a:rPr lang="en-US" b="0" dirty="0">
                <a:latin typeface="Arial" panose="020B0604020202020204" pitchFamily="34" charset="0"/>
                <a:cs typeface="Arial" panose="020B0604020202020204" pitchFamily="34" charset="0"/>
              </a:rPr>
              <a:t>Man in the Middle </a:t>
            </a:r>
            <a:r>
              <a:rPr lang="en-US" b="0" dirty="0" smtClean="0">
                <a:latin typeface="Arial" panose="020B0604020202020204" pitchFamily="34" charset="0"/>
                <a:cs typeface="Arial" panose="020B0604020202020204" pitchFamily="34" charset="0"/>
              </a:rPr>
              <a:t>Attack.</a:t>
            </a:r>
          </a:p>
          <a:p>
            <a:pPr marL="514350" indent="-514350" algn="just">
              <a:buFont typeface="+mj-lt"/>
              <a:buAutoNum type="arabicPeriod"/>
            </a:pPr>
            <a:r>
              <a:rPr lang="en-US" b="0" dirty="0">
                <a:latin typeface="Arial" panose="020B0604020202020204" pitchFamily="34" charset="0"/>
                <a:cs typeface="Arial" panose="020B0604020202020204" pitchFamily="34" charset="0"/>
              </a:rPr>
              <a:t>Rogue/Unauthorized Access </a:t>
            </a:r>
            <a:r>
              <a:rPr lang="en-US" b="0" dirty="0" smtClean="0">
                <a:latin typeface="Arial" panose="020B0604020202020204" pitchFamily="34" charset="0"/>
                <a:cs typeface="Arial" panose="020B0604020202020204" pitchFamily="34" charset="0"/>
              </a:rPr>
              <a:t>Point.</a:t>
            </a:r>
          </a:p>
          <a:p>
            <a:pPr marL="514350" indent="-514350" algn="just">
              <a:buFont typeface="+mj-lt"/>
              <a:buAutoNum type="arabicPeriod"/>
            </a:pPr>
            <a:r>
              <a:rPr lang="en-US" b="0" dirty="0" err="1">
                <a:latin typeface="Arial" panose="020B0604020202020204" pitchFamily="34" charset="0"/>
                <a:cs typeface="Arial" panose="020B0604020202020204" pitchFamily="34" charset="0"/>
              </a:rPr>
              <a:t>Konfigurasi</a:t>
            </a:r>
            <a:r>
              <a:rPr lang="en-US" b="0" dirty="0">
                <a:latin typeface="Arial" panose="020B0604020202020204" pitchFamily="34" charset="0"/>
                <a:cs typeface="Arial" panose="020B0604020202020204" pitchFamily="34" charset="0"/>
              </a:rPr>
              <a:t> access point yang </a:t>
            </a:r>
            <a:r>
              <a:rPr lang="en-US" b="0" dirty="0" err="1">
                <a:latin typeface="Arial" panose="020B0604020202020204" pitchFamily="34" charset="0"/>
                <a:cs typeface="Arial" panose="020B0604020202020204" pitchFamily="34" charset="0"/>
              </a:rPr>
              <a:t>tidak</a:t>
            </a:r>
            <a:r>
              <a:rPr lang="en-US" b="0" dirty="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benar</a:t>
            </a:r>
            <a:r>
              <a:rPr lang="en-US" b="0" dirty="0" smtClean="0">
                <a:latin typeface="Arial" panose="020B0604020202020204" pitchFamily="34" charset="0"/>
                <a:cs typeface="Arial" panose="020B0604020202020204" pitchFamily="34" charset="0"/>
              </a:rPr>
              <a:t>.</a:t>
            </a:r>
          </a:p>
          <a:p>
            <a:pPr marL="0" indent="0" algn="just">
              <a:buNone/>
            </a:pPr>
            <a:endParaRPr lang="en-US" b="0" dirty="0" smtClean="0">
              <a:latin typeface="Arial" panose="020B0604020202020204" pitchFamily="34" charset="0"/>
              <a:cs typeface="Arial" panose="020B0604020202020204" pitchFamily="34" charset="0"/>
            </a:endParaRPr>
          </a:p>
          <a:p>
            <a:pPr marL="514350" indent="-514350" algn="just">
              <a:buFont typeface="+mj-lt"/>
              <a:buAutoNum type="arabicPeriod"/>
            </a:pPr>
            <a:endParaRPr lang="en-US" dirty="0">
              <a:latin typeface="Arial" panose="020B0604020202020204" pitchFamily="34" charset="0"/>
              <a:cs typeface="Arial" panose="020B0604020202020204" pitchFamily="34" charset="0"/>
            </a:endParaRPr>
          </a:p>
        </p:txBody>
      </p:sp>
      <p:sp>
        <p:nvSpPr>
          <p:cNvPr id="6" name="Rectangle 5"/>
          <p:cNvSpPr/>
          <p:nvPr/>
        </p:nvSpPr>
        <p:spPr>
          <a:xfrm>
            <a:off x="911424" y="692696"/>
            <a:ext cx="11017224" cy="523220"/>
          </a:xfrm>
          <a:prstGeom prst="rect">
            <a:avLst/>
          </a:prstGeom>
        </p:spPr>
        <p:txBody>
          <a:bodyPr wrap="square">
            <a:spAutoFit/>
          </a:bodyPr>
          <a:lstStyle/>
          <a:p>
            <a:r>
              <a:rPr lang="en-US" sz="2800" b="1" dirty="0" err="1">
                <a:solidFill>
                  <a:srgbClr val="FFFFFF"/>
                </a:solidFill>
                <a:latin typeface="Arial" panose="020B0604020202020204" pitchFamily="34" charset="0"/>
                <a:cs typeface="Arial" panose="020B0604020202020204" pitchFamily="34" charset="0"/>
              </a:rPr>
              <a:t>Ancaman</a:t>
            </a:r>
            <a:r>
              <a:rPr lang="en-US" sz="2800" b="1" dirty="0">
                <a:solidFill>
                  <a:srgbClr val="FFFFFF"/>
                </a:solidFill>
                <a:latin typeface="Arial" panose="020B0604020202020204" pitchFamily="34" charset="0"/>
                <a:cs typeface="Arial" panose="020B0604020202020204" pitchFamily="34" charset="0"/>
              </a:rPr>
              <a:t> </a:t>
            </a:r>
            <a:r>
              <a:rPr lang="en-US" sz="2800" b="1" dirty="0" err="1">
                <a:solidFill>
                  <a:srgbClr val="FFFFFF"/>
                </a:solidFill>
                <a:latin typeface="Arial" panose="020B0604020202020204" pitchFamily="34" charset="0"/>
                <a:cs typeface="Arial" panose="020B0604020202020204" pitchFamily="34" charset="0"/>
              </a:rPr>
              <a:t>jaringan</a:t>
            </a:r>
            <a:r>
              <a:rPr lang="en-US" sz="2800" b="1" dirty="0">
                <a:solidFill>
                  <a:srgbClr val="FFFFFF"/>
                </a:solidFill>
                <a:latin typeface="Arial" panose="020B0604020202020204" pitchFamily="34" charset="0"/>
                <a:cs typeface="Arial" panose="020B0604020202020204" pitchFamily="34" charset="0"/>
              </a:rPr>
              <a:t> wireless</a:t>
            </a:r>
            <a:r>
              <a:rPr lang="en-US" sz="2800" b="1" dirty="0" smtClean="0">
                <a:solidFill>
                  <a:srgbClr val="FFFFFF"/>
                </a:solidFill>
                <a:latin typeface="Arial" panose="020B0604020202020204" pitchFamily="34" charset="0"/>
                <a:cs typeface="Arial" panose="020B0604020202020204" pitchFamily="34" charset="0"/>
              </a:rPr>
              <a:t>.</a:t>
            </a:r>
            <a:endParaRPr lang="en-US" sz="2800" b="1" dirty="0">
              <a:solidFill>
                <a:srgbClr val="FF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7206255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31838"/>
            <a:ext cx="11277600" cy="563562"/>
          </a:xfrm>
        </p:spPr>
        <p:txBody>
          <a:bodyPr/>
          <a:lstStyle/>
          <a:p>
            <a:r>
              <a:rPr lang="en-US" dirty="0"/>
              <a:t> </a:t>
            </a:r>
            <a:r>
              <a:rPr lang="en-US" sz="2400" dirty="0"/>
              <a:t>Virtual Private </a:t>
            </a:r>
            <a:r>
              <a:rPr lang="en-US" sz="2400" dirty="0" smtClean="0"/>
              <a:t>Network 		</a:t>
            </a:r>
            <a:endParaRPr lang="en-US" sz="2400" dirty="0"/>
          </a:p>
        </p:txBody>
      </p:sp>
      <p:sp>
        <p:nvSpPr>
          <p:cNvPr id="3" name="Content Placeholder 2"/>
          <p:cNvSpPr>
            <a:spLocks noGrp="1"/>
          </p:cNvSpPr>
          <p:nvPr>
            <p:ph idx="1"/>
          </p:nvPr>
        </p:nvSpPr>
        <p:spPr/>
        <p:txBody>
          <a:bodyPr/>
          <a:lstStyle/>
          <a:p>
            <a:pPr algn="just"/>
            <a:r>
              <a:rPr lang="en-US" dirty="0" smtClean="0">
                <a:latin typeface="Arial" panose="020B0604020202020204" pitchFamily="34" charset="0"/>
                <a:cs typeface="Arial" panose="020B0604020202020204" pitchFamily="34" charset="0"/>
              </a:rPr>
              <a:t>VPN: </a:t>
            </a:r>
            <a:r>
              <a:rPr lang="en-US" dirty="0" err="1" smtClean="0">
                <a:latin typeface="Arial" panose="020B0604020202020204" pitchFamily="34" charset="0"/>
                <a:cs typeface="Arial" panose="020B0604020202020204" pitchFamily="34" charset="0"/>
              </a:rPr>
              <a:t>suatu</a:t>
            </a:r>
            <a:r>
              <a:rPr lang="en-US" dirty="0" smtClean="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metode</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pengamanan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dengan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membentuk</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koneksi</a:t>
            </a:r>
            <a:r>
              <a:rPr lang="en-US" dirty="0">
                <a:latin typeface="Arial" panose="020B0604020202020204" pitchFamily="34" charset="0"/>
                <a:cs typeface="Arial" panose="020B0604020202020204" pitchFamily="34" charset="0"/>
              </a:rPr>
              <a:t> logical </a:t>
            </a:r>
            <a:r>
              <a:rPr lang="en-US" dirty="0" err="1">
                <a:latin typeface="Arial" panose="020B0604020202020204" pitchFamily="34" charset="0"/>
                <a:cs typeface="Arial" panose="020B0604020202020204" pitchFamily="34" charset="0"/>
              </a:rPr>
              <a:t>antar</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beberapa</a:t>
            </a:r>
            <a:r>
              <a:rPr lang="en-US" dirty="0">
                <a:latin typeface="Arial" panose="020B0604020202020204" pitchFamily="34" charset="0"/>
                <a:cs typeface="Arial" panose="020B0604020202020204" pitchFamily="34" charset="0"/>
              </a:rPr>
              <a:t> node </a:t>
            </a:r>
            <a:r>
              <a:rPr lang="en-US" dirty="0" err="1">
                <a:latin typeface="Arial" panose="020B0604020202020204" pitchFamily="34" charset="0"/>
                <a:cs typeface="Arial" panose="020B0604020202020204" pitchFamily="34" charset="0"/>
              </a:rPr>
              <a:t>dalam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jaringan</a:t>
            </a:r>
            <a:r>
              <a:rPr lang="en-US" dirty="0">
                <a:latin typeface="Arial" panose="020B0604020202020204" pitchFamily="34" charset="0"/>
                <a:cs typeface="Arial" panose="020B0604020202020204" pitchFamily="34" charset="0"/>
              </a:rPr>
              <a:t> yang </a:t>
            </a:r>
            <a:r>
              <a:rPr lang="en-US" dirty="0" err="1">
                <a:latin typeface="Arial" panose="020B0604020202020204" pitchFamily="34" charset="0"/>
                <a:cs typeface="Arial" panose="020B0604020202020204" pitchFamily="34" charset="0"/>
              </a:rPr>
              <a:t>bersifat</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public.</a:t>
            </a:r>
          </a:p>
          <a:p>
            <a:pPr algn="just"/>
            <a:r>
              <a:rPr lang="en-US" sz="2400" b="0" dirty="0" err="1">
                <a:latin typeface="Arial" panose="020B0604020202020204" pitchFamily="34" charset="0"/>
                <a:cs typeface="Arial" panose="020B0604020202020204" pitchFamily="34" charset="0"/>
              </a:rPr>
              <a:t>Teknologi</a:t>
            </a:r>
            <a:r>
              <a:rPr lang="en-US" sz="2400" b="0" dirty="0">
                <a:latin typeface="Arial" panose="020B0604020202020204" pitchFamily="34" charset="0"/>
                <a:cs typeface="Arial" panose="020B0604020202020204" pitchFamily="34" charset="0"/>
              </a:rPr>
              <a:t> VPN </a:t>
            </a:r>
            <a:r>
              <a:rPr lang="en-US" sz="2400" b="0" dirty="0" err="1">
                <a:latin typeface="Arial" panose="020B0604020202020204" pitchFamily="34" charset="0"/>
                <a:cs typeface="Arial" panose="020B0604020202020204" pitchFamily="34" charset="0"/>
              </a:rPr>
              <a:t>menyediakan</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tiga</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fungsi</a:t>
            </a:r>
            <a:r>
              <a:rPr lang="en-US" sz="2400" b="0" dirty="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utama</a:t>
            </a:r>
            <a:r>
              <a:rPr lang="en-US" sz="2400" b="0" dirty="0" smtClean="0">
                <a:latin typeface="Arial" panose="020B0604020202020204" pitchFamily="34" charset="0"/>
                <a:cs typeface="Arial" panose="020B0604020202020204" pitchFamily="34" charset="0"/>
              </a:rPr>
              <a:t>:</a:t>
            </a:r>
          </a:p>
          <a:p>
            <a:pPr marL="514350" indent="-514350" algn="just">
              <a:buFont typeface="+mj-lt"/>
              <a:buAutoNum type="arabicPeriod"/>
            </a:pPr>
            <a:r>
              <a:rPr lang="en-US" sz="2400" b="0" dirty="0">
                <a:latin typeface="Arial" panose="020B0604020202020204" pitchFamily="34" charset="0"/>
                <a:cs typeface="Arial" panose="020B0604020202020204" pitchFamily="34" charset="0"/>
              </a:rPr>
              <a:t>Confidentially (</a:t>
            </a:r>
            <a:r>
              <a:rPr lang="en-US" sz="2400" b="0" dirty="0" err="1">
                <a:latin typeface="Arial" panose="020B0604020202020204" pitchFamily="34" charset="0"/>
                <a:cs typeface="Arial" panose="020B0604020202020204" pitchFamily="34" charset="0"/>
              </a:rPr>
              <a:t>Kerahasiaan</a:t>
            </a:r>
            <a:r>
              <a:rPr lang="en-US" sz="2400" b="0" dirty="0">
                <a:latin typeface="Arial" panose="020B0604020202020204" pitchFamily="34" charset="0"/>
                <a:cs typeface="Arial" panose="020B0604020202020204" pitchFamily="34" charset="0"/>
              </a:rPr>
              <a:t>) </a:t>
            </a:r>
            <a:r>
              <a:rPr lang="en-US" sz="2400" b="0" dirty="0" smtClean="0">
                <a:latin typeface="Arial" panose="020B0604020202020204" pitchFamily="34" charset="0"/>
                <a:cs typeface="Arial" panose="020B0604020202020204" pitchFamily="34" charset="0"/>
              </a:rPr>
              <a:t>.</a:t>
            </a:r>
          </a:p>
          <a:p>
            <a:pPr marL="514350" indent="-514350" algn="just">
              <a:buFont typeface="+mj-lt"/>
              <a:buAutoNum type="arabicPeriod"/>
            </a:pPr>
            <a:r>
              <a:rPr lang="en-US" sz="2400" b="0" dirty="0">
                <a:latin typeface="Arial" panose="020B0604020202020204" pitchFamily="34" charset="0"/>
                <a:cs typeface="Arial" panose="020B0604020202020204" pitchFamily="34" charset="0"/>
              </a:rPr>
              <a:t>Data </a:t>
            </a:r>
            <a:r>
              <a:rPr lang="en-US" sz="2400" b="0" dirty="0" err="1">
                <a:latin typeface="Arial" panose="020B0604020202020204" pitchFamily="34" charset="0"/>
                <a:cs typeface="Arial" panose="020B0604020202020204" pitchFamily="34" charset="0"/>
              </a:rPr>
              <a:t>Intergrity</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Keutuhan</a:t>
            </a:r>
            <a:r>
              <a:rPr lang="en-US" sz="2400" b="0" dirty="0">
                <a:latin typeface="Arial" panose="020B0604020202020204" pitchFamily="34" charset="0"/>
                <a:cs typeface="Arial" panose="020B0604020202020204" pitchFamily="34" charset="0"/>
              </a:rPr>
              <a:t> Data / </a:t>
            </a:r>
            <a:r>
              <a:rPr lang="en-US" sz="2400" b="0" dirty="0" err="1">
                <a:latin typeface="Arial" panose="020B0604020202020204" pitchFamily="34" charset="0"/>
                <a:cs typeface="Arial" panose="020B0604020202020204" pitchFamily="34" charset="0"/>
              </a:rPr>
              <a:t>Keaslian</a:t>
            </a:r>
            <a:r>
              <a:rPr lang="en-US" sz="2400" b="0" dirty="0">
                <a:latin typeface="Arial" panose="020B0604020202020204" pitchFamily="34" charset="0"/>
                <a:cs typeface="Arial" panose="020B0604020202020204" pitchFamily="34" charset="0"/>
              </a:rPr>
              <a:t> Data) </a:t>
            </a:r>
            <a:r>
              <a:rPr lang="en-US" sz="2400" b="0" dirty="0" smtClean="0">
                <a:latin typeface="Arial" panose="020B0604020202020204" pitchFamily="34" charset="0"/>
                <a:cs typeface="Arial" panose="020B0604020202020204" pitchFamily="34" charset="0"/>
              </a:rPr>
              <a:t>.</a:t>
            </a:r>
          </a:p>
          <a:p>
            <a:pPr marL="514350" indent="-514350" algn="just">
              <a:buFont typeface="+mj-lt"/>
              <a:buAutoNum type="arabicPeriod"/>
            </a:pPr>
            <a:r>
              <a:rPr lang="en-US" sz="2400" b="0" dirty="0">
                <a:latin typeface="Arial" panose="020B0604020202020204" pitchFamily="34" charset="0"/>
                <a:cs typeface="Arial" panose="020B0604020202020204" pitchFamily="34" charset="0"/>
              </a:rPr>
              <a:t>Origin Authentication (</a:t>
            </a:r>
            <a:r>
              <a:rPr lang="en-US" sz="2400" b="0" dirty="0" err="1">
                <a:latin typeface="Arial" panose="020B0604020202020204" pitchFamily="34" charset="0"/>
                <a:cs typeface="Arial" panose="020B0604020202020204" pitchFamily="34" charset="0"/>
              </a:rPr>
              <a:t>Autentikasi</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Sumber</a:t>
            </a:r>
            <a:r>
              <a:rPr lang="en-US" sz="2400" b="0" dirty="0" smtClean="0">
                <a:latin typeface="Arial" panose="020B0604020202020204" pitchFamily="34" charset="0"/>
                <a:cs typeface="Arial" panose="020B0604020202020204" pitchFamily="34" charset="0"/>
              </a:rPr>
              <a:t>).</a:t>
            </a:r>
          </a:p>
          <a:p>
            <a:pPr marL="514350" indent="-514350" algn="just">
              <a:buFont typeface="+mj-lt"/>
              <a:buAutoNum type="arabicPeriod"/>
            </a:pPr>
            <a:endParaRPr lang="en-US" dirty="0" smtClean="0">
              <a:latin typeface="Arial" panose="020B0604020202020204" pitchFamily="34" charset="0"/>
              <a:cs typeface="Arial" panose="020B0604020202020204" pitchFamily="34" charset="0"/>
            </a:endParaRPr>
          </a:p>
          <a:p>
            <a:pPr marL="514350" indent="-514350" algn="just">
              <a:buFont typeface="+mj-lt"/>
              <a:buAutoNum type="arabicPeriod"/>
            </a:pPr>
            <a:endParaRPr lang="en-US" dirty="0" smtClean="0">
              <a:latin typeface="Arial" panose="020B0604020202020204" pitchFamily="34" charset="0"/>
              <a:cs typeface="Arial" panose="020B0604020202020204" pitchFamily="34" charset="0"/>
            </a:endParaRPr>
          </a:p>
          <a:p>
            <a:pPr marL="514350" indent="-514350" algn="just">
              <a:buFont typeface="+mj-lt"/>
              <a:buAutoNum type="arabicPeriod"/>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289047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pPr marL="0" indent="0" algn="ctr">
              <a:buNone/>
            </a:pPr>
            <a:r>
              <a:rPr lang="en-US" sz="1600" dirty="0" err="1"/>
              <a:t>Gambar</a:t>
            </a:r>
            <a:r>
              <a:rPr lang="en-US" sz="1600" dirty="0"/>
              <a:t>  </a:t>
            </a:r>
            <a:r>
              <a:rPr lang="en-US" sz="1600" dirty="0" smtClean="0"/>
              <a:t>1. </a:t>
            </a:r>
            <a:r>
              <a:rPr lang="en-US" sz="1600" dirty="0" err="1"/>
              <a:t>Jaringan</a:t>
            </a:r>
            <a:r>
              <a:rPr lang="en-US" sz="1600" dirty="0"/>
              <a:t> WAN </a:t>
            </a:r>
            <a:r>
              <a:rPr lang="en-US" sz="1600" dirty="0" err="1"/>
              <a:t>Sumber</a:t>
            </a:r>
            <a:r>
              <a:rPr lang="en-US" sz="1600" dirty="0"/>
              <a:t> : (</a:t>
            </a:r>
            <a:r>
              <a:rPr lang="en-US" sz="1600" dirty="0">
                <a:latin typeface="Courier New" panose="02070309020205020404" pitchFamily="49" charset="0"/>
                <a:cs typeface="Courier New" panose="02070309020205020404" pitchFamily="49" charset="0"/>
              </a:rPr>
              <a:t>http://www.checkpoint.com/smb/help/utm1/8.0/1195.htm</a:t>
            </a:r>
            <a:r>
              <a:rPr lang="en-US" sz="1600" dirty="0"/>
              <a:t>) </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0375" y="1340768"/>
            <a:ext cx="5543897" cy="3983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p:cNvSpPr>
            <a:spLocks noGrp="1"/>
          </p:cNvSpPr>
          <p:nvPr>
            <p:ph type="title"/>
          </p:nvPr>
        </p:nvSpPr>
        <p:spPr>
          <a:xfrm>
            <a:off x="914400" y="731838"/>
            <a:ext cx="11277600" cy="563562"/>
          </a:xfrm>
        </p:spPr>
        <p:txBody>
          <a:bodyPr/>
          <a:lstStyle/>
          <a:p>
            <a:r>
              <a:rPr lang="en-US" dirty="0"/>
              <a:t> </a:t>
            </a:r>
            <a:r>
              <a:rPr lang="en-US" sz="2400" dirty="0"/>
              <a:t>Virtual Private </a:t>
            </a:r>
            <a:r>
              <a:rPr lang="en-US" sz="2400" dirty="0" smtClean="0"/>
              <a:t>Network 						</a:t>
            </a:r>
            <a:endParaRPr lang="en-US" sz="2400" dirty="0"/>
          </a:p>
        </p:txBody>
      </p:sp>
    </p:spTree>
    <p:extLst>
      <p:ext uri="{BB962C8B-B14F-4D97-AF65-F5344CB8AC3E}">
        <p14:creationId xmlns:p14="http://schemas.microsoft.com/office/powerpoint/2010/main" val="420274969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a:latin typeface="Arial" panose="020B0604020202020204" pitchFamily="34" charset="0"/>
                <a:cs typeface="Arial" panose="020B0604020202020204" pitchFamily="34" charset="0"/>
              </a:rPr>
              <a:t>Site-to-Site VPN </a:t>
            </a:r>
            <a:endParaRPr lang="en-US" dirty="0" smtClean="0">
              <a:latin typeface="Arial" panose="020B0604020202020204" pitchFamily="34" charset="0"/>
              <a:cs typeface="Arial" panose="020B0604020202020204" pitchFamily="34" charset="0"/>
            </a:endParaRPr>
          </a:p>
          <a:p>
            <a:pPr marL="0" indent="0" algn="just">
              <a:buNone/>
            </a:pPr>
            <a:r>
              <a:rPr lang="en-US" sz="2400" b="0" dirty="0" smtClean="0">
                <a:latin typeface="Arial" panose="020B0604020202020204" pitchFamily="34" charset="0"/>
                <a:cs typeface="Arial" panose="020B0604020202020204" pitchFamily="34" charset="0"/>
              </a:rPr>
              <a:t>Ada 2 </a:t>
            </a:r>
            <a:r>
              <a:rPr lang="en-US" sz="2400" b="0" dirty="0" err="1" smtClean="0">
                <a:latin typeface="Arial" panose="020B0604020202020204" pitchFamily="34" charset="0"/>
                <a:cs typeface="Arial" panose="020B0604020202020204" pitchFamily="34" charset="0"/>
              </a:rPr>
              <a:t>jenis</a:t>
            </a:r>
            <a:r>
              <a:rPr lang="en-US" sz="2400" b="0" dirty="0" smtClean="0">
                <a:latin typeface="Arial" panose="020B0604020202020204" pitchFamily="34" charset="0"/>
                <a:cs typeface="Arial" panose="020B0604020202020204" pitchFamily="34" charset="0"/>
              </a:rPr>
              <a:t> site-to-site VPN:</a:t>
            </a:r>
          </a:p>
          <a:p>
            <a:pPr marL="514350" indent="-514350" algn="just">
              <a:buAutoNum type="arabicPeriod"/>
            </a:pPr>
            <a:r>
              <a:rPr lang="en-US" sz="2400" b="0" dirty="0" smtClean="0">
                <a:latin typeface="Arial" panose="020B0604020202020204" pitchFamily="34" charset="0"/>
                <a:cs typeface="Arial" panose="020B0604020202020204" pitchFamily="34" charset="0"/>
              </a:rPr>
              <a:t>Internet VPN.</a:t>
            </a:r>
          </a:p>
          <a:p>
            <a:pPr marL="514350" indent="-514350" algn="just">
              <a:buAutoNum type="arabicPeriod"/>
            </a:pPr>
            <a:r>
              <a:rPr lang="en-US" sz="2400" b="0" dirty="0">
                <a:latin typeface="Arial" panose="020B0604020202020204" pitchFamily="34" charset="0"/>
                <a:cs typeface="Arial" panose="020B0604020202020204" pitchFamily="34" charset="0"/>
              </a:rPr>
              <a:t>Extranet </a:t>
            </a:r>
            <a:r>
              <a:rPr lang="en-US" sz="2400" b="0" dirty="0" smtClean="0">
                <a:latin typeface="Arial" panose="020B0604020202020204" pitchFamily="34" charset="0"/>
                <a:cs typeface="Arial" panose="020B0604020202020204" pitchFamily="34" charset="0"/>
              </a:rPr>
              <a:t>VPN.</a:t>
            </a:r>
          </a:p>
          <a:p>
            <a:pPr marL="0" indent="0" algn="just">
              <a:buNone/>
            </a:pPr>
            <a:endParaRPr lang="en-US" dirty="0" smtClean="0">
              <a:latin typeface="Arial" panose="020B0604020202020204" pitchFamily="34" charset="0"/>
              <a:cs typeface="Arial" panose="020B0604020202020204" pitchFamily="34" charset="0"/>
            </a:endParaRPr>
          </a:p>
          <a:p>
            <a:pPr marL="514350" indent="-514350" algn="just">
              <a:buAutoNum type="arabicPeriod"/>
            </a:pPr>
            <a:endParaRPr lang="en-US" dirty="0">
              <a:latin typeface="Arial" panose="020B0604020202020204" pitchFamily="34" charset="0"/>
              <a:cs typeface="Arial" panose="020B0604020202020204" pitchFamily="34" charset="0"/>
            </a:endParaRPr>
          </a:p>
        </p:txBody>
      </p:sp>
      <p:sp>
        <p:nvSpPr>
          <p:cNvPr id="4" name="Title 1"/>
          <p:cNvSpPr>
            <a:spLocks noGrp="1"/>
          </p:cNvSpPr>
          <p:nvPr>
            <p:ph type="title"/>
          </p:nvPr>
        </p:nvSpPr>
        <p:spPr>
          <a:xfrm>
            <a:off x="914400" y="731838"/>
            <a:ext cx="11277600" cy="563562"/>
          </a:xfrm>
        </p:spPr>
        <p:txBody>
          <a:bodyPr/>
          <a:lstStyle/>
          <a:p>
            <a:r>
              <a:rPr lang="en-US" dirty="0"/>
              <a:t> </a:t>
            </a:r>
            <a:r>
              <a:rPr lang="en-US" sz="2400" dirty="0"/>
              <a:t>Virtual Private </a:t>
            </a:r>
            <a:r>
              <a:rPr lang="en-US" sz="2400" dirty="0" smtClean="0"/>
              <a:t>Network 						</a:t>
            </a:r>
            <a:endParaRPr lang="en-US" sz="2400" dirty="0"/>
          </a:p>
        </p:txBody>
      </p:sp>
    </p:spTree>
    <p:extLst>
      <p:ext uri="{BB962C8B-B14F-4D97-AF65-F5344CB8AC3E}">
        <p14:creationId xmlns:p14="http://schemas.microsoft.com/office/powerpoint/2010/main" val="256671629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just">
              <a:buNone/>
            </a:pPr>
            <a:r>
              <a:rPr lang="pt-BR" dirty="0" smtClean="0">
                <a:latin typeface="Arial" panose="020B0604020202020204" pitchFamily="34" charset="0"/>
                <a:cs typeface="Arial" panose="020B0604020202020204" pitchFamily="34" charset="0"/>
              </a:rPr>
              <a:t>Jenis </a:t>
            </a:r>
            <a:r>
              <a:rPr lang="pt-BR" dirty="0">
                <a:latin typeface="Arial" panose="020B0604020202020204" pitchFamily="34" charset="0"/>
                <a:cs typeface="Arial" panose="020B0604020202020204" pitchFamily="34" charset="0"/>
              </a:rPr>
              <a:t>VPN secara garis </a:t>
            </a:r>
            <a:r>
              <a:rPr lang="pt-BR" dirty="0" smtClean="0">
                <a:latin typeface="Arial" panose="020B0604020202020204" pitchFamily="34" charset="0"/>
                <a:cs typeface="Arial" panose="020B0604020202020204" pitchFamily="34" charset="0"/>
              </a:rPr>
              <a:t>besar ada 2:</a:t>
            </a:r>
          </a:p>
          <a:p>
            <a:pPr marL="514350" indent="-514350" algn="just">
              <a:buAutoNum type="arabicPeriod"/>
            </a:pPr>
            <a:r>
              <a:rPr lang="en-US" sz="2400" b="0" dirty="0" smtClean="0">
                <a:latin typeface="Arial" panose="020B0604020202020204" pitchFamily="34" charset="0"/>
                <a:cs typeface="Arial" panose="020B0604020202020204" pitchFamily="34" charset="0"/>
              </a:rPr>
              <a:t>Remote-Access VPN.</a:t>
            </a:r>
          </a:p>
          <a:p>
            <a:pPr marL="514350" indent="-514350" algn="just">
              <a:buAutoNum type="arabicPeriod"/>
            </a:pPr>
            <a:r>
              <a:rPr lang="en-US" sz="2400" b="0" dirty="0">
                <a:latin typeface="Arial" panose="020B0604020202020204" pitchFamily="34" charset="0"/>
                <a:cs typeface="Arial" panose="020B0604020202020204" pitchFamily="34" charset="0"/>
              </a:rPr>
              <a:t>Site-to-Site </a:t>
            </a:r>
            <a:r>
              <a:rPr lang="en-US" sz="2400" b="0" dirty="0" smtClean="0">
                <a:latin typeface="Arial" panose="020B0604020202020204" pitchFamily="34" charset="0"/>
                <a:cs typeface="Arial" panose="020B0604020202020204" pitchFamily="34" charset="0"/>
              </a:rPr>
              <a:t>VPN. </a:t>
            </a:r>
            <a:endParaRPr lang="pt-BR" sz="2400" b="0" dirty="0" smtClean="0">
              <a:latin typeface="Arial" panose="020B0604020202020204" pitchFamily="34" charset="0"/>
              <a:cs typeface="Arial" panose="020B0604020202020204" pitchFamily="34" charset="0"/>
            </a:endParaRPr>
          </a:p>
          <a:p>
            <a:pPr marL="514350" indent="-514350" algn="just">
              <a:buFont typeface="+mj-lt"/>
              <a:buAutoNum type="arabicPeriod"/>
            </a:pPr>
            <a:endParaRPr lang="en-US" dirty="0">
              <a:latin typeface="Arial" panose="020B0604020202020204" pitchFamily="34" charset="0"/>
              <a:cs typeface="Arial" panose="020B0604020202020204" pitchFamily="34" charset="0"/>
            </a:endParaRPr>
          </a:p>
        </p:txBody>
      </p:sp>
      <p:sp>
        <p:nvSpPr>
          <p:cNvPr id="4" name="Title 1"/>
          <p:cNvSpPr>
            <a:spLocks noGrp="1"/>
          </p:cNvSpPr>
          <p:nvPr>
            <p:ph type="title"/>
          </p:nvPr>
        </p:nvSpPr>
        <p:spPr>
          <a:xfrm>
            <a:off x="914400" y="731838"/>
            <a:ext cx="11277600" cy="563562"/>
          </a:xfrm>
        </p:spPr>
        <p:txBody>
          <a:bodyPr/>
          <a:lstStyle/>
          <a:p>
            <a:r>
              <a:rPr lang="en-US" dirty="0"/>
              <a:t> </a:t>
            </a:r>
            <a:r>
              <a:rPr lang="en-US" sz="2400" dirty="0"/>
              <a:t>Virtual Private </a:t>
            </a:r>
            <a:r>
              <a:rPr lang="en-US" sz="2400" dirty="0" smtClean="0"/>
              <a:t>Network 						</a:t>
            </a:r>
            <a:endParaRPr lang="en-US" sz="2400" dirty="0"/>
          </a:p>
        </p:txBody>
      </p:sp>
    </p:spTree>
    <p:extLst>
      <p:ext uri="{BB962C8B-B14F-4D97-AF65-F5344CB8AC3E}">
        <p14:creationId xmlns:p14="http://schemas.microsoft.com/office/powerpoint/2010/main" val="234868487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err="1">
                <a:latin typeface="Arial" panose="020B0604020202020204" pitchFamily="34" charset="0"/>
                <a:cs typeface="Arial" panose="020B0604020202020204" pitchFamily="34" charset="0"/>
              </a:rPr>
              <a:t>Keamanan</a:t>
            </a:r>
            <a:r>
              <a:rPr lang="en-US" dirty="0">
                <a:latin typeface="Arial" panose="020B0604020202020204" pitchFamily="34" charset="0"/>
                <a:cs typeface="Arial" panose="020B0604020202020204" pitchFamily="34" charset="0"/>
              </a:rPr>
              <a:t> VPN </a:t>
            </a:r>
            <a:endParaRPr lang="en-US" dirty="0" smtClean="0">
              <a:latin typeface="Arial" panose="020B0604020202020204" pitchFamily="34" charset="0"/>
              <a:cs typeface="Arial" panose="020B0604020202020204" pitchFamily="34" charset="0"/>
            </a:endParaRPr>
          </a:p>
          <a:p>
            <a:pPr marL="0" indent="0" algn="just">
              <a:buNone/>
            </a:pPr>
            <a:r>
              <a:rPr lang="en-US" sz="2400" b="0" dirty="0" err="1" smtClean="0">
                <a:latin typeface="Arial" panose="020B0604020202020204" pitchFamily="34" charset="0"/>
                <a:cs typeface="Arial" panose="020B0604020202020204" pitchFamily="34" charset="0"/>
              </a:rPr>
              <a:t>Fitur-fitur</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penting</a:t>
            </a:r>
            <a:r>
              <a:rPr lang="en-US" sz="2400" b="0" dirty="0" smtClean="0">
                <a:latin typeface="Arial" panose="020B0604020202020204" pitchFamily="34" charset="0"/>
                <a:cs typeface="Arial" panose="020B0604020202020204" pitchFamily="34" charset="0"/>
              </a:rPr>
              <a:t> </a:t>
            </a:r>
            <a:r>
              <a:rPr lang="en-US" sz="2400" b="0" dirty="0">
                <a:latin typeface="Arial" panose="020B0604020202020204" pitchFamily="34" charset="0"/>
                <a:cs typeface="Arial" panose="020B0604020202020204" pitchFamily="34" charset="0"/>
              </a:rPr>
              <a:t>yang </a:t>
            </a:r>
            <a:r>
              <a:rPr lang="en-US" sz="2400" b="0" dirty="0" err="1">
                <a:latin typeface="Arial" panose="020B0604020202020204" pitchFamily="34" charset="0"/>
                <a:cs typeface="Arial" panose="020B0604020202020204" pitchFamily="34" charset="0"/>
              </a:rPr>
              <a:t>ada</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dalam</a:t>
            </a:r>
            <a:r>
              <a:rPr lang="en-US" sz="2400" b="0" dirty="0">
                <a:latin typeface="Arial" panose="020B0604020202020204" pitchFamily="34" charset="0"/>
                <a:cs typeface="Arial" panose="020B0604020202020204" pitchFamily="34" charset="0"/>
              </a:rPr>
              <a:t> VPN : </a:t>
            </a:r>
            <a:endParaRPr lang="en-US" sz="2400" b="0" dirty="0" smtClean="0">
              <a:latin typeface="Arial" panose="020B0604020202020204" pitchFamily="34" charset="0"/>
              <a:cs typeface="Arial" panose="020B0604020202020204" pitchFamily="34" charset="0"/>
            </a:endParaRPr>
          </a:p>
          <a:p>
            <a:pPr marL="514350" indent="-514350" algn="just">
              <a:buAutoNum type="arabicPeriod"/>
            </a:pPr>
            <a:r>
              <a:rPr lang="en-US" sz="2400" b="0" dirty="0" err="1" smtClean="0">
                <a:latin typeface="Arial" panose="020B0604020202020204" pitchFamily="34" charset="0"/>
                <a:cs typeface="Arial" panose="020B0604020202020204" pitchFamily="34" charset="0"/>
              </a:rPr>
              <a:t>Enkripsi</a:t>
            </a:r>
            <a:r>
              <a:rPr lang="en-US" sz="2400" b="0" dirty="0" smtClean="0">
                <a:latin typeface="Arial" panose="020B0604020202020204" pitchFamily="34" charset="0"/>
                <a:cs typeface="Arial" panose="020B0604020202020204" pitchFamily="34" charset="0"/>
              </a:rPr>
              <a:t> </a:t>
            </a:r>
          </a:p>
          <a:p>
            <a:pPr marL="514350" indent="-514350" algn="just">
              <a:buAutoNum type="arabicPeriod"/>
            </a:pPr>
            <a:r>
              <a:rPr lang="en-US" sz="2400" b="0" dirty="0" smtClean="0">
                <a:latin typeface="Arial" panose="020B0604020202020204" pitchFamily="34" charset="0"/>
                <a:cs typeface="Arial" panose="020B0604020202020204" pitchFamily="34" charset="0"/>
              </a:rPr>
              <a:t>Tunneling</a:t>
            </a:r>
          </a:p>
          <a:p>
            <a:pPr marL="514350" indent="-514350" algn="just">
              <a:buAutoNum type="arabicPeriod"/>
            </a:pPr>
            <a:r>
              <a:rPr lang="en-US" sz="2400" b="0" dirty="0" err="1">
                <a:latin typeface="Arial" panose="020B0604020202020204" pitchFamily="34" charset="0"/>
                <a:cs typeface="Arial" panose="020B0604020202020204" pitchFamily="34" charset="0"/>
              </a:rPr>
              <a:t>IPSec</a:t>
            </a:r>
            <a:r>
              <a:rPr lang="en-US" sz="2400" b="0" dirty="0">
                <a:latin typeface="Arial" panose="020B0604020202020204" pitchFamily="34" charset="0"/>
                <a:cs typeface="Arial" panose="020B0604020202020204" pitchFamily="34" charset="0"/>
              </a:rPr>
              <a:t> </a:t>
            </a:r>
          </a:p>
        </p:txBody>
      </p:sp>
      <p:sp>
        <p:nvSpPr>
          <p:cNvPr id="4" name="Title 1"/>
          <p:cNvSpPr>
            <a:spLocks noGrp="1"/>
          </p:cNvSpPr>
          <p:nvPr>
            <p:ph type="title"/>
          </p:nvPr>
        </p:nvSpPr>
        <p:spPr>
          <a:xfrm>
            <a:off x="914400" y="731838"/>
            <a:ext cx="11277600" cy="563562"/>
          </a:xfrm>
        </p:spPr>
        <p:txBody>
          <a:bodyPr/>
          <a:lstStyle/>
          <a:p>
            <a:r>
              <a:rPr lang="en-US" dirty="0"/>
              <a:t> </a:t>
            </a:r>
            <a:r>
              <a:rPr lang="en-US" sz="2400" dirty="0"/>
              <a:t>Virtual Private </a:t>
            </a:r>
            <a:r>
              <a:rPr lang="en-US" sz="2400" dirty="0" smtClean="0"/>
              <a:t>Network 						</a:t>
            </a:r>
            <a:endParaRPr lang="en-US" sz="2400" dirty="0"/>
          </a:p>
        </p:txBody>
      </p:sp>
    </p:spTree>
    <p:extLst>
      <p:ext uri="{BB962C8B-B14F-4D97-AF65-F5344CB8AC3E}">
        <p14:creationId xmlns:p14="http://schemas.microsoft.com/office/powerpoint/2010/main" val="170121517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0894" y="731838"/>
            <a:ext cx="11111769" cy="563562"/>
          </a:xfrm>
        </p:spPr>
        <p:txBody>
          <a:bodyPr/>
          <a:lstStyle/>
          <a:p>
            <a:r>
              <a:rPr lang="en-US" sz="2400" dirty="0" smtClean="0"/>
              <a:t>Mobile </a:t>
            </a:r>
            <a:r>
              <a:rPr lang="en-US" sz="2400" dirty="0"/>
              <a:t>IP							</a:t>
            </a:r>
            <a:r>
              <a:rPr lang="en-US" sz="2400" dirty="0" smtClean="0"/>
              <a:t>		</a:t>
            </a:r>
            <a:endParaRPr lang="en-US" sz="2400" dirty="0"/>
          </a:p>
        </p:txBody>
      </p:sp>
      <p:sp>
        <p:nvSpPr>
          <p:cNvPr id="3" name="Content Placeholder 2"/>
          <p:cNvSpPr>
            <a:spLocks noGrp="1"/>
          </p:cNvSpPr>
          <p:nvPr>
            <p:ph idx="1"/>
          </p:nvPr>
        </p:nvSpPr>
        <p:spPr>
          <a:xfrm>
            <a:off x="1199456" y="1905000"/>
            <a:ext cx="9950896" cy="4953000"/>
          </a:xfrm>
        </p:spPr>
        <p:txBody>
          <a:bodyPr/>
          <a:lstStyle/>
          <a:p>
            <a:pPr marL="0" indent="0" algn="just">
              <a:buNone/>
            </a:pPr>
            <a:r>
              <a:rPr lang="en-US" b="0" dirty="0" smtClean="0">
                <a:latin typeface="Arial" panose="020B0604020202020204" pitchFamily="34" charset="0"/>
                <a:cs typeface="Arial" panose="020B0604020202020204" pitchFamily="34" charset="0"/>
              </a:rPr>
              <a:t>IP </a:t>
            </a:r>
            <a:r>
              <a:rPr lang="en-US" b="0" dirty="0">
                <a:latin typeface="Arial" panose="020B0604020202020204" pitchFamily="34" charset="0"/>
                <a:cs typeface="Arial" panose="020B0604020202020204" pitchFamily="34" charset="0"/>
              </a:rPr>
              <a:t>mobile ( Mobile IP ) </a:t>
            </a:r>
            <a:r>
              <a:rPr lang="en-US" b="0" dirty="0" err="1">
                <a:latin typeface="Arial" panose="020B0604020202020204" pitchFamily="34" charset="0"/>
                <a:cs typeface="Arial" panose="020B0604020202020204" pitchFamily="34" charset="0"/>
              </a:rPr>
              <a:t>adalah</a:t>
            </a:r>
            <a:r>
              <a:rPr lang="en-US" b="0" dirty="0">
                <a:latin typeface="Arial" panose="020B0604020202020204" pitchFamily="34" charset="0"/>
                <a:cs typeface="Arial" panose="020B0604020202020204" pitchFamily="34" charset="0"/>
              </a:rPr>
              <a:t> </a:t>
            </a:r>
            <a:r>
              <a:rPr lang="en-US" b="0" dirty="0" err="1">
                <a:latin typeface="Arial" panose="020B0604020202020204" pitchFamily="34" charset="0"/>
                <a:cs typeface="Arial" panose="020B0604020202020204" pitchFamily="34" charset="0"/>
              </a:rPr>
              <a:t>protokol</a:t>
            </a:r>
            <a:r>
              <a:rPr lang="en-US" b="0" dirty="0">
                <a:latin typeface="Arial" panose="020B0604020202020204" pitchFamily="34" charset="0"/>
                <a:cs typeface="Arial" panose="020B0604020202020204" pitchFamily="34" charset="0"/>
              </a:rPr>
              <a:t> </a:t>
            </a:r>
            <a:r>
              <a:rPr lang="en-US" b="0" dirty="0" err="1">
                <a:latin typeface="Arial" panose="020B0604020202020204" pitchFamily="34" charset="0"/>
                <a:cs typeface="Arial" panose="020B0604020202020204" pitchFamily="34" charset="0"/>
              </a:rPr>
              <a:t>komunikasi</a:t>
            </a:r>
            <a:r>
              <a:rPr lang="en-US" b="0" dirty="0">
                <a:latin typeface="Arial" panose="020B0604020202020204" pitchFamily="34" charset="0"/>
                <a:cs typeface="Arial" panose="020B0604020202020204" pitchFamily="34" charset="0"/>
              </a:rPr>
              <a:t> </a:t>
            </a:r>
            <a:r>
              <a:rPr lang="en-US" b="0" dirty="0" err="1">
                <a:latin typeface="Arial" panose="020B0604020202020204" pitchFamily="34" charset="0"/>
                <a:cs typeface="Arial" panose="020B0604020202020204" pitchFamily="34" charset="0"/>
              </a:rPr>
              <a:t>standar</a:t>
            </a:r>
            <a:r>
              <a:rPr lang="en-US" b="0" dirty="0">
                <a:latin typeface="Arial" panose="020B0604020202020204" pitchFamily="34" charset="0"/>
                <a:cs typeface="Arial" panose="020B0604020202020204" pitchFamily="34" charset="0"/>
              </a:rPr>
              <a:t> </a:t>
            </a:r>
            <a:r>
              <a:rPr lang="en-US" b="0" dirty="0" err="1">
                <a:latin typeface="Arial" panose="020B0604020202020204" pitchFamily="34" charset="0"/>
                <a:cs typeface="Arial" panose="020B0604020202020204" pitchFamily="34" charset="0"/>
              </a:rPr>
              <a:t>terbuka</a:t>
            </a:r>
            <a:r>
              <a:rPr lang="en-US" b="0" dirty="0">
                <a:latin typeface="Arial" panose="020B0604020202020204" pitchFamily="34" charset="0"/>
                <a:cs typeface="Arial" panose="020B0604020202020204" pitchFamily="34" charset="0"/>
              </a:rPr>
              <a:t> yang </a:t>
            </a:r>
            <a:r>
              <a:rPr lang="en-US" b="0" dirty="0" err="1">
                <a:latin typeface="Arial" panose="020B0604020202020204" pitchFamily="34" charset="0"/>
                <a:cs typeface="Arial" panose="020B0604020202020204" pitchFamily="34" charset="0"/>
              </a:rPr>
              <a:t>didefinisikan</a:t>
            </a:r>
            <a:r>
              <a:rPr lang="en-US" b="0" dirty="0">
                <a:latin typeface="Arial" panose="020B0604020202020204" pitchFamily="34" charset="0"/>
                <a:cs typeface="Arial" panose="020B0604020202020204" pitchFamily="34" charset="0"/>
              </a:rPr>
              <a:t> </a:t>
            </a:r>
            <a:r>
              <a:rPr lang="en-US" b="0" dirty="0" err="1">
                <a:latin typeface="Arial" panose="020B0604020202020204" pitchFamily="34" charset="0"/>
                <a:cs typeface="Arial" panose="020B0604020202020204" pitchFamily="34" charset="0"/>
              </a:rPr>
              <a:t>oleh</a:t>
            </a:r>
            <a:r>
              <a:rPr lang="en-US" b="0" dirty="0">
                <a:latin typeface="Arial" panose="020B0604020202020204" pitchFamily="34" charset="0"/>
                <a:cs typeface="Arial" panose="020B0604020202020204" pitchFamily="34" charset="0"/>
              </a:rPr>
              <a:t> IETF (Internet Engineering Task Force) yang </a:t>
            </a:r>
            <a:r>
              <a:rPr lang="en-US" b="0" dirty="0" err="1">
                <a:latin typeface="Arial" panose="020B0604020202020204" pitchFamily="34" charset="0"/>
                <a:cs typeface="Arial" panose="020B0604020202020204" pitchFamily="34" charset="0"/>
              </a:rPr>
              <a:t>memungkinkan</a:t>
            </a:r>
            <a:r>
              <a:rPr lang="en-US" b="0" dirty="0">
                <a:latin typeface="Arial" panose="020B0604020202020204" pitchFamily="34" charset="0"/>
                <a:cs typeface="Arial" panose="020B0604020202020204" pitchFamily="34" charset="0"/>
              </a:rPr>
              <a:t> </a:t>
            </a:r>
            <a:r>
              <a:rPr lang="en-US" b="0" dirty="0" err="1">
                <a:latin typeface="Arial" panose="020B0604020202020204" pitchFamily="34" charset="0"/>
                <a:cs typeface="Arial" panose="020B0604020202020204" pitchFamily="34" charset="0"/>
              </a:rPr>
              <a:t>pengguna</a:t>
            </a:r>
            <a:r>
              <a:rPr lang="en-US" b="0" dirty="0">
                <a:latin typeface="Arial" panose="020B0604020202020204" pitchFamily="34" charset="0"/>
                <a:cs typeface="Arial" panose="020B0604020202020204" pitchFamily="34" charset="0"/>
              </a:rPr>
              <a:t> </a:t>
            </a:r>
            <a:r>
              <a:rPr lang="en-US" b="0" dirty="0" err="1">
                <a:latin typeface="Arial" panose="020B0604020202020204" pitchFamily="34" charset="0"/>
                <a:cs typeface="Arial" panose="020B0604020202020204" pitchFamily="34" charset="0"/>
              </a:rPr>
              <a:t>perangkat</a:t>
            </a:r>
            <a:r>
              <a:rPr lang="en-US" b="0" dirty="0">
                <a:latin typeface="Arial" panose="020B0604020202020204" pitchFamily="34" charset="0"/>
                <a:cs typeface="Arial" panose="020B0604020202020204" pitchFamily="34" charset="0"/>
              </a:rPr>
              <a:t> mobile </a:t>
            </a:r>
            <a:r>
              <a:rPr lang="en-US" b="0" dirty="0" err="1">
                <a:latin typeface="Arial" panose="020B0604020202020204" pitchFamily="34" charset="0"/>
                <a:cs typeface="Arial" panose="020B0604020202020204" pitchFamily="34" charset="0"/>
              </a:rPr>
              <a:t>untuk</a:t>
            </a:r>
            <a:r>
              <a:rPr lang="en-US" b="0" dirty="0">
                <a:latin typeface="Arial" panose="020B0604020202020204" pitchFamily="34" charset="0"/>
                <a:cs typeface="Arial" panose="020B0604020202020204" pitchFamily="34" charset="0"/>
              </a:rPr>
              <a:t> </a:t>
            </a:r>
            <a:r>
              <a:rPr lang="en-US" b="0" dirty="0" err="1">
                <a:latin typeface="Arial" panose="020B0604020202020204" pitchFamily="34" charset="0"/>
                <a:cs typeface="Arial" panose="020B0604020202020204" pitchFamily="34" charset="0"/>
              </a:rPr>
              <a:t>menjaga</a:t>
            </a:r>
            <a:r>
              <a:rPr lang="en-US" b="0" dirty="0">
                <a:latin typeface="Arial" panose="020B0604020202020204" pitchFamily="34" charset="0"/>
                <a:cs typeface="Arial" panose="020B0604020202020204" pitchFamily="34" charset="0"/>
              </a:rPr>
              <a:t> IP yang </a:t>
            </a:r>
            <a:r>
              <a:rPr lang="en-US" b="0" dirty="0" err="1">
                <a:latin typeface="Arial" panose="020B0604020202020204" pitchFamily="34" charset="0"/>
                <a:cs typeface="Arial" panose="020B0604020202020204" pitchFamily="34" charset="0"/>
              </a:rPr>
              <a:t>sama</a:t>
            </a:r>
            <a:r>
              <a:rPr lang="en-US" b="0" dirty="0">
                <a:latin typeface="Arial" panose="020B0604020202020204" pitchFamily="34" charset="0"/>
                <a:cs typeface="Arial" panose="020B0604020202020204" pitchFamily="34" charset="0"/>
              </a:rPr>
              <a:t> ( Internet Protocol ) </a:t>
            </a:r>
            <a:r>
              <a:rPr lang="en-US" b="0" dirty="0" err="1">
                <a:latin typeface="Arial" panose="020B0604020202020204" pitchFamily="34" charset="0"/>
                <a:cs typeface="Arial" panose="020B0604020202020204" pitchFamily="34" charset="0"/>
              </a:rPr>
              <a:t>alamat</a:t>
            </a:r>
            <a:r>
              <a:rPr lang="en-US" b="0" dirty="0">
                <a:latin typeface="Arial" panose="020B0604020202020204" pitchFamily="34" charset="0"/>
                <a:cs typeface="Arial" panose="020B0604020202020204" pitchFamily="34" charset="0"/>
              </a:rPr>
              <a:t> </a:t>
            </a:r>
            <a:r>
              <a:rPr lang="en-US" b="0" dirty="0" err="1">
                <a:latin typeface="Arial" panose="020B0604020202020204" pitchFamily="34" charset="0"/>
                <a:cs typeface="Arial" panose="020B0604020202020204" pitchFamily="34" charset="0"/>
              </a:rPr>
              <a:t>saat</a:t>
            </a:r>
            <a:r>
              <a:rPr lang="en-US" b="0" dirty="0">
                <a:latin typeface="Arial" panose="020B0604020202020204" pitchFamily="34" charset="0"/>
                <a:cs typeface="Arial" panose="020B0604020202020204" pitchFamily="34" charset="0"/>
              </a:rPr>
              <a:t> roaming </a:t>
            </a:r>
            <a:r>
              <a:rPr lang="en-US" b="0" dirty="0" err="1">
                <a:latin typeface="Arial" panose="020B0604020202020204" pitchFamily="34" charset="0"/>
                <a:cs typeface="Arial" panose="020B0604020202020204" pitchFamily="34" charset="0"/>
              </a:rPr>
              <a:t>antara</a:t>
            </a:r>
            <a:r>
              <a:rPr lang="en-US" b="0" dirty="0">
                <a:latin typeface="Arial" panose="020B0604020202020204" pitchFamily="34" charset="0"/>
                <a:cs typeface="Arial" panose="020B0604020202020204" pitchFamily="34" charset="0"/>
              </a:rPr>
              <a:t> </a:t>
            </a:r>
            <a:r>
              <a:rPr lang="en-US" b="0" dirty="0" err="1">
                <a:latin typeface="Arial" panose="020B0604020202020204" pitchFamily="34" charset="0"/>
                <a:cs typeface="Arial" panose="020B0604020202020204" pitchFamily="34" charset="0"/>
              </a:rPr>
              <a:t>jaringan</a:t>
            </a:r>
            <a:r>
              <a:rPr lang="en-US" b="0" dirty="0">
                <a:latin typeface="Arial" panose="020B0604020202020204" pitchFamily="34" charset="0"/>
                <a:cs typeface="Arial" panose="020B0604020202020204" pitchFamily="34" charset="0"/>
              </a:rPr>
              <a:t> </a:t>
            </a:r>
            <a:r>
              <a:rPr lang="en-US" b="0" dirty="0" smtClean="0">
                <a:latin typeface="Arial" panose="020B0604020202020204" pitchFamily="34" charset="0"/>
                <a:cs typeface="Arial" panose="020B0604020202020204" pitchFamily="34" charset="0"/>
              </a:rPr>
              <a:t>IP.</a:t>
            </a:r>
            <a:endParaRPr lang="en-US" b="0"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7917523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err="1" smtClean="0">
                <a:latin typeface="Arial" panose="020B0604020202020204" pitchFamily="34" charset="0"/>
                <a:cs typeface="Arial" panose="020B0604020202020204" pitchFamily="34" charset="0"/>
              </a:rPr>
              <a:t>Komponen</a:t>
            </a:r>
            <a:r>
              <a:rPr lang="en-US" dirty="0" smtClean="0">
                <a:latin typeface="Arial" panose="020B0604020202020204" pitchFamily="34" charset="0"/>
                <a:cs typeface="Arial" panose="020B0604020202020204" pitchFamily="34" charset="0"/>
              </a:rPr>
              <a:t> IP mobile:</a:t>
            </a:r>
          </a:p>
          <a:p>
            <a:pPr marL="514350" indent="-514350" algn="just">
              <a:buFont typeface="+mj-lt"/>
              <a:buAutoNum type="arabicPeriod"/>
            </a:pPr>
            <a:r>
              <a:rPr lang="en-US" b="0" dirty="0" smtClean="0">
                <a:latin typeface="Arial" panose="020B0604020202020204" pitchFamily="34" charset="0"/>
                <a:cs typeface="Arial" panose="020B0604020202020204" pitchFamily="34" charset="0"/>
              </a:rPr>
              <a:t>Mobile Node</a:t>
            </a:r>
          </a:p>
          <a:p>
            <a:pPr marL="514350" indent="-514350" algn="just">
              <a:buFont typeface="+mj-lt"/>
              <a:buAutoNum type="arabicPeriod"/>
            </a:pPr>
            <a:r>
              <a:rPr lang="en-US" b="0" dirty="0" smtClean="0">
                <a:latin typeface="Arial" panose="020B0604020202020204" pitchFamily="34" charset="0"/>
                <a:cs typeface="Arial" panose="020B0604020202020204" pitchFamily="34" charset="0"/>
              </a:rPr>
              <a:t>Home </a:t>
            </a:r>
            <a:r>
              <a:rPr lang="en-US" b="0" dirty="0" err="1" smtClean="0">
                <a:latin typeface="Arial" panose="020B0604020202020204" pitchFamily="34" charset="0"/>
                <a:cs typeface="Arial" panose="020B0604020202020204" pitchFamily="34" charset="0"/>
              </a:rPr>
              <a:t>Agen</a:t>
            </a:r>
            <a:endParaRPr lang="en-US" b="0" dirty="0" smtClean="0">
              <a:latin typeface="Arial" panose="020B0604020202020204" pitchFamily="34" charset="0"/>
              <a:cs typeface="Arial" panose="020B0604020202020204" pitchFamily="34" charset="0"/>
            </a:endParaRPr>
          </a:p>
          <a:p>
            <a:pPr marL="514350" indent="-514350" algn="just">
              <a:buFont typeface="+mj-lt"/>
              <a:buAutoNum type="arabicPeriod"/>
            </a:pPr>
            <a:r>
              <a:rPr lang="en-US" b="0" dirty="0" err="1" smtClean="0">
                <a:latin typeface="Arial" panose="020B0604020202020204" pitchFamily="34" charset="0"/>
                <a:cs typeface="Arial" panose="020B0604020202020204" pitchFamily="34" charset="0"/>
              </a:rPr>
              <a:t>Agen</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Asing</a:t>
            </a:r>
            <a:endParaRPr lang="en-US" b="0" dirty="0" smtClean="0">
              <a:latin typeface="Arial" panose="020B0604020202020204" pitchFamily="34" charset="0"/>
              <a:cs typeface="Arial" panose="020B0604020202020204" pitchFamily="34" charset="0"/>
            </a:endParaRPr>
          </a:p>
          <a:p>
            <a:pPr marL="514350" indent="-514350" algn="just">
              <a:buFont typeface="+mj-lt"/>
              <a:buAutoNum type="arabicPeriod"/>
            </a:pPr>
            <a:r>
              <a:rPr lang="en-US" b="0" dirty="0" err="1" smtClean="0">
                <a:latin typeface="Arial" panose="020B0604020202020204" pitchFamily="34" charset="0"/>
                <a:cs typeface="Arial" panose="020B0604020202020204" pitchFamily="34" charset="0"/>
              </a:rPr>
              <a:t>Perawatan</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Alamat</a:t>
            </a:r>
            <a:endParaRPr lang="en-US" b="0" dirty="0" smtClean="0">
              <a:latin typeface="Arial" panose="020B0604020202020204" pitchFamily="34" charset="0"/>
              <a:cs typeface="Arial" panose="020B0604020202020204" pitchFamily="34" charset="0"/>
            </a:endParaRPr>
          </a:p>
          <a:p>
            <a:pPr marL="514350" indent="-514350" algn="just">
              <a:buFont typeface="+mj-lt"/>
              <a:buAutoNum type="arabicPeriod"/>
            </a:pPr>
            <a:r>
              <a:rPr lang="en-US" b="0" dirty="0" err="1" smtClean="0">
                <a:latin typeface="Arial" panose="020B0604020202020204" pitchFamily="34" charset="0"/>
                <a:cs typeface="Arial" panose="020B0604020202020204" pitchFamily="34" charset="0"/>
              </a:rPr>
              <a:t>Koresponden</a:t>
            </a:r>
            <a:r>
              <a:rPr lang="en-US" b="0" dirty="0" smtClean="0">
                <a:latin typeface="Arial" panose="020B0604020202020204" pitchFamily="34" charset="0"/>
                <a:cs typeface="Arial" panose="020B0604020202020204" pitchFamily="34" charset="0"/>
              </a:rPr>
              <a:t> Node </a:t>
            </a:r>
            <a:endParaRPr lang="en-US" dirty="0">
              <a:latin typeface="Arial" panose="020B0604020202020204" pitchFamily="34" charset="0"/>
              <a:cs typeface="Arial" panose="020B0604020202020204" pitchFamily="34" charset="0"/>
            </a:endParaRPr>
          </a:p>
        </p:txBody>
      </p:sp>
      <p:sp>
        <p:nvSpPr>
          <p:cNvPr id="4" name="Title 1"/>
          <p:cNvSpPr>
            <a:spLocks noGrp="1"/>
          </p:cNvSpPr>
          <p:nvPr>
            <p:ph type="title"/>
          </p:nvPr>
        </p:nvSpPr>
        <p:spPr>
          <a:xfrm>
            <a:off x="960894" y="731838"/>
            <a:ext cx="11111769" cy="563562"/>
          </a:xfrm>
        </p:spPr>
        <p:txBody>
          <a:bodyPr/>
          <a:lstStyle/>
          <a:p>
            <a:r>
              <a:rPr lang="en-US" sz="2400" dirty="0" smtClean="0"/>
              <a:t>Mobile </a:t>
            </a:r>
            <a:r>
              <a:rPr lang="en-US" sz="2400" dirty="0"/>
              <a:t>IP							</a:t>
            </a:r>
            <a:r>
              <a:rPr lang="en-US" sz="2400" dirty="0" smtClean="0"/>
              <a:t>		</a:t>
            </a:r>
            <a:endParaRPr lang="en-US" sz="2400" dirty="0"/>
          </a:p>
        </p:txBody>
      </p:sp>
    </p:spTree>
    <p:extLst>
      <p:ext uri="{BB962C8B-B14F-4D97-AF65-F5344CB8AC3E}">
        <p14:creationId xmlns:p14="http://schemas.microsoft.com/office/powerpoint/2010/main" val="182705518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95400" y="1412776"/>
            <a:ext cx="10723240" cy="3600400"/>
          </a:xfrm>
        </p:spPr>
        <p:txBody>
          <a:bodyPr anchor="t"/>
          <a:lstStyle/>
          <a:p>
            <a:pPr algn="just"/>
            <a:r>
              <a:rPr lang="en-US" sz="3200" dirty="0" err="1">
                <a:latin typeface="Arial" panose="020B0604020202020204" pitchFamily="34" charset="0"/>
                <a:cs typeface="Arial" panose="020B0604020202020204" pitchFamily="34" charset="0"/>
              </a:rPr>
              <a:t>Menjelaskan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dasar-dasar</a:t>
            </a:r>
            <a:r>
              <a:rPr lang="en-US" sz="3200" dirty="0">
                <a:latin typeface="Arial" panose="020B0604020202020204" pitchFamily="34" charset="0"/>
                <a:cs typeface="Arial" panose="020B0604020202020204" pitchFamily="34" charset="0"/>
              </a:rPr>
              <a:t> mobile </a:t>
            </a:r>
            <a:r>
              <a:rPr lang="en-US" sz="3200" dirty="0" smtClean="0">
                <a:latin typeface="Arial" panose="020B0604020202020204" pitchFamily="34" charset="0"/>
                <a:cs typeface="Arial" panose="020B0604020202020204" pitchFamily="34" charset="0"/>
              </a:rPr>
              <a:t>security</a:t>
            </a:r>
          </a:p>
          <a:p>
            <a:pPr algn="just"/>
            <a:r>
              <a:rPr lang="en-US" sz="2400" dirty="0">
                <a:latin typeface="Arial" panose="020B0604020202020204" pitchFamily="34" charset="0"/>
                <a:cs typeface="Arial" panose="020B0604020202020204" pitchFamily="34" charset="0"/>
              </a:rPr>
              <a:t>2. </a:t>
            </a:r>
            <a:r>
              <a:rPr lang="en-US" sz="2400" dirty="0" err="1">
                <a:latin typeface="Arial" panose="020B0604020202020204" pitchFamily="34" charset="0"/>
                <a:cs typeface="Arial" panose="020B0604020202020204" pitchFamily="34" charset="0"/>
              </a:rPr>
              <a:t>Menjelaskan</a:t>
            </a:r>
            <a:r>
              <a:rPr lang="en-US" sz="2400" dirty="0">
                <a:latin typeface="Arial" panose="020B0604020202020204" pitchFamily="34" charset="0"/>
                <a:cs typeface="Arial" panose="020B0604020202020204" pitchFamily="34" charset="0"/>
              </a:rPr>
              <a:t> Wireless Vulnerabilities </a:t>
            </a:r>
            <a:endParaRPr lang="en-US" sz="2400" dirty="0" smtClean="0">
              <a:latin typeface="Arial" panose="020B0604020202020204" pitchFamily="34" charset="0"/>
              <a:cs typeface="Arial" panose="020B0604020202020204" pitchFamily="34" charset="0"/>
            </a:endParaRPr>
          </a:p>
          <a:p>
            <a:pPr marL="914400" indent="-571500" algn="just">
              <a:tabLst>
                <a:tab pos="914400" algn="l"/>
              </a:tabLst>
            </a:pPr>
            <a:r>
              <a:rPr lang="en-US" sz="2400" b="0" dirty="0" smtClean="0">
                <a:latin typeface="Arial" panose="020B0604020202020204" pitchFamily="34" charset="0"/>
                <a:cs typeface="Arial" panose="020B0604020202020204" pitchFamily="34" charset="0"/>
              </a:rPr>
              <a:t>2.1.	WLAN </a:t>
            </a:r>
            <a:r>
              <a:rPr lang="en-US" sz="2400" b="0" dirty="0">
                <a:latin typeface="Arial" panose="020B0604020202020204" pitchFamily="34" charset="0"/>
                <a:cs typeface="Arial" panose="020B0604020202020204" pitchFamily="34" charset="0"/>
              </a:rPr>
              <a:t>Vulnerabilities </a:t>
            </a:r>
            <a:r>
              <a:rPr lang="en-US" sz="2400" b="0" dirty="0" err="1">
                <a:latin typeface="Arial" panose="020B0604020202020204" pitchFamily="34" charset="0"/>
                <a:cs typeface="Arial" panose="020B0604020202020204" pitchFamily="34" charset="0"/>
              </a:rPr>
              <a:t>dijelaskan</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sesuai</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dengan</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standar</a:t>
            </a:r>
            <a:r>
              <a:rPr lang="en-US" sz="2400" b="0" dirty="0">
                <a:latin typeface="Arial" panose="020B0604020202020204" pitchFamily="34" charset="0"/>
                <a:cs typeface="Arial" panose="020B0604020202020204" pitchFamily="34" charset="0"/>
              </a:rPr>
              <a:t> yang </a:t>
            </a:r>
            <a:r>
              <a:rPr lang="en-US" sz="2400" b="0" dirty="0" err="1">
                <a:latin typeface="Arial" panose="020B0604020202020204" pitchFamily="34" charset="0"/>
                <a:cs typeface="Arial" panose="020B0604020202020204" pitchFamily="34" charset="0"/>
              </a:rPr>
              <a:t>ada</a:t>
            </a:r>
            <a:r>
              <a:rPr lang="en-US" sz="2400" b="0" dirty="0" smtClean="0">
                <a:latin typeface="Arial" panose="020B0604020202020204" pitchFamily="34" charset="0"/>
                <a:cs typeface="Arial" panose="020B0604020202020204" pitchFamily="34" charset="0"/>
              </a:rPr>
              <a:t>.</a:t>
            </a:r>
          </a:p>
          <a:p>
            <a:pPr marL="914400" indent="-571500" algn="just">
              <a:tabLst>
                <a:tab pos="914400" algn="l"/>
              </a:tabLst>
            </a:pPr>
            <a:r>
              <a:rPr lang="en-US" sz="2400" b="0" dirty="0" smtClean="0">
                <a:latin typeface="Arial" panose="020B0604020202020204" pitchFamily="34" charset="0"/>
                <a:cs typeface="Arial" panose="020B0604020202020204" pitchFamily="34" charset="0"/>
              </a:rPr>
              <a:t>2.2.	Cellular </a:t>
            </a:r>
            <a:r>
              <a:rPr lang="en-US" sz="2400" b="0" dirty="0">
                <a:latin typeface="Arial" panose="020B0604020202020204" pitchFamily="34" charset="0"/>
                <a:cs typeface="Arial" panose="020B0604020202020204" pitchFamily="34" charset="0"/>
              </a:rPr>
              <a:t>System Vulnerabilities </a:t>
            </a:r>
            <a:r>
              <a:rPr lang="en-US" sz="2400" b="0" dirty="0" err="1">
                <a:latin typeface="Arial" panose="020B0604020202020204" pitchFamily="34" charset="0"/>
                <a:cs typeface="Arial" panose="020B0604020202020204" pitchFamily="34" charset="0"/>
              </a:rPr>
              <a:t>dijelaskan</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sesuai</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dengan</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standar</a:t>
            </a:r>
            <a:r>
              <a:rPr lang="en-US" sz="2400" b="0" dirty="0">
                <a:latin typeface="Arial" panose="020B0604020202020204" pitchFamily="34" charset="0"/>
                <a:cs typeface="Arial" panose="020B0604020202020204" pitchFamily="34" charset="0"/>
              </a:rPr>
              <a:t> yang </a:t>
            </a:r>
            <a:r>
              <a:rPr lang="en-US" sz="2400" b="0" dirty="0" err="1">
                <a:latin typeface="Arial" panose="020B0604020202020204" pitchFamily="34" charset="0"/>
                <a:cs typeface="Arial" panose="020B0604020202020204" pitchFamily="34" charset="0"/>
              </a:rPr>
              <a:t>ada</a:t>
            </a:r>
            <a:r>
              <a:rPr lang="en-US" sz="2400" b="0" dirty="0">
                <a:latin typeface="Arial" panose="020B0604020202020204" pitchFamily="34" charset="0"/>
                <a:cs typeface="Arial" panose="020B0604020202020204" pitchFamily="34" charset="0"/>
              </a:rPr>
              <a:t>.</a:t>
            </a:r>
          </a:p>
          <a:p>
            <a:pPr marL="914400" indent="-571500" algn="just">
              <a:tabLst>
                <a:tab pos="914400" algn="l"/>
              </a:tabLst>
            </a:pPr>
            <a:r>
              <a:rPr lang="en-US" sz="2400" b="0" dirty="0" smtClean="0">
                <a:latin typeface="Arial" panose="020B0604020202020204" pitchFamily="34" charset="0"/>
                <a:cs typeface="Arial" panose="020B0604020202020204" pitchFamily="34" charset="0"/>
              </a:rPr>
              <a:t>2.3.	Application </a:t>
            </a:r>
            <a:r>
              <a:rPr lang="en-US" sz="2400" b="0" dirty="0">
                <a:latin typeface="Arial" panose="020B0604020202020204" pitchFamily="34" charset="0"/>
                <a:cs typeface="Arial" panose="020B0604020202020204" pitchFamily="34" charset="0"/>
              </a:rPr>
              <a:t>based Vulnerabilities </a:t>
            </a:r>
            <a:r>
              <a:rPr lang="en-US" sz="2400" b="0" dirty="0" err="1">
                <a:latin typeface="Arial" panose="020B0604020202020204" pitchFamily="34" charset="0"/>
                <a:cs typeface="Arial" panose="020B0604020202020204" pitchFamily="34" charset="0"/>
              </a:rPr>
              <a:t>dijelaskan</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sesuai</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dengan</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standar</a:t>
            </a:r>
            <a:r>
              <a:rPr lang="en-US" sz="2400" b="0" dirty="0">
                <a:latin typeface="Arial" panose="020B0604020202020204" pitchFamily="34" charset="0"/>
                <a:cs typeface="Arial" panose="020B0604020202020204" pitchFamily="34" charset="0"/>
              </a:rPr>
              <a:t> yang </a:t>
            </a:r>
            <a:r>
              <a:rPr lang="en-US" sz="2400" b="0" dirty="0" err="1">
                <a:latin typeface="Arial" panose="020B0604020202020204" pitchFamily="34" charset="0"/>
                <a:cs typeface="Arial" panose="020B0604020202020204" pitchFamily="34" charset="0"/>
              </a:rPr>
              <a:t>ada</a:t>
            </a:r>
            <a:r>
              <a:rPr lang="en-US" sz="2400" b="0" dirty="0">
                <a:latin typeface="Arial" panose="020B0604020202020204" pitchFamily="34" charset="0"/>
                <a:cs typeface="Arial" panose="020B0604020202020204" pitchFamily="34" charset="0"/>
              </a:rPr>
              <a:t>.</a:t>
            </a:r>
          </a:p>
          <a:p>
            <a:pPr marL="914400" indent="-571500" algn="just">
              <a:tabLst>
                <a:tab pos="914400" algn="l"/>
              </a:tabLst>
            </a:pPr>
            <a:r>
              <a:rPr lang="en-US" sz="2400" b="0" dirty="0" smtClean="0">
                <a:latin typeface="Arial" panose="020B0604020202020204" pitchFamily="34" charset="0"/>
                <a:cs typeface="Arial" panose="020B0604020202020204" pitchFamily="34" charset="0"/>
              </a:rPr>
              <a:t>2.4.	Content-Based </a:t>
            </a:r>
            <a:r>
              <a:rPr lang="en-US" sz="2400" b="0" dirty="0">
                <a:latin typeface="Arial" panose="020B0604020202020204" pitchFamily="34" charset="0"/>
                <a:cs typeface="Arial" panose="020B0604020202020204" pitchFamily="34" charset="0"/>
              </a:rPr>
              <a:t>Vulnerabilities </a:t>
            </a:r>
            <a:r>
              <a:rPr lang="en-US" sz="2400" b="0" dirty="0" err="1">
                <a:latin typeface="Arial" panose="020B0604020202020204" pitchFamily="34" charset="0"/>
                <a:cs typeface="Arial" panose="020B0604020202020204" pitchFamily="34" charset="0"/>
              </a:rPr>
              <a:t>dijelaskan</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sesuai</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standar</a:t>
            </a:r>
            <a:r>
              <a:rPr lang="en-US" sz="2400" b="0" dirty="0">
                <a:latin typeface="Arial" panose="020B0604020202020204" pitchFamily="34" charset="0"/>
                <a:cs typeface="Arial" panose="020B0604020202020204" pitchFamily="34" charset="0"/>
              </a:rPr>
              <a:t> yang </a:t>
            </a:r>
            <a:r>
              <a:rPr lang="en-US" sz="2400" b="0" dirty="0" err="1">
                <a:latin typeface="Arial" panose="020B0604020202020204" pitchFamily="34" charset="0"/>
                <a:cs typeface="Arial" panose="020B0604020202020204" pitchFamily="34" charset="0"/>
              </a:rPr>
              <a:t>ada</a:t>
            </a:r>
            <a:r>
              <a:rPr lang="en-US" sz="2400" b="0" dirty="0">
                <a:latin typeface="Arial" panose="020B0604020202020204" pitchFamily="34" charset="0"/>
                <a:cs typeface="Arial" panose="020B0604020202020204" pitchFamily="34" charset="0"/>
              </a:rPr>
              <a:t>.</a:t>
            </a:r>
          </a:p>
          <a:p>
            <a:pPr marL="914400" indent="-571500" algn="just">
              <a:tabLst>
                <a:tab pos="914400" algn="l"/>
              </a:tabLst>
            </a:pPr>
            <a:r>
              <a:rPr lang="en-US" sz="2400" b="0" dirty="0" smtClean="0">
                <a:latin typeface="Arial" panose="020B0604020202020204" pitchFamily="34" charset="0"/>
                <a:cs typeface="Arial" panose="020B0604020202020204" pitchFamily="34" charset="0"/>
              </a:rPr>
              <a:t>2.5	Mixed </a:t>
            </a:r>
            <a:r>
              <a:rPr lang="en-US" sz="2400" b="0" dirty="0">
                <a:latin typeface="Arial" panose="020B0604020202020204" pitchFamily="34" charset="0"/>
                <a:cs typeface="Arial" panose="020B0604020202020204" pitchFamily="34" charset="0"/>
              </a:rPr>
              <a:t>Application Vulnerabilities </a:t>
            </a:r>
            <a:r>
              <a:rPr lang="en-US" sz="2400" b="0" dirty="0" err="1">
                <a:latin typeface="Arial" panose="020B0604020202020204" pitchFamily="34" charset="0"/>
                <a:cs typeface="Arial" panose="020B0604020202020204" pitchFamily="34" charset="0"/>
              </a:rPr>
              <a:t>dijelaskan</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sesuai</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standar</a:t>
            </a:r>
            <a:r>
              <a:rPr lang="en-US" sz="2400" b="0" dirty="0">
                <a:latin typeface="Arial" panose="020B0604020202020204" pitchFamily="34" charset="0"/>
                <a:cs typeface="Arial" panose="020B0604020202020204" pitchFamily="34" charset="0"/>
              </a:rPr>
              <a:t> yang </a:t>
            </a:r>
            <a:r>
              <a:rPr lang="en-US" sz="2400" b="0" dirty="0" err="1">
                <a:latin typeface="Arial" panose="020B0604020202020204" pitchFamily="34" charset="0"/>
                <a:cs typeface="Arial" panose="020B0604020202020204" pitchFamily="34" charset="0"/>
              </a:rPr>
              <a:t>ada</a:t>
            </a:r>
            <a:r>
              <a:rPr lang="en-US" sz="2400" b="0" dirty="0" smtClean="0">
                <a:latin typeface="Arial" panose="020B0604020202020204" pitchFamily="34" charset="0"/>
                <a:cs typeface="Arial" panose="020B0604020202020204" pitchFamily="34" charset="0"/>
              </a:rPr>
              <a:t>.</a:t>
            </a:r>
            <a:endParaRPr lang="en-US" sz="2400" b="0" dirty="0">
              <a:latin typeface="Arial" panose="020B0604020202020204" pitchFamily="34" charset="0"/>
              <a:cs typeface="Arial" panose="020B0604020202020204" pitchFamily="34" charset="0"/>
            </a:endParaRPr>
          </a:p>
        </p:txBody>
      </p:sp>
      <p:sp>
        <p:nvSpPr>
          <p:cNvPr id="4" name="Title 1"/>
          <p:cNvSpPr>
            <a:spLocks noGrp="1"/>
          </p:cNvSpPr>
          <p:nvPr>
            <p:ph type="title"/>
          </p:nvPr>
        </p:nvSpPr>
        <p:spPr>
          <a:xfrm>
            <a:off x="960894" y="731838"/>
            <a:ext cx="11111769" cy="563562"/>
          </a:xfrm>
        </p:spPr>
        <p:txBody>
          <a:bodyPr/>
          <a:lstStyle/>
          <a:p>
            <a:r>
              <a:rPr lang="en-US" sz="2400" cap="none" dirty="0" smtClean="0"/>
              <a:t>Mobile IP									</a:t>
            </a:r>
            <a:endParaRPr lang="en-US" sz="2400" cap="none" dirty="0"/>
          </a:p>
        </p:txBody>
      </p:sp>
    </p:spTree>
    <p:extLst>
      <p:ext uri="{BB962C8B-B14F-4D97-AF65-F5344CB8AC3E}">
        <p14:creationId xmlns:p14="http://schemas.microsoft.com/office/powerpoint/2010/main" val="67340979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3084" y="3429000"/>
            <a:ext cx="10363200" cy="822299"/>
          </a:xfrm>
        </p:spPr>
        <p:txBody>
          <a:bodyPr/>
          <a:lstStyle/>
          <a:p>
            <a:pPr algn="ctr"/>
            <a:r>
              <a:rPr lang="nl-NL" dirty="0">
                <a:solidFill>
                  <a:srgbClr val="C00000"/>
                </a:solidFill>
              </a:rPr>
              <a:t>WLAN </a:t>
            </a:r>
            <a:r>
              <a:rPr lang="nl-NL" dirty="0" smtClean="0">
                <a:solidFill>
                  <a:srgbClr val="C00000"/>
                </a:solidFill>
              </a:rPr>
              <a:t>Vulnerabilities</a:t>
            </a:r>
            <a:endParaRPr lang="en-US" dirty="0">
              <a:solidFill>
                <a:srgbClr val="C00000"/>
              </a:solidFill>
            </a:endParaRPr>
          </a:p>
        </p:txBody>
      </p:sp>
      <p:sp>
        <p:nvSpPr>
          <p:cNvPr id="3" name="Text Placeholder 2"/>
          <p:cNvSpPr>
            <a:spLocks noGrp="1"/>
          </p:cNvSpPr>
          <p:nvPr>
            <p:ph type="body" idx="1"/>
          </p:nvPr>
        </p:nvSpPr>
        <p:spPr>
          <a:xfrm>
            <a:off x="963084" y="2906713"/>
            <a:ext cx="10363200" cy="522287"/>
          </a:xfrm>
        </p:spPr>
        <p:txBody>
          <a:bodyPr/>
          <a:lstStyle/>
          <a:p>
            <a:pPr algn="ctr"/>
            <a:r>
              <a:rPr lang="nl-NL">
                <a:solidFill>
                  <a:srgbClr val="692AA2"/>
                </a:solidFill>
              </a:rPr>
              <a:t>(Kerentanan Jaringan Wireless)</a:t>
            </a:r>
            <a:endParaRPr lang="en-US"/>
          </a:p>
        </p:txBody>
      </p:sp>
    </p:spTree>
    <p:extLst>
      <p:ext uri="{BB962C8B-B14F-4D97-AF65-F5344CB8AC3E}">
        <p14:creationId xmlns:p14="http://schemas.microsoft.com/office/powerpoint/2010/main" val="1377551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Hasil gambar untuk logo elnus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911424" y="1412776"/>
            <a:ext cx="10657184" cy="5632312"/>
          </a:xfrm>
          <a:prstGeom prst="rect">
            <a:avLst/>
          </a:prstGeom>
          <a:noFill/>
        </p:spPr>
        <p:txBody>
          <a:bodyPr wrap="square" rtlCol="0">
            <a:spAutoFit/>
          </a:bodyPr>
          <a:lstStyle/>
          <a:p>
            <a:r>
              <a:rPr lang="en-US" b="1" dirty="0" err="1" smtClean="0">
                <a:solidFill>
                  <a:srgbClr val="FF0000"/>
                </a:solidFill>
              </a:rPr>
              <a:t>Deskripsi</a:t>
            </a:r>
            <a:r>
              <a:rPr lang="en-US" b="1" dirty="0" smtClean="0">
                <a:solidFill>
                  <a:srgbClr val="FF0000"/>
                </a:solidFill>
              </a:rPr>
              <a:t> </a:t>
            </a:r>
            <a:r>
              <a:rPr lang="en-US" b="1" dirty="0" err="1" smtClean="0">
                <a:solidFill>
                  <a:srgbClr val="FF0000"/>
                </a:solidFill>
              </a:rPr>
              <a:t>Singkat</a:t>
            </a:r>
            <a:r>
              <a:rPr lang="en-US" b="1" dirty="0" smtClean="0">
                <a:solidFill>
                  <a:srgbClr val="FF0000"/>
                </a:solidFill>
              </a:rPr>
              <a:t> </a:t>
            </a:r>
            <a:r>
              <a:rPr lang="en-US" b="1" dirty="0" err="1" smtClean="0">
                <a:solidFill>
                  <a:srgbClr val="FF0000"/>
                </a:solidFill>
              </a:rPr>
              <a:t>mengenai</a:t>
            </a:r>
            <a:r>
              <a:rPr lang="en-US" b="1" dirty="0" smtClean="0">
                <a:solidFill>
                  <a:srgbClr val="FF0000"/>
                </a:solidFill>
              </a:rPr>
              <a:t> </a:t>
            </a:r>
            <a:r>
              <a:rPr lang="en-US" b="1" dirty="0" err="1" smtClean="0">
                <a:solidFill>
                  <a:srgbClr val="FF0000"/>
                </a:solidFill>
              </a:rPr>
              <a:t>Topik</a:t>
            </a:r>
            <a:endParaRPr lang="en-US" b="1" dirty="0" smtClean="0">
              <a:solidFill>
                <a:srgbClr val="FF0000"/>
              </a:solidFill>
            </a:endParaRPr>
          </a:p>
          <a:p>
            <a:pPr marL="342900"/>
            <a:r>
              <a:rPr lang="en-US" dirty="0" err="1" smtClean="0"/>
              <a:t>Topik</a:t>
            </a:r>
            <a:r>
              <a:rPr lang="en-US" dirty="0" smtClean="0"/>
              <a:t>  </a:t>
            </a:r>
            <a:r>
              <a:rPr lang="en-US" dirty="0" err="1"/>
              <a:t>berisi</a:t>
            </a:r>
            <a:r>
              <a:rPr lang="en-US" dirty="0"/>
              <a:t> </a:t>
            </a:r>
            <a:r>
              <a:rPr lang="en-US" dirty="0" err="1"/>
              <a:t>Penjelasan</a:t>
            </a:r>
            <a:r>
              <a:rPr lang="en-US" dirty="0"/>
              <a:t> </a:t>
            </a:r>
            <a:r>
              <a:rPr lang="en-US" dirty="0" err="1"/>
              <a:t>dasar</a:t>
            </a:r>
            <a:r>
              <a:rPr lang="en-US" dirty="0"/>
              <a:t> </a:t>
            </a:r>
            <a:r>
              <a:rPr lang="en-US" dirty="0" err="1"/>
              <a:t>dasar</a:t>
            </a:r>
            <a:r>
              <a:rPr lang="en-US" dirty="0"/>
              <a:t> Mobile Communications Security, Wireless Vulnerabilities, </a:t>
            </a:r>
            <a:r>
              <a:rPr lang="en-US" dirty="0" err="1"/>
              <a:t>Tipe</a:t>
            </a:r>
            <a:r>
              <a:rPr lang="en-US" dirty="0"/>
              <a:t> Attack </a:t>
            </a:r>
            <a:r>
              <a:rPr lang="en-US" dirty="0" err="1"/>
              <a:t>pada</a:t>
            </a:r>
            <a:r>
              <a:rPr lang="en-US" dirty="0"/>
              <a:t> Mobile Environment, </a:t>
            </a:r>
            <a:r>
              <a:rPr lang="en-US" dirty="0" err="1"/>
              <a:t>Teknik</a:t>
            </a:r>
            <a:r>
              <a:rPr lang="en-US" dirty="0"/>
              <a:t> </a:t>
            </a:r>
            <a:r>
              <a:rPr lang="en-US" dirty="0" err="1"/>
              <a:t>Perlindungan</a:t>
            </a:r>
            <a:r>
              <a:rPr lang="en-US" dirty="0"/>
              <a:t> (Protection Technique) </a:t>
            </a:r>
            <a:r>
              <a:rPr lang="en-US" dirty="0" err="1"/>
              <a:t>pada</a:t>
            </a:r>
            <a:r>
              <a:rPr lang="en-US" dirty="0"/>
              <a:t> Mobile Systems</a:t>
            </a:r>
            <a:r>
              <a:rPr lang="en-US" dirty="0"/>
              <a:t> </a:t>
            </a:r>
            <a:endParaRPr lang="en-US" dirty="0" smtClean="0">
              <a:solidFill>
                <a:srgbClr val="FF0000"/>
              </a:solidFill>
            </a:endParaRPr>
          </a:p>
          <a:p>
            <a:endParaRPr lang="en-US" dirty="0" smtClean="0">
              <a:solidFill>
                <a:srgbClr val="FF0000"/>
              </a:solidFill>
            </a:endParaRPr>
          </a:p>
          <a:p>
            <a:r>
              <a:rPr lang="en-US" b="1" dirty="0" err="1">
                <a:solidFill>
                  <a:srgbClr val="FF0000"/>
                </a:solidFill>
              </a:rPr>
              <a:t>Tujuan</a:t>
            </a:r>
            <a:r>
              <a:rPr lang="en-US" b="1" dirty="0">
                <a:solidFill>
                  <a:srgbClr val="FF0000"/>
                </a:solidFill>
              </a:rPr>
              <a:t> </a:t>
            </a:r>
            <a:r>
              <a:rPr lang="en-US" b="1" dirty="0" err="1">
                <a:solidFill>
                  <a:srgbClr val="FF0000"/>
                </a:solidFill>
              </a:rPr>
              <a:t>Pelatihan</a:t>
            </a:r>
            <a:endParaRPr lang="en-US" b="1" dirty="0">
              <a:solidFill>
                <a:srgbClr val="FF0000"/>
              </a:solidFill>
            </a:endParaRPr>
          </a:p>
          <a:p>
            <a:pPr marL="282575"/>
            <a:r>
              <a:rPr lang="en-US" dirty="0" err="1"/>
              <a:t>Setelah</a:t>
            </a:r>
            <a:r>
              <a:rPr lang="en-US" dirty="0" smtClean="0"/>
              <a:t> </a:t>
            </a:r>
            <a:r>
              <a:rPr lang="en-US" dirty="0" err="1"/>
              <a:t>mengikuti</a:t>
            </a:r>
            <a:r>
              <a:rPr lang="en-US" dirty="0"/>
              <a:t> </a:t>
            </a:r>
            <a:r>
              <a:rPr lang="en-US" dirty="0" err="1"/>
              <a:t>pelatihan</a:t>
            </a:r>
            <a:r>
              <a:rPr lang="en-US" dirty="0"/>
              <a:t> </a:t>
            </a:r>
            <a:r>
              <a:rPr lang="en-US" dirty="0" err="1"/>
              <a:t>ini</a:t>
            </a:r>
            <a:r>
              <a:rPr lang="en-US" dirty="0"/>
              <a:t>, </a:t>
            </a:r>
            <a:r>
              <a:rPr lang="en-US" dirty="0" err="1"/>
              <a:t>peserta</a:t>
            </a:r>
            <a:r>
              <a:rPr lang="en-US" dirty="0"/>
              <a:t> </a:t>
            </a:r>
            <a:r>
              <a:rPr lang="en-US" dirty="0" err="1"/>
              <a:t>dapat</a:t>
            </a:r>
            <a:r>
              <a:rPr lang="en-US" dirty="0"/>
              <a:t> </a:t>
            </a:r>
            <a:r>
              <a:rPr lang="en-US" dirty="0" err="1"/>
              <a:t>meningkatkan</a:t>
            </a:r>
            <a:r>
              <a:rPr lang="en-US" dirty="0"/>
              <a:t> </a:t>
            </a:r>
            <a:r>
              <a:rPr lang="en-US" dirty="0" err="1"/>
              <a:t>kompetensi</a:t>
            </a:r>
            <a:r>
              <a:rPr lang="en-US" dirty="0"/>
              <a:t> </a:t>
            </a:r>
            <a:r>
              <a:rPr lang="en-US" dirty="0" err="1" smtClean="0"/>
              <a:t>teknis</a:t>
            </a:r>
            <a:r>
              <a:rPr lang="en-US" dirty="0"/>
              <a:t> </a:t>
            </a:r>
            <a:r>
              <a:rPr lang="en-US" dirty="0" err="1" smtClean="0"/>
              <a:t>dalam</a:t>
            </a:r>
            <a:r>
              <a:rPr lang="en-US" dirty="0" smtClean="0"/>
              <a:t> </a:t>
            </a:r>
            <a:r>
              <a:rPr lang="id-ID" dirty="0"/>
              <a:t>me</a:t>
            </a:r>
            <a:r>
              <a:rPr lang="en-US" dirty="0" err="1"/>
              <a:t>mbuat</a:t>
            </a:r>
            <a:r>
              <a:rPr lang="en-US" dirty="0"/>
              <a:t> security </a:t>
            </a:r>
            <a:r>
              <a:rPr lang="en-US" dirty="0" err="1"/>
              <a:t>pada</a:t>
            </a:r>
            <a:r>
              <a:rPr lang="en-US" dirty="0"/>
              <a:t> </a:t>
            </a:r>
            <a:r>
              <a:rPr lang="en-US" dirty="0" err="1"/>
              <a:t>mobil</a:t>
            </a:r>
            <a:r>
              <a:rPr lang="en-US" dirty="0"/>
              <a:t> </a:t>
            </a:r>
            <a:r>
              <a:rPr lang="en-US" dirty="0" err="1"/>
              <a:t>sesuai</a:t>
            </a:r>
            <a:r>
              <a:rPr lang="en-US" dirty="0"/>
              <a:t> </a:t>
            </a:r>
            <a:r>
              <a:rPr lang="en-US" dirty="0" err="1"/>
              <a:t>dengan</a:t>
            </a:r>
            <a:r>
              <a:rPr lang="en-US" dirty="0"/>
              <a:t> </a:t>
            </a:r>
            <a:r>
              <a:rPr lang="en-US" dirty="0" err="1"/>
              <a:t>kebutuhan</a:t>
            </a:r>
            <a:r>
              <a:rPr lang="en-US" dirty="0"/>
              <a:t>.</a:t>
            </a:r>
          </a:p>
          <a:p>
            <a:endParaRPr lang="en-US" dirty="0" smtClean="0"/>
          </a:p>
          <a:p>
            <a:r>
              <a:rPr lang="en-US" b="1" dirty="0" err="1">
                <a:solidFill>
                  <a:srgbClr val="FF0000"/>
                </a:solidFill>
              </a:rPr>
              <a:t>Materi</a:t>
            </a:r>
            <a:r>
              <a:rPr lang="en-US" b="1" dirty="0">
                <a:solidFill>
                  <a:srgbClr val="FF0000"/>
                </a:solidFill>
              </a:rPr>
              <a:t> Yang </a:t>
            </a:r>
            <a:r>
              <a:rPr lang="en-US" b="1" dirty="0" err="1">
                <a:solidFill>
                  <a:srgbClr val="FF0000"/>
                </a:solidFill>
              </a:rPr>
              <a:t>akan</a:t>
            </a:r>
            <a:r>
              <a:rPr lang="en-US" b="1" dirty="0">
                <a:solidFill>
                  <a:srgbClr val="FF0000"/>
                </a:solidFill>
              </a:rPr>
              <a:t> </a:t>
            </a:r>
            <a:r>
              <a:rPr lang="en-US" b="1" dirty="0" err="1">
                <a:solidFill>
                  <a:srgbClr val="FF0000"/>
                </a:solidFill>
              </a:rPr>
              <a:t>disampaikan</a:t>
            </a:r>
            <a:r>
              <a:rPr lang="en-US" b="1" dirty="0">
                <a:solidFill>
                  <a:srgbClr val="FF0000"/>
                </a:solidFill>
              </a:rPr>
              <a:t>:</a:t>
            </a:r>
          </a:p>
          <a:p>
            <a:pPr marL="180975"/>
            <a:r>
              <a:rPr lang="en-US" dirty="0" smtClean="0"/>
              <a:t>1. </a:t>
            </a:r>
            <a:r>
              <a:rPr lang="en-US" dirty="0" err="1" smtClean="0"/>
              <a:t>Dasar-dasar</a:t>
            </a:r>
            <a:r>
              <a:rPr lang="en-US" dirty="0" smtClean="0"/>
              <a:t> mobile security</a:t>
            </a:r>
          </a:p>
          <a:p>
            <a:pPr marL="180975"/>
            <a:r>
              <a:rPr lang="en-US" dirty="0" smtClean="0"/>
              <a:t>2</a:t>
            </a:r>
            <a:r>
              <a:rPr lang="en-US" dirty="0"/>
              <a:t>. </a:t>
            </a:r>
            <a:r>
              <a:rPr lang="en-US" dirty="0" err="1" smtClean="0"/>
              <a:t>Wiriless</a:t>
            </a:r>
            <a:r>
              <a:rPr lang="en-US" dirty="0" smtClean="0"/>
              <a:t> </a:t>
            </a:r>
            <a:r>
              <a:rPr lang="en-US" dirty="0" err="1" smtClean="0"/>
              <a:t>fulneribilities</a:t>
            </a:r>
            <a:endParaRPr lang="en-US" dirty="0"/>
          </a:p>
          <a:p>
            <a:pPr marL="180975"/>
            <a:r>
              <a:rPr lang="en-US" dirty="0" smtClean="0"/>
              <a:t>3. Type Attack </a:t>
            </a:r>
            <a:r>
              <a:rPr lang="en-US" dirty="0" err="1" smtClean="0"/>
              <a:t>pada</a:t>
            </a:r>
            <a:r>
              <a:rPr lang="en-US" dirty="0" smtClean="0"/>
              <a:t> mobile environment</a:t>
            </a:r>
            <a:endParaRPr lang="en-US" dirty="0"/>
          </a:p>
          <a:p>
            <a:endParaRPr lang="en-US" b="1" dirty="0" smtClean="0">
              <a:solidFill>
                <a:srgbClr val="FF0000"/>
              </a:solidFill>
            </a:endParaRPr>
          </a:p>
          <a:p>
            <a:r>
              <a:rPr lang="en-US" b="1" dirty="0" err="1" smtClean="0">
                <a:solidFill>
                  <a:srgbClr val="FF0000"/>
                </a:solidFill>
              </a:rPr>
              <a:t>Tugas</a:t>
            </a:r>
            <a:r>
              <a:rPr lang="en-US" b="1" dirty="0" smtClean="0">
                <a:solidFill>
                  <a:srgbClr val="FF0000"/>
                </a:solidFill>
              </a:rPr>
              <a:t> </a:t>
            </a:r>
            <a:r>
              <a:rPr lang="en-US" dirty="0"/>
              <a:t>:  </a:t>
            </a:r>
            <a:r>
              <a:rPr lang="id-ID" b="1" i="1" dirty="0" smtClean="0"/>
              <a:t>Mempersiapkan </a:t>
            </a:r>
            <a:r>
              <a:rPr lang="id-ID" b="1" i="1" dirty="0"/>
              <a:t>peralatan dan bahan/materi</a:t>
            </a:r>
            <a:r>
              <a:rPr lang="en-US" b="1" i="1" dirty="0"/>
              <a:t>, </a:t>
            </a:r>
            <a:r>
              <a:rPr lang="en-US" b="1" i="1" dirty="0" err="1"/>
              <a:t>Mengumpulkan</a:t>
            </a:r>
            <a:r>
              <a:rPr lang="en-US" b="1" i="1" dirty="0"/>
              <a:t> </a:t>
            </a:r>
            <a:r>
              <a:rPr lang="en-US" b="1" i="1" dirty="0" err="1"/>
              <a:t>informasi</a:t>
            </a:r>
            <a:r>
              <a:rPr lang="en-US" b="1" i="1" dirty="0"/>
              <a:t>  </a:t>
            </a:r>
            <a:r>
              <a:rPr lang="en-US" b="1" i="1" dirty="0" err="1" smtClean="0"/>
              <a:t>dan</a:t>
            </a:r>
            <a:r>
              <a:rPr lang="en-US" b="1" i="1" dirty="0" smtClean="0"/>
              <a:t> </a:t>
            </a:r>
            <a:r>
              <a:rPr lang="en-US" b="1" i="1" dirty="0" err="1" smtClean="0"/>
              <a:t>menuliskan</a:t>
            </a:r>
            <a:r>
              <a:rPr lang="en-US" b="1" i="1" dirty="0" smtClean="0"/>
              <a:t> 	</a:t>
            </a:r>
            <a:r>
              <a:rPr lang="en-US" b="1" i="1" dirty="0" err="1" smtClean="0"/>
              <a:t>hal-hal</a:t>
            </a:r>
            <a:r>
              <a:rPr lang="en-US" b="1" i="1" dirty="0" smtClean="0"/>
              <a:t> yang </a:t>
            </a:r>
            <a:r>
              <a:rPr lang="en-US" b="1" i="1" dirty="0" err="1" smtClean="0"/>
              <a:t>berkaitan</a:t>
            </a:r>
            <a:r>
              <a:rPr lang="en-US" b="1" i="1" dirty="0" smtClean="0"/>
              <a:t> </a:t>
            </a:r>
            <a:r>
              <a:rPr lang="en-US" b="1" i="1" dirty="0" err="1" smtClean="0"/>
              <a:t>dengan</a:t>
            </a:r>
            <a:r>
              <a:rPr lang="en-US" b="1" i="1" dirty="0" smtClean="0"/>
              <a:t> security </a:t>
            </a:r>
            <a:r>
              <a:rPr lang="en-US" b="1" i="1" dirty="0" err="1" smtClean="0"/>
              <a:t>pada</a:t>
            </a:r>
            <a:r>
              <a:rPr lang="en-US" b="1" i="1" dirty="0" smtClean="0"/>
              <a:t> mobile.</a:t>
            </a:r>
            <a:endParaRPr lang="en-US" b="1" i="1" dirty="0"/>
          </a:p>
          <a:p>
            <a:endParaRPr lang="en-US" dirty="0"/>
          </a:p>
          <a:p>
            <a:r>
              <a:rPr lang="en-US" dirty="0" smtClean="0"/>
              <a:t>Outcome/</a:t>
            </a:r>
            <a:r>
              <a:rPr lang="en-US" dirty="0" err="1" smtClean="0"/>
              <a:t>Capaian</a:t>
            </a:r>
            <a:r>
              <a:rPr lang="en-US" dirty="0" smtClean="0"/>
              <a:t> </a:t>
            </a:r>
            <a:r>
              <a:rPr lang="en-US" dirty="0" err="1" smtClean="0"/>
              <a:t>Pelatihan</a:t>
            </a:r>
            <a:endParaRPr lang="en-US" dirty="0" smtClean="0"/>
          </a:p>
          <a:p>
            <a:r>
              <a:rPr lang="en-US" b="1" i="1" dirty="0" smtClean="0"/>
              <a:t>	</a:t>
            </a:r>
            <a:r>
              <a:rPr lang="en-US" b="1" i="1" dirty="0" err="1" smtClean="0"/>
              <a:t>Mengumpulkan</a:t>
            </a:r>
            <a:r>
              <a:rPr lang="en-US" b="1" i="1" dirty="0" smtClean="0"/>
              <a:t> </a:t>
            </a:r>
            <a:r>
              <a:rPr lang="en-US" b="1" i="1" dirty="0" err="1"/>
              <a:t>informasi</a:t>
            </a:r>
            <a:r>
              <a:rPr lang="en-US" b="1" i="1" dirty="0"/>
              <a:t> </a:t>
            </a:r>
            <a:r>
              <a:rPr lang="en-US" b="1" i="1" dirty="0" err="1"/>
              <a:t>mengenai</a:t>
            </a:r>
            <a:r>
              <a:rPr lang="en-US" b="1" i="1" dirty="0"/>
              <a:t> </a:t>
            </a:r>
            <a:r>
              <a:rPr lang="en-US" b="1" i="1" dirty="0" smtClean="0"/>
              <a:t>mobile security </a:t>
            </a:r>
            <a:r>
              <a:rPr lang="en-US" b="1" i="1" dirty="0" err="1"/>
              <a:t>dan</a:t>
            </a:r>
            <a:r>
              <a:rPr lang="en-US" b="1" i="1" dirty="0"/>
              <a:t> </a:t>
            </a:r>
            <a:r>
              <a:rPr lang="en-US" b="1" i="1" dirty="0" err="1"/>
              <a:t>Menuliskan</a:t>
            </a:r>
            <a:r>
              <a:rPr lang="en-US" b="1" i="1" dirty="0"/>
              <a:t> </a:t>
            </a:r>
            <a:r>
              <a:rPr lang="en-US" b="1" i="1" dirty="0" err="1" smtClean="0"/>
              <a:t>tentang</a:t>
            </a:r>
            <a:r>
              <a:rPr lang="en-US" b="1" i="1" dirty="0" smtClean="0"/>
              <a:t> security 	yang </a:t>
            </a:r>
            <a:r>
              <a:rPr lang="en-US" b="1" i="1" dirty="0" err="1" smtClean="0"/>
              <a:t>ada</a:t>
            </a:r>
            <a:r>
              <a:rPr lang="en-US" b="1" i="1" dirty="0" smtClean="0"/>
              <a:t> </a:t>
            </a:r>
            <a:r>
              <a:rPr lang="en-US" b="1" i="1" dirty="0" err="1" smtClean="0"/>
              <a:t>pada</a:t>
            </a:r>
            <a:r>
              <a:rPr lang="en-US" b="1" i="1" dirty="0" smtClean="0"/>
              <a:t> mobile </a:t>
            </a:r>
            <a:r>
              <a:rPr lang="en-US" b="1" i="1" dirty="0" err="1" smtClean="0"/>
              <a:t>serta</a:t>
            </a:r>
            <a:r>
              <a:rPr lang="en-US" b="1" i="1" dirty="0" smtClean="0"/>
              <a:t>  type-type attack </a:t>
            </a:r>
            <a:r>
              <a:rPr lang="en-US" b="1" i="1" dirty="0" err="1" smtClean="0"/>
              <a:t>pada</a:t>
            </a:r>
            <a:r>
              <a:rPr lang="en-US" b="1" i="1" dirty="0" smtClean="0"/>
              <a:t> mobile environment.</a:t>
            </a:r>
            <a:r>
              <a:rPr lang="en-US" dirty="0" smtClean="0">
                <a:solidFill>
                  <a:srgbClr val="FF0000"/>
                </a:solidFill>
              </a:rPr>
              <a:t> </a:t>
            </a:r>
            <a:endParaRPr lang="en-US" dirty="0">
              <a:solidFill>
                <a:srgbClr val="FF0000"/>
              </a:solidFill>
            </a:endParaRPr>
          </a:p>
          <a:p>
            <a:endParaRPr lang="en-US" dirty="0"/>
          </a:p>
        </p:txBody>
      </p:sp>
      <p:sp>
        <p:nvSpPr>
          <p:cNvPr id="5" name="Rectangle 4"/>
          <p:cNvSpPr/>
          <p:nvPr/>
        </p:nvSpPr>
        <p:spPr>
          <a:xfrm>
            <a:off x="767408" y="807095"/>
            <a:ext cx="11017224" cy="461665"/>
          </a:xfrm>
          <a:prstGeom prst="rect">
            <a:avLst/>
          </a:prstGeom>
        </p:spPr>
        <p:txBody>
          <a:bodyPr wrap="square">
            <a:spAutoFit/>
          </a:bodyPr>
          <a:lstStyle/>
          <a:p>
            <a:r>
              <a:rPr lang="en-US" sz="2400" b="1" dirty="0" err="1">
                <a:solidFill>
                  <a:schemeClr val="bg1"/>
                </a:solidFill>
              </a:rPr>
              <a:t>Deskripsi</a:t>
            </a:r>
            <a:r>
              <a:rPr lang="en-US" sz="2400" b="1" dirty="0">
                <a:solidFill>
                  <a:schemeClr val="bg1"/>
                </a:solidFill>
              </a:rPr>
              <a:t> </a:t>
            </a:r>
            <a:r>
              <a:rPr lang="en-US" sz="2400" b="1" dirty="0" err="1">
                <a:solidFill>
                  <a:schemeClr val="bg1"/>
                </a:solidFill>
              </a:rPr>
              <a:t>Singkat</a:t>
            </a:r>
            <a:r>
              <a:rPr lang="en-US" sz="2400" b="1" dirty="0">
                <a:solidFill>
                  <a:schemeClr val="bg1"/>
                </a:solidFill>
              </a:rPr>
              <a:t> </a:t>
            </a:r>
            <a:r>
              <a:rPr lang="en-US" sz="2400" dirty="0">
                <a:solidFill>
                  <a:schemeClr val="bg1"/>
                </a:solidFill>
              </a:rPr>
              <a:t>	</a:t>
            </a:r>
            <a:endParaRPr lang="en-US" sz="2000" dirty="0">
              <a:solidFill>
                <a:schemeClr val="bg1"/>
              </a:solidFill>
            </a:endParaRPr>
          </a:p>
        </p:txBody>
      </p:sp>
    </p:spTree>
    <p:extLst>
      <p:ext uri="{BB962C8B-B14F-4D97-AF65-F5344CB8AC3E}">
        <p14:creationId xmlns:p14="http://schemas.microsoft.com/office/powerpoint/2010/main" val="332181770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4400" y="731838"/>
            <a:ext cx="11014248" cy="563562"/>
          </a:xfrm>
        </p:spPr>
        <p:txBody>
          <a:bodyPr/>
          <a:lstStyle/>
          <a:p>
            <a:r>
              <a:rPr lang="en-US" sz="2400" dirty="0"/>
              <a:t>WLAN </a:t>
            </a:r>
            <a:r>
              <a:rPr lang="en-US" sz="2400" dirty="0" smtClean="0"/>
              <a:t>Vulnerabilities							</a:t>
            </a:r>
            <a:endParaRPr lang="en-US" sz="2400" dirty="0"/>
          </a:p>
        </p:txBody>
      </p:sp>
      <p:sp>
        <p:nvSpPr>
          <p:cNvPr id="5" name="Content Placeholder 4"/>
          <p:cNvSpPr>
            <a:spLocks noGrp="1"/>
          </p:cNvSpPr>
          <p:nvPr>
            <p:ph idx="1"/>
          </p:nvPr>
        </p:nvSpPr>
        <p:spPr>
          <a:xfrm>
            <a:off x="697971" y="1628800"/>
            <a:ext cx="10729192" cy="2160240"/>
          </a:xfrm>
        </p:spPr>
        <p:txBody>
          <a:bodyPr/>
          <a:lstStyle/>
          <a:p>
            <a:pPr marL="0" indent="0" algn="ctr">
              <a:buNone/>
            </a:pPr>
            <a:r>
              <a:rPr lang="en-US" dirty="0" err="1">
                <a:latin typeface="Arial" panose="020B0604020202020204" pitchFamily="34" charset="0"/>
                <a:cs typeface="Arial" panose="020B0604020202020204" pitchFamily="34" charset="0"/>
              </a:rPr>
              <a:t>Jaringan</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wireless (</a:t>
            </a:r>
            <a:r>
              <a:rPr lang="en-US" dirty="0" err="1" smtClean="0">
                <a:latin typeface="Arial" panose="020B0604020202020204" pitchFamily="34" charset="0"/>
                <a:cs typeface="Arial" panose="020B0604020202020204" pitchFamily="34" charset="0"/>
              </a:rPr>
              <a:t>tanpa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kabel</a:t>
            </a:r>
            <a:r>
              <a:rPr lang="en-US"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menjadi</a:t>
            </a:r>
            <a:r>
              <a:rPr lang="en-US" b="0" dirty="0" smtClean="0">
                <a:latin typeface="Arial" panose="020B0604020202020204" pitchFamily="34" charset="0"/>
                <a:cs typeface="Arial" panose="020B0604020202020204" pitchFamily="34" charset="0"/>
              </a:rPr>
              <a:t> </a:t>
            </a:r>
            <a:r>
              <a:rPr lang="en-US" b="0" dirty="0" err="1">
                <a:latin typeface="Arial" panose="020B0604020202020204" pitchFamily="34" charset="0"/>
                <a:cs typeface="Arial" panose="020B0604020202020204" pitchFamily="34" charset="0"/>
              </a:rPr>
              <a:t>semakin</a:t>
            </a:r>
            <a:r>
              <a:rPr lang="en-US" b="0" dirty="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ramai</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dipergunakan</a:t>
            </a:r>
            <a:r>
              <a:rPr lang="en-US" b="0" dirty="0" smtClean="0">
                <a:latin typeface="Arial" panose="020B0604020202020204" pitchFamily="34" charset="0"/>
                <a:cs typeface="Arial" panose="020B0604020202020204" pitchFamily="34" charset="0"/>
              </a:rPr>
              <a:t> di </a:t>
            </a:r>
            <a:r>
              <a:rPr lang="en-US" b="0" dirty="0" err="1" smtClean="0">
                <a:latin typeface="Arial" panose="020B0604020202020204" pitchFamily="34" charset="0"/>
                <a:cs typeface="Arial" panose="020B0604020202020204" pitchFamily="34" charset="0"/>
              </a:rPr>
              <a:t>rumah</a:t>
            </a:r>
            <a:r>
              <a:rPr lang="en-US" b="0" dirty="0" smtClean="0">
                <a:latin typeface="Arial" panose="020B0604020202020204" pitchFamily="34" charset="0"/>
                <a:cs typeface="Arial" panose="020B0604020202020204" pitchFamily="34" charset="0"/>
              </a:rPr>
              <a:t> / </a:t>
            </a:r>
            <a:r>
              <a:rPr lang="en-US" b="0" dirty="0" err="1" smtClean="0">
                <a:latin typeface="Arial" panose="020B0604020202020204" pitchFamily="34" charset="0"/>
                <a:cs typeface="Arial" panose="020B0604020202020204" pitchFamily="34" charset="0"/>
              </a:rPr>
              <a:t>perkantoran</a:t>
            </a:r>
            <a:r>
              <a:rPr lang="en-US" b="0" dirty="0" smtClean="0">
                <a:latin typeface="Arial" panose="020B0604020202020204" pitchFamily="34" charset="0"/>
                <a:cs typeface="Arial" panose="020B0604020202020204" pitchFamily="34" charset="0"/>
              </a:rPr>
              <a:t> / </a:t>
            </a:r>
            <a:r>
              <a:rPr lang="en-US" b="0" dirty="0" err="1" smtClean="0">
                <a:latin typeface="Arial" panose="020B0604020202020204" pitchFamily="34" charset="0"/>
                <a:cs typeface="Arial" panose="020B0604020202020204" pitchFamily="34" charset="0"/>
              </a:rPr>
              <a:t>tempat</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makan</a:t>
            </a:r>
            <a:r>
              <a:rPr lang="en-US" b="0" dirty="0" smtClean="0">
                <a:latin typeface="Arial" panose="020B0604020202020204" pitchFamily="34" charset="0"/>
                <a:cs typeface="Arial" panose="020B0604020202020204" pitchFamily="34" charset="0"/>
              </a:rPr>
              <a:t> / </a:t>
            </a:r>
            <a:r>
              <a:rPr lang="en-US" b="0" dirty="0" err="1" smtClean="0">
                <a:latin typeface="Arial" panose="020B0604020202020204" pitchFamily="34" charset="0"/>
                <a:cs typeface="Arial" panose="020B0604020202020204" pitchFamily="34" charset="0"/>
              </a:rPr>
              <a:t>dikarenakan</a:t>
            </a:r>
            <a:r>
              <a:rPr lang="en-US" b="0"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kemudahan</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dalam</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segi</a:t>
            </a:r>
            <a:r>
              <a:rPr lang="en-US" b="0"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penggunaannya</a:t>
            </a:r>
            <a:r>
              <a:rPr lang="en-US" b="0" dirty="0" smtClean="0">
                <a:latin typeface="Arial" panose="020B0604020202020204" pitchFamily="34" charset="0"/>
                <a:cs typeface="Arial" panose="020B0604020202020204" pitchFamily="34" charset="0"/>
              </a:rPr>
              <a:t>. </a:t>
            </a:r>
            <a:endParaRPr lang="en-US" b="0" dirty="0">
              <a:latin typeface="Arial" panose="020B0604020202020204" pitchFamily="34" charset="0"/>
              <a:cs typeface="Arial" panose="020B0604020202020204" pitchFamily="34" charset="0"/>
            </a:endParaRPr>
          </a:p>
        </p:txBody>
      </p:sp>
      <p:sp>
        <p:nvSpPr>
          <p:cNvPr id="6" name="Rectangle 5"/>
          <p:cNvSpPr/>
          <p:nvPr/>
        </p:nvSpPr>
        <p:spPr>
          <a:xfrm>
            <a:off x="695400" y="5805264"/>
            <a:ext cx="10438184" cy="461665"/>
          </a:xfrm>
          <a:prstGeom prst="rect">
            <a:avLst/>
          </a:prstGeom>
        </p:spPr>
        <p:txBody>
          <a:bodyPr wrap="square">
            <a:spAutoFit/>
          </a:bodyPr>
          <a:lstStyle/>
          <a:p>
            <a:pPr marL="342900" indent="-342900" algn="just"/>
            <a:r>
              <a:rPr lang="en-US" sz="1200" dirty="0" err="1" smtClean="0">
                <a:latin typeface="Arial" panose="020B0604020202020204" pitchFamily="34" charset="0"/>
                <a:ea typeface="Cambria" panose="02040503050406030204" pitchFamily="18" charset="0"/>
                <a:cs typeface="Arial" panose="020B0604020202020204" pitchFamily="34" charset="0"/>
              </a:rPr>
              <a:t>Dhingra</a:t>
            </a:r>
            <a:r>
              <a:rPr lang="en-US" sz="1200" dirty="0" smtClean="0">
                <a:latin typeface="Arial" panose="020B0604020202020204" pitchFamily="34" charset="0"/>
                <a:ea typeface="Cambria" panose="02040503050406030204" pitchFamily="18" charset="0"/>
                <a:cs typeface="Arial" panose="020B0604020202020204" pitchFamily="34" charset="0"/>
              </a:rPr>
              <a:t>, M. et al, Wireless Network Security Threats </a:t>
            </a:r>
            <a:r>
              <a:rPr lang="en-US" sz="1200" dirty="0">
                <a:latin typeface="Arial" panose="020B0604020202020204" pitchFamily="34" charset="0"/>
                <a:ea typeface="Cambria" panose="02040503050406030204" pitchFamily="18" charset="0"/>
                <a:cs typeface="Arial" panose="020B0604020202020204" pitchFamily="34" charset="0"/>
              </a:rPr>
              <a:t>and </a:t>
            </a:r>
            <a:r>
              <a:rPr lang="en-US" sz="1200" dirty="0" smtClean="0">
                <a:latin typeface="Arial" panose="020B0604020202020204" pitchFamily="34" charset="0"/>
                <a:ea typeface="Cambria" panose="02040503050406030204" pitchFamily="18" charset="0"/>
                <a:cs typeface="Arial" panose="020B0604020202020204" pitchFamily="34" charset="0"/>
              </a:rPr>
              <a:t>Their Solutions</a:t>
            </a:r>
            <a:r>
              <a:rPr lang="en-US" sz="1200" dirty="0">
                <a:latin typeface="Arial" panose="020B0604020202020204" pitchFamily="34" charset="0"/>
                <a:ea typeface="Cambria" panose="02040503050406030204" pitchFamily="18" charset="0"/>
                <a:cs typeface="Arial" panose="020B0604020202020204" pitchFamily="34" charset="0"/>
              </a:rPr>
              <a:t>: a short study, International Journal of Smart Sensors and Ad Hoc Networks (IJSSAN), ISSN No. 2248-9738 (Print), Vol-2, Iss-1,2, 2012 </a:t>
            </a:r>
          </a:p>
        </p:txBody>
      </p:sp>
    </p:spTree>
    <p:extLst>
      <p:ext uri="{BB962C8B-B14F-4D97-AF65-F5344CB8AC3E}">
        <p14:creationId xmlns:p14="http://schemas.microsoft.com/office/powerpoint/2010/main" val="2730969216"/>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09600" y="1556792"/>
            <a:ext cx="10972800" cy="2160240"/>
          </a:xfrm>
        </p:spPr>
        <p:txBody>
          <a:bodyPr/>
          <a:lstStyle/>
          <a:p>
            <a:pPr marL="0" indent="0" algn="just">
              <a:buNone/>
            </a:pPr>
            <a:r>
              <a:rPr lang="en-US" sz="2400" dirty="0">
                <a:latin typeface="Arial" panose="020B0604020202020204" pitchFamily="34" charset="0"/>
                <a:cs typeface="Arial" panose="020B0604020202020204" pitchFamily="34" charset="0"/>
              </a:rPr>
              <a:t>The 802.11 </a:t>
            </a:r>
            <a:r>
              <a:rPr lang="en-US" sz="2400" dirty="0" smtClean="0">
                <a:latin typeface="Arial" panose="020B0604020202020204" pitchFamily="34" charset="0"/>
                <a:cs typeface="Arial" panose="020B0604020202020204" pitchFamily="34" charset="0"/>
              </a:rPr>
              <a:t>WLAN </a:t>
            </a:r>
            <a:r>
              <a:rPr lang="en-US" sz="2400" dirty="0" err="1" smtClean="0">
                <a:latin typeface="Arial" panose="020B0604020202020204" pitchFamily="34" charset="0"/>
                <a:cs typeface="Arial" panose="020B0604020202020204" pitchFamily="34" charset="0"/>
              </a:rPr>
              <a:t>beroperasi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pada</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dua</a:t>
            </a:r>
            <a:r>
              <a:rPr lang="en-US" sz="2400" dirty="0" smtClean="0">
                <a:latin typeface="Arial" panose="020B0604020202020204" pitchFamily="34" charset="0"/>
                <a:cs typeface="Arial" panose="020B0604020202020204" pitchFamily="34" charset="0"/>
              </a:rPr>
              <a:t> mode:</a:t>
            </a:r>
            <a:endParaRPr lang="en-US" sz="2400" dirty="0">
              <a:latin typeface="Arial" panose="020B0604020202020204" pitchFamily="34" charset="0"/>
              <a:cs typeface="Arial" panose="020B0604020202020204" pitchFamily="34" charset="0"/>
            </a:endParaRPr>
          </a:p>
          <a:p>
            <a:pPr algn="just">
              <a:buFont typeface="Wingdings" panose="05000000000000000000" pitchFamily="2" charset="2"/>
              <a:buChar char="§"/>
            </a:pPr>
            <a:r>
              <a:rPr lang="en-US" sz="2400" dirty="0">
                <a:latin typeface="Arial" panose="020B0604020202020204" pitchFamily="34" charset="0"/>
                <a:cs typeface="Arial" panose="020B0604020202020204" pitchFamily="34" charset="0"/>
              </a:rPr>
              <a:t> </a:t>
            </a:r>
            <a:r>
              <a:rPr lang="en-US" sz="2400" b="0" dirty="0">
                <a:latin typeface="Arial" panose="020B0604020202020204" pitchFamily="34" charset="0"/>
                <a:cs typeface="Arial" panose="020B0604020202020204" pitchFamily="34" charset="0"/>
              </a:rPr>
              <a:t>Infrastructure mode</a:t>
            </a:r>
          </a:p>
          <a:p>
            <a:pPr algn="just">
              <a:buFont typeface="Wingdings" panose="05000000000000000000" pitchFamily="2" charset="2"/>
              <a:buChar char="§"/>
            </a:pPr>
            <a:r>
              <a:rPr lang="en-US" sz="2400" b="0" dirty="0">
                <a:latin typeface="Arial" panose="020B0604020202020204" pitchFamily="34" charset="0"/>
                <a:cs typeface="Arial" panose="020B0604020202020204" pitchFamily="34" charset="0"/>
              </a:rPr>
              <a:t> Ad-hoc </a:t>
            </a:r>
            <a:r>
              <a:rPr lang="en-US" sz="2400" b="0" dirty="0" smtClean="0">
                <a:latin typeface="Arial" panose="020B0604020202020204" pitchFamily="34" charset="0"/>
                <a:cs typeface="Arial" panose="020B0604020202020204" pitchFamily="34" charset="0"/>
              </a:rPr>
              <a:t>mode</a:t>
            </a:r>
            <a:endParaRPr lang="en-US" sz="2400" b="0" dirty="0">
              <a:latin typeface="Arial" panose="020B0604020202020204" pitchFamily="34" charset="0"/>
              <a:cs typeface="Arial" panose="020B0604020202020204" pitchFamily="34" charset="0"/>
            </a:endParaRPr>
          </a:p>
        </p:txBody>
      </p:sp>
      <p:sp>
        <p:nvSpPr>
          <p:cNvPr id="6" name="Rectangle 5"/>
          <p:cNvSpPr/>
          <p:nvPr/>
        </p:nvSpPr>
        <p:spPr>
          <a:xfrm>
            <a:off x="695400" y="5805264"/>
            <a:ext cx="10438184" cy="461665"/>
          </a:xfrm>
          <a:prstGeom prst="rect">
            <a:avLst/>
          </a:prstGeom>
        </p:spPr>
        <p:txBody>
          <a:bodyPr wrap="square">
            <a:spAutoFit/>
          </a:bodyPr>
          <a:lstStyle/>
          <a:p>
            <a:pPr marL="342900" indent="-342900" algn="just"/>
            <a:r>
              <a:rPr lang="en-US" sz="1200" dirty="0" err="1" smtClean="0"/>
              <a:t>Dhingra</a:t>
            </a:r>
            <a:r>
              <a:rPr lang="en-US" sz="1200" dirty="0" smtClean="0"/>
              <a:t>, M. et al, Wireless Network Security Threats </a:t>
            </a:r>
            <a:r>
              <a:rPr lang="en-US" sz="1200" dirty="0"/>
              <a:t>and </a:t>
            </a:r>
            <a:r>
              <a:rPr lang="en-US" sz="1200" dirty="0" smtClean="0"/>
              <a:t>Their Solutions</a:t>
            </a:r>
            <a:r>
              <a:rPr lang="en-US" sz="1200" dirty="0"/>
              <a:t>: a short study, International Journal of Smart Sensors and Ad Hoc Networks (IJSSAN), ISSN No. 2248-9738 (Print), Vol-2, Iss-1,2, 2012 </a:t>
            </a:r>
          </a:p>
        </p:txBody>
      </p:sp>
      <p:sp>
        <p:nvSpPr>
          <p:cNvPr id="7" name="Title 3"/>
          <p:cNvSpPr txBox="1">
            <a:spLocks/>
          </p:cNvSpPr>
          <p:nvPr/>
        </p:nvSpPr>
        <p:spPr bwMode="white">
          <a:xfrm>
            <a:off x="914400" y="731838"/>
            <a:ext cx="11014248"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b="1" baseline="0">
                <a:solidFill>
                  <a:schemeClr val="bg1"/>
                </a:solidFill>
                <a:latin typeface="+mj-lt"/>
                <a:ea typeface="+mj-ea"/>
                <a:cs typeface="+mj-cs"/>
              </a:defRPr>
            </a:lvl1pPr>
            <a:lvl2pPr algn="l" rtl="0" eaLnBrk="1" fontAlgn="base" hangingPunct="1">
              <a:spcBef>
                <a:spcPct val="0"/>
              </a:spcBef>
              <a:spcAft>
                <a:spcPct val="0"/>
              </a:spcAft>
              <a:defRPr sz="3200" b="1">
                <a:solidFill>
                  <a:schemeClr val="bg1"/>
                </a:solidFill>
                <a:latin typeface="Verdana" pitchFamily="34" charset="0"/>
              </a:defRPr>
            </a:lvl2pPr>
            <a:lvl3pPr algn="l" rtl="0" eaLnBrk="1" fontAlgn="base" hangingPunct="1">
              <a:spcBef>
                <a:spcPct val="0"/>
              </a:spcBef>
              <a:spcAft>
                <a:spcPct val="0"/>
              </a:spcAft>
              <a:defRPr sz="3200" b="1">
                <a:solidFill>
                  <a:schemeClr val="bg1"/>
                </a:solidFill>
                <a:latin typeface="Verdana" pitchFamily="34" charset="0"/>
              </a:defRPr>
            </a:lvl3pPr>
            <a:lvl4pPr algn="l" rtl="0" eaLnBrk="1" fontAlgn="base" hangingPunct="1">
              <a:spcBef>
                <a:spcPct val="0"/>
              </a:spcBef>
              <a:spcAft>
                <a:spcPct val="0"/>
              </a:spcAft>
              <a:defRPr sz="3200" b="1">
                <a:solidFill>
                  <a:schemeClr val="bg1"/>
                </a:solidFill>
                <a:latin typeface="Verdana" pitchFamily="34" charset="0"/>
              </a:defRPr>
            </a:lvl4pPr>
            <a:lvl5pPr algn="l" rtl="0" eaLnBrk="1" fontAlgn="base" hangingPunct="1">
              <a:spcBef>
                <a:spcPct val="0"/>
              </a:spcBef>
              <a:spcAft>
                <a:spcPct val="0"/>
              </a:spcAft>
              <a:defRPr sz="3200" b="1">
                <a:solidFill>
                  <a:schemeClr val="bg1"/>
                </a:solidFill>
                <a:latin typeface="Verdana" pitchFamily="34" charset="0"/>
              </a:defRPr>
            </a:lvl5pPr>
            <a:lvl6pPr marL="457200" algn="l" rtl="0" eaLnBrk="1" fontAlgn="base" hangingPunct="1">
              <a:spcBef>
                <a:spcPct val="0"/>
              </a:spcBef>
              <a:spcAft>
                <a:spcPct val="0"/>
              </a:spcAft>
              <a:defRPr sz="3200" b="1">
                <a:solidFill>
                  <a:schemeClr val="bg1"/>
                </a:solidFill>
                <a:latin typeface="Verdana" pitchFamily="34" charset="0"/>
              </a:defRPr>
            </a:lvl6pPr>
            <a:lvl7pPr marL="914400" algn="l" rtl="0" eaLnBrk="1" fontAlgn="base" hangingPunct="1">
              <a:spcBef>
                <a:spcPct val="0"/>
              </a:spcBef>
              <a:spcAft>
                <a:spcPct val="0"/>
              </a:spcAft>
              <a:defRPr sz="3200" b="1">
                <a:solidFill>
                  <a:schemeClr val="bg1"/>
                </a:solidFill>
                <a:latin typeface="Verdana" pitchFamily="34" charset="0"/>
              </a:defRPr>
            </a:lvl7pPr>
            <a:lvl8pPr marL="1371600" algn="l" rtl="0" eaLnBrk="1" fontAlgn="base" hangingPunct="1">
              <a:spcBef>
                <a:spcPct val="0"/>
              </a:spcBef>
              <a:spcAft>
                <a:spcPct val="0"/>
              </a:spcAft>
              <a:defRPr sz="3200" b="1">
                <a:solidFill>
                  <a:schemeClr val="bg1"/>
                </a:solidFill>
                <a:latin typeface="Verdana" pitchFamily="34" charset="0"/>
              </a:defRPr>
            </a:lvl8pPr>
            <a:lvl9pPr marL="1828800" algn="l" rtl="0" eaLnBrk="1" fontAlgn="base" hangingPunct="1">
              <a:spcBef>
                <a:spcPct val="0"/>
              </a:spcBef>
              <a:spcAft>
                <a:spcPct val="0"/>
              </a:spcAft>
              <a:defRPr sz="3200" b="1">
                <a:solidFill>
                  <a:schemeClr val="bg1"/>
                </a:solidFill>
                <a:latin typeface="Verdana" pitchFamily="34" charset="0"/>
              </a:defRPr>
            </a:lvl9pPr>
          </a:lstStyle>
          <a:p>
            <a:r>
              <a:rPr lang="en-US" sz="2400" kern="0" dirty="0" smtClean="0"/>
              <a:t>WLAN Vulnerabilities							</a:t>
            </a:r>
            <a:endParaRPr lang="en-US" sz="2400" kern="0" dirty="0"/>
          </a:p>
        </p:txBody>
      </p:sp>
    </p:spTree>
    <p:extLst>
      <p:ext uri="{BB962C8B-B14F-4D97-AF65-F5344CB8AC3E}">
        <p14:creationId xmlns:p14="http://schemas.microsoft.com/office/powerpoint/2010/main" val="3375528343"/>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09600" y="1556792"/>
            <a:ext cx="10972800" cy="2160240"/>
          </a:xfrm>
        </p:spPr>
        <p:txBody>
          <a:bodyPr/>
          <a:lstStyle/>
          <a:p>
            <a:pPr marL="0" indent="0" algn="just">
              <a:buNone/>
            </a:pPr>
            <a:r>
              <a:rPr lang="en-US" sz="2400" dirty="0">
                <a:latin typeface="Arial" panose="020B0604020202020204" pitchFamily="34" charset="0"/>
                <a:cs typeface="Arial" panose="020B0604020202020204" pitchFamily="34" charset="0"/>
              </a:rPr>
              <a:t>Infrastructure mode</a:t>
            </a:r>
          </a:p>
          <a:p>
            <a:pPr algn="just">
              <a:buFont typeface="Wingdings" panose="05000000000000000000" pitchFamily="2" charset="2"/>
              <a:buChar char="§"/>
            </a:pPr>
            <a:r>
              <a:rPr lang="en-US" sz="2400" b="0" dirty="0" err="1" smtClean="0">
                <a:latin typeface="Arial" panose="020B0604020202020204" pitchFamily="34" charset="0"/>
                <a:cs typeface="Arial" panose="020B0604020202020204" pitchFamily="34" charset="0"/>
              </a:rPr>
              <a:t>Setiap</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pengguna</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langsung</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terkoneksi</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dengan</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perangkat</a:t>
            </a:r>
            <a:r>
              <a:rPr lang="en-US" sz="2400" b="0" dirty="0" smtClean="0">
                <a:latin typeface="Arial" panose="020B0604020202020204" pitchFamily="34" charset="0"/>
                <a:cs typeface="Arial" panose="020B0604020202020204" pitchFamily="34" charset="0"/>
              </a:rPr>
              <a:t> Access Point (AP)</a:t>
            </a:r>
          </a:p>
          <a:p>
            <a:pPr algn="just">
              <a:buFont typeface="Wingdings" panose="05000000000000000000" pitchFamily="2" charset="2"/>
              <a:buChar char="§"/>
            </a:pPr>
            <a:r>
              <a:rPr lang="en-US" sz="2400" b="0" dirty="0" err="1" smtClean="0">
                <a:latin typeface="Arial" panose="020B0604020202020204" pitchFamily="34" charset="0"/>
                <a:cs typeface="Arial" panose="020B0604020202020204" pitchFamily="34" charset="0"/>
              </a:rPr>
              <a:t>Tidak</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ada</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hubungan</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langsung</a:t>
            </a:r>
            <a:r>
              <a:rPr lang="en-US" sz="2400" b="0" dirty="0" smtClean="0">
                <a:latin typeface="Arial" panose="020B0604020202020204" pitchFamily="34" charset="0"/>
                <a:cs typeface="Arial" panose="020B0604020202020204" pitchFamily="34" charset="0"/>
              </a:rPr>
              <a:t> (direct connection) </a:t>
            </a:r>
            <a:r>
              <a:rPr lang="en-US" sz="2400" b="0" dirty="0" err="1" smtClean="0">
                <a:latin typeface="Arial" panose="020B0604020202020204" pitchFamily="34" charset="0"/>
                <a:cs typeface="Arial" panose="020B0604020202020204" pitchFamily="34" charset="0"/>
              </a:rPr>
              <a:t>antar</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pengguna</a:t>
            </a:r>
            <a:endParaRPr lang="en-US" sz="2400" b="0" dirty="0">
              <a:latin typeface="Arial" panose="020B0604020202020204" pitchFamily="34" charset="0"/>
              <a:cs typeface="Arial" panose="020B0604020202020204" pitchFamily="34" charset="0"/>
            </a:endParaRPr>
          </a:p>
          <a:p>
            <a:pPr algn="just">
              <a:buFont typeface="Wingdings" panose="05000000000000000000" pitchFamily="2" charset="2"/>
              <a:buChar char="§"/>
            </a:pPr>
            <a:r>
              <a:rPr lang="en-US" sz="2400" b="0" dirty="0" smtClean="0">
                <a:latin typeface="Arial" panose="020B0604020202020204" pitchFamily="34" charset="0"/>
                <a:cs typeface="Arial" panose="020B0604020202020204" pitchFamily="34" charset="0"/>
              </a:rPr>
              <a:t>AP </a:t>
            </a:r>
            <a:r>
              <a:rPr lang="en-US" sz="2400" b="0" dirty="0" err="1" smtClean="0">
                <a:latin typeface="Arial" panose="020B0604020202020204" pitchFamily="34" charset="0"/>
                <a:cs typeface="Arial" panose="020B0604020202020204" pitchFamily="34" charset="0"/>
              </a:rPr>
              <a:t>juga</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menjalankan</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peran</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sebagai</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perangkat</a:t>
            </a:r>
            <a:r>
              <a:rPr lang="en-US" sz="2400" b="0" dirty="0" smtClean="0">
                <a:latin typeface="Arial" panose="020B0604020202020204" pitchFamily="34" charset="0"/>
                <a:cs typeface="Arial" panose="020B0604020202020204" pitchFamily="34" charset="0"/>
              </a:rPr>
              <a:t> HUB </a:t>
            </a:r>
            <a:r>
              <a:rPr lang="en-US" sz="2400" b="0" dirty="0" err="1" smtClean="0">
                <a:latin typeface="Arial" panose="020B0604020202020204" pitchFamily="34" charset="0"/>
                <a:cs typeface="Arial" panose="020B0604020202020204" pitchFamily="34" charset="0"/>
              </a:rPr>
              <a:t>untuk</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menjembatani</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koneksi</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antar</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pengguna</a:t>
            </a:r>
            <a:endParaRPr lang="en-US" sz="2400" b="0" dirty="0" smtClean="0">
              <a:latin typeface="Arial" panose="020B0604020202020204" pitchFamily="34" charset="0"/>
              <a:cs typeface="Arial" panose="020B0604020202020204" pitchFamily="34" charset="0"/>
            </a:endParaRPr>
          </a:p>
        </p:txBody>
      </p:sp>
      <p:sp>
        <p:nvSpPr>
          <p:cNvPr id="6" name="Rectangle 5"/>
          <p:cNvSpPr/>
          <p:nvPr/>
        </p:nvSpPr>
        <p:spPr>
          <a:xfrm>
            <a:off x="695400" y="5805264"/>
            <a:ext cx="10438184" cy="461665"/>
          </a:xfrm>
          <a:prstGeom prst="rect">
            <a:avLst/>
          </a:prstGeom>
        </p:spPr>
        <p:txBody>
          <a:bodyPr wrap="square">
            <a:spAutoFit/>
          </a:bodyPr>
          <a:lstStyle/>
          <a:p>
            <a:pPr marL="342900" indent="-342900"/>
            <a:r>
              <a:rPr lang="en-US" sz="1200" smtClean="0"/>
              <a:t>Dhingra, M. et al, Wireless Network Security Threats </a:t>
            </a:r>
            <a:r>
              <a:rPr lang="en-US" sz="1200"/>
              <a:t>and </a:t>
            </a:r>
            <a:r>
              <a:rPr lang="en-US" sz="1200" smtClean="0"/>
              <a:t>Their Solutions</a:t>
            </a:r>
            <a:r>
              <a:rPr lang="en-US" sz="1200"/>
              <a:t>: a short study, International Journal of Smart Sensors and Ad Hoc Networks (IJSSAN), ISSN No. 2248-9738 (Print), Vol-2, Iss-1,2, 2012 </a:t>
            </a:r>
          </a:p>
        </p:txBody>
      </p:sp>
      <p:sp>
        <p:nvSpPr>
          <p:cNvPr id="8" name="Title 3"/>
          <p:cNvSpPr>
            <a:spLocks noGrp="1"/>
          </p:cNvSpPr>
          <p:nvPr>
            <p:ph type="title"/>
          </p:nvPr>
        </p:nvSpPr>
        <p:spPr>
          <a:xfrm>
            <a:off x="914400" y="692696"/>
            <a:ext cx="11014248" cy="563562"/>
          </a:xfrm>
        </p:spPr>
        <p:txBody>
          <a:bodyPr/>
          <a:lstStyle/>
          <a:p>
            <a:r>
              <a:rPr lang="en-US" sz="2400" dirty="0"/>
              <a:t>WLAN </a:t>
            </a:r>
            <a:r>
              <a:rPr lang="en-US" sz="2400" dirty="0" smtClean="0"/>
              <a:t>Vulnerabilities							</a:t>
            </a:r>
            <a:endParaRPr lang="en-US" sz="2400" dirty="0"/>
          </a:p>
        </p:txBody>
      </p:sp>
    </p:spTree>
    <p:extLst>
      <p:ext uri="{BB962C8B-B14F-4D97-AF65-F5344CB8AC3E}">
        <p14:creationId xmlns:p14="http://schemas.microsoft.com/office/powerpoint/2010/main" val="3229044480"/>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40237" y="2586737"/>
            <a:ext cx="1552637" cy="1296144"/>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43193" y="3052273"/>
            <a:ext cx="1649905" cy="1844799"/>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49950" y="4879883"/>
            <a:ext cx="1552637" cy="1296144"/>
          </a:xfrm>
          <a:prstGeom prst="rect">
            <a:avLst/>
          </a:prstGeom>
        </p:spPr>
      </p:pic>
      <p:grpSp>
        <p:nvGrpSpPr>
          <p:cNvPr id="22" name="Group 21"/>
          <p:cNvGrpSpPr/>
          <p:nvPr/>
        </p:nvGrpSpPr>
        <p:grpSpPr>
          <a:xfrm rot="480100">
            <a:off x="3844316" y="2936016"/>
            <a:ext cx="3814764" cy="720080"/>
            <a:chOff x="3935760" y="2060848"/>
            <a:chExt cx="3814764" cy="720080"/>
          </a:xfrm>
        </p:grpSpPr>
        <p:sp>
          <p:nvSpPr>
            <p:cNvPr id="9" name="Chevron 8"/>
            <p:cNvSpPr/>
            <p:nvPr/>
          </p:nvSpPr>
          <p:spPr>
            <a:xfrm rot="111985" flipH="1">
              <a:off x="3935760" y="2060848"/>
              <a:ext cx="472517" cy="720080"/>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Chevron 14"/>
            <p:cNvSpPr/>
            <p:nvPr/>
          </p:nvSpPr>
          <p:spPr>
            <a:xfrm rot="111985" flipH="1">
              <a:off x="4408277" y="2060848"/>
              <a:ext cx="472517" cy="720080"/>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Chevron 15"/>
            <p:cNvSpPr/>
            <p:nvPr/>
          </p:nvSpPr>
          <p:spPr>
            <a:xfrm rot="111985" flipH="1">
              <a:off x="4880794" y="2060848"/>
              <a:ext cx="472517" cy="720080"/>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Chevron 16"/>
            <p:cNvSpPr/>
            <p:nvPr/>
          </p:nvSpPr>
          <p:spPr>
            <a:xfrm rot="111985" flipH="1">
              <a:off x="5353311" y="2060848"/>
              <a:ext cx="472517" cy="720080"/>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Chevron 17"/>
            <p:cNvSpPr/>
            <p:nvPr/>
          </p:nvSpPr>
          <p:spPr>
            <a:xfrm>
              <a:off x="5860456" y="2060848"/>
              <a:ext cx="472517" cy="720080"/>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Chevron 18"/>
            <p:cNvSpPr/>
            <p:nvPr/>
          </p:nvSpPr>
          <p:spPr>
            <a:xfrm>
              <a:off x="6332973" y="2060848"/>
              <a:ext cx="472517" cy="720080"/>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Chevron 19"/>
            <p:cNvSpPr/>
            <p:nvPr/>
          </p:nvSpPr>
          <p:spPr>
            <a:xfrm>
              <a:off x="6805490" y="2060848"/>
              <a:ext cx="472517" cy="720080"/>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Chevron 20"/>
            <p:cNvSpPr/>
            <p:nvPr/>
          </p:nvSpPr>
          <p:spPr>
            <a:xfrm>
              <a:off x="7278007" y="2060848"/>
              <a:ext cx="472517" cy="720080"/>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32" name="Rectangle 31"/>
          <p:cNvSpPr/>
          <p:nvPr/>
        </p:nvSpPr>
        <p:spPr>
          <a:xfrm>
            <a:off x="2909769" y="1355054"/>
            <a:ext cx="6186309"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Infrastructure Mode</a:t>
            </a:r>
            <a:endParaRPr lang="en-US" sz="5400" b="0" cap="none" spc="0" dirty="0">
              <a:ln w="0"/>
              <a:solidFill>
                <a:schemeClr val="tx1"/>
              </a:solidFill>
              <a:effectLst>
                <a:outerShdw blurRad="38100" dist="19050" dir="2700000" algn="tl" rotWithShape="0">
                  <a:schemeClr val="dk1">
                    <a:alpha val="40000"/>
                  </a:schemeClr>
                </a:outerShdw>
              </a:effectLst>
            </a:endParaRPr>
          </a:p>
        </p:txBody>
      </p:sp>
      <p:grpSp>
        <p:nvGrpSpPr>
          <p:cNvPr id="33" name="Group 32"/>
          <p:cNvGrpSpPr/>
          <p:nvPr/>
        </p:nvGrpSpPr>
        <p:grpSpPr>
          <a:xfrm rot="21131761">
            <a:off x="4003187" y="4705757"/>
            <a:ext cx="3814764" cy="720080"/>
            <a:chOff x="3935760" y="2060848"/>
            <a:chExt cx="3814764" cy="720080"/>
          </a:xfrm>
        </p:grpSpPr>
        <p:sp>
          <p:nvSpPr>
            <p:cNvPr id="34" name="Chevron 33"/>
            <p:cNvSpPr/>
            <p:nvPr/>
          </p:nvSpPr>
          <p:spPr>
            <a:xfrm rot="111985" flipH="1">
              <a:off x="3935760" y="2060848"/>
              <a:ext cx="472517" cy="720080"/>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Chevron 34"/>
            <p:cNvSpPr/>
            <p:nvPr/>
          </p:nvSpPr>
          <p:spPr>
            <a:xfrm rot="111985" flipH="1">
              <a:off x="4408277" y="2060848"/>
              <a:ext cx="472517" cy="720080"/>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Chevron 35"/>
            <p:cNvSpPr/>
            <p:nvPr/>
          </p:nvSpPr>
          <p:spPr>
            <a:xfrm rot="111985" flipH="1">
              <a:off x="4880794" y="2060848"/>
              <a:ext cx="472517" cy="720080"/>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Chevron 36"/>
            <p:cNvSpPr/>
            <p:nvPr/>
          </p:nvSpPr>
          <p:spPr>
            <a:xfrm rot="111985" flipH="1">
              <a:off x="5353311" y="2060848"/>
              <a:ext cx="472517" cy="720080"/>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Chevron 37"/>
            <p:cNvSpPr/>
            <p:nvPr/>
          </p:nvSpPr>
          <p:spPr>
            <a:xfrm>
              <a:off x="5860456" y="2060848"/>
              <a:ext cx="472517" cy="720080"/>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Chevron 38"/>
            <p:cNvSpPr/>
            <p:nvPr/>
          </p:nvSpPr>
          <p:spPr>
            <a:xfrm>
              <a:off x="6332973" y="2060848"/>
              <a:ext cx="472517" cy="720080"/>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Chevron 39"/>
            <p:cNvSpPr/>
            <p:nvPr/>
          </p:nvSpPr>
          <p:spPr>
            <a:xfrm>
              <a:off x="6805490" y="2060848"/>
              <a:ext cx="472517" cy="720080"/>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Chevron 40"/>
            <p:cNvSpPr/>
            <p:nvPr/>
          </p:nvSpPr>
          <p:spPr>
            <a:xfrm>
              <a:off x="7278007" y="2060848"/>
              <a:ext cx="472517" cy="720080"/>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6" name="Title 3"/>
          <p:cNvSpPr txBox="1">
            <a:spLocks/>
          </p:cNvSpPr>
          <p:nvPr/>
        </p:nvSpPr>
        <p:spPr bwMode="white">
          <a:xfrm>
            <a:off x="914400" y="731838"/>
            <a:ext cx="11014248"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b="1" baseline="0">
                <a:solidFill>
                  <a:schemeClr val="bg1"/>
                </a:solidFill>
                <a:latin typeface="+mj-lt"/>
                <a:ea typeface="+mj-ea"/>
                <a:cs typeface="+mj-cs"/>
              </a:defRPr>
            </a:lvl1pPr>
            <a:lvl2pPr algn="l" rtl="0" eaLnBrk="1" fontAlgn="base" hangingPunct="1">
              <a:spcBef>
                <a:spcPct val="0"/>
              </a:spcBef>
              <a:spcAft>
                <a:spcPct val="0"/>
              </a:spcAft>
              <a:defRPr sz="3200" b="1">
                <a:solidFill>
                  <a:schemeClr val="bg1"/>
                </a:solidFill>
                <a:latin typeface="Verdana" pitchFamily="34" charset="0"/>
              </a:defRPr>
            </a:lvl2pPr>
            <a:lvl3pPr algn="l" rtl="0" eaLnBrk="1" fontAlgn="base" hangingPunct="1">
              <a:spcBef>
                <a:spcPct val="0"/>
              </a:spcBef>
              <a:spcAft>
                <a:spcPct val="0"/>
              </a:spcAft>
              <a:defRPr sz="3200" b="1">
                <a:solidFill>
                  <a:schemeClr val="bg1"/>
                </a:solidFill>
                <a:latin typeface="Verdana" pitchFamily="34" charset="0"/>
              </a:defRPr>
            </a:lvl3pPr>
            <a:lvl4pPr algn="l" rtl="0" eaLnBrk="1" fontAlgn="base" hangingPunct="1">
              <a:spcBef>
                <a:spcPct val="0"/>
              </a:spcBef>
              <a:spcAft>
                <a:spcPct val="0"/>
              </a:spcAft>
              <a:defRPr sz="3200" b="1">
                <a:solidFill>
                  <a:schemeClr val="bg1"/>
                </a:solidFill>
                <a:latin typeface="Verdana" pitchFamily="34" charset="0"/>
              </a:defRPr>
            </a:lvl4pPr>
            <a:lvl5pPr algn="l" rtl="0" eaLnBrk="1" fontAlgn="base" hangingPunct="1">
              <a:spcBef>
                <a:spcPct val="0"/>
              </a:spcBef>
              <a:spcAft>
                <a:spcPct val="0"/>
              </a:spcAft>
              <a:defRPr sz="3200" b="1">
                <a:solidFill>
                  <a:schemeClr val="bg1"/>
                </a:solidFill>
                <a:latin typeface="Verdana" pitchFamily="34" charset="0"/>
              </a:defRPr>
            </a:lvl5pPr>
            <a:lvl6pPr marL="457200" algn="l" rtl="0" eaLnBrk="1" fontAlgn="base" hangingPunct="1">
              <a:spcBef>
                <a:spcPct val="0"/>
              </a:spcBef>
              <a:spcAft>
                <a:spcPct val="0"/>
              </a:spcAft>
              <a:defRPr sz="3200" b="1">
                <a:solidFill>
                  <a:schemeClr val="bg1"/>
                </a:solidFill>
                <a:latin typeface="Verdana" pitchFamily="34" charset="0"/>
              </a:defRPr>
            </a:lvl6pPr>
            <a:lvl7pPr marL="914400" algn="l" rtl="0" eaLnBrk="1" fontAlgn="base" hangingPunct="1">
              <a:spcBef>
                <a:spcPct val="0"/>
              </a:spcBef>
              <a:spcAft>
                <a:spcPct val="0"/>
              </a:spcAft>
              <a:defRPr sz="3200" b="1">
                <a:solidFill>
                  <a:schemeClr val="bg1"/>
                </a:solidFill>
                <a:latin typeface="Verdana" pitchFamily="34" charset="0"/>
              </a:defRPr>
            </a:lvl7pPr>
            <a:lvl8pPr marL="1371600" algn="l" rtl="0" eaLnBrk="1" fontAlgn="base" hangingPunct="1">
              <a:spcBef>
                <a:spcPct val="0"/>
              </a:spcBef>
              <a:spcAft>
                <a:spcPct val="0"/>
              </a:spcAft>
              <a:defRPr sz="3200" b="1">
                <a:solidFill>
                  <a:schemeClr val="bg1"/>
                </a:solidFill>
                <a:latin typeface="Verdana" pitchFamily="34" charset="0"/>
              </a:defRPr>
            </a:lvl8pPr>
            <a:lvl9pPr marL="1828800" algn="l" rtl="0" eaLnBrk="1" fontAlgn="base" hangingPunct="1">
              <a:spcBef>
                <a:spcPct val="0"/>
              </a:spcBef>
              <a:spcAft>
                <a:spcPct val="0"/>
              </a:spcAft>
              <a:defRPr sz="3200" b="1">
                <a:solidFill>
                  <a:schemeClr val="bg1"/>
                </a:solidFill>
                <a:latin typeface="Verdana" pitchFamily="34" charset="0"/>
              </a:defRPr>
            </a:lvl9pPr>
          </a:lstStyle>
          <a:p>
            <a:r>
              <a:rPr lang="en-US" sz="2400" kern="0" dirty="0" smtClean="0"/>
              <a:t>WLAN Vulnerabilities							</a:t>
            </a:r>
            <a:endParaRPr lang="en-US" sz="2400" kern="0" dirty="0"/>
          </a:p>
        </p:txBody>
      </p:sp>
    </p:spTree>
    <p:extLst>
      <p:ext uri="{BB962C8B-B14F-4D97-AF65-F5344CB8AC3E}">
        <p14:creationId xmlns:p14="http://schemas.microsoft.com/office/powerpoint/2010/main" val="968270934"/>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09600" y="1556792"/>
            <a:ext cx="10972800" cy="2160240"/>
          </a:xfrm>
        </p:spPr>
        <p:txBody>
          <a:bodyPr/>
          <a:lstStyle/>
          <a:p>
            <a:pPr marL="0" indent="0" algn="just">
              <a:buNone/>
            </a:pPr>
            <a:r>
              <a:rPr lang="en-US" sz="2400" dirty="0" smtClean="0">
                <a:latin typeface="Arial" panose="020B0604020202020204" pitchFamily="34" charset="0"/>
                <a:cs typeface="Arial" panose="020B0604020202020204" pitchFamily="34" charset="0"/>
              </a:rPr>
              <a:t>Ad-hoc </a:t>
            </a:r>
            <a:r>
              <a:rPr lang="en-US" sz="2400" dirty="0">
                <a:latin typeface="Arial" panose="020B0604020202020204" pitchFamily="34" charset="0"/>
                <a:cs typeface="Arial" panose="020B0604020202020204" pitchFamily="34" charset="0"/>
              </a:rPr>
              <a:t>mode</a:t>
            </a:r>
          </a:p>
          <a:p>
            <a:pPr algn="just">
              <a:buFont typeface="Wingdings" panose="05000000000000000000" pitchFamily="2" charset="2"/>
              <a:buChar char="§"/>
            </a:pPr>
            <a:r>
              <a:rPr lang="en-US" sz="2400" b="0" dirty="0" err="1" smtClean="0">
                <a:latin typeface="Arial" panose="020B0604020202020204" pitchFamily="34" charset="0"/>
                <a:cs typeface="Arial" panose="020B0604020202020204" pitchFamily="34" charset="0"/>
              </a:rPr>
              <a:t>Setiap</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pengguna</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terhubung</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langsung</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dengan</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pengguna</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lainnya</a:t>
            </a:r>
            <a:r>
              <a:rPr lang="en-US" sz="2400" b="0" dirty="0" smtClean="0">
                <a:latin typeface="Arial" panose="020B0604020202020204" pitchFamily="34" charset="0"/>
                <a:cs typeface="Arial" panose="020B0604020202020204" pitchFamily="34" charset="0"/>
              </a:rPr>
              <a:t> (direct connection)</a:t>
            </a:r>
          </a:p>
          <a:p>
            <a:pPr algn="just">
              <a:buFont typeface="Wingdings" panose="05000000000000000000" pitchFamily="2" charset="2"/>
              <a:buChar char="§"/>
            </a:pPr>
            <a:r>
              <a:rPr lang="en-US" sz="2400" b="0" dirty="0" err="1" smtClean="0">
                <a:latin typeface="Arial" panose="020B0604020202020204" pitchFamily="34" charset="0"/>
                <a:cs typeface="Arial" panose="020B0604020202020204" pitchFamily="34" charset="0"/>
              </a:rPr>
              <a:t>Tidak</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ada</a:t>
            </a:r>
            <a:r>
              <a:rPr lang="en-US" sz="2400" b="0" dirty="0" smtClean="0">
                <a:latin typeface="Arial" panose="020B0604020202020204" pitchFamily="34" charset="0"/>
                <a:cs typeface="Arial" panose="020B0604020202020204" pitchFamily="34" charset="0"/>
              </a:rPr>
              <a:t> Access Point </a:t>
            </a:r>
            <a:r>
              <a:rPr lang="en-US" sz="2400" b="0" dirty="0" err="1" smtClean="0">
                <a:latin typeface="Arial" panose="020B0604020202020204" pitchFamily="34" charset="0"/>
                <a:cs typeface="Arial" panose="020B0604020202020204" pitchFamily="34" charset="0"/>
              </a:rPr>
              <a:t>untuk</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manajemen</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koneksi</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jaringan</a:t>
            </a:r>
            <a:endParaRPr lang="en-US" sz="2400" b="0" dirty="0" smtClean="0">
              <a:latin typeface="Arial" panose="020B0604020202020204" pitchFamily="34" charset="0"/>
              <a:cs typeface="Arial" panose="020B0604020202020204" pitchFamily="34" charset="0"/>
            </a:endParaRPr>
          </a:p>
          <a:p>
            <a:pPr algn="just">
              <a:buFont typeface="Wingdings" panose="05000000000000000000" pitchFamily="2" charset="2"/>
              <a:buChar char="§"/>
            </a:pPr>
            <a:r>
              <a:rPr lang="en-US" sz="2400" b="0" dirty="0" err="1" smtClean="0">
                <a:latin typeface="Arial" panose="020B0604020202020204" pitchFamily="34" charset="0"/>
                <a:cs typeface="Arial" panose="020B0604020202020204" pitchFamily="34" charset="0"/>
              </a:rPr>
              <a:t>Jaringan</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biasanya</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bersifat</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sementara</a:t>
            </a:r>
            <a:r>
              <a:rPr lang="en-US" sz="2400" b="0" dirty="0" smtClean="0">
                <a:latin typeface="Arial" panose="020B0604020202020204" pitchFamily="34" charset="0"/>
                <a:cs typeface="Arial" panose="020B0604020202020204" pitchFamily="34" charset="0"/>
              </a:rPr>
              <a:t> (temporary network) </a:t>
            </a:r>
            <a:r>
              <a:rPr lang="en-US" sz="2400" b="0" dirty="0" err="1" smtClean="0">
                <a:latin typeface="Arial" panose="020B0604020202020204" pitchFamily="34" charset="0"/>
                <a:cs typeface="Arial" panose="020B0604020202020204" pitchFamily="34" charset="0"/>
              </a:rPr>
              <a:t>dikarenakan</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tidak</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adanya</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perangkat</a:t>
            </a:r>
            <a:r>
              <a:rPr lang="en-US" sz="2400" b="0" dirty="0" smtClean="0">
                <a:latin typeface="Arial" panose="020B0604020202020204" pitchFamily="34" charset="0"/>
                <a:cs typeface="Arial" panose="020B0604020202020204" pitchFamily="34" charset="0"/>
              </a:rPr>
              <a:t> yang </a:t>
            </a:r>
            <a:r>
              <a:rPr lang="en-US" sz="2400" b="0" dirty="0" err="1" smtClean="0">
                <a:latin typeface="Arial" panose="020B0604020202020204" pitchFamily="34" charset="0"/>
                <a:cs typeface="Arial" panose="020B0604020202020204" pitchFamily="34" charset="0"/>
              </a:rPr>
              <a:t>mengatur</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koneksi</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jaringan</a:t>
            </a:r>
            <a:endParaRPr lang="en-US" sz="2400" b="0" dirty="0">
              <a:latin typeface="Arial" panose="020B0604020202020204" pitchFamily="34" charset="0"/>
              <a:cs typeface="Arial" panose="020B0604020202020204" pitchFamily="34" charset="0"/>
            </a:endParaRPr>
          </a:p>
        </p:txBody>
      </p:sp>
      <p:sp>
        <p:nvSpPr>
          <p:cNvPr id="6" name="Rectangle 5"/>
          <p:cNvSpPr/>
          <p:nvPr/>
        </p:nvSpPr>
        <p:spPr>
          <a:xfrm>
            <a:off x="695400" y="5805264"/>
            <a:ext cx="10438184" cy="461665"/>
          </a:xfrm>
          <a:prstGeom prst="rect">
            <a:avLst/>
          </a:prstGeom>
        </p:spPr>
        <p:txBody>
          <a:bodyPr wrap="square">
            <a:spAutoFit/>
          </a:bodyPr>
          <a:lstStyle/>
          <a:p>
            <a:pPr marL="342900" indent="-342900"/>
            <a:r>
              <a:rPr lang="en-US" sz="1200" smtClean="0"/>
              <a:t>Dhingra, M. et al, Wireless Network Security Threats </a:t>
            </a:r>
            <a:r>
              <a:rPr lang="en-US" sz="1200"/>
              <a:t>and </a:t>
            </a:r>
            <a:r>
              <a:rPr lang="en-US" sz="1200" smtClean="0"/>
              <a:t>Their Solutions</a:t>
            </a:r>
            <a:r>
              <a:rPr lang="en-US" sz="1200"/>
              <a:t>: a short study, International Journal of Smart Sensors and Ad Hoc Networks (IJSSAN), ISSN No. 2248-9738 (Print), Vol-2, Iss-1,2, 2012 </a:t>
            </a:r>
          </a:p>
        </p:txBody>
      </p:sp>
      <p:sp>
        <p:nvSpPr>
          <p:cNvPr id="7" name="Title 3"/>
          <p:cNvSpPr txBox="1">
            <a:spLocks/>
          </p:cNvSpPr>
          <p:nvPr/>
        </p:nvSpPr>
        <p:spPr bwMode="white">
          <a:xfrm>
            <a:off x="914400" y="731838"/>
            <a:ext cx="11014248"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b="1" baseline="0">
                <a:solidFill>
                  <a:schemeClr val="bg1"/>
                </a:solidFill>
                <a:latin typeface="+mj-lt"/>
                <a:ea typeface="+mj-ea"/>
                <a:cs typeface="+mj-cs"/>
              </a:defRPr>
            </a:lvl1pPr>
            <a:lvl2pPr algn="l" rtl="0" eaLnBrk="1" fontAlgn="base" hangingPunct="1">
              <a:spcBef>
                <a:spcPct val="0"/>
              </a:spcBef>
              <a:spcAft>
                <a:spcPct val="0"/>
              </a:spcAft>
              <a:defRPr sz="3200" b="1">
                <a:solidFill>
                  <a:schemeClr val="bg1"/>
                </a:solidFill>
                <a:latin typeface="Verdana" pitchFamily="34" charset="0"/>
              </a:defRPr>
            </a:lvl2pPr>
            <a:lvl3pPr algn="l" rtl="0" eaLnBrk="1" fontAlgn="base" hangingPunct="1">
              <a:spcBef>
                <a:spcPct val="0"/>
              </a:spcBef>
              <a:spcAft>
                <a:spcPct val="0"/>
              </a:spcAft>
              <a:defRPr sz="3200" b="1">
                <a:solidFill>
                  <a:schemeClr val="bg1"/>
                </a:solidFill>
                <a:latin typeface="Verdana" pitchFamily="34" charset="0"/>
              </a:defRPr>
            </a:lvl3pPr>
            <a:lvl4pPr algn="l" rtl="0" eaLnBrk="1" fontAlgn="base" hangingPunct="1">
              <a:spcBef>
                <a:spcPct val="0"/>
              </a:spcBef>
              <a:spcAft>
                <a:spcPct val="0"/>
              </a:spcAft>
              <a:defRPr sz="3200" b="1">
                <a:solidFill>
                  <a:schemeClr val="bg1"/>
                </a:solidFill>
                <a:latin typeface="Verdana" pitchFamily="34" charset="0"/>
              </a:defRPr>
            </a:lvl4pPr>
            <a:lvl5pPr algn="l" rtl="0" eaLnBrk="1" fontAlgn="base" hangingPunct="1">
              <a:spcBef>
                <a:spcPct val="0"/>
              </a:spcBef>
              <a:spcAft>
                <a:spcPct val="0"/>
              </a:spcAft>
              <a:defRPr sz="3200" b="1">
                <a:solidFill>
                  <a:schemeClr val="bg1"/>
                </a:solidFill>
                <a:latin typeface="Verdana" pitchFamily="34" charset="0"/>
              </a:defRPr>
            </a:lvl5pPr>
            <a:lvl6pPr marL="457200" algn="l" rtl="0" eaLnBrk="1" fontAlgn="base" hangingPunct="1">
              <a:spcBef>
                <a:spcPct val="0"/>
              </a:spcBef>
              <a:spcAft>
                <a:spcPct val="0"/>
              </a:spcAft>
              <a:defRPr sz="3200" b="1">
                <a:solidFill>
                  <a:schemeClr val="bg1"/>
                </a:solidFill>
                <a:latin typeface="Verdana" pitchFamily="34" charset="0"/>
              </a:defRPr>
            </a:lvl6pPr>
            <a:lvl7pPr marL="914400" algn="l" rtl="0" eaLnBrk="1" fontAlgn="base" hangingPunct="1">
              <a:spcBef>
                <a:spcPct val="0"/>
              </a:spcBef>
              <a:spcAft>
                <a:spcPct val="0"/>
              </a:spcAft>
              <a:defRPr sz="3200" b="1">
                <a:solidFill>
                  <a:schemeClr val="bg1"/>
                </a:solidFill>
                <a:latin typeface="Verdana" pitchFamily="34" charset="0"/>
              </a:defRPr>
            </a:lvl7pPr>
            <a:lvl8pPr marL="1371600" algn="l" rtl="0" eaLnBrk="1" fontAlgn="base" hangingPunct="1">
              <a:spcBef>
                <a:spcPct val="0"/>
              </a:spcBef>
              <a:spcAft>
                <a:spcPct val="0"/>
              </a:spcAft>
              <a:defRPr sz="3200" b="1">
                <a:solidFill>
                  <a:schemeClr val="bg1"/>
                </a:solidFill>
                <a:latin typeface="Verdana" pitchFamily="34" charset="0"/>
              </a:defRPr>
            </a:lvl8pPr>
            <a:lvl9pPr marL="1828800" algn="l" rtl="0" eaLnBrk="1" fontAlgn="base" hangingPunct="1">
              <a:spcBef>
                <a:spcPct val="0"/>
              </a:spcBef>
              <a:spcAft>
                <a:spcPct val="0"/>
              </a:spcAft>
              <a:defRPr sz="3200" b="1">
                <a:solidFill>
                  <a:schemeClr val="bg1"/>
                </a:solidFill>
                <a:latin typeface="Verdana" pitchFamily="34" charset="0"/>
              </a:defRPr>
            </a:lvl9pPr>
          </a:lstStyle>
          <a:p>
            <a:r>
              <a:rPr lang="en-US" sz="2400" kern="0" dirty="0" smtClean="0"/>
              <a:t>WLAN Vulnerabilities							</a:t>
            </a:r>
            <a:endParaRPr lang="en-US" sz="2400" kern="0" dirty="0"/>
          </a:p>
        </p:txBody>
      </p:sp>
    </p:spTree>
    <p:extLst>
      <p:ext uri="{BB962C8B-B14F-4D97-AF65-F5344CB8AC3E}">
        <p14:creationId xmlns:p14="http://schemas.microsoft.com/office/powerpoint/2010/main" val="2367362832"/>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10325" y="2946459"/>
            <a:ext cx="1552637" cy="1296144"/>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63842" y="3627362"/>
            <a:ext cx="1552637" cy="1296144"/>
          </a:xfrm>
          <a:prstGeom prst="rect">
            <a:avLst/>
          </a:prstGeom>
        </p:spPr>
      </p:pic>
      <p:grpSp>
        <p:nvGrpSpPr>
          <p:cNvPr id="22" name="Group 21"/>
          <p:cNvGrpSpPr/>
          <p:nvPr/>
        </p:nvGrpSpPr>
        <p:grpSpPr>
          <a:xfrm rot="480100">
            <a:off x="3961200" y="3522841"/>
            <a:ext cx="3814764" cy="720080"/>
            <a:chOff x="3935760" y="2060848"/>
            <a:chExt cx="3814764" cy="720080"/>
          </a:xfrm>
        </p:grpSpPr>
        <p:sp>
          <p:nvSpPr>
            <p:cNvPr id="9" name="Chevron 8"/>
            <p:cNvSpPr/>
            <p:nvPr/>
          </p:nvSpPr>
          <p:spPr>
            <a:xfrm rot="111985" flipH="1">
              <a:off x="3935760" y="2060848"/>
              <a:ext cx="472517" cy="720080"/>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Chevron 14"/>
            <p:cNvSpPr/>
            <p:nvPr/>
          </p:nvSpPr>
          <p:spPr>
            <a:xfrm rot="111985" flipH="1">
              <a:off x="4408277" y="2060848"/>
              <a:ext cx="472517" cy="720080"/>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Chevron 15"/>
            <p:cNvSpPr/>
            <p:nvPr/>
          </p:nvSpPr>
          <p:spPr>
            <a:xfrm rot="111985" flipH="1">
              <a:off x="4880794" y="2060848"/>
              <a:ext cx="472517" cy="720080"/>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Chevron 16"/>
            <p:cNvSpPr/>
            <p:nvPr/>
          </p:nvSpPr>
          <p:spPr>
            <a:xfrm rot="111985" flipH="1">
              <a:off x="5353311" y="2060848"/>
              <a:ext cx="472517" cy="720080"/>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Chevron 17"/>
            <p:cNvSpPr/>
            <p:nvPr/>
          </p:nvSpPr>
          <p:spPr>
            <a:xfrm>
              <a:off x="5860456" y="2060848"/>
              <a:ext cx="472517" cy="720080"/>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Chevron 18"/>
            <p:cNvSpPr/>
            <p:nvPr/>
          </p:nvSpPr>
          <p:spPr>
            <a:xfrm>
              <a:off x="6332973" y="2060848"/>
              <a:ext cx="472517" cy="720080"/>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Chevron 19"/>
            <p:cNvSpPr/>
            <p:nvPr/>
          </p:nvSpPr>
          <p:spPr>
            <a:xfrm>
              <a:off x="6805490" y="2060848"/>
              <a:ext cx="472517" cy="720080"/>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Chevron 20"/>
            <p:cNvSpPr/>
            <p:nvPr/>
          </p:nvSpPr>
          <p:spPr>
            <a:xfrm>
              <a:off x="7278007" y="2060848"/>
              <a:ext cx="472517" cy="720080"/>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32" name="Rectangle 31"/>
          <p:cNvSpPr/>
          <p:nvPr/>
        </p:nvSpPr>
        <p:spPr>
          <a:xfrm>
            <a:off x="3967751" y="1355054"/>
            <a:ext cx="4070346" cy="923330"/>
          </a:xfrm>
          <a:prstGeom prst="rect">
            <a:avLst/>
          </a:prstGeom>
          <a:noFill/>
        </p:spPr>
        <p:txBody>
          <a:bodyPr wrap="none" lIns="91440" tIns="45720" rIns="91440" bIns="45720">
            <a:spAutoFit/>
          </a:bodyPr>
          <a:lstStyle/>
          <a:p>
            <a:pPr algn="ctr"/>
            <a:r>
              <a:rPr lang="en-US" sz="5400" b="0" cap="none" spc="0" smtClean="0">
                <a:ln w="0"/>
                <a:solidFill>
                  <a:schemeClr val="tx1"/>
                </a:solidFill>
                <a:effectLst>
                  <a:outerShdw blurRad="38100" dist="19050" dir="2700000" algn="tl" rotWithShape="0">
                    <a:schemeClr val="dk1">
                      <a:alpha val="40000"/>
                    </a:schemeClr>
                  </a:outerShdw>
                </a:effectLst>
              </a:rPr>
              <a:t>Adhoc Mode</a:t>
            </a:r>
            <a:endParaRPr lang="en-US" sz="5400" b="0" cap="none" spc="0">
              <a:ln w="0"/>
              <a:solidFill>
                <a:schemeClr val="tx1"/>
              </a:solidFill>
              <a:effectLst>
                <a:outerShdw blurRad="38100" dist="19050" dir="2700000" algn="tl" rotWithShape="0">
                  <a:schemeClr val="dk1">
                    <a:alpha val="40000"/>
                  </a:schemeClr>
                </a:outerShdw>
              </a:effectLst>
            </a:endParaRPr>
          </a:p>
        </p:txBody>
      </p:sp>
      <p:sp>
        <p:nvSpPr>
          <p:cNvPr id="23" name="Title 3"/>
          <p:cNvSpPr txBox="1">
            <a:spLocks/>
          </p:cNvSpPr>
          <p:nvPr/>
        </p:nvSpPr>
        <p:spPr bwMode="white">
          <a:xfrm>
            <a:off x="914400" y="731838"/>
            <a:ext cx="11014248"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b="1" baseline="0">
                <a:solidFill>
                  <a:schemeClr val="bg1"/>
                </a:solidFill>
                <a:latin typeface="+mj-lt"/>
                <a:ea typeface="+mj-ea"/>
                <a:cs typeface="+mj-cs"/>
              </a:defRPr>
            </a:lvl1pPr>
            <a:lvl2pPr algn="l" rtl="0" eaLnBrk="1" fontAlgn="base" hangingPunct="1">
              <a:spcBef>
                <a:spcPct val="0"/>
              </a:spcBef>
              <a:spcAft>
                <a:spcPct val="0"/>
              </a:spcAft>
              <a:defRPr sz="3200" b="1">
                <a:solidFill>
                  <a:schemeClr val="bg1"/>
                </a:solidFill>
                <a:latin typeface="Verdana" pitchFamily="34" charset="0"/>
              </a:defRPr>
            </a:lvl2pPr>
            <a:lvl3pPr algn="l" rtl="0" eaLnBrk="1" fontAlgn="base" hangingPunct="1">
              <a:spcBef>
                <a:spcPct val="0"/>
              </a:spcBef>
              <a:spcAft>
                <a:spcPct val="0"/>
              </a:spcAft>
              <a:defRPr sz="3200" b="1">
                <a:solidFill>
                  <a:schemeClr val="bg1"/>
                </a:solidFill>
                <a:latin typeface="Verdana" pitchFamily="34" charset="0"/>
              </a:defRPr>
            </a:lvl3pPr>
            <a:lvl4pPr algn="l" rtl="0" eaLnBrk="1" fontAlgn="base" hangingPunct="1">
              <a:spcBef>
                <a:spcPct val="0"/>
              </a:spcBef>
              <a:spcAft>
                <a:spcPct val="0"/>
              </a:spcAft>
              <a:defRPr sz="3200" b="1">
                <a:solidFill>
                  <a:schemeClr val="bg1"/>
                </a:solidFill>
                <a:latin typeface="Verdana" pitchFamily="34" charset="0"/>
              </a:defRPr>
            </a:lvl4pPr>
            <a:lvl5pPr algn="l" rtl="0" eaLnBrk="1" fontAlgn="base" hangingPunct="1">
              <a:spcBef>
                <a:spcPct val="0"/>
              </a:spcBef>
              <a:spcAft>
                <a:spcPct val="0"/>
              </a:spcAft>
              <a:defRPr sz="3200" b="1">
                <a:solidFill>
                  <a:schemeClr val="bg1"/>
                </a:solidFill>
                <a:latin typeface="Verdana" pitchFamily="34" charset="0"/>
              </a:defRPr>
            </a:lvl5pPr>
            <a:lvl6pPr marL="457200" algn="l" rtl="0" eaLnBrk="1" fontAlgn="base" hangingPunct="1">
              <a:spcBef>
                <a:spcPct val="0"/>
              </a:spcBef>
              <a:spcAft>
                <a:spcPct val="0"/>
              </a:spcAft>
              <a:defRPr sz="3200" b="1">
                <a:solidFill>
                  <a:schemeClr val="bg1"/>
                </a:solidFill>
                <a:latin typeface="Verdana" pitchFamily="34" charset="0"/>
              </a:defRPr>
            </a:lvl6pPr>
            <a:lvl7pPr marL="914400" algn="l" rtl="0" eaLnBrk="1" fontAlgn="base" hangingPunct="1">
              <a:spcBef>
                <a:spcPct val="0"/>
              </a:spcBef>
              <a:spcAft>
                <a:spcPct val="0"/>
              </a:spcAft>
              <a:defRPr sz="3200" b="1">
                <a:solidFill>
                  <a:schemeClr val="bg1"/>
                </a:solidFill>
                <a:latin typeface="Verdana" pitchFamily="34" charset="0"/>
              </a:defRPr>
            </a:lvl7pPr>
            <a:lvl8pPr marL="1371600" algn="l" rtl="0" eaLnBrk="1" fontAlgn="base" hangingPunct="1">
              <a:spcBef>
                <a:spcPct val="0"/>
              </a:spcBef>
              <a:spcAft>
                <a:spcPct val="0"/>
              </a:spcAft>
              <a:defRPr sz="3200" b="1">
                <a:solidFill>
                  <a:schemeClr val="bg1"/>
                </a:solidFill>
                <a:latin typeface="Verdana" pitchFamily="34" charset="0"/>
              </a:defRPr>
            </a:lvl8pPr>
            <a:lvl9pPr marL="1828800" algn="l" rtl="0" eaLnBrk="1" fontAlgn="base" hangingPunct="1">
              <a:spcBef>
                <a:spcPct val="0"/>
              </a:spcBef>
              <a:spcAft>
                <a:spcPct val="0"/>
              </a:spcAft>
              <a:defRPr sz="3200" b="1">
                <a:solidFill>
                  <a:schemeClr val="bg1"/>
                </a:solidFill>
                <a:latin typeface="Verdana" pitchFamily="34" charset="0"/>
              </a:defRPr>
            </a:lvl9pPr>
          </a:lstStyle>
          <a:p>
            <a:r>
              <a:rPr lang="en-US" sz="2400" kern="0" dirty="0" smtClean="0"/>
              <a:t>WLAN Vulnerabilities							</a:t>
            </a:r>
            <a:endParaRPr lang="en-US" sz="2400" kern="0" dirty="0"/>
          </a:p>
        </p:txBody>
      </p:sp>
    </p:spTree>
    <p:extLst>
      <p:ext uri="{BB962C8B-B14F-4D97-AF65-F5344CB8AC3E}">
        <p14:creationId xmlns:p14="http://schemas.microsoft.com/office/powerpoint/2010/main" val="3162566862"/>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09600" y="1564940"/>
            <a:ext cx="10972800" cy="1985392"/>
          </a:xfrm>
        </p:spPr>
        <p:txBody>
          <a:bodyPr/>
          <a:lstStyle/>
          <a:p>
            <a:pPr marL="0" indent="0" algn="just">
              <a:buNone/>
            </a:pPr>
            <a:r>
              <a:rPr lang="en-US" sz="2400" dirty="0" smtClean="0">
                <a:latin typeface="Arial" panose="020B0604020202020204" pitchFamily="34" charset="0"/>
                <a:cs typeface="Arial" panose="020B0604020202020204" pitchFamily="34" charset="0"/>
              </a:rPr>
              <a:t>WLAN </a:t>
            </a:r>
            <a:r>
              <a:rPr lang="en-US" sz="2400" dirty="0" err="1" smtClean="0">
                <a:latin typeface="Arial" panose="020B0604020202020204" pitchFamily="34" charset="0"/>
                <a:cs typeface="Arial" panose="020B0604020202020204" pitchFamily="34" charset="0"/>
              </a:rPr>
              <a:t>memiliki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kelebihan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terhadap</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penggunanya</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dalam</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hal</a:t>
            </a:r>
            <a:r>
              <a:rPr lang="en-US" sz="2400" dirty="0" smtClean="0">
                <a:latin typeface="Arial" panose="020B0604020202020204" pitchFamily="34" charset="0"/>
                <a:cs typeface="Arial" panose="020B0604020202020204" pitchFamily="34" charset="0"/>
              </a:rPr>
              <a:t> : </a:t>
            </a:r>
          </a:p>
          <a:p>
            <a:pPr algn="just">
              <a:buFont typeface="Wingdings" panose="05000000000000000000" pitchFamily="2" charset="2"/>
              <a:buChar char="§"/>
            </a:pPr>
            <a:r>
              <a:rPr lang="en-US" sz="2400" b="0" dirty="0" smtClean="0">
                <a:latin typeface="Arial" panose="020B0604020202020204" pitchFamily="34" charset="0"/>
                <a:cs typeface="Arial" panose="020B0604020202020204" pitchFamily="34" charset="0"/>
              </a:rPr>
              <a:t>portable (</a:t>
            </a:r>
            <a:r>
              <a:rPr lang="en-US" sz="2400" b="0" dirty="0" err="1" smtClean="0">
                <a:latin typeface="Arial" panose="020B0604020202020204" pitchFamily="34" charset="0"/>
                <a:cs typeface="Arial" panose="020B0604020202020204" pitchFamily="34" charset="0"/>
              </a:rPr>
              <a:t>dapat</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dibawa</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kemana</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saja</a:t>
            </a:r>
            <a:r>
              <a:rPr lang="en-US" sz="2400" b="0" dirty="0" smtClean="0">
                <a:latin typeface="Arial" panose="020B0604020202020204" pitchFamily="34" charset="0"/>
                <a:cs typeface="Arial" panose="020B0604020202020204" pitchFamily="34" charset="0"/>
              </a:rPr>
              <a:t>),</a:t>
            </a:r>
          </a:p>
          <a:p>
            <a:pPr algn="just">
              <a:buFont typeface="Wingdings" panose="05000000000000000000" pitchFamily="2" charset="2"/>
              <a:buChar char="§"/>
            </a:pPr>
            <a:r>
              <a:rPr lang="en-US" sz="2400" b="0" dirty="0" err="1" smtClean="0">
                <a:latin typeface="Arial" panose="020B0604020202020204" pitchFamily="34" charset="0"/>
                <a:cs typeface="Arial" panose="020B0604020202020204" pitchFamily="34" charset="0"/>
              </a:rPr>
              <a:t>fleksible</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dapat</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digunakan</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kapanpun</a:t>
            </a:r>
            <a:r>
              <a:rPr lang="en-US" sz="2400" b="0" dirty="0" smtClean="0">
                <a:latin typeface="Arial" panose="020B0604020202020204" pitchFamily="34" charset="0"/>
                <a:cs typeface="Arial" panose="020B0604020202020204" pitchFamily="34" charset="0"/>
              </a:rPr>
              <a:t>), </a:t>
            </a:r>
          </a:p>
          <a:p>
            <a:pPr algn="just">
              <a:buFont typeface="Wingdings" panose="05000000000000000000" pitchFamily="2" charset="2"/>
              <a:buChar char="§"/>
            </a:pPr>
            <a:r>
              <a:rPr lang="en-US" sz="2400" b="0" dirty="0" err="1" smtClean="0">
                <a:latin typeface="Arial" panose="020B0604020202020204" pitchFamily="34" charset="0"/>
                <a:cs typeface="Arial" panose="020B0604020202020204" pitchFamily="34" charset="0"/>
              </a:rPr>
              <a:t>dan</a:t>
            </a:r>
            <a:r>
              <a:rPr lang="en-US" sz="2400" b="0" dirty="0" smtClean="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biaya</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pemasangan</a:t>
            </a:r>
            <a:r>
              <a:rPr lang="en-US" sz="2400" b="0" dirty="0">
                <a:latin typeface="Arial" panose="020B0604020202020204" pitchFamily="34" charset="0"/>
                <a:cs typeface="Arial" panose="020B0604020202020204" pitchFamily="34" charset="0"/>
              </a:rPr>
              <a:t> yang </a:t>
            </a:r>
            <a:r>
              <a:rPr lang="en-US" sz="2400" b="0" dirty="0" err="1" smtClean="0">
                <a:latin typeface="Arial" panose="020B0604020202020204" pitchFamily="34" charset="0"/>
                <a:cs typeface="Arial" panose="020B0604020202020204" pitchFamily="34" charset="0"/>
              </a:rPr>
              <a:t>rendah</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tanpa</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memerlukan</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kabel</a:t>
            </a:r>
            <a:r>
              <a:rPr lang="en-US" sz="2400" b="0" dirty="0" smtClean="0">
                <a:latin typeface="Arial" panose="020B0604020202020204" pitchFamily="34" charset="0"/>
                <a:cs typeface="Arial" panose="020B0604020202020204" pitchFamily="34" charset="0"/>
              </a:rPr>
              <a:t>). </a:t>
            </a:r>
            <a:endParaRPr lang="en-US" sz="2400" b="0" dirty="0">
              <a:latin typeface="Arial" panose="020B0604020202020204" pitchFamily="34" charset="0"/>
              <a:cs typeface="Arial" panose="020B0604020202020204" pitchFamily="34" charset="0"/>
            </a:endParaRPr>
          </a:p>
        </p:txBody>
      </p:sp>
      <p:sp>
        <p:nvSpPr>
          <p:cNvPr id="6" name="Rectangle 5"/>
          <p:cNvSpPr/>
          <p:nvPr/>
        </p:nvSpPr>
        <p:spPr>
          <a:xfrm>
            <a:off x="695400" y="5805264"/>
            <a:ext cx="10438184" cy="461665"/>
          </a:xfrm>
          <a:prstGeom prst="rect">
            <a:avLst/>
          </a:prstGeom>
        </p:spPr>
        <p:txBody>
          <a:bodyPr wrap="square">
            <a:spAutoFit/>
          </a:bodyPr>
          <a:lstStyle/>
          <a:p>
            <a:pPr marL="342900" indent="-342900"/>
            <a:r>
              <a:rPr lang="en-US" sz="1200" smtClean="0"/>
              <a:t>Dhingra, M. et al, Wireless Network Security Threats </a:t>
            </a:r>
            <a:r>
              <a:rPr lang="en-US" sz="1200"/>
              <a:t>and </a:t>
            </a:r>
            <a:r>
              <a:rPr lang="en-US" sz="1200" smtClean="0"/>
              <a:t>Their Solutions</a:t>
            </a:r>
            <a:r>
              <a:rPr lang="en-US" sz="1200"/>
              <a:t>: a short study, International Journal of Smart Sensors and Ad Hoc Networks (IJSSAN), ISSN No. 2248-9738 (Print), Vol-2, Iss-1,2, 2012 </a:t>
            </a:r>
          </a:p>
        </p:txBody>
      </p:sp>
      <p:sp>
        <p:nvSpPr>
          <p:cNvPr id="7" name="Title 3"/>
          <p:cNvSpPr>
            <a:spLocks noGrp="1"/>
          </p:cNvSpPr>
          <p:nvPr>
            <p:ph type="title"/>
          </p:nvPr>
        </p:nvSpPr>
        <p:spPr>
          <a:xfrm>
            <a:off x="914400" y="731838"/>
            <a:ext cx="11014248" cy="563562"/>
          </a:xfrm>
        </p:spPr>
        <p:txBody>
          <a:bodyPr/>
          <a:lstStyle/>
          <a:p>
            <a:r>
              <a:rPr lang="en-US" sz="2400" dirty="0"/>
              <a:t>WLAN </a:t>
            </a:r>
            <a:r>
              <a:rPr lang="en-US" sz="2400" dirty="0" smtClean="0"/>
              <a:t>Vulnerabilities							</a:t>
            </a:r>
            <a:endParaRPr lang="en-US" sz="2400" dirty="0"/>
          </a:p>
        </p:txBody>
      </p:sp>
    </p:spTree>
    <p:extLst>
      <p:ext uri="{BB962C8B-B14F-4D97-AF65-F5344CB8AC3E}">
        <p14:creationId xmlns:p14="http://schemas.microsoft.com/office/powerpoint/2010/main" val="583723350"/>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09600" y="1564940"/>
            <a:ext cx="10972800" cy="2728156"/>
          </a:xfrm>
        </p:spPr>
        <p:txBody>
          <a:bodyPr/>
          <a:lstStyle/>
          <a:p>
            <a:pPr marL="0" indent="0" algn="just">
              <a:buNone/>
            </a:pPr>
            <a:r>
              <a:rPr lang="en-US" sz="2400" dirty="0" smtClean="0">
                <a:latin typeface="Arial" panose="020B0604020202020204" pitchFamily="34" charset="0"/>
                <a:cs typeface="Arial" panose="020B0604020202020204" pitchFamily="34" charset="0"/>
              </a:rPr>
              <a:t>WLAN </a:t>
            </a:r>
            <a:r>
              <a:rPr lang="en-US" sz="2400" dirty="0" err="1" smtClean="0">
                <a:latin typeface="Arial" panose="020B0604020202020204" pitchFamily="34" charset="0"/>
                <a:cs typeface="Arial" panose="020B0604020202020204" pitchFamily="34" charset="0"/>
              </a:rPr>
              <a:t>memiliki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kekurangan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berupa</a:t>
            </a:r>
            <a:r>
              <a:rPr lang="en-US" sz="2400" dirty="0" smtClean="0">
                <a:latin typeface="Arial" panose="020B0604020202020204" pitchFamily="34" charset="0"/>
                <a:cs typeface="Arial" panose="020B0604020202020204" pitchFamily="34" charset="0"/>
              </a:rPr>
              <a:t>  : </a:t>
            </a:r>
          </a:p>
          <a:p>
            <a:pPr algn="just">
              <a:buFont typeface="Wingdings" panose="05000000000000000000" pitchFamily="2" charset="2"/>
              <a:buChar char="§"/>
            </a:pPr>
            <a:r>
              <a:rPr lang="en-US" sz="2400" b="0" dirty="0" err="1">
                <a:latin typeface="Arial" panose="020B0604020202020204" pitchFamily="34" charset="0"/>
                <a:cs typeface="Arial" panose="020B0604020202020204" pitchFamily="34" charset="0"/>
              </a:rPr>
              <a:t>J</a:t>
            </a:r>
            <a:r>
              <a:rPr lang="en-US" sz="2400" b="0" dirty="0" err="1" smtClean="0">
                <a:latin typeface="Arial" panose="020B0604020202020204" pitchFamily="34" charset="0"/>
                <a:cs typeface="Arial" panose="020B0604020202020204" pitchFamily="34" charset="0"/>
              </a:rPr>
              <a:t>arak</a:t>
            </a:r>
            <a:r>
              <a:rPr lang="en-US" sz="2400" b="0" dirty="0" smtClean="0">
                <a:latin typeface="Arial" panose="020B0604020202020204" pitchFamily="34" charset="0"/>
                <a:cs typeface="Arial" panose="020B0604020202020204" pitchFamily="34" charset="0"/>
              </a:rPr>
              <a:t> yang </a:t>
            </a:r>
            <a:r>
              <a:rPr lang="en-US" sz="2400" b="0" dirty="0" err="1" smtClean="0">
                <a:latin typeface="Arial" panose="020B0604020202020204" pitchFamily="34" charset="0"/>
                <a:cs typeface="Arial" panose="020B0604020202020204" pitchFamily="34" charset="0"/>
              </a:rPr>
              <a:t>terbatas</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berdasarkan</a:t>
            </a:r>
            <a:r>
              <a:rPr lang="en-US" sz="2400" b="0" dirty="0" smtClean="0">
                <a:latin typeface="Arial" panose="020B0604020202020204" pitchFamily="34" charset="0"/>
                <a:cs typeface="Arial" panose="020B0604020202020204" pitchFamily="34" charset="0"/>
              </a:rPr>
              <a:t> radius),</a:t>
            </a:r>
          </a:p>
          <a:p>
            <a:pPr algn="just">
              <a:buFont typeface="Wingdings" panose="05000000000000000000" pitchFamily="2" charset="2"/>
              <a:buChar char="§"/>
            </a:pPr>
            <a:r>
              <a:rPr lang="en-US" sz="2400" b="0" dirty="0" err="1">
                <a:latin typeface="Arial" panose="020B0604020202020204" pitchFamily="34" charset="0"/>
                <a:cs typeface="Arial" panose="020B0604020202020204" pitchFamily="34" charset="0"/>
              </a:rPr>
              <a:t>P</a:t>
            </a:r>
            <a:r>
              <a:rPr lang="en-US" sz="2400" b="0" dirty="0" err="1" smtClean="0">
                <a:latin typeface="Arial" panose="020B0604020202020204" pitchFamily="34" charset="0"/>
                <a:cs typeface="Arial" panose="020B0604020202020204" pitchFamily="34" charset="0"/>
              </a:rPr>
              <a:t>erantara</a:t>
            </a:r>
            <a:r>
              <a:rPr lang="en-US" sz="2400" b="0" dirty="0" smtClean="0">
                <a:latin typeface="Arial" panose="020B0604020202020204" pitchFamily="34" charset="0"/>
                <a:cs typeface="Arial" panose="020B0604020202020204" pitchFamily="34" charset="0"/>
              </a:rPr>
              <a:t> medium </a:t>
            </a:r>
            <a:r>
              <a:rPr lang="en-US" sz="2400" b="0" dirty="0" err="1" smtClean="0">
                <a:latin typeface="Arial" panose="020B0604020202020204" pitchFamily="34" charset="0"/>
                <a:cs typeface="Arial" panose="020B0604020202020204" pitchFamily="34" charset="0"/>
              </a:rPr>
              <a:t>berupa</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gelombang</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bisa</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mengakses</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jaringan</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tanpa</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ketahuan</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secara</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fisik</a:t>
            </a:r>
            <a:r>
              <a:rPr lang="en-US" sz="2400" b="0" dirty="0" smtClean="0">
                <a:latin typeface="Arial" panose="020B0604020202020204" pitchFamily="34" charset="0"/>
                <a:cs typeface="Arial" panose="020B0604020202020204" pitchFamily="34" charset="0"/>
              </a:rPr>
              <a:t>)</a:t>
            </a:r>
            <a:endParaRPr lang="en-US" sz="2400" b="0" dirty="0">
              <a:latin typeface="Arial" panose="020B0604020202020204" pitchFamily="34" charset="0"/>
              <a:cs typeface="Arial" panose="020B0604020202020204" pitchFamily="34" charset="0"/>
            </a:endParaRPr>
          </a:p>
        </p:txBody>
      </p:sp>
      <p:sp>
        <p:nvSpPr>
          <p:cNvPr id="6" name="Rectangle 5"/>
          <p:cNvSpPr/>
          <p:nvPr/>
        </p:nvSpPr>
        <p:spPr>
          <a:xfrm>
            <a:off x="695400" y="5805264"/>
            <a:ext cx="10438184" cy="830997"/>
          </a:xfrm>
          <a:prstGeom prst="rect">
            <a:avLst/>
          </a:prstGeom>
        </p:spPr>
        <p:txBody>
          <a:bodyPr wrap="square">
            <a:spAutoFit/>
          </a:bodyPr>
          <a:lstStyle/>
          <a:p>
            <a:pPr marL="342900" indent="-342900"/>
            <a:r>
              <a:rPr lang="en-US" sz="1200" smtClean="0"/>
              <a:t>Dhingra, M. et al, Wireless Network Security Threats </a:t>
            </a:r>
            <a:r>
              <a:rPr lang="en-US" sz="1200"/>
              <a:t>and </a:t>
            </a:r>
            <a:r>
              <a:rPr lang="en-US" sz="1200" smtClean="0"/>
              <a:t>Their Solutions</a:t>
            </a:r>
            <a:r>
              <a:rPr lang="en-US" sz="1200"/>
              <a:t>: a short study, International Journal of Smart Sensors and Ad Hoc Networks (IJSSAN), ISSN No. 2248-9738 (Print), Vol-2, Iss-1,2, 2012 </a:t>
            </a:r>
            <a:endParaRPr lang="en-US" sz="1200" smtClean="0"/>
          </a:p>
          <a:p>
            <a:pPr marL="342900" indent="-342900"/>
            <a:r>
              <a:rPr lang="en-US" sz="1200" smtClean="0"/>
              <a:t>Larsson, J. and Waller, Ida. Security </a:t>
            </a:r>
            <a:r>
              <a:rPr lang="en-US" sz="1200"/>
              <a:t>in wireless </a:t>
            </a:r>
            <a:r>
              <a:rPr lang="en-US" sz="1200" smtClean="0"/>
              <a:t>networks: V ulnerabilities </a:t>
            </a:r>
            <a:r>
              <a:rPr lang="en-US" sz="1200"/>
              <a:t>and countermeasures, Department of Software Engineering and Computer </a:t>
            </a:r>
            <a:r>
              <a:rPr lang="en-US" sz="1200" smtClean="0"/>
              <a:t>Science Blekinge </a:t>
            </a:r>
            <a:r>
              <a:rPr lang="en-US" sz="1200"/>
              <a:t>Institute of </a:t>
            </a:r>
            <a:r>
              <a:rPr lang="en-US" sz="1200" smtClean="0"/>
              <a:t>Technology, Springer, 2003</a:t>
            </a:r>
            <a:endParaRPr lang="en-US" sz="1200"/>
          </a:p>
        </p:txBody>
      </p:sp>
      <p:sp>
        <p:nvSpPr>
          <p:cNvPr id="8" name="Title 3"/>
          <p:cNvSpPr>
            <a:spLocks noGrp="1"/>
          </p:cNvSpPr>
          <p:nvPr>
            <p:ph type="title"/>
          </p:nvPr>
        </p:nvSpPr>
        <p:spPr>
          <a:xfrm>
            <a:off x="914400" y="731838"/>
            <a:ext cx="11014248" cy="563562"/>
          </a:xfrm>
        </p:spPr>
        <p:txBody>
          <a:bodyPr/>
          <a:lstStyle/>
          <a:p>
            <a:r>
              <a:rPr lang="en-US" sz="2400" dirty="0"/>
              <a:t>WLAN </a:t>
            </a:r>
            <a:r>
              <a:rPr lang="en-US" sz="2400" dirty="0" smtClean="0"/>
              <a:t>Vulnerabilities							</a:t>
            </a:r>
            <a:endParaRPr lang="en-US" sz="2400" dirty="0"/>
          </a:p>
        </p:txBody>
      </p:sp>
    </p:spTree>
    <p:extLst>
      <p:ext uri="{BB962C8B-B14F-4D97-AF65-F5344CB8AC3E}">
        <p14:creationId xmlns:p14="http://schemas.microsoft.com/office/powerpoint/2010/main" val="1016202935"/>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95400" y="1484784"/>
            <a:ext cx="10972800" cy="3860846"/>
          </a:xfrm>
        </p:spPr>
        <p:txBody>
          <a:bodyPr/>
          <a:lstStyle/>
          <a:p>
            <a:pPr>
              <a:buFont typeface="Wingdings" panose="05000000000000000000" pitchFamily="2" charset="2"/>
              <a:buChar char="§"/>
            </a:pPr>
            <a:r>
              <a:rPr lang="en-US" dirty="0" err="1" smtClean="0"/>
              <a:t>Konsentrasi</a:t>
            </a:r>
            <a:r>
              <a:rPr lang="en-US" dirty="0" smtClean="0"/>
              <a:t> </a:t>
            </a:r>
            <a:r>
              <a:rPr lang="en-US" dirty="0" err="1" smtClean="0"/>
              <a:t>keamanan</a:t>
            </a:r>
            <a:r>
              <a:rPr lang="en-US" dirty="0" smtClean="0"/>
              <a:t> </a:t>
            </a:r>
            <a:r>
              <a:rPr lang="en-US" dirty="0" err="1" smtClean="0"/>
              <a:t>pada</a:t>
            </a:r>
            <a:r>
              <a:rPr lang="en-US" dirty="0" smtClean="0"/>
              <a:t> WLAN </a:t>
            </a:r>
            <a:r>
              <a:rPr lang="en-US" dirty="0" err="1" smtClean="0"/>
              <a:t>mirip</a:t>
            </a:r>
            <a:r>
              <a:rPr lang="en-US" dirty="0" smtClean="0"/>
              <a:t> </a:t>
            </a:r>
            <a:r>
              <a:rPr lang="en-US" dirty="0" err="1" smtClean="0"/>
              <a:t>dengan</a:t>
            </a:r>
            <a:r>
              <a:rPr lang="en-US" dirty="0" smtClean="0"/>
              <a:t> </a:t>
            </a:r>
            <a:r>
              <a:rPr lang="en-US" dirty="0" err="1" smtClean="0"/>
              <a:t>lingkungan</a:t>
            </a:r>
            <a:r>
              <a:rPr lang="en-US" dirty="0" smtClean="0"/>
              <a:t> </a:t>
            </a:r>
            <a:r>
              <a:rPr lang="en-US" dirty="0" err="1" smtClean="0"/>
              <a:t>jaringan</a:t>
            </a:r>
            <a:r>
              <a:rPr lang="en-US" dirty="0" smtClean="0"/>
              <a:t> LAN</a:t>
            </a:r>
            <a:endParaRPr lang="en-US" dirty="0"/>
          </a:p>
          <a:p>
            <a:pPr>
              <a:buFont typeface="Wingdings" panose="05000000000000000000" pitchFamily="2" charset="2"/>
              <a:buChar char="§"/>
            </a:pPr>
            <a:r>
              <a:rPr lang="en-US" dirty="0" err="1" smtClean="0"/>
              <a:t>Kemiripannya</a:t>
            </a:r>
            <a:r>
              <a:rPr lang="en-US" dirty="0" smtClean="0"/>
              <a:t> </a:t>
            </a:r>
            <a:r>
              <a:rPr lang="en-US" dirty="0" err="1" smtClean="0"/>
              <a:t>adalah</a:t>
            </a:r>
            <a:r>
              <a:rPr lang="en-US" dirty="0" smtClean="0"/>
              <a:t> </a:t>
            </a:r>
            <a:r>
              <a:rPr lang="en-US" dirty="0" err="1" smtClean="0"/>
              <a:t>sebagai</a:t>
            </a:r>
            <a:r>
              <a:rPr lang="en-US" dirty="0" smtClean="0"/>
              <a:t> </a:t>
            </a:r>
            <a:r>
              <a:rPr lang="en-US" dirty="0" err="1" smtClean="0"/>
              <a:t>berikut</a:t>
            </a:r>
            <a:r>
              <a:rPr lang="en-US" dirty="0" smtClean="0"/>
              <a:t> :</a:t>
            </a:r>
            <a:endParaRPr lang="en-US" dirty="0"/>
          </a:p>
          <a:p>
            <a:pPr lvl="1">
              <a:buFont typeface="Arial" panose="020B0604020202020204" pitchFamily="34" charset="0"/>
              <a:buChar char="•"/>
            </a:pPr>
            <a:r>
              <a:rPr lang="en-US" dirty="0" smtClean="0"/>
              <a:t>Confidentiality (</a:t>
            </a:r>
            <a:r>
              <a:rPr lang="en-US" dirty="0" err="1" smtClean="0"/>
              <a:t>Kerahasiaan</a:t>
            </a:r>
            <a:r>
              <a:rPr lang="en-US" dirty="0" smtClean="0"/>
              <a:t>), </a:t>
            </a:r>
          </a:p>
          <a:p>
            <a:pPr lvl="1">
              <a:buFont typeface="Arial" panose="020B0604020202020204" pitchFamily="34" charset="0"/>
              <a:buChar char="•"/>
            </a:pPr>
            <a:r>
              <a:rPr lang="en-US" dirty="0" smtClean="0"/>
              <a:t>Integrity (</a:t>
            </a:r>
            <a:r>
              <a:rPr lang="en-US" dirty="0" err="1" smtClean="0"/>
              <a:t>keutuhan</a:t>
            </a:r>
            <a:r>
              <a:rPr lang="en-US" dirty="0" smtClean="0"/>
              <a:t>), </a:t>
            </a:r>
          </a:p>
          <a:p>
            <a:pPr lvl="1">
              <a:buFont typeface="Arial" panose="020B0604020202020204" pitchFamily="34" charset="0"/>
              <a:buChar char="•"/>
            </a:pPr>
            <a:r>
              <a:rPr lang="en-US" dirty="0" smtClean="0"/>
              <a:t>Availability (</a:t>
            </a:r>
            <a:r>
              <a:rPr lang="en-US" dirty="0" err="1" smtClean="0"/>
              <a:t>ketersediaan</a:t>
            </a:r>
            <a:r>
              <a:rPr lang="en-US" dirty="0" smtClean="0"/>
              <a:t>), </a:t>
            </a:r>
          </a:p>
          <a:p>
            <a:pPr lvl="1">
              <a:buFont typeface="Arial" panose="020B0604020202020204" pitchFamily="34" charset="0"/>
              <a:buChar char="•"/>
            </a:pPr>
            <a:r>
              <a:rPr lang="en-US" dirty="0"/>
              <a:t>Authentication (</a:t>
            </a:r>
            <a:r>
              <a:rPr lang="en-US" dirty="0" err="1"/>
              <a:t>keaslian</a:t>
            </a:r>
            <a:r>
              <a:rPr lang="en-US" dirty="0"/>
              <a:t>)</a:t>
            </a:r>
          </a:p>
          <a:p>
            <a:pPr lvl="1">
              <a:buFont typeface="Arial" panose="020B0604020202020204" pitchFamily="34" charset="0"/>
              <a:buChar char="•"/>
            </a:pPr>
            <a:r>
              <a:rPr lang="en-US" dirty="0" smtClean="0"/>
              <a:t>Accountability (</a:t>
            </a:r>
            <a:r>
              <a:rPr lang="en-US" dirty="0" err="1" smtClean="0"/>
              <a:t>akuntabilitas</a:t>
            </a:r>
            <a:r>
              <a:rPr lang="en-US" dirty="0" smtClean="0"/>
              <a:t>)</a:t>
            </a:r>
            <a:endParaRPr lang="en-US" dirty="0"/>
          </a:p>
          <a:p>
            <a:pPr lvl="1">
              <a:buFont typeface="Arial" panose="020B0604020202020204" pitchFamily="34" charset="0"/>
              <a:buChar char="•"/>
            </a:pPr>
            <a:endParaRPr lang="en-US" dirty="0" smtClean="0"/>
          </a:p>
        </p:txBody>
      </p:sp>
      <p:sp>
        <p:nvSpPr>
          <p:cNvPr id="6" name="Rectangle 5"/>
          <p:cNvSpPr/>
          <p:nvPr/>
        </p:nvSpPr>
        <p:spPr>
          <a:xfrm>
            <a:off x="695400" y="5805264"/>
            <a:ext cx="10438184" cy="830997"/>
          </a:xfrm>
          <a:prstGeom prst="rect">
            <a:avLst/>
          </a:prstGeom>
        </p:spPr>
        <p:txBody>
          <a:bodyPr wrap="square">
            <a:spAutoFit/>
          </a:bodyPr>
          <a:lstStyle/>
          <a:p>
            <a:pPr marL="342900" indent="-342900"/>
            <a:r>
              <a:rPr lang="en-US" sz="1200" dirty="0" err="1" smtClean="0"/>
              <a:t>Dhingra</a:t>
            </a:r>
            <a:r>
              <a:rPr lang="en-US" sz="1200" dirty="0" smtClean="0"/>
              <a:t>, M. et al, Wireless Network Security Threats </a:t>
            </a:r>
            <a:r>
              <a:rPr lang="en-US" sz="1200" dirty="0"/>
              <a:t>and </a:t>
            </a:r>
            <a:r>
              <a:rPr lang="en-US" sz="1200" dirty="0" smtClean="0"/>
              <a:t>Their Solutions</a:t>
            </a:r>
            <a:r>
              <a:rPr lang="en-US" sz="1200" dirty="0"/>
              <a:t>: a short study, International Journal of Smart Sensors and Ad Hoc Networks (IJSSAN), ISSN No. 2248-9738 (Print), Vol-2, Iss-1,2, 2012 </a:t>
            </a:r>
            <a:endParaRPr lang="en-US" sz="1200" dirty="0" smtClean="0"/>
          </a:p>
          <a:p>
            <a:pPr marL="342900" indent="-342900"/>
            <a:r>
              <a:rPr lang="en-US" sz="1200" dirty="0" smtClean="0"/>
              <a:t>Larsson, J. and Waller, Ida. Security </a:t>
            </a:r>
            <a:r>
              <a:rPr lang="en-US" sz="1200" dirty="0"/>
              <a:t>in wireless </a:t>
            </a:r>
            <a:r>
              <a:rPr lang="en-US" sz="1200" dirty="0" smtClean="0"/>
              <a:t>networks: V </a:t>
            </a:r>
            <a:r>
              <a:rPr lang="en-US" sz="1200" dirty="0" err="1" smtClean="0"/>
              <a:t>ulnerabilities</a:t>
            </a:r>
            <a:r>
              <a:rPr lang="en-US" sz="1200" dirty="0" smtClean="0"/>
              <a:t> </a:t>
            </a:r>
            <a:r>
              <a:rPr lang="en-US" sz="1200" dirty="0"/>
              <a:t>and countermeasures, Department of Software Engineering and Computer </a:t>
            </a:r>
            <a:r>
              <a:rPr lang="en-US" sz="1200" dirty="0" smtClean="0"/>
              <a:t>Science </a:t>
            </a:r>
            <a:r>
              <a:rPr lang="en-US" sz="1200" dirty="0" err="1" smtClean="0"/>
              <a:t>Blekinge</a:t>
            </a:r>
            <a:r>
              <a:rPr lang="en-US" sz="1200" dirty="0" smtClean="0"/>
              <a:t> </a:t>
            </a:r>
            <a:r>
              <a:rPr lang="en-US" sz="1200" dirty="0"/>
              <a:t>Institute of </a:t>
            </a:r>
            <a:r>
              <a:rPr lang="en-US" sz="1200" dirty="0" smtClean="0"/>
              <a:t>Technology, Springer, 2003</a:t>
            </a:r>
            <a:endParaRPr lang="en-US" sz="1200" dirty="0"/>
          </a:p>
        </p:txBody>
      </p:sp>
      <p:sp>
        <p:nvSpPr>
          <p:cNvPr id="7" name="Title 3"/>
          <p:cNvSpPr txBox="1">
            <a:spLocks/>
          </p:cNvSpPr>
          <p:nvPr/>
        </p:nvSpPr>
        <p:spPr bwMode="white">
          <a:xfrm>
            <a:off x="914400" y="731838"/>
            <a:ext cx="11014248"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b="1" baseline="0">
                <a:solidFill>
                  <a:schemeClr val="bg1"/>
                </a:solidFill>
                <a:latin typeface="+mj-lt"/>
                <a:ea typeface="+mj-ea"/>
                <a:cs typeface="+mj-cs"/>
              </a:defRPr>
            </a:lvl1pPr>
            <a:lvl2pPr algn="l" rtl="0" eaLnBrk="1" fontAlgn="base" hangingPunct="1">
              <a:spcBef>
                <a:spcPct val="0"/>
              </a:spcBef>
              <a:spcAft>
                <a:spcPct val="0"/>
              </a:spcAft>
              <a:defRPr sz="3200" b="1">
                <a:solidFill>
                  <a:schemeClr val="bg1"/>
                </a:solidFill>
                <a:latin typeface="Verdana" pitchFamily="34" charset="0"/>
              </a:defRPr>
            </a:lvl2pPr>
            <a:lvl3pPr algn="l" rtl="0" eaLnBrk="1" fontAlgn="base" hangingPunct="1">
              <a:spcBef>
                <a:spcPct val="0"/>
              </a:spcBef>
              <a:spcAft>
                <a:spcPct val="0"/>
              </a:spcAft>
              <a:defRPr sz="3200" b="1">
                <a:solidFill>
                  <a:schemeClr val="bg1"/>
                </a:solidFill>
                <a:latin typeface="Verdana" pitchFamily="34" charset="0"/>
              </a:defRPr>
            </a:lvl3pPr>
            <a:lvl4pPr algn="l" rtl="0" eaLnBrk="1" fontAlgn="base" hangingPunct="1">
              <a:spcBef>
                <a:spcPct val="0"/>
              </a:spcBef>
              <a:spcAft>
                <a:spcPct val="0"/>
              </a:spcAft>
              <a:defRPr sz="3200" b="1">
                <a:solidFill>
                  <a:schemeClr val="bg1"/>
                </a:solidFill>
                <a:latin typeface="Verdana" pitchFamily="34" charset="0"/>
              </a:defRPr>
            </a:lvl4pPr>
            <a:lvl5pPr algn="l" rtl="0" eaLnBrk="1" fontAlgn="base" hangingPunct="1">
              <a:spcBef>
                <a:spcPct val="0"/>
              </a:spcBef>
              <a:spcAft>
                <a:spcPct val="0"/>
              </a:spcAft>
              <a:defRPr sz="3200" b="1">
                <a:solidFill>
                  <a:schemeClr val="bg1"/>
                </a:solidFill>
                <a:latin typeface="Verdana" pitchFamily="34" charset="0"/>
              </a:defRPr>
            </a:lvl5pPr>
            <a:lvl6pPr marL="457200" algn="l" rtl="0" eaLnBrk="1" fontAlgn="base" hangingPunct="1">
              <a:spcBef>
                <a:spcPct val="0"/>
              </a:spcBef>
              <a:spcAft>
                <a:spcPct val="0"/>
              </a:spcAft>
              <a:defRPr sz="3200" b="1">
                <a:solidFill>
                  <a:schemeClr val="bg1"/>
                </a:solidFill>
                <a:latin typeface="Verdana" pitchFamily="34" charset="0"/>
              </a:defRPr>
            </a:lvl6pPr>
            <a:lvl7pPr marL="914400" algn="l" rtl="0" eaLnBrk="1" fontAlgn="base" hangingPunct="1">
              <a:spcBef>
                <a:spcPct val="0"/>
              </a:spcBef>
              <a:spcAft>
                <a:spcPct val="0"/>
              </a:spcAft>
              <a:defRPr sz="3200" b="1">
                <a:solidFill>
                  <a:schemeClr val="bg1"/>
                </a:solidFill>
                <a:latin typeface="Verdana" pitchFamily="34" charset="0"/>
              </a:defRPr>
            </a:lvl7pPr>
            <a:lvl8pPr marL="1371600" algn="l" rtl="0" eaLnBrk="1" fontAlgn="base" hangingPunct="1">
              <a:spcBef>
                <a:spcPct val="0"/>
              </a:spcBef>
              <a:spcAft>
                <a:spcPct val="0"/>
              </a:spcAft>
              <a:defRPr sz="3200" b="1">
                <a:solidFill>
                  <a:schemeClr val="bg1"/>
                </a:solidFill>
                <a:latin typeface="Verdana" pitchFamily="34" charset="0"/>
              </a:defRPr>
            </a:lvl8pPr>
            <a:lvl9pPr marL="1828800" algn="l" rtl="0" eaLnBrk="1" fontAlgn="base" hangingPunct="1">
              <a:spcBef>
                <a:spcPct val="0"/>
              </a:spcBef>
              <a:spcAft>
                <a:spcPct val="0"/>
              </a:spcAft>
              <a:defRPr sz="3200" b="1">
                <a:solidFill>
                  <a:schemeClr val="bg1"/>
                </a:solidFill>
                <a:latin typeface="Verdana" pitchFamily="34" charset="0"/>
              </a:defRPr>
            </a:lvl9pPr>
          </a:lstStyle>
          <a:p>
            <a:r>
              <a:rPr lang="en-US" sz="2400" kern="0" dirty="0" smtClean="0"/>
              <a:t>WLAN Vulnerabilities							</a:t>
            </a:r>
            <a:endParaRPr lang="en-US" sz="2400" kern="0" dirty="0"/>
          </a:p>
        </p:txBody>
      </p:sp>
    </p:spTree>
    <p:extLst>
      <p:ext uri="{BB962C8B-B14F-4D97-AF65-F5344CB8AC3E}">
        <p14:creationId xmlns:p14="http://schemas.microsoft.com/office/powerpoint/2010/main" val="2775380833"/>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endParaRPr lang="en-US" sz="2400" b="0" dirty="0">
              <a:latin typeface="Arial" panose="020B0604020202020204" pitchFamily="34" charset="0"/>
              <a:cs typeface="Arial" panose="020B0604020202020204" pitchFamily="34" charset="0"/>
            </a:endParaRPr>
          </a:p>
          <a:p>
            <a:pPr marL="0" indent="0" algn="just">
              <a:buNone/>
            </a:pPr>
            <a:r>
              <a:rPr lang="en-US" sz="3200" dirty="0" smtClean="0">
                <a:latin typeface="Arial" panose="020B0604020202020204" pitchFamily="34" charset="0"/>
                <a:cs typeface="Arial" panose="020B0604020202020204" pitchFamily="34" charset="0"/>
              </a:rPr>
              <a:t>Confidentiality (</a:t>
            </a:r>
            <a:r>
              <a:rPr lang="en-US" sz="3200" dirty="0" err="1" smtClean="0">
                <a:latin typeface="Arial" panose="020B0604020202020204" pitchFamily="34" charset="0"/>
                <a:cs typeface="Arial" panose="020B0604020202020204" pitchFamily="34" charset="0"/>
              </a:rPr>
              <a:t>kerahasian</a:t>
            </a:r>
            <a:r>
              <a:rPr lang="en-US" sz="3200" dirty="0" smtClean="0">
                <a:latin typeface="Arial" panose="020B0604020202020204" pitchFamily="34" charset="0"/>
                <a:cs typeface="Arial" panose="020B0604020202020204" pitchFamily="34" charset="0"/>
              </a:rPr>
              <a:t>)</a:t>
            </a:r>
          </a:p>
          <a:p>
            <a:pPr marL="0" indent="0" algn="just">
              <a:buNone/>
            </a:pPr>
            <a:r>
              <a:rPr lang="en-US" b="0" dirty="0" err="1" smtClean="0">
                <a:latin typeface="Arial" panose="020B0604020202020204" pitchFamily="34" charset="0"/>
                <a:cs typeface="Arial" panose="020B0604020202020204" pitchFamily="34" charset="0"/>
              </a:rPr>
              <a:t>Kerahasian</a:t>
            </a:r>
            <a:r>
              <a:rPr lang="en-US" b="0" dirty="0" smtClean="0">
                <a:latin typeface="Arial" panose="020B0604020202020204" pitchFamily="34" charset="0"/>
                <a:cs typeface="Arial" panose="020B0604020202020204" pitchFamily="34" charset="0"/>
              </a:rPr>
              <a:t> </a:t>
            </a:r>
            <a:r>
              <a:rPr lang="en-US" b="0" dirty="0" err="1">
                <a:latin typeface="Arial" panose="020B0604020202020204" pitchFamily="34" charset="0"/>
                <a:cs typeface="Arial" panose="020B0604020202020204" pitchFamily="34" charset="0"/>
              </a:rPr>
              <a:t>dalam</a:t>
            </a:r>
            <a:r>
              <a:rPr lang="en-US" b="0" dirty="0">
                <a:latin typeface="Arial" panose="020B0604020202020204" pitchFamily="34" charset="0"/>
                <a:cs typeface="Arial" panose="020B0604020202020204" pitchFamily="34" charset="0"/>
              </a:rPr>
              <a:t> </a:t>
            </a:r>
            <a:r>
              <a:rPr lang="en-US" b="0" dirty="0" err="1">
                <a:latin typeface="Arial" panose="020B0604020202020204" pitchFamily="34" charset="0"/>
                <a:cs typeface="Arial" panose="020B0604020202020204" pitchFamily="34" charset="0"/>
              </a:rPr>
              <a:t>hal</a:t>
            </a:r>
            <a:r>
              <a:rPr lang="en-US" b="0" dirty="0">
                <a:latin typeface="Arial" panose="020B0604020202020204" pitchFamily="34" charset="0"/>
                <a:cs typeface="Arial" panose="020B0604020202020204" pitchFamily="34" charset="0"/>
              </a:rPr>
              <a:t> </a:t>
            </a:r>
            <a:r>
              <a:rPr lang="en-US" b="0" dirty="0" err="1">
                <a:latin typeface="Arial" panose="020B0604020202020204" pitchFamily="34" charset="0"/>
                <a:cs typeface="Arial" panose="020B0604020202020204" pitchFamily="34" charset="0"/>
              </a:rPr>
              <a:t>ini</a:t>
            </a:r>
            <a:r>
              <a:rPr lang="en-US" b="0" dirty="0">
                <a:latin typeface="Arial" panose="020B0604020202020204" pitchFamily="34" charset="0"/>
                <a:cs typeface="Arial" panose="020B0604020202020204" pitchFamily="34" charset="0"/>
              </a:rPr>
              <a:t> </a:t>
            </a:r>
            <a:r>
              <a:rPr lang="en-US" b="0" dirty="0" err="1">
                <a:latin typeface="Arial" panose="020B0604020202020204" pitchFamily="34" charset="0"/>
                <a:cs typeface="Arial" panose="020B0604020202020204" pitchFamily="34" charset="0"/>
              </a:rPr>
              <a:t>adalah</a:t>
            </a:r>
            <a:r>
              <a:rPr lang="en-US" b="0" dirty="0">
                <a:latin typeface="Arial" panose="020B0604020202020204" pitchFamily="34" charset="0"/>
                <a:cs typeface="Arial" panose="020B0604020202020204" pitchFamily="34" charset="0"/>
              </a:rPr>
              <a:t> </a:t>
            </a:r>
            <a:r>
              <a:rPr lang="en-US" b="0" dirty="0" err="1">
                <a:latin typeface="Arial" panose="020B0604020202020204" pitchFamily="34" charset="0"/>
                <a:cs typeface="Arial" panose="020B0604020202020204" pitchFamily="34" charset="0"/>
              </a:rPr>
              <a:t>informasi</a:t>
            </a:r>
            <a:r>
              <a:rPr lang="en-US" b="0" dirty="0">
                <a:latin typeface="Arial" panose="020B0604020202020204" pitchFamily="34" charset="0"/>
                <a:cs typeface="Arial" panose="020B0604020202020204" pitchFamily="34" charset="0"/>
              </a:rPr>
              <a:t> yang </a:t>
            </a:r>
            <a:r>
              <a:rPr lang="en-US" b="0" dirty="0" err="1">
                <a:latin typeface="Arial" panose="020B0604020202020204" pitchFamily="34" charset="0"/>
                <a:cs typeface="Arial" panose="020B0604020202020204" pitchFamily="34" charset="0"/>
              </a:rPr>
              <a:t>kita</a:t>
            </a:r>
            <a:r>
              <a:rPr lang="en-US" b="0" dirty="0">
                <a:latin typeface="Arial" panose="020B0604020202020204" pitchFamily="34" charset="0"/>
                <a:cs typeface="Arial" panose="020B0604020202020204" pitchFamily="34" charset="0"/>
              </a:rPr>
              <a:t> </a:t>
            </a:r>
            <a:r>
              <a:rPr lang="en-US" b="0" dirty="0" err="1">
                <a:latin typeface="Arial" panose="020B0604020202020204" pitchFamily="34" charset="0"/>
                <a:cs typeface="Arial" panose="020B0604020202020204" pitchFamily="34" charset="0"/>
              </a:rPr>
              <a:t>miliki</a:t>
            </a:r>
            <a:r>
              <a:rPr lang="en-US" b="0" dirty="0">
                <a:latin typeface="Arial" panose="020B0604020202020204" pitchFamily="34" charset="0"/>
                <a:cs typeface="Arial" panose="020B0604020202020204" pitchFamily="34" charset="0"/>
              </a:rPr>
              <a:t> </a:t>
            </a:r>
            <a:r>
              <a:rPr lang="en-US" b="0" dirty="0" err="1">
                <a:latin typeface="Arial" panose="020B0604020202020204" pitchFamily="34" charset="0"/>
                <a:cs typeface="Arial" panose="020B0604020202020204" pitchFamily="34" charset="0"/>
              </a:rPr>
              <a:t>pada</a:t>
            </a:r>
            <a:r>
              <a:rPr lang="en-US" b="0" dirty="0">
                <a:latin typeface="Arial" panose="020B0604020202020204" pitchFamily="34" charset="0"/>
                <a:cs typeface="Arial" panose="020B0604020202020204" pitchFamily="34" charset="0"/>
              </a:rPr>
              <a:t> </a:t>
            </a:r>
            <a:r>
              <a:rPr lang="en-US" b="0" dirty="0" err="1">
                <a:latin typeface="Arial" panose="020B0604020202020204" pitchFamily="34" charset="0"/>
                <a:cs typeface="Arial" panose="020B0604020202020204" pitchFamily="34" charset="0"/>
              </a:rPr>
              <a:t>sistem</a:t>
            </a:r>
            <a:r>
              <a:rPr lang="en-US" b="0" dirty="0">
                <a:latin typeface="Arial" panose="020B0604020202020204" pitchFamily="34" charset="0"/>
                <a:cs typeface="Arial" panose="020B0604020202020204" pitchFamily="34" charset="0"/>
              </a:rPr>
              <a:t>/database </a:t>
            </a:r>
            <a:r>
              <a:rPr lang="en-US" b="0" dirty="0" err="1">
                <a:latin typeface="Arial" panose="020B0604020202020204" pitchFamily="34" charset="0"/>
                <a:cs typeface="Arial" panose="020B0604020202020204" pitchFamily="34" charset="0"/>
              </a:rPr>
              <a:t>kita</a:t>
            </a:r>
            <a:r>
              <a:rPr lang="en-US" b="0" dirty="0">
                <a:latin typeface="Arial" panose="020B0604020202020204" pitchFamily="34" charset="0"/>
                <a:cs typeface="Arial" panose="020B0604020202020204" pitchFamily="34" charset="0"/>
              </a:rPr>
              <a:t>, </a:t>
            </a:r>
            <a:r>
              <a:rPr lang="en-US" b="0" dirty="0" err="1">
                <a:latin typeface="Arial" panose="020B0604020202020204" pitchFamily="34" charset="0"/>
                <a:cs typeface="Arial" panose="020B0604020202020204" pitchFamily="34" charset="0"/>
              </a:rPr>
              <a:t>adalah</a:t>
            </a:r>
            <a:r>
              <a:rPr lang="en-US" b="0" dirty="0">
                <a:latin typeface="Arial" panose="020B0604020202020204" pitchFamily="34" charset="0"/>
                <a:cs typeface="Arial" panose="020B0604020202020204" pitchFamily="34" charset="0"/>
              </a:rPr>
              <a:t> </a:t>
            </a:r>
            <a:r>
              <a:rPr lang="en-US" b="0" dirty="0" err="1">
                <a:latin typeface="Arial" panose="020B0604020202020204" pitchFamily="34" charset="0"/>
                <a:cs typeface="Arial" panose="020B0604020202020204" pitchFamily="34" charset="0"/>
              </a:rPr>
              <a:t>hal</a:t>
            </a:r>
            <a:r>
              <a:rPr lang="en-US" b="0" dirty="0">
                <a:latin typeface="Arial" panose="020B0604020202020204" pitchFamily="34" charset="0"/>
                <a:cs typeface="Arial" panose="020B0604020202020204" pitchFamily="34" charset="0"/>
              </a:rPr>
              <a:t> yang </a:t>
            </a:r>
            <a:r>
              <a:rPr lang="en-US" b="0" dirty="0" err="1">
                <a:latin typeface="Arial" panose="020B0604020202020204" pitchFamily="34" charset="0"/>
                <a:cs typeface="Arial" panose="020B0604020202020204" pitchFamily="34" charset="0"/>
              </a:rPr>
              <a:t>rahasia</a:t>
            </a:r>
            <a:r>
              <a:rPr lang="en-US" b="0" dirty="0">
                <a:latin typeface="Arial" panose="020B0604020202020204" pitchFamily="34" charset="0"/>
                <a:cs typeface="Arial" panose="020B0604020202020204" pitchFamily="34" charset="0"/>
              </a:rPr>
              <a:t> </a:t>
            </a:r>
            <a:r>
              <a:rPr lang="en-US" b="0" dirty="0" err="1">
                <a:latin typeface="Arial" panose="020B0604020202020204" pitchFamily="34" charset="0"/>
                <a:cs typeface="Arial" panose="020B0604020202020204" pitchFamily="34" charset="0"/>
              </a:rPr>
              <a:t>dan</a:t>
            </a:r>
            <a:r>
              <a:rPr lang="en-US" b="0" dirty="0">
                <a:latin typeface="Arial" panose="020B0604020202020204" pitchFamily="34" charset="0"/>
                <a:cs typeface="Arial" panose="020B0604020202020204" pitchFamily="34" charset="0"/>
              </a:rPr>
              <a:t> </a:t>
            </a:r>
            <a:r>
              <a:rPr lang="en-US" b="0" dirty="0" err="1">
                <a:latin typeface="Arial" panose="020B0604020202020204" pitchFamily="34" charset="0"/>
                <a:cs typeface="Arial" panose="020B0604020202020204" pitchFamily="34" charset="0"/>
              </a:rPr>
              <a:t>pengguna</a:t>
            </a:r>
            <a:r>
              <a:rPr lang="en-US" b="0" dirty="0">
                <a:latin typeface="Arial" panose="020B0604020202020204" pitchFamily="34" charset="0"/>
                <a:cs typeface="Arial" panose="020B0604020202020204" pitchFamily="34" charset="0"/>
              </a:rPr>
              <a:t> </a:t>
            </a:r>
            <a:r>
              <a:rPr lang="en-US" b="0" dirty="0" err="1">
                <a:latin typeface="Arial" panose="020B0604020202020204" pitchFamily="34" charset="0"/>
                <a:cs typeface="Arial" panose="020B0604020202020204" pitchFamily="34" charset="0"/>
              </a:rPr>
              <a:t>atau</a:t>
            </a:r>
            <a:r>
              <a:rPr lang="en-US" b="0" dirty="0">
                <a:latin typeface="Arial" panose="020B0604020202020204" pitchFamily="34" charset="0"/>
                <a:cs typeface="Arial" panose="020B0604020202020204" pitchFamily="34" charset="0"/>
              </a:rPr>
              <a:t> orang yang </a:t>
            </a:r>
            <a:r>
              <a:rPr lang="en-US" b="0" dirty="0" err="1">
                <a:latin typeface="Arial" panose="020B0604020202020204" pitchFamily="34" charset="0"/>
                <a:cs typeface="Arial" panose="020B0604020202020204" pitchFamily="34" charset="0"/>
              </a:rPr>
              <a:t>tidak</a:t>
            </a:r>
            <a:r>
              <a:rPr lang="en-US" b="0" dirty="0">
                <a:latin typeface="Arial" panose="020B0604020202020204" pitchFamily="34" charset="0"/>
                <a:cs typeface="Arial" panose="020B0604020202020204" pitchFamily="34" charset="0"/>
              </a:rPr>
              <a:t> </a:t>
            </a:r>
            <a:r>
              <a:rPr lang="en-US" b="0" dirty="0" err="1">
                <a:latin typeface="Arial" panose="020B0604020202020204" pitchFamily="34" charset="0"/>
                <a:cs typeface="Arial" panose="020B0604020202020204" pitchFamily="34" charset="0"/>
              </a:rPr>
              <a:t>berkepentingan</a:t>
            </a:r>
            <a:r>
              <a:rPr lang="en-US" b="0" dirty="0">
                <a:latin typeface="Arial" panose="020B0604020202020204" pitchFamily="34" charset="0"/>
                <a:cs typeface="Arial" panose="020B0604020202020204" pitchFamily="34" charset="0"/>
              </a:rPr>
              <a:t> </a:t>
            </a:r>
            <a:r>
              <a:rPr lang="en-US" b="0" dirty="0" err="1">
                <a:latin typeface="Arial" panose="020B0604020202020204" pitchFamily="34" charset="0"/>
                <a:cs typeface="Arial" panose="020B0604020202020204" pitchFamily="34" charset="0"/>
              </a:rPr>
              <a:t>tidak</a:t>
            </a:r>
            <a:r>
              <a:rPr lang="en-US" b="0" dirty="0">
                <a:latin typeface="Arial" panose="020B0604020202020204" pitchFamily="34" charset="0"/>
                <a:cs typeface="Arial" panose="020B0604020202020204" pitchFamily="34" charset="0"/>
              </a:rPr>
              <a:t> </a:t>
            </a:r>
            <a:r>
              <a:rPr lang="en-US" b="0" dirty="0" err="1">
                <a:latin typeface="Arial" panose="020B0604020202020204" pitchFamily="34" charset="0"/>
                <a:cs typeface="Arial" panose="020B0604020202020204" pitchFamily="34" charset="0"/>
              </a:rPr>
              <a:t>dapat</a:t>
            </a:r>
            <a:r>
              <a:rPr lang="en-US" b="0" dirty="0">
                <a:latin typeface="Arial" panose="020B0604020202020204" pitchFamily="34" charset="0"/>
                <a:cs typeface="Arial" panose="020B0604020202020204" pitchFamily="34" charset="0"/>
              </a:rPr>
              <a:t> </a:t>
            </a:r>
            <a:r>
              <a:rPr lang="en-US" b="0" dirty="0" err="1">
                <a:latin typeface="Arial" panose="020B0604020202020204" pitchFamily="34" charset="0"/>
                <a:cs typeface="Arial" panose="020B0604020202020204" pitchFamily="34" charset="0"/>
              </a:rPr>
              <a:t>melihat</a:t>
            </a:r>
            <a:r>
              <a:rPr lang="en-US" b="0" dirty="0">
                <a:latin typeface="Arial" panose="020B0604020202020204" pitchFamily="34" charset="0"/>
                <a:cs typeface="Arial" panose="020B0604020202020204" pitchFamily="34" charset="0"/>
              </a:rPr>
              <a:t>/</a:t>
            </a:r>
            <a:r>
              <a:rPr lang="en-US" b="0" dirty="0" err="1">
                <a:latin typeface="Arial" panose="020B0604020202020204" pitchFamily="34" charset="0"/>
                <a:cs typeface="Arial" panose="020B0604020202020204" pitchFamily="34" charset="0"/>
              </a:rPr>
              <a:t>mengaksesnya</a:t>
            </a:r>
            <a:r>
              <a:rPr lang="en-US" b="0" dirty="0">
                <a:latin typeface="Arial" panose="020B0604020202020204" pitchFamily="34" charset="0"/>
                <a:cs typeface="Arial" panose="020B0604020202020204" pitchFamily="34" charset="0"/>
              </a:rPr>
              <a:t>. </a:t>
            </a:r>
            <a:r>
              <a:rPr lang="en-US" b="0" dirty="0" err="1">
                <a:latin typeface="Arial" panose="020B0604020202020204" pitchFamily="34" charset="0"/>
                <a:cs typeface="Arial" panose="020B0604020202020204" pitchFamily="34" charset="0"/>
              </a:rPr>
              <a:t>Atau</a:t>
            </a:r>
            <a:r>
              <a:rPr lang="en-US" b="0" dirty="0">
                <a:latin typeface="Arial" panose="020B0604020202020204" pitchFamily="34" charset="0"/>
                <a:cs typeface="Arial" panose="020B0604020202020204" pitchFamily="34" charset="0"/>
              </a:rPr>
              <a:t> </a:t>
            </a:r>
            <a:r>
              <a:rPr lang="en-US" b="0" dirty="0" err="1">
                <a:latin typeface="Arial" panose="020B0604020202020204" pitchFamily="34" charset="0"/>
                <a:cs typeface="Arial" panose="020B0604020202020204" pitchFamily="34" charset="0"/>
              </a:rPr>
              <a:t>dengan</a:t>
            </a:r>
            <a:r>
              <a:rPr lang="en-US" b="0" dirty="0">
                <a:latin typeface="Arial" panose="020B0604020202020204" pitchFamily="34" charset="0"/>
                <a:cs typeface="Arial" panose="020B0604020202020204" pitchFamily="34" charset="0"/>
              </a:rPr>
              <a:t> kata lain, </a:t>
            </a:r>
            <a:r>
              <a:rPr lang="en-US" b="0" dirty="0" err="1">
                <a:latin typeface="Arial" panose="020B0604020202020204" pitchFamily="34" charset="0"/>
                <a:cs typeface="Arial" panose="020B0604020202020204" pitchFamily="34" charset="0"/>
              </a:rPr>
              <a:t>hanya</a:t>
            </a:r>
            <a:r>
              <a:rPr lang="en-US" b="0" dirty="0">
                <a:latin typeface="Arial" panose="020B0604020202020204" pitchFamily="34" charset="0"/>
                <a:cs typeface="Arial" panose="020B0604020202020204" pitchFamily="34" charset="0"/>
              </a:rPr>
              <a:t> </a:t>
            </a:r>
            <a:r>
              <a:rPr lang="en-US" b="0" dirty="0" err="1">
                <a:latin typeface="Arial" panose="020B0604020202020204" pitchFamily="34" charset="0"/>
                <a:cs typeface="Arial" panose="020B0604020202020204" pitchFamily="34" charset="0"/>
              </a:rPr>
              <a:t>pihak</a:t>
            </a:r>
            <a:r>
              <a:rPr lang="en-US" b="0" dirty="0">
                <a:latin typeface="Arial" panose="020B0604020202020204" pitchFamily="34" charset="0"/>
                <a:cs typeface="Arial" panose="020B0604020202020204" pitchFamily="34" charset="0"/>
              </a:rPr>
              <a:t> yang </a:t>
            </a:r>
            <a:r>
              <a:rPr lang="en-US" b="0" dirty="0" err="1">
                <a:latin typeface="Arial" panose="020B0604020202020204" pitchFamily="34" charset="0"/>
                <a:cs typeface="Arial" panose="020B0604020202020204" pitchFamily="34" charset="0"/>
              </a:rPr>
              <a:t>berhak</a:t>
            </a:r>
            <a:r>
              <a:rPr lang="en-US" b="0" dirty="0">
                <a:latin typeface="Arial" panose="020B0604020202020204" pitchFamily="34" charset="0"/>
                <a:cs typeface="Arial" panose="020B0604020202020204" pitchFamily="34" charset="0"/>
              </a:rPr>
              <a:t> </a:t>
            </a:r>
            <a:r>
              <a:rPr lang="en-US" b="0" dirty="0" err="1">
                <a:latin typeface="Arial" panose="020B0604020202020204" pitchFamily="34" charset="0"/>
                <a:cs typeface="Arial" panose="020B0604020202020204" pitchFamily="34" charset="0"/>
              </a:rPr>
              <a:t>dan</a:t>
            </a:r>
            <a:r>
              <a:rPr lang="en-US" b="0" dirty="0">
                <a:latin typeface="Arial" panose="020B0604020202020204" pitchFamily="34" charset="0"/>
                <a:cs typeface="Arial" panose="020B0604020202020204" pitchFamily="34" charset="0"/>
              </a:rPr>
              <a:t> </a:t>
            </a:r>
            <a:r>
              <a:rPr lang="en-US" b="0" dirty="0" err="1">
                <a:latin typeface="Arial" panose="020B0604020202020204" pitchFamily="34" charset="0"/>
                <a:cs typeface="Arial" panose="020B0604020202020204" pitchFamily="34" charset="0"/>
              </a:rPr>
              <a:t>berwenang</a:t>
            </a:r>
            <a:r>
              <a:rPr lang="en-US" b="0" dirty="0">
                <a:latin typeface="Arial" panose="020B0604020202020204" pitchFamily="34" charset="0"/>
                <a:cs typeface="Arial" panose="020B0604020202020204" pitchFamily="34" charset="0"/>
              </a:rPr>
              <a:t> </a:t>
            </a:r>
            <a:r>
              <a:rPr lang="en-US" b="0" dirty="0" err="1">
                <a:latin typeface="Arial" panose="020B0604020202020204" pitchFamily="34" charset="0"/>
                <a:cs typeface="Arial" panose="020B0604020202020204" pitchFamily="34" charset="0"/>
              </a:rPr>
              <a:t>saja</a:t>
            </a:r>
            <a:r>
              <a:rPr lang="en-US" b="0" dirty="0">
                <a:latin typeface="Arial" panose="020B0604020202020204" pitchFamily="34" charset="0"/>
                <a:cs typeface="Arial" panose="020B0604020202020204" pitchFamily="34" charset="0"/>
              </a:rPr>
              <a:t> yang </a:t>
            </a:r>
            <a:r>
              <a:rPr lang="en-US" b="0" dirty="0" err="1">
                <a:latin typeface="Arial" panose="020B0604020202020204" pitchFamily="34" charset="0"/>
                <a:cs typeface="Arial" panose="020B0604020202020204" pitchFamily="34" charset="0"/>
              </a:rPr>
              <a:t>dapat</a:t>
            </a:r>
            <a:r>
              <a:rPr lang="en-US" b="0" dirty="0">
                <a:latin typeface="Arial" panose="020B0604020202020204" pitchFamily="34" charset="0"/>
                <a:cs typeface="Arial" panose="020B0604020202020204" pitchFamily="34" charset="0"/>
              </a:rPr>
              <a:t> </a:t>
            </a:r>
            <a:r>
              <a:rPr lang="en-US" b="0" dirty="0" err="1">
                <a:latin typeface="Arial" panose="020B0604020202020204" pitchFamily="34" charset="0"/>
                <a:cs typeface="Arial" panose="020B0604020202020204" pitchFamily="34" charset="0"/>
              </a:rPr>
              <a:t>mengakses</a:t>
            </a:r>
            <a:r>
              <a:rPr lang="en-US" b="0" dirty="0">
                <a:latin typeface="Arial" panose="020B0604020202020204" pitchFamily="34" charset="0"/>
                <a:cs typeface="Arial" panose="020B0604020202020204" pitchFamily="34" charset="0"/>
              </a:rPr>
              <a:t> </a:t>
            </a:r>
            <a:r>
              <a:rPr lang="en-US" b="0" dirty="0" err="1">
                <a:latin typeface="Arial" panose="020B0604020202020204" pitchFamily="34" charset="0"/>
                <a:cs typeface="Arial" panose="020B0604020202020204" pitchFamily="34" charset="0"/>
              </a:rPr>
              <a:t>informasi</a:t>
            </a:r>
            <a:r>
              <a:rPr lang="en-US" b="0" dirty="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tersebut</a:t>
            </a:r>
            <a:r>
              <a:rPr lang="en-US" b="0" dirty="0" smtClean="0">
                <a:latin typeface="Arial" panose="020B0604020202020204" pitchFamily="34" charset="0"/>
                <a:cs typeface="Arial" panose="020B0604020202020204" pitchFamily="34" charset="0"/>
              </a:rPr>
              <a:t>.</a:t>
            </a:r>
            <a:endParaRPr lang="en-US" b="0" dirty="0">
              <a:latin typeface="Arial" panose="020B0604020202020204" pitchFamily="34" charset="0"/>
              <a:cs typeface="Arial" panose="020B0604020202020204" pitchFamily="34" charset="0"/>
            </a:endParaRPr>
          </a:p>
        </p:txBody>
      </p:sp>
      <p:sp>
        <p:nvSpPr>
          <p:cNvPr id="5" name="Title 3"/>
          <p:cNvSpPr>
            <a:spLocks noGrp="1"/>
          </p:cNvSpPr>
          <p:nvPr>
            <p:ph type="title"/>
          </p:nvPr>
        </p:nvSpPr>
        <p:spPr>
          <a:xfrm>
            <a:off x="914400" y="731838"/>
            <a:ext cx="11014248" cy="563562"/>
          </a:xfrm>
        </p:spPr>
        <p:txBody>
          <a:bodyPr/>
          <a:lstStyle/>
          <a:p>
            <a:r>
              <a:rPr lang="en-US" sz="2400" dirty="0"/>
              <a:t>WLAN </a:t>
            </a:r>
            <a:r>
              <a:rPr lang="en-US" sz="2400" dirty="0" smtClean="0"/>
              <a:t>Vulnerabilities							</a:t>
            </a:r>
            <a:endParaRPr lang="en-US" sz="2400" dirty="0"/>
          </a:p>
        </p:txBody>
      </p:sp>
    </p:spTree>
    <p:extLst>
      <p:ext uri="{BB962C8B-B14F-4D97-AF65-F5344CB8AC3E}">
        <p14:creationId xmlns:p14="http://schemas.microsoft.com/office/powerpoint/2010/main" val="27295316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Hasil gambar untuk logo elnus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ectangle 3"/>
          <p:cNvSpPr/>
          <p:nvPr/>
        </p:nvSpPr>
        <p:spPr>
          <a:xfrm>
            <a:off x="911424" y="836712"/>
            <a:ext cx="11017224" cy="461665"/>
          </a:xfrm>
          <a:prstGeom prst="rect">
            <a:avLst/>
          </a:prstGeom>
        </p:spPr>
        <p:txBody>
          <a:bodyPr wrap="square">
            <a:spAutoFit/>
          </a:bodyPr>
          <a:lstStyle/>
          <a:p>
            <a:r>
              <a:rPr lang="en-US" sz="2400" b="1" dirty="0" smtClean="0">
                <a:solidFill>
                  <a:schemeClr val="bg1"/>
                </a:solidFill>
                <a:latin typeface="+mj-lt"/>
              </a:rPr>
              <a:t>Mobile Communication Security</a:t>
            </a:r>
            <a:r>
              <a:rPr lang="en-US" sz="2400" dirty="0" smtClean="0">
                <a:solidFill>
                  <a:schemeClr val="bg1"/>
                </a:solidFill>
                <a:latin typeface="+mj-lt"/>
              </a:rPr>
              <a:t>                                </a:t>
            </a:r>
            <a:r>
              <a:rPr lang="en-US" dirty="0" smtClean="0">
                <a:solidFill>
                  <a:schemeClr val="bg1"/>
                </a:solidFill>
              </a:rPr>
              <a:t>	</a:t>
            </a:r>
            <a:endParaRPr lang="en-US" sz="2400" dirty="0">
              <a:solidFill>
                <a:schemeClr val="bg1"/>
              </a:solidFill>
              <a:latin typeface="+mj-lt"/>
            </a:endParaRPr>
          </a:p>
        </p:txBody>
      </p:sp>
      <p:sp>
        <p:nvSpPr>
          <p:cNvPr id="6" name="Title 5"/>
          <p:cNvSpPr>
            <a:spLocks noGrp="1"/>
          </p:cNvSpPr>
          <p:nvPr>
            <p:ph type="title"/>
          </p:nvPr>
        </p:nvSpPr>
        <p:spPr/>
        <p:txBody>
          <a:bodyPr/>
          <a:lstStyle/>
          <a:p>
            <a:r>
              <a:rPr lang="fi-FI" b="0" dirty="0"/>
              <a:t>A</a:t>
            </a:r>
            <a:r>
              <a:rPr lang="fi-FI" b="0" dirty="0" smtClean="0"/>
              <a:t>.</a:t>
            </a:r>
            <a:r>
              <a:rPr lang="fi-FI" b="0" dirty="0"/>
              <a:t> A. Risiko Keamanan Perangkat Mobile</a:t>
            </a:r>
            <a:r>
              <a:rPr lang="fi-FI" b="0" dirty="0" smtClean="0"/>
              <a:t> </a:t>
            </a:r>
            <a:r>
              <a:rPr lang="fi-FI" b="0" dirty="0"/>
              <a:t>Risiko Keamanan Perangkat Mobile</a:t>
            </a:r>
            <a:endParaRPr lang="en-US" dirty="0"/>
          </a:p>
        </p:txBody>
      </p:sp>
      <p:sp>
        <p:nvSpPr>
          <p:cNvPr id="5" name="Content Placeholder 4"/>
          <p:cNvSpPr>
            <a:spLocks noGrp="1"/>
          </p:cNvSpPr>
          <p:nvPr>
            <p:ph type="body" idx="1"/>
          </p:nvPr>
        </p:nvSpPr>
        <p:spPr>
          <a:xfrm>
            <a:off x="695400" y="2474666"/>
            <a:ext cx="10363200" cy="1932235"/>
          </a:xfrm>
        </p:spPr>
        <p:txBody>
          <a:bodyPr/>
          <a:lstStyle/>
          <a:p>
            <a:pPr algn="just">
              <a:lnSpc>
                <a:spcPct val="150000"/>
              </a:lnSpc>
            </a:pPr>
            <a:r>
              <a:rPr lang="en-US" sz="2400" b="0" dirty="0">
                <a:latin typeface="Arial" panose="020B0604020202020204" pitchFamily="34" charset="0"/>
                <a:cs typeface="Arial" panose="020B0604020202020204" pitchFamily="34" charset="0"/>
              </a:rPr>
              <a:t>Mobile Security </a:t>
            </a:r>
            <a:r>
              <a:rPr lang="en-US" sz="2400" b="0" dirty="0" err="1">
                <a:latin typeface="Arial" panose="020B0604020202020204" pitchFamily="34" charset="0"/>
                <a:cs typeface="Arial" panose="020B0604020202020204" pitchFamily="34" charset="0"/>
              </a:rPr>
              <a:t>adalah</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Keamanan</a:t>
            </a:r>
            <a:r>
              <a:rPr lang="en-US" sz="2400" b="0" dirty="0">
                <a:latin typeface="Arial" panose="020B0604020202020204" pitchFamily="34" charset="0"/>
                <a:cs typeface="Arial" panose="020B0604020202020204" pitchFamily="34" charset="0"/>
              </a:rPr>
              <a:t> yang di </a:t>
            </a:r>
            <a:r>
              <a:rPr lang="en-US" sz="2400" b="0" dirty="0" err="1">
                <a:latin typeface="Arial" panose="020B0604020202020204" pitchFamily="34" charset="0"/>
                <a:cs typeface="Arial" panose="020B0604020202020204" pitchFamily="34" charset="0"/>
              </a:rPr>
              <a:t>miliki</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oleh</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sebuah</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handphone</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dalam</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melindungi</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sebuah</a:t>
            </a:r>
            <a:r>
              <a:rPr lang="en-US" sz="2400" b="0" dirty="0">
                <a:latin typeface="Arial" panose="020B0604020202020204" pitchFamily="34" charset="0"/>
                <a:cs typeface="Arial" panose="020B0604020202020204" pitchFamily="34" charset="0"/>
              </a:rPr>
              <a:t> data yang di </a:t>
            </a:r>
            <a:r>
              <a:rPr lang="en-US" sz="2400" b="0" dirty="0" err="1">
                <a:latin typeface="Arial" panose="020B0604020202020204" pitchFamily="34" charset="0"/>
                <a:cs typeface="Arial" panose="020B0604020202020204" pitchFamily="34" charset="0"/>
              </a:rPr>
              <a:t>miliki</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masing</a:t>
            </a:r>
            <a:r>
              <a:rPr lang="en-US" sz="2400" b="0" dirty="0">
                <a:latin typeface="Arial" panose="020B0604020202020204" pitchFamily="34" charset="0"/>
                <a:cs typeface="Arial" panose="020B0604020202020204" pitchFamily="34" charset="0"/>
              </a:rPr>
              <a:t> - </a:t>
            </a:r>
            <a:r>
              <a:rPr lang="en-US" sz="2400" b="0" dirty="0" err="1">
                <a:latin typeface="Arial" panose="020B0604020202020204" pitchFamily="34" charset="0"/>
                <a:cs typeface="Arial" panose="020B0604020202020204" pitchFamily="34" charset="0"/>
              </a:rPr>
              <a:t>masing</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handphone</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miliki</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struktur</a:t>
            </a:r>
            <a:r>
              <a:rPr lang="en-US" sz="2400" b="0" dirty="0">
                <a:latin typeface="Arial" panose="020B0604020202020204" pitchFamily="34" charset="0"/>
                <a:cs typeface="Arial" panose="020B0604020202020204" pitchFamily="34" charset="0"/>
              </a:rPr>
              <a:t> mobile yang </a:t>
            </a:r>
            <a:r>
              <a:rPr lang="en-US" sz="2400" b="0" dirty="0" err="1">
                <a:latin typeface="Arial" panose="020B0604020202020204" pitchFamily="34" charset="0"/>
                <a:cs typeface="Arial" panose="020B0604020202020204" pitchFamily="34" charset="0"/>
              </a:rPr>
              <a:t>berbeda</a:t>
            </a:r>
            <a:r>
              <a:rPr lang="en-US" sz="2400" b="0" dirty="0">
                <a:latin typeface="Arial" panose="020B0604020202020204" pitchFamily="34" charset="0"/>
                <a:cs typeface="Arial" panose="020B0604020202020204" pitchFamily="34" charset="0"/>
              </a:rPr>
              <a:t> - </a:t>
            </a:r>
            <a:r>
              <a:rPr lang="en-US" sz="2400" b="0" dirty="0" err="1">
                <a:latin typeface="Arial" panose="020B0604020202020204" pitchFamily="34" charset="0"/>
                <a:cs typeface="Arial" panose="020B0604020202020204" pitchFamily="34" charset="0"/>
              </a:rPr>
              <a:t>beda</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namun</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hampir</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semuanya</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sama</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mementingkan</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aspek</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keamanan</a:t>
            </a:r>
            <a:r>
              <a:rPr lang="en-US" sz="2400" b="0" dirty="0">
                <a:latin typeface="Arial" panose="020B0604020202020204" pitchFamily="34" charset="0"/>
                <a:cs typeface="Arial" panose="020B0604020202020204" pitchFamily="34" charset="0"/>
              </a:rPr>
              <a:t>. </a:t>
            </a:r>
            <a:endParaRPr lang="en-US" sz="2400" b="0" dirty="0" smtClean="0">
              <a:latin typeface="Arial" panose="020B0604020202020204" pitchFamily="34" charset="0"/>
              <a:cs typeface="Arial" panose="020B0604020202020204" pitchFamily="34" charset="0"/>
            </a:endParaRPr>
          </a:p>
          <a:p>
            <a:pPr algn="just">
              <a:lnSpc>
                <a:spcPct val="150000"/>
              </a:lnSpc>
            </a:pP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70317237"/>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endParaRPr lang="en-US" sz="2400" b="0" dirty="0">
              <a:latin typeface="Arial" panose="020B0604020202020204" pitchFamily="34" charset="0"/>
              <a:cs typeface="Arial" panose="020B0604020202020204" pitchFamily="34" charset="0"/>
            </a:endParaRPr>
          </a:p>
          <a:p>
            <a:pPr marL="0" indent="0" algn="just">
              <a:buNone/>
            </a:pPr>
            <a:r>
              <a:rPr lang="en-US" sz="3200" dirty="0">
                <a:latin typeface="Arial" panose="020B0604020202020204" pitchFamily="34" charset="0"/>
                <a:cs typeface="Arial" panose="020B0604020202020204" pitchFamily="34" charset="0"/>
              </a:rPr>
              <a:t>Integrity </a:t>
            </a:r>
            <a:r>
              <a:rPr lang="en-US" sz="3200" dirty="0" smtClean="0">
                <a:latin typeface="Arial" panose="020B0604020202020204" pitchFamily="34" charset="0"/>
                <a:cs typeface="Arial" panose="020B0604020202020204" pitchFamily="34" charset="0"/>
              </a:rPr>
              <a:t>(</a:t>
            </a:r>
            <a:r>
              <a:rPr lang="en-US" sz="3200" dirty="0" err="1" smtClean="0">
                <a:latin typeface="Arial" panose="020B0604020202020204" pitchFamily="34" charset="0"/>
                <a:cs typeface="Arial" panose="020B0604020202020204" pitchFamily="34" charset="0"/>
              </a:rPr>
              <a:t>keutuhan</a:t>
            </a:r>
            <a:r>
              <a:rPr lang="en-US" sz="3200" dirty="0" smtClean="0">
                <a:latin typeface="Arial" panose="020B0604020202020204" pitchFamily="34" charset="0"/>
                <a:cs typeface="Arial" panose="020B0604020202020204" pitchFamily="34" charset="0"/>
              </a:rPr>
              <a:t>)</a:t>
            </a:r>
            <a:endParaRPr lang="en-US" sz="3200" dirty="0">
              <a:latin typeface="Arial" panose="020B0604020202020204" pitchFamily="34" charset="0"/>
              <a:cs typeface="Arial" panose="020B0604020202020204" pitchFamily="34" charset="0"/>
            </a:endParaRPr>
          </a:p>
          <a:p>
            <a:pPr marL="0" indent="0" algn="just">
              <a:buNone/>
            </a:pPr>
            <a:r>
              <a:rPr lang="en-US" b="0" dirty="0">
                <a:latin typeface="Arial" panose="020B0604020202020204" pitchFamily="34" charset="0"/>
                <a:cs typeface="Arial" panose="020B0604020202020204" pitchFamily="34" charset="0"/>
              </a:rPr>
              <a:t>Integrity </a:t>
            </a:r>
            <a:r>
              <a:rPr lang="en-US" b="0" dirty="0" err="1">
                <a:latin typeface="Arial" panose="020B0604020202020204" pitchFamily="34" charset="0"/>
                <a:cs typeface="Arial" panose="020B0604020202020204" pitchFamily="34" charset="0"/>
              </a:rPr>
              <a:t>maksudnya</a:t>
            </a:r>
            <a:r>
              <a:rPr lang="en-US" b="0" dirty="0">
                <a:latin typeface="Arial" panose="020B0604020202020204" pitchFamily="34" charset="0"/>
                <a:cs typeface="Arial" panose="020B0604020202020204" pitchFamily="34" charset="0"/>
              </a:rPr>
              <a:t> </a:t>
            </a:r>
            <a:r>
              <a:rPr lang="en-US" b="0" dirty="0" err="1">
                <a:latin typeface="Arial" panose="020B0604020202020204" pitchFamily="34" charset="0"/>
                <a:cs typeface="Arial" panose="020B0604020202020204" pitchFamily="34" charset="0"/>
              </a:rPr>
              <a:t>adalah</a:t>
            </a:r>
            <a:r>
              <a:rPr lang="en-US" b="0" dirty="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keutuhan</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suatu</a:t>
            </a:r>
            <a:r>
              <a:rPr lang="en-US" b="0" dirty="0" smtClean="0">
                <a:latin typeface="Arial" panose="020B0604020202020204" pitchFamily="34" charset="0"/>
                <a:cs typeface="Arial" panose="020B0604020202020204" pitchFamily="34" charset="0"/>
              </a:rPr>
              <a:t> data yang </a:t>
            </a:r>
            <a:r>
              <a:rPr lang="en-US" b="0" dirty="0" err="1" smtClean="0">
                <a:latin typeface="Arial" panose="020B0604020202020204" pitchFamily="34" charset="0"/>
                <a:cs typeface="Arial" panose="020B0604020202020204" pitchFamily="34" charset="0"/>
              </a:rPr>
              <a:t>dikirimkan</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dari</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pengguna</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ke</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perangkat</a:t>
            </a:r>
            <a:r>
              <a:rPr lang="en-US" b="0" dirty="0" smtClean="0">
                <a:latin typeface="Arial" panose="020B0604020202020204" pitchFamily="34" charset="0"/>
                <a:cs typeface="Arial" panose="020B0604020202020204" pitchFamily="34" charset="0"/>
              </a:rPr>
              <a:t>/</a:t>
            </a:r>
            <a:r>
              <a:rPr lang="en-US" b="0" dirty="0" err="1" smtClean="0">
                <a:latin typeface="Arial" panose="020B0604020202020204" pitchFamily="34" charset="0"/>
                <a:cs typeface="Arial" panose="020B0604020202020204" pitchFamily="34" charset="0"/>
              </a:rPr>
              <a:t>pengguna</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Keutuhan</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dapat</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dilihat</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dari</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ketahanan</a:t>
            </a:r>
            <a:r>
              <a:rPr lang="en-US" b="0" dirty="0" smtClean="0">
                <a:latin typeface="Arial" panose="020B0604020202020204" pitchFamily="34" charset="0"/>
                <a:cs typeface="Arial" panose="020B0604020202020204" pitchFamily="34" charset="0"/>
              </a:rPr>
              <a:t> data yang </a:t>
            </a:r>
            <a:r>
              <a:rPr lang="en-US" b="0" dirty="0" err="1" smtClean="0">
                <a:latin typeface="Arial" panose="020B0604020202020204" pitchFamily="34" charset="0"/>
                <a:cs typeface="Arial" panose="020B0604020202020204" pitchFamily="34" charset="0"/>
              </a:rPr>
              <a:t>dikirimkan</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akan</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terkirim</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seutuhnya</a:t>
            </a:r>
            <a:r>
              <a:rPr lang="en-US" b="0" dirty="0" smtClean="0">
                <a:latin typeface="Arial" panose="020B0604020202020204" pitchFamily="34" charset="0"/>
                <a:cs typeface="Arial" panose="020B0604020202020204" pitchFamily="34" charset="0"/>
              </a:rPr>
              <a:t> (file </a:t>
            </a:r>
            <a:r>
              <a:rPr lang="en-US" b="0" dirty="0" err="1" smtClean="0">
                <a:latin typeface="Arial" panose="020B0604020202020204" pitchFamily="34" charset="0"/>
                <a:cs typeface="Arial" panose="020B0604020202020204" pitchFamily="34" charset="0"/>
              </a:rPr>
              <a:t>dapat</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dibaca</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atau</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rusak</a:t>
            </a:r>
            <a:r>
              <a:rPr lang="en-US" b="0" dirty="0" smtClean="0">
                <a:latin typeface="Arial" panose="020B0604020202020204" pitchFamily="34" charset="0"/>
                <a:cs typeface="Arial" panose="020B0604020202020204" pitchFamily="34" charset="0"/>
              </a:rPr>
              <a:t> (file corrupt)</a:t>
            </a:r>
            <a:endParaRPr lang="en-US" b="0" dirty="0">
              <a:latin typeface="Arial" panose="020B0604020202020204" pitchFamily="34" charset="0"/>
              <a:cs typeface="Arial" panose="020B0604020202020204" pitchFamily="34" charset="0"/>
            </a:endParaRPr>
          </a:p>
        </p:txBody>
      </p:sp>
      <p:sp>
        <p:nvSpPr>
          <p:cNvPr id="5" name="Title 3"/>
          <p:cNvSpPr>
            <a:spLocks noGrp="1"/>
          </p:cNvSpPr>
          <p:nvPr>
            <p:ph type="title"/>
          </p:nvPr>
        </p:nvSpPr>
        <p:spPr>
          <a:xfrm>
            <a:off x="914400" y="731838"/>
            <a:ext cx="11014248" cy="563562"/>
          </a:xfrm>
        </p:spPr>
        <p:txBody>
          <a:bodyPr/>
          <a:lstStyle/>
          <a:p>
            <a:r>
              <a:rPr lang="en-US" sz="2400" dirty="0"/>
              <a:t>WLAN </a:t>
            </a:r>
            <a:r>
              <a:rPr lang="en-US" sz="2400" dirty="0" smtClean="0"/>
              <a:t>Vulnerabilities							</a:t>
            </a:r>
            <a:endParaRPr lang="en-US" sz="2400" dirty="0"/>
          </a:p>
        </p:txBody>
      </p:sp>
    </p:spTree>
    <p:extLst>
      <p:ext uri="{BB962C8B-B14F-4D97-AF65-F5344CB8AC3E}">
        <p14:creationId xmlns:p14="http://schemas.microsoft.com/office/powerpoint/2010/main" val="3140688324"/>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endParaRPr lang="en-US" sz="2400" b="0" dirty="0">
              <a:latin typeface="Arial" panose="020B0604020202020204" pitchFamily="34" charset="0"/>
              <a:cs typeface="Arial" panose="020B0604020202020204" pitchFamily="34" charset="0"/>
            </a:endParaRPr>
          </a:p>
          <a:p>
            <a:pPr marL="0" indent="0" algn="just">
              <a:buNone/>
            </a:pPr>
            <a:r>
              <a:rPr lang="en-US" sz="3200" dirty="0">
                <a:latin typeface="Arial" panose="020B0604020202020204" pitchFamily="34" charset="0"/>
                <a:cs typeface="Arial" panose="020B0604020202020204" pitchFamily="34" charset="0"/>
              </a:rPr>
              <a:t>Availability (</a:t>
            </a:r>
            <a:r>
              <a:rPr lang="en-US" sz="3200" dirty="0" err="1">
                <a:latin typeface="Arial" panose="020B0604020202020204" pitchFamily="34" charset="0"/>
                <a:cs typeface="Arial" panose="020B0604020202020204" pitchFamily="34" charset="0"/>
              </a:rPr>
              <a:t>ketersediaan</a:t>
            </a:r>
            <a:r>
              <a:rPr lang="en-US" sz="3200" dirty="0" smtClean="0">
                <a:latin typeface="Arial" panose="020B0604020202020204" pitchFamily="34" charset="0"/>
                <a:cs typeface="Arial" panose="020B0604020202020204" pitchFamily="34" charset="0"/>
              </a:rPr>
              <a:t>)</a:t>
            </a:r>
            <a:endParaRPr lang="en-US" sz="3200" dirty="0">
              <a:latin typeface="Arial" panose="020B0604020202020204" pitchFamily="34" charset="0"/>
              <a:cs typeface="Arial" panose="020B0604020202020204" pitchFamily="34" charset="0"/>
            </a:endParaRPr>
          </a:p>
          <a:p>
            <a:pPr marL="0" indent="0" algn="just">
              <a:buNone/>
            </a:pPr>
            <a:r>
              <a:rPr lang="en-US" b="0" dirty="0" err="1" smtClean="0">
                <a:latin typeface="Arial" panose="020B0604020202020204" pitchFamily="34" charset="0"/>
                <a:cs typeface="Arial" panose="020B0604020202020204" pitchFamily="34" charset="0"/>
              </a:rPr>
              <a:t>Maksud</a:t>
            </a:r>
            <a:r>
              <a:rPr lang="en-US" b="0" dirty="0" smtClean="0">
                <a:latin typeface="Arial" panose="020B0604020202020204" pitchFamily="34" charset="0"/>
                <a:cs typeface="Arial" panose="020B0604020202020204" pitchFamily="34" charset="0"/>
              </a:rPr>
              <a:t> </a:t>
            </a:r>
            <a:r>
              <a:rPr lang="en-US" b="0" dirty="0" err="1">
                <a:latin typeface="Arial" panose="020B0604020202020204" pitchFamily="34" charset="0"/>
                <a:cs typeface="Arial" panose="020B0604020202020204" pitchFamily="34" charset="0"/>
              </a:rPr>
              <a:t>dari</a:t>
            </a:r>
            <a:r>
              <a:rPr lang="en-US" b="0" dirty="0">
                <a:latin typeface="Arial" panose="020B0604020202020204" pitchFamily="34" charset="0"/>
                <a:cs typeface="Arial" panose="020B0604020202020204" pitchFamily="34" charset="0"/>
              </a:rPr>
              <a:t> availability </a:t>
            </a:r>
            <a:r>
              <a:rPr lang="en-US" b="0" dirty="0" err="1">
                <a:latin typeface="Arial" panose="020B0604020202020204" pitchFamily="34" charset="0"/>
                <a:cs typeface="Arial" panose="020B0604020202020204" pitchFamily="34" charset="0"/>
              </a:rPr>
              <a:t>adalah</a:t>
            </a:r>
            <a:r>
              <a:rPr lang="en-US" b="0" dirty="0">
                <a:latin typeface="Arial" panose="020B0604020202020204" pitchFamily="34" charset="0"/>
                <a:cs typeface="Arial" panose="020B0604020202020204" pitchFamily="34" charset="0"/>
              </a:rPr>
              <a:t> </a:t>
            </a:r>
            <a:r>
              <a:rPr lang="en-US" b="0" dirty="0" err="1">
                <a:latin typeface="Arial" panose="020B0604020202020204" pitchFamily="34" charset="0"/>
                <a:cs typeface="Arial" panose="020B0604020202020204" pitchFamily="34" charset="0"/>
              </a:rPr>
              <a:t>memastikan</a:t>
            </a:r>
            <a:r>
              <a:rPr lang="en-US" b="0" dirty="0">
                <a:latin typeface="Arial" panose="020B0604020202020204" pitchFamily="34" charset="0"/>
                <a:cs typeface="Arial" panose="020B0604020202020204" pitchFamily="34" charset="0"/>
              </a:rPr>
              <a:t> </a:t>
            </a:r>
            <a:r>
              <a:rPr lang="en-US" b="0" dirty="0" err="1">
                <a:latin typeface="Arial" panose="020B0604020202020204" pitchFamily="34" charset="0"/>
                <a:cs typeface="Arial" panose="020B0604020202020204" pitchFamily="34" charset="0"/>
              </a:rPr>
              <a:t>sumber</a:t>
            </a:r>
            <a:r>
              <a:rPr lang="en-US" b="0" dirty="0">
                <a:latin typeface="Arial" panose="020B0604020202020204" pitchFamily="34" charset="0"/>
                <a:cs typeface="Arial" panose="020B0604020202020204" pitchFamily="34" charset="0"/>
              </a:rPr>
              <a:t> </a:t>
            </a:r>
            <a:r>
              <a:rPr lang="en-US" b="0" dirty="0" err="1">
                <a:latin typeface="Arial" panose="020B0604020202020204" pitchFamily="34" charset="0"/>
                <a:cs typeface="Arial" panose="020B0604020202020204" pitchFamily="34" charset="0"/>
              </a:rPr>
              <a:t>daya</a:t>
            </a:r>
            <a:r>
              <a:rPr lang="en-US" b="0" dirty="0">
                <a:latin typeface="Arial" panose="020B0604020202020204" pitchFamily="34" charset="0"/>
                <a:cs typeface="Arial" panose="020B0604020202020204" pitchFamily="34" charset="0"/>
              </a:rPr>
              <a:t> yang </a:t>
            </a:r>
            <a:r>
              <a:rPr lang="en-US" b="0" dirty="0" err="1">
                <a:latin typeface="Arial" panose="020B0604020202020204" pitchFamily="34" charset="0"/>
                <a:cs typeface="Arial" panose="020B0604020202020204" pitchFamily="34" charset="0"/>
              </a:rPr>
              <a:t>ada</a:t>
            </a:r>
            <a:r>
              <a:rPr lang="en-US" b="0" dirty="0">
                <a:latin typeface="Arial" panose="020B0604020202020204" pitchFamily="34" charset="0"/>
                <a:cs typeface="Arial" panose="020B0604020202020204" pitchFamily="34" charset="0"/>
              </a:rPr>
              <a:t> </a:t>
            </a:r>
            <a:r>
              <a:rPr lang="en-US" b="0" dirty="0" err="1">
                <a:latin typeface="Arial" panose="020B0604020202020204" pitchFamily="34" charset="0"/>
                <a:cs typeface="Arial" panose="020B0604020202020204" pitchFamily="34" charset="0"/>
              </a:rPr>
              <a:t>siap</a:t>
            </a:r>
            <a:r>
              <a:rPr lang="en-US" b="0" dirty="0">
                <a:latin typeface="Arial" panose="020B0604020202020204" pitchFamily="34" charset="0"/>
                <a:cs typeface="Arial" panose="020B0604020202020204" pitchFamily="34" charset="0"/>
              </a:rPr>
              <a:t> </a:t>
            </a:r>
            <a:r>
              <a:rPr lang="en-US" b="0" dirty="0" err="1">
                <a:latin typeface="Arial" panose="020B0604020202020204" pitchFamily="34" charset="0"/>
                <a:cs typeface="Arial" panose="020B0604020202020204" pitchFamily="34" charset="0"/>
              </a:rPr>
              <a:t>diakses</a:t>
            </a:r>
            <a:r>
              <a:rPr lang="en-US" b="0" dirty="0">
                <a:latin typeface="Arial" panose="020B0604020202020204" pitchFamily="34" charset="0"/>
                <a:cs typeface="Arial" panose="020B0604020202020204" pitchFamily="34" charset="0"/>
              </a:rPr>
              <a:t> </a:t>
            </a:r>
            <a:r>
              <a:rPr lang="en-US" b="0" dirty="0" err="1">
                <a:latin typeface="Arial" panose="020B0604020202020204" pitchFamily="34" charset="0"/>
                <a:cs typeface="Arial" panose="020B0604020202020204" pitchFamily="34" charset="0"/>
              </a:rPr>
              <a:t>kapanpun</a:t>
            </a:r>
            <a:r>
              <a:rPr lang="en-US" b="0" dirty="0">
                <a:latin typeface="Arial" panose="020B0604020202020204" pitchFamily="34" charset="0"/>
                <a:cs typeface="Arial" panose="020B0604020202020204" pitchFamily="34" charset="0"/>
              </a:rPr>
              <a:t> </a:t>
            </a:r>
            <a:r>
              <a:rPr lang="en-US" b="0" dirty="0" err="1">
                <a:latin typeface="Arial" panose="020B0604020202020204" pitchFamily="34" charset="0"/>
                <a:cs typeface="Arial" panose="020B0604020202020204" pitchFamily="34" charset="0"/>
              </a:rPr>
              <a:t>oleh</a:t>
            </a:r>
            <a:r>
              <a:rPr lang="en-US" b="0" dirty="0">
                <a:latin typeface="Arial" panose="020B0604020202020204" pitchFamily="34" charset="0"/>
                <a:cs typeface="Arial" panose="020B0604020202020204" pitchFamily="34" charset="0"/>
              </a:rPr>
              <a:t> user/application/</a:t>
            </a:r>
            <a:r>
              <a:rPr lang="en-US" b="0" dirty="0" err="1">
                <a:latin typeface="Arial" panose="020B0604020202020204" pitchFamily="34" charset="0"/>
                <a:cs typeface="Arial" panose="020B0604020202020204" pitchFamily="34" charset="0"/>
              </a:rPr>
              <a:t>sistem</a:t>
            </a:r>
            <a:r>
              <a:rPr lang="en-US" b="0" dirty="0">
                <a:latin typeface="Arial" panose="020B0604020202020204" pitchFamily="34" charset="0"/>
                <a:cs typeface="Arial" panose="020B0604020202020204" pitchFamily="34" charset="0"/>
              </a:rPr>
              <a:t> yang </a:t>
            </a:r>
            <a:r>
              <a:rPr lang="en-US" b="0" dirty="0" err="1">
                <a:latin typeface="Arial" panose="020B0604020202020204" pitchFamily="34" charset="0"/>
                <a:cs typeface="Arial" panose="020B0604020202020204" pitchFamily="34" charset="0"/>
              </a:rPr>
              <a:t>membutuhkannya</a:t>
            </a:r>
            <a:r>
              <a:rPr lang="en-US" b="0" dirty="0">
                <a:latin typeface="Arial" panose="020B0604020202020204" pitchFamily="34" charset="0"/>
                <a:cs typeface="Arial" panose="020B0604020202020204" pitchFamily="34" charset="0"/>
              </a:rPr>
              <a:t>. </a:t>
            </a:r>
          </a:p>
        </p:txBody>
      </p:sp>
      <p:sp>
        <p:nvSpPr>
          <p:cNvPr id="5" name="Title 3"/>
          <p:cNvSpPr txBox="1">
            <a:spLocks/>
          </p:cNvSpPr>
          <p:nvPr/>
        </p:nvSpPr>
        <p:spPr bwMode="white">
          <a:xfrm>
            <a:off x="914400" y="731838"/>
            <a:ext cx="11014248"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b="1" baseline="0">
                <a:solidFill>
                  <a:schemeClr val="bg1"/>
                </a:solidFill>
                <a:latin typeface="+mj-lt"/>
                <a:ea typeface="+mj-ea"/>
                <a:cs typeface="+mj-cs"/>
              </a:defRPr>
            </a:lvl1pPr>
            <a:lvl2pPr algn="l" rtl="0" eaLnBrk="1" fontAlgn="base" hangingPunct="1">
              <a:spcBef>
                <a:spcPct val="0"/>
              </a:spcBef>
              <a:spcAft>
                <a:spcPct val="0"/>
              </a:spcAft>
              <a:defRPr sz="3200" b="1">
                <a:solidFill>
                  <a:schemeClr val="bg1"/>
                </a:solidFill>
                <a:latin typeface="Verdana" pitchFamily="34" charset="0"/>
              </a:defRPr>
            </a:lvl2pPr>
            <a:lvl3pPr algn="l" rtl="0" eaLnBrk="1" fontAlgn="base" hangingPunct="1">
              <a:spcBef>
                <a:spcPct val="0"/>
              </a:spcBef>
              <a:spcAft>
                <a:spcPct val="0"/>
              </a:spcAft>
              <a:defRPr sz="3200" b="1">
                <a:solidFill>
                  <a:schemeClr val="bg1"/>
                </a:solidFill>
                <a:latin typeface="Verdana" pitchFamily="34" charset="0"/>
              </a:defRPr>
            </a:lvl3pPr>
            <a:lvl4pPr algn="l" rtl="0" eaLnBrk="1" fontAlgn="base" hangingPunct="1">
              <a:spcBef>
                <a:spcPct val="0"/>
              </a:spcBef>
              <a:spcAft>
                <a:spcPct val="0"/>
              </a:spcAft>
              <a:defRPr sz="3200" b="1">
                <a:solidFill>
                  <a:schemeClr val="bg1"/>
                </a:solidFill>
                <a:latin typeface="Verdana" pitchFamily="34" charset="0"/>
              </a:defRPr>
            </a:lvl4pPr>
            <a:lvl5pPr algn="l" rtl="0" eaLnBrk="1" fontAlgn="base" hangingPunct="1">
              <a:spcBef>
                <a:spcPct val="0"/>
              </a:spcBef>
              <a:spcAft>
                <a:spcPct val="0"/>
              </a:spcAft>
              <a:defRPr sz="3200" b="1">
                <a:solidFill>
                  <a:schemeClr val="bg1"/>
                </a:solidFill>
                <a:latin typeface="Verdana" pitchFamily="34" charset="0"/>
              </a:defRPr>
            </a:lvl5pPr>
            <a:lvl6pPr marL="457200" algn="l" rtl="0" eaLnBrk="1" fontAlgn="base" hangingPunct="1">
              <a:spcBef>
                <a:spcPct val="0"/>
              </a:spcBef>
              <a:spcAft>
                <a:spcPct val="0"/>
              </a:spcAft>
              <a:defRPr sz="3200" b="1">
                <a:solidFill>
                  <a:schemeClr val="bg1"/>
                </a:solidFill>
                <a:latin typeface="Verdana" pitchFamily="34" charset="0"/>
              </a:defRPr>
            </a:lvl6pPr>
            <a:lvl7pPr marL="914400" algn="l" rtl="0" eaLnBrk="1" fontAlgn="base" hangingPunct="1">
              <a:spcBef>
                <a:spcPct val="0"/>
              </a:spcBef>
              <a:spcAft>
                <a:spcPct val="0"/>
              </a:spcAft>
              <a:defRPr sz="3200" b="1">
                <a:solidFill>
                  <a:schemeClr val="bg1"/>
                </a:solidFill>
                <a:latin typeface="Verdana" pitchFamily="34" charset="0"/>
              </a:defRPr>
            </a:lvl7pPr>
            <a:lvl8pPr marL="1371600" algn="l" rtl="0" eaLnBrk="1" fontAlgn="base" hangingPunct="1">
              <a:spcBef>
                <a:spcPct val="0"/>
              </a:spcBef>
              <a:spcAft>
                <a:spcPct val="0"/>
              </a:spcAft>
              <a:defRPr sz="3200" b="1">
                <a:solidFill>
                  <a:schemeClr val="bg1"/>
                </a:solidFill>
                <a:latin typeface="Verdana" pitchFamily="34" charset="0"/>
              </a:defRPr>
            </a:lvl8pPr>
            <a:lvl9pPr marL="1828800" algn="l" rtl="0" eaLnBrk="1" fontAlgn="base" hangingPunct="1">
              <a:spcBef>
                <a:spcPct val="0"/>
              </a:spcBef>
              <a:spcAft>
                <a:spcPct val="0"/>
              </a:spcAft>
              <a:defRPr sz="3200" b="1">
                <a:solidFill>
                  <a:schemeClr val="bg1"/>
                </a:solidFill>
                <a:latin typeface="Verdana" pitchFamily="34" charset="0"/>
              </a:defRPr>
            </a:lvl9pPr>
          </a:lstStyle>
          <a:p>
            <a:r>
              <a:rPr lang="en-US" sz="2400" kern="0" dirty="0" smtClean="0"/>
              <a:t>WLAN Vulnerabilities							</a:t>
            </a:r>
            <a:endParaRPr lang="en-US" sz="2400" kern="0" dirty="0"/>
          </a:p>
        </p:txBody>
      </p:sp>
    </p:spTree>
    <p:extLst>
      <p:ext uri="{BB962C8B-B14F-4D97-AF65-F5344CB8AC3E}">
        <p14:creationId xmlns:p14="http://schemas.microsoft.com/office/powerpoint/2010/main" val="3525201334"/>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endParaRPr lang="en-US" sz="2400" b="0" dirty="0">
              <a:latin typeface="Arial" panose="020B0604020202020204" pitchFamily="34" charset="0"/>
              <a:cs typeface="Arial" panose="020B0604020202020204" pitchFamily="34" charset="0"/>
            </a:endParaRPr>
          </a:p>
          <a:p>
            <a:pPr marL="0" indent="0" algn="just">
              <a:buNone/>
            </a:pPr>
            <a:r>
              <a:rPr lang="en-US" sz="3200" dirty="0" smtClean="0">
                <a:latin typeface="Arial" panose="020B0604020202020204" pitchFamily="34" charset="0"/>
                <a:cs typeface="Arial" panose="020B0604020202020204" pitchFamily="34" charset="0"/>
              </a:rPr>
              <a:t>Authentication </a:t>
            </a:r>
            <a:r>
              <a:rPr lang="en-US" sz="3200" dirty="0">
                <a:latin typeface="Arial" panose="020B0604020202020204" pitchFamily="34" charset="0"/>
                <a:cs typeface="Arial" panose="020B0604020202020204" pitchFamily="34" charset="0"/>
              </a:rPr>
              <a:t>(</a:t>
            </a:r>
            <a:r>
              <a:rPr lang="en-US" sz="3200" dirty="0" err="1">
                <a:latin typeface="Arial" panose="020B0604020202020204" pitchFamily="34" charset="0"/>
                <a:cs typeface="Arial" panose="020B0604020202020204" pitchFamily="34" charset="0"/>
              </a:rPr>
              <a:t>keaslian</a:t>
            </a:r>
            <a:r>
              <a:rPr lang="en-US" sz="3200" dirty="0" smtClean="0">
                <a:latin typeface="Arial" panose="020B0604020202020204" pitchFamily="34" charset="0"/>
                <a:cs typeface="Arial" panose="020B0604020202020204" pitchFamily="34" charset="0"/>
              </a:rPr>
              <a:t>)</a:t>
            </a:r>
            <a:endParaRPr lang="en-US" sz="3200" dirty="0">
              <a:latin typeface="Arial" panose="020B0604020202020204" pitchFamily="34" charset="0"/>
              <a:cs typeface="Arial" panose="020B0604020202020204" pitchFamily="34" charset="0"/>
            </a:endParaRPr>
          </a:p>
          <a:p>
            <a:pPr marL="0" indent="0" algn="just">
              <a:buNone/>
            </a:pPr>
            <a:r>
              <a:rPr lang="en-US" b="0" dirty="0" smtClean="0">
                <a:latin typeface="Arial" panose="020B0604020202020204" pitchFamily="34" charset="0"/>
                <a:cs typeface="Arial" panose="020B0604020202020204" pitchFamily="34" charset="0"/>
              </a:rPr>
              <a:t>Authentication </a:t>
            </a:r>
            <a:r>
              <a:rPr lang="en-US" b="0" dirty="0" err="1">
                <a:latin typeface="Arial" panose="020B0604020202020204" pitchFamily="34" charset="0"/>
                <a:cs typeface="Arial" panose="020B0604020202020204" pitchFamily="34" charset="0"/>
              </a:rPr>
              <a:t>maksudnya</a:t>
            </a:r>
            <a:r>
              <a:rPr lang="en-US" b="0" dirty="0">
                <a:latin typeface="Arial" panose="020B0604020202020204" pitchFamily="34" charset="0"/>
                <a:cs typeface="Arial" panose="020B0604020202020204" pitchFamily="34" charset="0"/>
              </a:rPr>
              <a:t> </a:t>
            </a:r>
            <a:r>
              <a:rPr lang="en-US" b="0" dirty="0" err="1">
                <a:latin typeface="Arial" panose="020B0604020202020204" pitchFamily="34" charset="0"/>
                <a:cs typeface="Arial" panose="020B0604020202020204" pitchFamily="34" charset="0"/>
              </a:rPr>
              <a:t>adalah</a:t>
            </a:r>
            <a:r>
              <a:rPr lang="en-US" b="0" dirty="0">
                <a:latin typeface="Arial" panose="020B0604020202020204" pitchFamily="34" charset="0"/>
                <a:cs typeface="Arial" panose="020B0604020202020204" pitchFamily="34" charset="0"/>
              </a:rPr>
              <a:t> data </a:t>
            </a:r>
            <a:r>
              <a:rPr lang="en-US" b="0" dirty="0" err="1">
                <a:latin typeface="Arial" panose="020B0604020202020204" pitchFamily="34" charset="0"/>
                <a:cs typeface="Arial" panose="020B0604020202020204" pitchFamily="34" charset="0"/>
              </a:rPr>
              <a:t>tidak</a:t>
            </a:r>
            <a:r>
              <a:rPr lang="en-US" b="0" dirty="0">
                <a:latin typeface="Arial" panose="020B0604020202020204" pitchFamily="34" charset="0"/>
                <a:cs typeface="Arial" panose="020B0604020202020204" pitchFamily="34" charset="0"/>
              </a:rPr>
              <a:t> </a:t>
            </a:r>
            <a:r>
              <a:rPr lang="en-US" b="0" dirty="0" err="1">
                <a:latin typeface="Arial" panose="020B0604020202020204" pitchFamily="34" charset="0"/>
                <a:cs typeface="Arial" panose="020B0604020202020204" pitchFamily="34" charset="0"/>
              </a:rPr>
              <a:t>dirubah</a:t>
            </a:r>
            <a:r>
              <a:rPr lang="en-US" b="0" dirty="0">
                <a:latin typeface="Arial" panose="020B0604020202020204" pitchFamily="34" charset="0"/>
                <a:cs typeface="Arial" panose="020B0604020202020204" pitchFamily="34" charset="0"/>
              </a:rPr>
              <a:t> </a:t>
            </a:r>
            <a:r>
              <a:rPr lang="en-US" b="0" dirty="0" err="1">
                <a:latin typeface="Arial" panose="020B0604020202020204" pitchFamily="34" charset="0"/>
                <a:cs typeface="Arial" panose="020B0604020202020204" pitchFamily="34" charset="0"/>
              </a:rPr>
              <a:t>dari</a:t>
            </a:r>
            <a:r>
              <a:rPr lang="en-US" b="0" dirty="0">
                <a:latin typeface="Arial" panose="020B0604020202020204" pitchFamily="34" charset="0"/>
                <a:cs typeface="Arial" panose="020B0604020202020204" pitchFamily="34" charset="0"/>
              </a:rPr>
              <a:t> </a:t>
            </a:r>
            <a:r>
              <a:rPr lang="en-US" b="0" dirty="0" err="1">
                <a:latin typeface="Arial" panose="020B0604020202020204" pitchFamily="34" charset="0"/>
                <a:cs typeface="Arial" panose="020B0604020202020204" pitchFamily="34" charset="0"/>
              </a:rPr>
              <a:t>aslinya</a:t>
            </a:r>
            <a:r>
              <a:rPr lang="en-US" b="0" dirty="0">
                <a:latin typeface="Arial" panose="020B0604020202020204" pitchFamily="34" charset="0"/>
                <a:cs typeface="Arial" panose="020B0604020202020204" pitchFamily="34" charset="0"/>
              </a:rPr>
              <a:t> </a:t>
            </a:r>
            <a:r>
              <a:rPr lang="en-US" b="0" dirty="0" err="1">
                <a:latin typeface="Arial" panose="020B0604020202020204" pitchFamily="34" charset="0"/>
                <a:cs typeface="Arial" panose="020B0604020202020204" pitchFamily="34" charset="0"/>
              </a:rPr>
              <a:t>oleh</a:t>
            </a:r>
            <a:r>
              <a:rPr lang="en-US" b="0" dirty="0">
                <a:latin typeface="Arial" panose="020B0604020202020204" pitchFamily="34" charset="0"/>
                <a:cs typeface="Arial" panose="020B0604020202020204" pitchFamily="34" charset="0"/>
              </a:rPr>
              <a:t> orang yang </a:t>
            </a:r>
            <a:r>
              <a:rPr lang="en-US" b="0" dirty="0" err="1">
                <a:latin typeface="Arial" panose="020B0604020202020204" pitchFamily="34" charset="0"/>
                <a:cs typeface="Arial" panose="020B0604020202020204" pitchFamily="34" charset="0"/>
              </a:rPr>
              <a:t>tidak</a:t>
            </a:r>
            <a:r>
              <a:rPr lang="en-US" b="0" dirty="0">
                <a:latin typeface="Arial" panose="020B0604020202020204" pitchFamily="34" charset="0"/>
                <a:cs typeface="Arial" panose="020B0604020202020204" pitchFamily="34" charset="0"/>
              </a:rPr>
              <a:t> </a:t>
            </a:r>
            <a:r>
              <a:rPr lang="en-US" b="0" dirty="0" err="1">
                <a:latin typeface="Arial" panose="020B0604020202020204" pitchFamily="34" charset="0"/>
                <a:cs typeface="Arial" panose="020B0604020202020204" pitchFamily="34" charset="0"/>
              </a:rPr>
              <a:t>berhak</a:t>
            </a:r>
            <a:r>
              <a:rPr lang="en-US" b="0" dirty="0">
                <a:latin typeface="Arial" panose="020B0604020202020204" pitchFamily="34" charset="0"/>
                <a:cs typeface="Arial" panose="020B0604020202020204" pitchFamily="34" charset="0"/>
              </a:rPr>
              <a:t>, </a:t>
            </a:r>
            <a:r>
              <a:rPr lang="en-US" b="0" dirty="0" err="1">
                <a:latin typeface="Arial" panose="020B0604020202020204" pitchFamily="34" charset="0"/>
                <a:cs typeface="Arial" panose="020B0604020202020204" pitchFamily="34" charset="0"/>
              </a:rPr>
              <a:t>sehingga</a:t>
            </a:r>
            <a:r>
              <a:rPr lang="en-US" b="0" dirty="0">
                <a:latin typeface="Arial" panose="020B0604020202020204" pitchFamily="34" charset="0"/>
                <a:cs typeface="Arial" panose="020B0604020202020204" pitchFamily="34" charset="0"/>
              </a:rPr>
              <a:t> </a:t>
            </a:r>
            <a:r>
              <a:rPr lang="en-US" b="0" dirty="0" err="1">
                <a:latin typeface="Arial" panose="020B0604020202020204" pitchFamily="34" charset="0"/>
                <a:cs typeface="Arial" panose="020B0604020202020204" pitchFamily="34" charset="0"/>
              </a:rPr>
              <a:t>konsistensi</a:t>
            </a:r>
            <a:r>
              <a:rPr lang="en-US" b="0" dirty="0">
                <a:latin typeface="Arial" panose="020B0604020202020204" pitchFamily="34" charset="0"/>
                <a:cs typeface="Arial" panose="020B0604020202020204" pitchFamily="34" charset="0"/>
              </a:rPr>
              <a:t>, </a:t>
            </a:r>
            <a:r>
              <a:rPr lang="en-US" b="0" dirty="0" err="1">
                <a:latin typeface="Arial" panose="020B0604020202020204" pitchFamily="34" charset="0"/>
                <a:cs typeface="Arial" panose="020B0604020202020204" pitchFamily="34" charset="0"/>
              </a:rPr>
              <a:t>akurasi</a:t>
            </a:r>
            <a:r>
              <a:rPr lang="en-US" b="0" dirty="0">
                <a:latin typeface="Arial" panose="020B0604020202020204" pitchFamily="34" charset="0"/>
                <a:cs typeface="Arial" panose="020B0604020202020204" pitchFamily="34" charset="0"/>
              </a:rPr>
              <a:t>, </a:t>
            </a:r>
            <a:r>
              <a:rPr lang="en-US" b="0" dirty="0" err="1">
                <a:latin typeface="Arial" panose="020B0604020202020204" pitchFamily="34" charset="0"/>
                <a:cs typeface="Arial" panose="020B0604020202020204" pitchFamily="34" charset="0"/>
              </a:rPr>
              <a:t>dan</a:t>
            </a:r>
            <a:r>
              <a:rPr lang="en-US" b="0" dirty="0">
                <a:latin typeface="Arial" panose="020B0604020202020204" pitchFamily="34" charset="0"/>
                <a:cs typeface="Arial" panose="020B0604020202020204" pitchFamily="34" charset="0"/>
              </a:rPr>
              <a:t> </a:t>
            </a:r>
            <a:r>
              <a:rPr lang="en-US" b="0" dirty="0" err="1">
                <a:latin typeface="Arial" panose="020B0604020202020204" pitchFamily="34" charset="0"/>
                <a:cs typeface="Arial" panose="020B0604020202020204" pitchFamily="34" charset="0"/>
              </a:rPr>
              <a:t>validitas</a:t>
            </a:r>
            <a:r>
              <a:rPr lang="en-US" b="0" dirty="0">
                <a:latin typeface="Arial" panose="020B0604020202020204" pitchFamily="34" charset="0"/>
                <a:cs typeface="Arial" panose="020B0604020202020204" pitchFamily="34" charset="0"/>
              </a:rPr>
              <a:t> data </a:t>
            </a:r>
            <a:r>
              <a:rPr lang="en-US" b="0" dirty="0" err="1">
                <a:latin typeface="Arial" panose="020B0604020202020204" pitchFamily="34" charset="0"/>
                <a:cs typeface="Arial" panose="020B0604020202020204" pitchFamily="34" charset="0"/>
              </a:rPr>
              <a:t>tersebut</a:t>
            </a:r>
            <a:r>
              <a:rPr lang="en-US" b="0" dirty="0">
                <a:latin typeface="Arial" panose="020B0604020202020204" pitchFamily="34" charset="0"/>
                <a:cs typeface="Arial" panose="020B0604020202020204" pitchFamily="34" charset="0"/>
              </a:rPr>
              <a:t> </a:t>
            </a:r>
            <a:r>
              <a:rPr lang="en-US" b="0" dirty="0" err="1">
                <a:latin typeface="Arial" panose="020B0604020202020204" pitchFamily="34" charset="0"/>
                <a:cs typeface="Arial" panose="020B0604020202020204" pitchFamily="34" charset="0"/>
              </a:rPr>
              <a:t>masih</a:t>
            </a:r>
            <a:r>
              <a:rPr lang="en-US" b="0" dirty="0">
                <a:latin typeface="Arial" panose="020B0604020202020204" pitchFamily="34" charset="0"/>
                <a:cs typeface="Arial" panose="020B0604020202020204" pitchFamily="34" charset="0"/>
              </a:rPr>
              <a:t> </a:t>
            </a:r>
            <a:r>
              <a:rPr lang="en-US" b="0" dirty="0" err="1">
                <a:latin typeface="Arial" panose="020B0604020202020204" pitchFamily="34" charset="0"/>
                <a:cs typeface="Arial" panose="020B0604020202020204" pitchFamily="34" charset="0"/>
              </a:rPr>
              <a:t>terjaga</a:t>
            </a:r>
            <a:r>
              <a:rPr lang="en-US" b="0" dirty="0">
                <a:latin typeface="Arial" panose="020B0604020202020204" pitchFamily="34" charset="0"/>
                <a:cs typeface="Arial" panose="020B0604020202020204" pitchFamily="34" charset="0"/>
              </a:rPr>
              <a:t>. </a:t>
            </a:r>
            <a:r>
              <a:rPr lang="en-US" b="0" dirty="0" err="1">
                <a:latin typeface="Arial" panose="020B0604020202020204" pitchFamily="34" charset="0"/>
                <a:cs typeface="Arial" panose="020B0604020202020204" pitchFamily="34" charset="0"/>
              </a:rPr>
              <a:t>Dengan</a:t>
            </a:r>
            <a:r>
              <a:rPr lang="en-US" b="0" dirty="0">
                <a:latin typeface="Arial" panose="020B0604020202020204" pitchFamily="34" charset="0"/>
                <a:cs typeface="Arial" panose="020B0604020202020204" pitchFamily="34" charset="0"/>
              </a:rPr>
              <a:t> </a:t>
            </a:r>
            <a:r>
              <a:rPr lang="en-US" b="0" dirty="0" err="1">
                <a:latin typeface="Arial" panose="020B0604020202020204" pitchFamily="34" charset="0"/>
                <a:cs typeface="Arial" panose="020B0604020202020204" pitchFamily="34" charset="0"/>
              </a:rPr>
              <a:t>bahasa</a:t>
            </a:r>
            <a:r>
              <a:rPr lang="en-US" b="0" dirty="0">
                <a:latin typeface="Arial" panose="020B0604020202020204" pitchFamily="34" charset="0"/>
                <a:cs typeface="Arial" panose="020B0604020202020204" pitchFamily="34" charset="0"/>
              </a:rPr>
              <a:t> lain, integrity </a:t>
            </a:r>
            <a:r>
              <a:rPr lang="en-US" b="0" dirty="0" err="1">
                <a:latin typeface="Arial" panose="020B0604020202020204" pitchFamily="34" charset="0"/>
                <a:cs typeface="Arial" panose="020B0604020202020204" pitchFamily="34" charset="0"/>
              </a:rPr>
              <a:t>mencoba</a:t>
            </a:r>
            <a:r>
              <a:rPr lang="en-US" b="0" dirty="0">
                <a:latin typeface="Arial" panose="020B0604020202020204" pitchFamily="34" charset="0"/>
                <a:cs typeface="Arial" panose="020B0604020202020204" pitchFamily="34" charset="0"/>
              </a:rPr>
              <a:t> </a:t>
            </a:r>
            <a:r>
              <a:rPr lang="en-US" b="0" dirty="0" err="1">
                <a:latin typeface="Arial" panose="020B0604020202020204" pitchFamily="34" charset="0"/>
                <a:cs typeface="Arial" panose="020B0604020202020204" pitchFamily="34" charset="0"/>
              </a:rPr>
              <a:t>memastikan</a:t>
            </a:r>
            <a:r>
              <a:rPr lang="en-US" b="0" dirty="0">
                <a:latin typeface="Arial" panose="020B0604020202020204" pitchFamily="34" charset="0"/>
                <a:cs typeface="Arial" panose="020B0604020202020204" pitchFamily="34" charset="0"/>
              </a:rPr>
              <a:t> data yang </a:t>
            </a:r>
            <a:r>
              <a:rPr lang="en-US" b="0" dirty="0" err="1">
                <a:latin typeface="Arial" panose="020B0604020202020204" pitchFamily="34" charset="0"/>
                <a:cs typeface="Arial" panose="020B0604020202020204" pitchFamily="34" charset="0"/>
              </a:rPr>
              <a:t>disimpan</a:t>
            </a:r>
            <a:r>
              <a:rPr lang="en-US" b="0" dirty="0">
                <a:latin typeface="Arial" panose="020B0604020202020204" pitchFamily="34" charset="0"/>
                <a:cs typeface="Arial" panose="020B0604020202020204" pitchFamily="34" charset="0"/>
              </a:rPr>
              <a:t> </a:t>
            </a:r>
            <a:r>
              <a:rPr lang="en-US" b="0" dirty="0" err="1">
                <a:latin typeface="Arial" panose="020B0604020202020204" pitchFamily="34" charset="0"/>
                <a:cs typeface="Arial" panose="020B0604020202020204" pitchFamily="34" charset="0"/>
              </a:rPr>
              <a:t>benar</a:t>
            </a:r>
            <a:r>
              <a:rPr lang="en-US" b="0" dirty="0">
                <a:latin typeface="Arial" panose="020B0604020202020204" pitchFamily="34" charset="0"/>
                <a:cs typeface="Arial" panose="020B0604020202020204" pitchFamily="34" charset="0"/>
              </a:rPr>
              <a:t> </a:t>
            </a:r>
            <a:r>
              <a:rPr lang="en-US" b="0" dirty="0" err="1">
                <a:latin typeface="Arial" panose="020B0604020202020204" pitchFamily="34" charset="0"/>
                <a:cs typeface="Arial" panose="020B0604020202020204" pitchFamily="34" charset="0"/>
              </a:rPr>
              <a:t>adanya</a:t>
            </a:r>
            <a:r>
              <a:rPr lang="en-US" b="0" dirty="0">
                <a:latin typeface="Arial" panose="020B0604020202020204" pitchFamily="34" charset="0"/>
                <a:cs typeface="Arial" panose="020B0604020202020204" pitchFamily="34" charset="0"/>
              </a:rPr>
              <a:t>, </a:t>
            </a:r>
            <a:r>
              <a:rPr lang="en-US" b="0" dirty="0" err="1">
                <a:latin typeface="Arial" panose="020B0604020202020204" pitchFamily="34" charset="0"/>
                <a:cs typeface="Arial" panose="020B0604020202020204" pitchFamily="34" charset="0"/>
              </a:rPr>
              <a:t>tidak</a:t>
            </a:r>
            <a:r>
              <a:rPr lang="en-US" b="0" dirty="0">
                <a:latin typeface="Arial" panose="020B0604020202020204" pitchFamily="34" charset="0"/>
                <a:cs typeface="Arial" panose="020B0604020202020204" pitchFamily="34" charset="0"/>
              </a:rPr>
              <a:t> </a:t>
            </a:r>
            <a:r>
              <a:rPr lang="en-US" b="0" dirty="0" err="1">
                <a:latin typeface="Arial" panose="020B0604020202020204" pitchFamily="34" charset="0"/>
                <a:cs typeface="Arial" panose="020B0604020202020204" pitchFamily="34" charset="0"/>
              </a:rPr>
              <a:t>ada</a:t>
            </a:r>
            <a:r>
              <a:rPr lang="en-US" b="0" dirty="0">
                <a:latin typeface="Arial" panose="020B0604020202020204" pitchFamily="34" charset="0"/>
                <a:cs typeface="Arial" panose="020B0604020202020204" pitchFamily="34" charset="0"/>
              </a:rPr>
              <a:t> </a:t>
            </a:r>
            <a:r>
              <a:rPr lang="en-US" b="0" dirty="0" err="1">
                <a:latin typeface="Arial" panose="020B0604020202020204" pitchFamily="34" charset="0"/>
                <a:cs typeface="Arial" panose="020B0604020202020204" pitchFamily="34" charset="0"/>
              </a:rPr>
              <a:t>pengguna</a:t>
            </a:r>
            <a:r>
              <a:rPr lang="en-US" b="0" dirty="0">
                <a:latin typeface="Arial" panose="020B0604020202020204" pitchFamily="34" charset="0"/>
                <a:cs typeface="Arial" panose="020B0604020202020204" pitchFamily="34" charset="0"/>
              </a:rPr>
              <a:t> yang </a:t>
            </a:r>
            <a:r>
              <a:rPr lang="en-US" b="0" dirty="0" err="1">
                <a:latin typeface="Arial" panose="020B0604020202020204" pitchFamily="34" charset="0"/>
                <a:cs typeface="Arial" panose="020B0604020202020204" pitchFamily="34" charset="0"/>
              </a:rPr>
              <a:t>tidak</a:t>
            </a:r>
            <a:r>
              <a:rPr lang="en-US" b="0" dirty="0">
                <a:latin typeface="Arial" panose="020B0604020202020204" pitchFamily="34" charset="0"/>
                <a:cs typeface="Arial" panose="020B0604020202020204" pitchFamily="34" charset="0"/>
              </a:rPr>
              <a:t> </a:t>
            </a:r>
            <a:r>
              <a:rPr lang="en-US" b="0" dirty="0" err="1">
                <a:latin typeface="Arial" panose="020B0604020202020204" pitchFamily="34" charset="0"/>
                <a:cs typeface="Arial" panose="020B0604020202020204" pitchFamily="34" charset="0"/>
              </a:rPr>
              <a:t>berkepentingan</a:t>
            </a:r>
            <a:r>
              <a:rPr lang="en-US" b="0" dirty="0">
                <a:latin typeface="Arial" panose="020B0604020202020204" pitchFamily="34" charset="0"/>
                <a:cs typeface="Arial" panose="020B0604020202020204" pitchFamily="34" charset="0"/>
              </a:rPr>
              <a:t> </a:t>
            </a:r>
            <a:r>
              <a:rPr lang="en-US" b="0" dirty="0" err="1">
                <a:latin typeface="Arial" panose="020B0604020202020204" pitchFamily="34" charset="0"/>
                <a:cs typeface="Arial" panose="020B0604020202020204" pitchFamily="34" charset="0"/>
              </a:rPr>
              <a:t>atau</a:t>
            </a:r>
            <a:r>
              <a:rPr lang="en-US" b="0" dirty="0">
                <a:latin typeface="Arial" panose="020B0604020202020204" pitchFamily="34" charset="0"/>
                <a:cs typeface="Arial" panose="020B0604020202020204" pitchFamily="34" charset="0"/>
              </a:rPr>
              <a:t> software </a:t>
            </a:r>
            <a:r>
              <a:rPr lang="en-US" b="0" dirty="0" err="1">
                <a:latin typeface="Arial" panose="020B0604020202020204" pitchFamily="34" charset="0"/>
                <a:cs typeface="Arial" panose="020B0604020202020204" pitchFamily="34" charset="0"/>
              </a:rPr>
              <a:t>berbahaya</a:t>
            </a:r>
            <a:r>
              <a:rPr lang="en-US" b="0" dirty="0">
                <a:latin typeface="Arial" panose="020B0604020202020204" pitchFamily="34" charset="0"/>
                <a:cs typeface="Arial" panose="020B0604020202020204" pitchFamily="34" charset="0"/>
              </a:rPr>
              <a:t> yang </a:t>
            </a:r>
            <a:r>
              <a:rPr lang="en-US" b="0" dirty="0" err="1">
                <a:latin typeface="Arial" panose="020B0604020202020204" pitchFamily="34" charset="0"/>
                <a:cs typeface="Arial" panose="020B0604020202020204" pitchFamily="34" charset="0"/>
              </a:rPr>
              <a:t>mengubahnya</a:t>
            </a:r>
            <a:r>
              <a:rPr lang="en-US" b="0" dirty="0">
                <a:latin typeface="Arial" panose="020B0604020202020204" pitchFamily="34" charset="0"/>
                <a:cs typeface="Arial" panose="020B0604020202020204" pitchFamily="34" charset="0"/>
              </a:rPr>
              <a:t>. </a:t>
            </a:r>
          </a:p>
        </p:txBody>
      </p:sp>
      <p:sp>
        <p:nvSpPr>
          <p:cNvPr id="5" name="Title 3"/>
          <p:cNvSpPr txBox="1">
            <a:spLocks/>
          </p:cNvSpPr>
          <p:nvPr/>
        </p:nvSpPr>
        <p:spPr bwMode="white">
          <a:xfrm>
            <a:off x="914400" y="731838"/>
            <a:ext cx="11014248"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b="1" baseline="0">
                <a:solidFill>
                  <a:schemeClr val="bg1"/>
                </a:solidFill>
                <a:latin typeface="+mj-lt"/>
                <a:ea typeface="+mj-ea"/>
                <a:cs typeface="+mj-cs"/>
              </a:defRPr>
            </a:lvl1pPr>
            <a:lvl2pPr algn="l" rtl="0" eaLnBrk="1" fontAlgn="base" hangingPunct="1">
              <a:spcBef>
                <a:spcPct val="0"/>
              </a:spcBef>
              <a:spcAft>
                <a:spcPct val="0"/>
              </a:spcAft>
              <a:defRPr sz="3200" b="1">
                <a:solidFill>
                  <a:schemeClr val="bg1"/>
                </a:solidFill>
                <a:latin typeface="Verdana" pitchFamily="34" charset="0"/>
              </a:defRPr>
            </a:lvl2pPr>
            <a:lvl3pPr algn="l" rtl="0" eaLnBrk="1" fontAlgn="base" hangingPunct="1">
              <a:spcBef>
                <a:spcPct val="0"/>
              </a:spcBef>
              <a:spcAft>
                <a:spcPct val="0"/>
              </a:spcAft>
              <a:defRPr sz="3200" b="1">
                <a:solidFill>
                  <a:schemeClr val="bg1"/>
                </a:solidFill>
                <a:latin typeface="Verdana" pitchFamily="34" charset="0"/>
              </a:defRPr>
            </a:lvl3pPr>
            <a:lvl4pPr algn="l" rtl="0" eaLnBrk="1" fontAlgn="base" hangingPunct="1">
              <a:spcBef>
                <a:spcPct val="0"/>
              </a:spcBef>
              <a:spcAft>
                <a:spcPct val="0"/>
              </a:spcAft>
              <a:defRPr sz="3200" b="1">
                <a:solidFill>
                  <a:schemeClr val="bg1"/>
                </a:solidFill>
                <a:latin typeface="Verdana" pitchFamily="34" charset="0"/>
              </a:defRPr>
            </a:lvl4pPr>
            <a:lvl5pPr algn="l" rtl="0" eaLnBrk="1" fontAlgn="base" hangingPunct="1">
              <a:spcBef>
                <a:spcPct val="0"/>
              </a:spcBef>
              <a:spcAft>
                <a:spcPct val="0"/>
              </a:spcAft>
              <a:defRPr sz="3200" b="1">
                <a:solidFill>
                  <a:schemeClr val="bg1"/>
                </a:solidFill>
                <a:latin typeface="Verdana" pitchFamily="34" charset="0"/>
              </a:defRPr>
            </a:lvl5pPr>
            <a:lvl6pPr marL="457200" algn="l" rtl="0" eaLnBrk="1" fontAlgn="base" hangingPunct="1">
              <a:spcBef>
                <a:spcPct val="0"/>
              </a:spcBef>
              <a:spcAft>
                <a:spcPct val="0"/>
              </a:spcAft>
              <a:defRPr sz="3200" b="1">
                <a:solidFill>
                  <a:schemeClr val="bg1"/>
                </a:solidFill>
                <a:latin typeface="Verdana" pitchFamily="34" charset="0"/>
              </a:defRPr>
            </a:lvl6pPr>
            <a:lvl7pPr marL="914400" algn="l" rtl="0" eaLnBrk="1" fontAlgn="base" hangingPunct="1">
              <a:spcBef>
                <a:spcPct val="0"/>
              </a:spcBef>
              <a:spcAft>
                <a:spcPct val="0"/>
              </a:spcAft>
              <a:defRPr sz="3200" b="1">
                <a:solidFill>
                  <a:schemeClr val="bg1"/>
                </a:solidFill>
                <a:latin typeface="Verdana" pitchFamily="34" charset="0"/>
              </a:defRPr>
            </a:lvl7pPr>
            <a:lvl8pPr marL="1371600" algn="l" rtl="0" eaLnBrk="1" fontAlgn="base" hangingPunct="1">
              <a:spcBef>
                <a:spcPct val="0"/>
              </a:spcBef>
              <a:spcAft>
                <a:spcPct val="0"/>
              </a:spcAft>
              <a:defRPr sz="3200" b="1">
                <a:solidFill>
                  <a:schemeClr val="bg1"/>
                </a:solidFill>
                <a:latin typeface="Verdana" pitchFamily="34" charset="0"/>
              </a:defRPr>
            </a:lvl8pPr>
            <a:lvl9pPr marL="1828800" algn="l" rtl="0" eaLnBrk="1" fontAlgn="base" hangingPunct="1">
              <a:spcBef>
                <a:spcPct val="0"/>
              </a:spcBef>
              <a:spcAft>
                <a:spcPct val="0"/>
              </a:spcAft>
              <a:defRPr sz="3200" b="1">
                <a:solidFill>
                  <a:schemeClr val="bg1"/>
                </a:solidFill>
                <a:latin typeface="Verdana" pitchFamily="34" charset="0"/>
              </a:defRPr>
            </a:lvl9pPr>
          </a:lstStyle>
          <a:p>
            <a:r>
              <a:rPr lang="en-US" sz="2400" kern="0" dirty="0" smtClean="0"/>
              <a:t>WLAN Vulnerabilities							</a:t>
            </a:r>
            <a:endParaRPr lang="en-US" sz="2400" kern="0" dirty="0"/>
          </a:p>
        </p:txBody>
      </p:sp>
    </p:spTree>
    <p:extLst>
      <p:ext uri="{BB962C8B-B14F-4D97-AF65-F5344CB8AC3E}">
        <p14:creationId xmlns:p14="http://schemas.microsoft.com/office/powerpoint/2010/main" val="1469427869"/>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endParaRPr lang="en-US" sz="2400" b="0" dirty="0">
              <a:latin typeface="Arial" panose="020B0604020202020204" pitchFamily="34" charset="0"/>
              <a:cs typeface="Arial" panose="020B0604020202020204" pitchFamily="34" charset="0"/>
            </a:endParaRPr>
          </a:p>
          <a:p>
            <a:pPr marL="0" indent="0" algn="just">
              <a:buNone/>
            </a:pPr>
            <a:r>
              <a:rPr lang="en-US" sz="3200" dirty="0">
                <a:latin typeface="Arial" panose="020B0604020202020204" pitchFamily="34" charset="0"/>
                <a:cs typeface="Arial" panose="020B0604020202020204" pitchFamily="34" charset="0"/>
              </a:rPr>
              <a:t>Accountability (</a:t>
            </a:r>
            <a:r>
              <a:rPr lang="en-US" sz="3200" dirty="0" err="1">
                <a:latin typeface="Arial" panose="020B0604020202020204" pitchFamily="34" charset="0"/>
                <a:cs typeface="Arial" panose="020B0604020202020204" pitchFamily="34" charset="0"/>
              </a:rPr>
              <a:t>akuntabilitas</a:t>
            </a:r>
            <a:r>
              <a:rPr lang="en-US" sz="3200" dirty="0">
                <a:latin typeface="Arial" panose="020B0604020202020204" pitchFamily="34" charset="0"/>
                <a:cs typeface="Arial" panose="020B0604020202020204" pitchFamily="34" charset="0"/>
              </a:rPr>
              <a:t>)</a:t>
            </a:r>
          </a:p>
          <a:p>
            <a:pPr marL="0" indent="0" algn="just">
              <a:buNone/>
            </a:pPr>
            <a:r>
              <a:rPr lang="en-US" b="0" dirty="0" err="1" smtClean="0">
                <a:latin typeface="Arial" panose="020B0604020202020204" pitchFamily="34" charset="0"/>
                <a:cs typeface="Arial" panose="020B0604020202020204" pitchFamily="34" charset="0"/>
              </a:rPr>
              <a:t>Menjamin</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pengirim</a:t>
            </a:r>
            <a:r>
              <a:rPr lang="en-US" b="0" dirty="0" smtClean="0">
                <a:latin typeface="Arial" panose="020B0604020202020204" pitchFamily="34" charset="0"/>
                <a:cs typeface="Arial" panose="020B0604020202020204" pitchFamily="34" charset="0"/>
              </a:rPr>
              <a:t> data </a:t>
            </a:r>
            <a:r>
              <a:rPr lang="en-US" b="0" dirty="0" err="1" smtClean="0">
                <a:latin typeface="Arial" panose="020B0604020202020204" pitchFamily="34" charset="0"/>
                <a:cs typeface="Arial" panose="020B0604020202020204" pitchFamily="34" charset="0"/>
              </a:rPr>
              <a:t>akan</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mendapatkan</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laporan</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keberhasilan</a:t>
            </a:r>
            <a:r>
              <a:rPr lang="en-US" b="0" dirty="0" smtClean="0">
                <a:latin typeface="Arial" panose="020B0604020202020204" pitchFamily="34" charset="0"/>
                <a:cs typeface="Arial" panose="020B0604020202020204" pitchFamily="34" charset="0"/>
              </a:rPr>
              <a:t> data yang </a:t>
            </a:r>
            <a:r>
              <a:rPr lang="en-US" b="0" dirty="0" err="1" smtClean="0">
                <a:latin typeface="Arial" panose="020B0604020202020204" pitchFamily="34" charset="0"/>
                <a:cs typeface="Arial" panose="020B0604020202020204" pitchFamily="34" charset="0"/>
              </a:rPr>
              <a:t>dikirimkan</a:t>
            </a:r>
            <a:r>
              <a:rPr lang="en-US" b="0" dirty="0" smtClean="0">
                <a:latin typeface="Arial" panose="020B0604020202020204" pitchFamily="34" charset="0"/>
                <a:cs typeface="Arial" panose="020B0604020202020204" pitchFamily="34" charset="0"/>
              </a:rPr>
              <a:t> (delivered) </a:t>
            </a:r>
            <a:r>
              <a:rPr lang="en-US" b="0" dirty="0" err="1" smtClean="0">
                <a:latin typeface="Arial" panose="020B0604020202020204" pitchFamily="34" charset="0"/>
                <a:cs typeface="Arial" panose="020B0604020202020204" pitchFamily="34" charset="0"/>
              </a:rPr>
              <a:t>dan</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penerima</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mendapatkan</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informasi</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pengirim</a:t>
            </a:r>
            <a:r>
              <a:rPr lang="en-US" b="0" dirty="0" smtClean="0">
                <a:latin typeface="Arial" panose="020B0604020202020204" pitchFamily="34" charset="0"/>
                <a:cs typeface="Arial" panose="020B0604020202020204" pitchFamily="34" charset="0"/>
              </a:rPr>
              <a:t>.</a:t>
            </a:r>
          </a:p>
        </p:txBody>
      </p:sp>
      <p:sp>
        <p:nvSpPr>
          <p:cNvPr id="5" name="Title 3"/>
          <p:cNvSpPr txBox="1">
            <a:spLocks/>
          </p:cNvSpPr>
          <p:nvPr/>
        </p:nvSpPr>
        <p:spPr bwMode="white">
          <a:xfrm>
            <a:off x="914400" y="731838"/>
            <a:ext cx="11014248"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b="1" baseline="0">
                <a:solidFill>
                  <a:schemeClr val="bg1"/>
                </a:solidFill>
                <a:latin typeface="+mj-lt"/>
                <a:ea typeface="+mj-ea"/>
                <a:cs typeface="+mj-cs"/>
              </a:defRPr>
            </a:lvl1pPr>
            <a:lvl2pPr algn="l" rtl="0" eaLnBrk="1" fontAlgn="base" hangingPunct="1">
              <a:spcBef>
                <a:spcPct val="0"/>
              </a:spcBef>
              <a:spcAft>
                <a:spcPct val="0"/>
              </a:spcAft>
              <a:defRPr sz="3200" b="1">
                <a:solidFill>
                  <a:schemeClr val="bg1"/>
                </a:solidFill>
                <a:latin typeface="Verdana" pitchFamily="34" charset="0"/>
              </a:defRPr>
            </a:lvl2pPr>
            <a:lvl3pPr algn="l" rtl="0" eaLnBrk="1" fontAlgn="base" hangingPunct="1">
              <a:spcBef>
                <a:spcPct val="0"/>
              </a:spcBef>
              <a:spcAft>
                <a:spcPct val="0"/>
              </a:spcAft>
              <a:defRPr sz="3200" b="1">
                <a:solidFill>
                  <a:schemeClr val="bg1"/>
                </a:solidFill>
                <a:latin typeface="Verdana" pitchFamily="34" charset="0"/>
              </a:defRPr>
            </a:lvl3pPr>
            <a:lvl4pPr algn="l" rtl="0" eaLnBrk="1" fontAlgn="base" hangingPunct="1">
              <a:spcBef>
                <a:spcPct val="0"/>
              </a:spcBef>
              <a:spcAft>
                <a:spcPct val="0"/>
              </a:spcAft>
              <a:defRPr sz="3200" b="1">
                <a:solidFill>
                  <a:schemeClr val="bg1"/>
                </a:solidFill>
                <a:latin typeface="Verdana" pitchFamily="34" charset="0"/>
              </a:defRPr>
            </a:lvl4pPr>
            <a:lvl5pPr algn="l" rtl="0" eaLnBrk="1" fontAlgn="base" hangingPunct="1">
              <a:spcBef>
                <a:spcPct val="0"/>
              </a:spcBef>
              <a:spcAft>
                <a:spcPct val="0"/>
              </a:spcAft>
              <a:defRPr sz="3200" b="1">
                <a:solidFill>
                  <a:schemeClr val="bg1"/>
                </a:solidFill>
                <a:latin typeface="Verdana" pitchFamily="34" charset="0"/>
              </a:defRPr>
            </a:lvl5pPr>
            <a:lvl6pPr marL="457200" algn="l" rtl="0" eaLnBrk="1" fontAlgn="base" hangingPunct="1">
              <a:spcBef>
                <a:spcPct val="0"/>
              </a:spcBef>
              <a:spcAft>
                <a:spcPct val="0"/>
              </a:spcAft>
              <a:defRPr sz="3200" b="1">
                <a:solidFill>
                  <a:schemeClr val="bg1"/>
                </a:solidFill>
                <a:latin typeface="Verdana" pitchFamily="34" charset="0"/>
              </a:defRPr>
            </a:lvl6pPr>
            <a:lvl7pPr marL="914400" algn="l" rtl="0" eaLnBrk="1" fontAlgn="base" hangingPunct="1">
              <a:spcBef>
                <a:spcPct val="0"/>
              </a:spcBef>
              <a:spcAft>
                <a:spcPct val="0"/>
              </a:spcAft>
              <a:defRPr sz="3200" b="1">
                <a:solidFill>
                  <a:schemeClr val="bg1"/>
                </a:solidFill>
                <a:latin typeface="Verdana" pitchFamily="34" charset="0"/>
              </a:defRPr>
            </a:lvl7pPr>
            <a:lvl8pPr marL="1371600" algn="l" rtl="0" eaLnBrk="1" fontAlgn="base" hangingPunct="1">
              <a:spcBef>
                <a:spcPct val="0"/>
              </a:spcBef>
              <a:spcAft>
                <a:spcPct val="0"/>
              </a:spcAft>
              <a:defRPr sz="3200" b="1">
                <a:solidFill>
                  <a:schemeClr val="bg1"/>
                </a:solidFill>
                <a:latin typeface="Verdana" pitchFamily="34" charset="0"/>
              </a:defRPr>
            </a:lvl8pPr>
            <a:lvl9pPr marL="1828800" algn="l" rtl="0" eaLnBrk="1" fontAlgn="base" hangingPunct="1">
              <a:spcBef>
                <a:spcPct val="0"/>
              </a:spcBef>
              <a:spcAft>
                <a:spcPct val="0"/>
              </a:spcAft>
              <a:defRPr sz="3200" b="1">
                <a:solidFill>
                  <a:schemeClr val="bg1"/>
                </a:solidFill>
                <a:latin typeface="Verdana" pitchFamily="34" charset="0"/>
              </a:defRPr>
            </a:lvl9pPr>
          </a:lstStyle>
          <a:p>
            <a:r>
              <a:rPr lang="en-US" sz="2400" kern="0" dirty="0" smtClean="0"/>
              <a:t>WLAN Vulnerabilities							</a:t>
            </a:r>
            <a:endParaRPr lang="en-US" sz="2400" kern="0" dirty="0"/>
          </a:p>
        </p:txBody>
      </p:sp>
    </p:spTree>
    <p:extLst>
      <p:ext uri="{BB962C8B-B14F-4D97-AF65-F5344CB8AC3E}">
        <p14:creationId xmlns:p14="http://schemas.microsoft.com/office/powerpoint/2010/main" val="3431153519"/>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95400" y="1484784"/>
            <a:ext cx="10972800" cy="3860846"/>
          </a:xfrm>
        </p:spPr>
        <p:txBody>
          <a:bodyPr/>
          <a:lstStyle/>
          <a:p>
            <a:pPr marL="0" indent="0" algn="just">
              <a:buNone/>
            </a:pPr>
            <a:r>
              <a:rPr lang="en-US" dirty="0" err="1" smtClean="0">
                <a:latin typeface="Arial" panose="020B0604020202020204" pitchFamily="34" charset="0"/>
                <a:cs typeface="Arial" panose="020B0604020202020204" pitchFamily="34" charset="0"/>
              </a:rPr>
              <a:t>Secara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umum</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terdapat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dua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perhatian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pada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jaringan</a:t>
            </a:r>
            <a:r>
              <a:rPr lang="en-US" dirty="0" smtClean="0">
                <a:latin typeface="Arial" panose="020B0604020202020204" pitchFamily="34" charset="0"/>
                <a:cs typeface="Arial" panose="020B0604020202020204" pitchFamily="34" charset="0"/>
              </a:rPr>
              <a:t> WLAN :</a:t>
            </a:r>
          </a:p>
          <a:p>
            <a:pPr algn="just">
              <a:buFont typeface="Wingdings" panose="05000000000000000000" pitchFamily="2" charset="2"/>
              <a:buChar char="§"/>
            </a:pPr>
            <a:r>
              <a:rPr lang="en-US" dirty="0" err="1" smtClean="0">
                <a:latin typeface="Arial" panose="020B0604020202020204" pitchFamily="34" charset="0"/>
                <a:cs typeface="Arial" panose="020B0604020202020204" pitchFamily="34" charset="0"/>
              </a:rPr>
              <a:t>Akses</a:t>
            </a:r>
            <a:endParaRPr lang="en-US" dirty="0" smtClean="0">
              <a:latin typeface="Arial" panose="020B0604020202020204" pitchFamily="34" charset="0"/>
              <a:cs typeface="Arial" panose="020B0604020202020204" pitchFamily="34" charset="0"/>
            </a:endParaRPr>
          </a:p>
          <a:p>
            <a:pPr marL="347663" lvl="1" indent="0" algn="just">
              <a:buNone/>
              <a:tabLst>
                <a:tab pos="347663" algn="l"/>
              </a:tabLst>
            </a:pPr>
            <a:r>
              <a:rPr lang="en-US" dirty="0" err="1" smtClean="0">
                <a:latin typeface="Arial" panose="020B0604020202020204" pitchFamily="34" charset="0"/>
                <a:cs typeface="Arial" panose="020B0604020202020204" pitchFamily="34" charset="0"/>
              </a:rPr>
              <a:t>Memastikan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pengguna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resmi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dapat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mengakses</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jaringan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dan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tidak</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bisa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mengakses</a:t>
            </a:r>
            <a:r>
              <a:rPr lang="en-US" dirty="0" smtClean="0">
                <a:latin typeface="Arial" panose="020B0604020202020204" pitchFamily="34" charset="0"/>
                <a:cs typeface="Arial" panose="020B0604020202020204" pitchFamily="34" charset="0"/>
              </a:rPr>
              <a:t> system </a:t>
            </a:r>
            <a:r>
              <a:rPr lang="en-US" dirty="0" err="1" smtClean="0">
                <a:latin typeface="Arial" panose="020B0604020202020204" pitchFamily="34" charset="0"/>
                <a:cs typeface="Arial" panose="020B0604020202020204" pitchFamily="34" charset="0"/>
              </a:rPr>
              <a:t>utama</a:t>
            </a:r>
            <a:endParaRPr lang="en-US" dirty="0" smtClean="0">
              <a:latin typeface="Arial" panose="020B0604020202020204" pitchFamily="34" charset="0"/>
              <a:cs typeface="Arial" panose="020B0604020202020204" pitchFamily="34" charset="0"/>
            </a:endParaRPr>
          </a:p>
          <a:p>
            <a:pPr algn="just">
              <a:buFont typeface="Wingdings" panose="05000000000000000000" pitchFamily="2" charset="2"/>
              <a:buChar char="§"/>
            </a:pPr>
            <a:r>
              <a:rPr lang="en-US" dirty="0" smtClean="0">
                <a:latin typeface="Arial" panose="020B0604020202020204" pitchFamily="34" charset="0"/>
                <a:cs typeface="Arial" panose="020B0604020202020204" pitchFamily="34" charset="0"/>
              </a:rPr>
              <a:t>Privacy </a:t>
            </a:r>
          </a:p>
          <a:p>
            <a:pPr marL="347663" lvl="1" indent="0" algn="just">
              <a:buNone/>
            </a:pPr>
            <a:r>
              <a:rPr lang="en-US" dirty="0" err="1" smtClean="0">
                <a:latin typeface="Arial" panose="020B0604020202020204" pitchFamily="34" charset="0"/>
                <a:cs typeface="Arial" panose="020B0604020202020204" pitchFamily="34" charset="0"/>
              </a:rPr>
              <a:t>Memastikan</a:t>
            </a:r>
            <a:r>
              <a:rPr lang="en-US" dirty="0" smtClean="0">
                <a:latin typeface="Arial" panose="020B0604020202020204" pitchFamily="34" charset="0"/>
                <a:cs typeface="Arial" panose="020B0604020202020204" pitchFamily="34" charset="0"/>
              </a:rPr>
              <a:t> privacy </a:t>
            </a:r>
            <a:r>
              <a:rPr lang="en-US" dirty="0" err="1" smtClean="0">
                <a:latin typeface="Arial" panose="020B0604020202020204" pitchFamily="34" charset="0"/>
                <a:cs typeface="Arial" panose="020B0604020202020204" pitchFamily="34" charset="0"/>
              </a:rPr>
              <a:t>pengguna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resmi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terlindungi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dari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penyadapan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komunikasi</a:t>
            </a:r>
            <a:r>
              <a:rPr lang="en-US" dirty="0" smtClean="0">
                <a:latin typeface="Arial" panose="020B0604020202020204" pitchFamily="34" charset="0"/>
                <a:cs typeface="Arial" panose="020B0604020202020204" pitchFamily="34" charset="0"/>
              </a:rPr>
              <a:t> di </a:t>
            </a:r>
            <a:r>
              <a:rPr lang="en-US" dirty="0" err="1" smtClean="0">
                <a:latin typeface="Arial" panose="020B0604020202020204" pitchFamily="34" charset="0"/>
                <a:cs typeface="Arial" panose="020B0604020202020204" pitchFamily="34" charset="0"/>
              </a:rPr>
              <a:t>dalam</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jaringan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oleh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pihak</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luar</a:t>
            </a:r>
            <a:endParaRPr lang="en-US" dirty="0" smtClean="0">
              <a:latin typeface="Arial" panose="020B0604020202020204" pitchFamily="34" charset="0"/>
              <a:cs typeface="Arial" panose="020B0604020202020204" pitchFamily="34" charset="0"/>
            </a:endParaRPr>
          </a:p>
        </p:txBody>
      </p:sp>
      <p:sp>
        <p:nvSpPr>
          <p:cNvPr id="6" name="Rectangle 5"/>
          <p:cNvSpPr/>
          <p:nvPr/>
        </p:nvSpPr>
        <p:spPr>
          <a:xfrm>
            <a:off x="695400" y="5805264"/>
            <a:ext cx="10438184" cy="830997"/>
          </a:xfrm>
          <a:prstGeom prst="rect">
            <a:avLst/>
          </a:prstGeom>
        </p:spPr>
        <p:txBody>
          <a:bodyPr wrap="square">
            <a:spAutoFit/>
          </a:bodyPr>
          <a:lstStyle/>
          <a:p>
            <a:pPr marL="342900" indent="-342900"/>
            <a:r>
              <a:rPr lang="en-US" sz="1200" smtClean="0"/>
              <a:t>Dhingra, M. et al, Wireless Network Security Threats </a:t>
            </a:r>
            <a:r>
              <a:rPr lang="en-US" sz="1200"/>
              <a:t>and </a:t>
            </a:r>
            <a:r>
              <a:rPr lang="en-US" sz="1200" smtClean="0"/>
              <a:t>Their Solutions</a:t>
            </a:r>
            <a:r>
              <a:rPr lang="en-US" sz="1200"/>
              <a:t>: a short study, International Journal of Smart Sensors and Ad Hoc Networks (IJSSAN), ISSN No. 2248-9738 (Print), Vol-2, Iss-1,2, 2012 </a:t>
            </a:r>
            <a:endParaRPr lang="en-US" sz="1200" smtClean="0"/>
          </a:p>
          <a:p>
            <a:pPr marL="342900" indent="-342900"/>
            <a:r>
              <a:rPr lang="en-US" sz="1200" smtClean="0"/>
              <a:t>Larsson, J. and Waller, Ida. Security </a:t>
            </a:r>
            <a:r>
              <a:rPr lang="en-US" sz="1200"/>
              <a:t>in wireless </a:t>
            </a:r>
            <a:r>
              <a:rPr lang="en-US" sz="1200" smtClean="0"/>
              <a:t>networks: V ulnerabilities </a:t>
            </a:r>
            <a:r>
              <a:rPr lang="en-US" sz="1200"/>
              <a:t>and countermeasures, Department of Software Engineering and Computer </a:t>
            </a:r>
            <a:r>
              <a:rPr lang="en-US" sz="1200" smtClean="0"/>
              <a:t>Science Blekinge </a:t>
            </a:r>
            <a:r>
              <a:rPr lang="en-US" sz="1200"/>
              <a:t>Institute of </a:t>
            </a:r>
            <a:r>
              <a:rPr lang="en-US" sz="1200" smtClean="0"/>
              <a:t>Technology, Springer, 2003</a:t>
            </a:r>
            <a:endParaRPr lang="en-US" sz="1200"/>
          </a:p>
        </p:txBody>
      </p:sp>
      <p:sp>
        <p:nvSpPr>
          <p:cNvPr id="7" name="Title 3"/>
          <p:cNvSpPr>
            <a:spLocks noGrp="1"/>
          </p:cNvSpPr>
          <p:nvPr>
            <p:ph type="title"/>
          </p:nvPr>
        </p:nvSpPr>
        <p:spPr>
          <a:xfrm>
            <a:off x="914400" y="731838"/>
            <a:ext cx="11014248" cy="563562"/>
          </a:xfrm>
        </p:spPr>
        <p:txBody>
          <a:bodyPr/>
          <a:lstStyle/>
          <a:p>
            <a:r>
              <a:rPr lang="en-US" sz="2400" dirty="0"/>
              <a:t>WLAN </a:t>
            </a:r>
            <a:r>
              <a:rPr lang="en-US" sz="2400" dirty="0" smtClean="0"/>
              <a:t>Vulnerabilities							</a:t>
            </a:r>
            <a:endParaRPr lang="en-US" sz="2400" dirty="0"/>
          </a:p>
        </p:txBody>
      </p:sp>
    </p:spTree>
    <p:extLst>
      <p:ext uri="{BB962C8B-B14F-4D97-AF65-F5344CB8AC3E}">
        <p14:creationId xmlns:p14="http://schemas.microsoft.com/office/powerpoint/2010/main" val="2158762121"/>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95400" y="1484784"/>
            <a:ext cx="10972800" cy="3860846"/>
          </a:xfrm>
        </p:spPr>
        <p:txBody>
          <a:bodyPr/>
          <a:lstStyle/>
          <a:p>
            <a:pPr marL="0" indent="0" algn="just">
              <a:buNone/>
            </a:pPr>
            <a:r>
              <a:rPr lang="en-US" dirty="0" err="1" smtClean="0">
                <a:latin typeface="Arial" panose="020B0604020202020204" pitchFamily="34" charset="0"/>
                <a:cs typeface="Arial" panose="020B0604020202020204" pitchFamily="34" charset="0"/>
              </a:rPr>
              <a:t>Bahaya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dari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Pengguna</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yang </a:t>
            </a:r>
            <a:r>
              <a:rPr lang="en-US" dirty="0" err="1">
                <a:latin typeface="Arial" panose="020B0604020202020204" pitchFamily="34" charset="0"/>
                <a:cs typeface="Arial" panose="020B0604020202020204" pitchFamily="34" charset="0"/>
              </a:rPr>
              <a:t>ilegal</a:t>
            </a:r>
            <a:r>
              <a:rPr lang="en-US" dirty="0">
                <a:latin typeface="Arial" panose="020B0604020202020204" pitchFamily="34" charset="0"/>
                <a:cs typeface="Arial" panose="020B0604020202020204" pitchFamily="34" charset="0"/>
              </a:rPr>
              <a:t> (Unauthorized users) </a:t>
            </a:r>
            <a:r>
              <a:rPr lang="en-US" dirty="0" err="1" smtClean="0">
                <a:latin typeface="Arial" panose="020B0604020202020204" pitchFamily="34" charset="0"/>
                <a:cs typeface="Arial" panose="020B0604020202020204" pitchFamily="34" charset="0"/>
              </a:rPr>
              <a:t>yaitu</a:t>
            </a:r>
            <a:r>
              <a:rPr lang="en-US" dirty="0" smtClean="0">
                <a:latin typeface="Arial" panose="020B0604020202020204" pitchFamily="34" charset="0"/>
                <a:cs typeface="Arial" panose="020B0604020202020204" pitchFamily="34" charset="0"/>
              </a:rPr>
              <a:t> :</a:t>
            </a:r>
          </a:p>
          <a:p>
            <a:pPr algn="just">
              <a:buFont typeface="Wingdings" panose="05000000000000000000" pitchFamily="2" charset="2"/>
              <a:buChar char="§"/>
            </a:pPr>
            <a:r>
              <a:rPr lang="en-US" sz="2400" b="0" dirty="0" err="1">
                <a:latin typeface="Arial" panose="020B0604020202020204" pitchFamily="34" charset="0"/>
                <a:cs typeface="Arial" panose="020B0604020202020204" pitchFamily="34" charset="0"/>
              </a:rPr>
              <a:t>D</a:t>
            </a:r>
            <a:r>
              <a:rPr lang="en-US" sz="2400" b="0" dirty="0" err="1" smtClean="0">
                <a:latin typeface="Arial" panose="020B0604020202020204" pitchFamily="34" charset="0"/>
                <a:cs typeface="Arial" panose="020B0604020202020204" pitchFamily="34" charset="0"/>
              </a:rPr>
              <a:t>apat</a:t>
            </a:r>
            <a:r>
              <a:rPr lang="en-US" sz="2400" b="0" dirty="0" smtClean="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memperoleh</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akses</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ke</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sistem</a:t>
            </a:r>
            <a:r>
              <a:rPr lang="en-US" sz="2400" b="0" dirty="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utama</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langsung</a:t>
            </a:r>
            <a:r>
              <a:rPr lang="en-US" sz="2400" b="0" dirty="0" smtClean="0">
                <a:latin typeface="Arial" panose="020B0604020202020204" pitchFamily="34" charset="0"/>
                <a:cs typeface="Arial" panose="020B0604020202020204" pitchFamily="34" charset="0"/>
              </a:rPr>
              <a:t>, </a:t>
            </a:r>
          </a:p>
          <a:p>
            <a:pPr algn="just">
              <a:buFont typeface="Wingdings" panose="05000000000000000000" pitchFamily="2" charset="2"/>
              <a:buChar char="§"/>
            </a:pPr>
            <a:r>
              <a:rPr lang="en-US" sz="2400" b="0" dirty="0" err="1" smtClean="0">
                <a:latin typeface="Arial" panose="020B0604020202020204" pitchFamily="34" charset="0"/>
                <a:cs typeface="Arial" panose="020B0604020202020204" pitchFamily="34" charset="0"/>
              </a:rPr>
              <a:t>Kecenderungan</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ingin</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merusak</a:t>
            </a:r>
            <a:r>
              <a:rPr lang="en-US" sz="2400" b="0" dirty="0" smtClean="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sistem</a:t>
            </a:r>
            <a:r>
              <a:rPr lang="en-US" sz="2400" b="0" dirty="0">
                <a:latin typeface="Arial" panose="020B0604020202020204" pitchFamily="34" charset="0"/>
                <a:cs typeface="Arial" panose="020B0604020202020204" pitchFamily="34" charset="0"/>
              </a:rPr>
              <a:t>, </a:t>
            </a:r>
            <a:endParaRPr lang="en-US" sz="2400" b="0" dirty="0" smtClean="0">
              <a:latin typeface="Arial" panose="020B0604020202020204" pitchFamily="34" charset="0"/>
              <a:cs typeface="Arial" panose="020B0604020202020204" pitchFamily="34" charset="0"/>
            </a:endParaRPr>
          </a:p>
          <a:p>
            <a:pPr algn="just">
              <a:buFont typeface="Wingdings" panose="05000000000000000000" pitchFamily="2" charset="2"/>
              <a:buChar char="§"/>
            </a:pPr>
            <a:r>
              <a:rPr lang="en-US" sz="2400" b="0" dirty="0" err="1">
                <a:latin typeface="Arial" panose="020B0604020202020204" pitchFamily="34" charset="0"/>
                <a:cs typeface="Arial" panose="020B0604020202020204" pitchFamily="34" charset="0"/>
              </a:rPr>
              <a:t>M</a:t>
            </a:r>
            <a:r>
              <a:rPr lang="en-US" sz="2400" b="0" dirty="0" err="1" smtClean="0">
                <a:latin typeface="Arial" panose="020B0604020202020204" pitchFamily="34" charset="0"/>
                <a:cs typeface="Arial" panose="020B0604020202020204" pitchFamily="34" charset="0"/>
              </a:rPr>
              <a:t>enggunakan</a:t>
            </a:r>
            <a:r>
              <a:rPr lang="en-US" sz="2400" b="0" dirty="0" smtClean="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jaringan</a:t>
            </a:r>
            <a:r>
              <a:rPr lang="en-US" sz="2400" b="0" dirty="0">
                <a:latin typeface="Arial" panose="020B0604020202020204" pitchFamily="34" charset="0"/>
                <a:cs typeface="Arial" panose="020B0604020202020204" pitchFamily="34" charset="0"/>
              </a:rPr>
              <a:t> </a:t>
            </a:r>
            <a:r>
              <a:rPr lang="en-US" sz="2400" b="0" dirty="0" smtClean="0">
                <a:latin typeface="Arial" panose="020B0604020202020204" pitchFamily="34" charset="0"/>
                <a:cs typeface="Arial" panose="020B0604020202020204" pitchFamily="34" charset="0"/>
              </a:rPr>
              <a:t>bandwidth yang </a:t>
            </a:r>
            <a:r>
              <a:rPr lang="en-US" sz="2400" b="0" dirty="0" err="1" smtClean="0">
                <a:latin typeface="Arial" panose="020B0604020202020204" pitchFamily="34" charset="0"/>
                <a:cs typeface="Arial" panose="020B0604020202020204" pitchFamily="34" charset="0"/>
              </a:rPr>
              <a:t>dikhususkan</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pada</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pengguna</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resmi</a:t>
            </a:r>
            <a:r>
              <a:rPr lang="en-US" sz="2400" b="0" dirty="0" smtClean="0">
                <a:latin typeface="Arial" panose="020B0604020202020204" pitchFamily="34" charset="0"/>
                <a:cs typeface="Arial" panose="020B0604020202020204" pitchFamily="34" charset="0"/>
              </a:rPr>
              <a:t>, </a:t>
            </a:r>
          </a:p>
          <a:p>
            <a:pPr algn="just">
              <a:buFont typeface="Wingdings" panose="05000000000000000000" pitchFamily="2" charset="2"/>
              <a:buChar char="§"/>
            </a:pPr>
            <a:r>
              <a:rPr lang="en-US" sz="2400" b="0" dirty="0" err="1" smtClean="0">
                <a:latin typeface="Arial" panose="020B0604020202020204" pitchFamily="34" charset="0"/>
                <a:cs typeface="Arial" panose="020B0604020202020204" pitchFamily="34" charset="0"/>
              </a:rPr>
              <a:t>Menurunkan</a:t>
            </a:r>
            <a:r>
              <a:rPr lang="en-US" sz="2400" b="0" dirty="0" smtClean="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kinerja</a:t>
            </a:r>
            <a:r>
              <a:rPr lang="en-US" sz="2400" b="0" dirty="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jaringan</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bila</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melakukan</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serangan</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aktif</a:t>
            </a:r>
            <a:r>
              <a:rPr lang="en-US" sz="2400" b="0" dirty="0" smtClean="0">
                <a:latin typeface="Arial" panose="020B0604020202020204" pitchFamily="34" charset="0"/>
                <a:cs typeface="Arial" panose="020B0604020202020204" pitchFamily="34" charset="0"/>
              </a:rPr>
              <a:t>, </a:t>
            </a:r>
          </a:p>
          <a:p>
            <a:pPr algn="just">
              <a:buFont typeface="Wingdings" panose="05000000000000000000" pitchFamily="2" charset="2"/>
              <a:buChar char="§"/>
            </a:pPr>
            <a:r>
              <a:rPr lang="en-US" sz="2400" b="0" dirty="0" err="1">
                <a:latin typeface="Arial" panose="020B0604020202020204" pitchFamily="34" charset="0"/>
                <a:cs typeface="Arial" panose="020B0604020202020204" pitchFamily="34" charset="0"/>
              </a:rPr>
              <a:t>M</a:t>
            </a:r>
            <a:r>
              <a:rPr lang="en-US" sz="2400" b="0" dirty="0" err="1" smtClean="0">
                <a:latin typeface="Arial" panose="020B0604020202020204" pitchFamily="34" charset="0"/>
                <a:cs typeface="Arial" panose="020B0604020202020204" pitchFamily="34" charset="0"/>
              </a:rPr>
              <a:t>eluncurkan</a:t>
            </a:r>
            <a:r>
              <a:rPr lang="en-US" sz="2400" b="0" dirty="0" smtClean="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serangan</a:t>
            </a:r>
            <a:r>
              <a:rPr lang="en-US" sz="2400" b="0" dirty="0">
                <a:latin typeface="Arial" panose="020B0604020202020204" pitchFamily="34" charset="0"/>
                <a:cs typeface="Arial" panose="020B0604020202020204" pitchFamily="34" charset="0"/>
              </a:rPr>
              <a:t> yang </a:t>
            </a:r>
            <a:r>
              <a:rPr lang="en-US" sz="2400" b="0" dirty="0" err="1">
                <a:latin typeface="Arial" panose="020B0604020202020204" pitchFamily="34" charset="0"/>
                <a:cs typeface="Arial" panose="020B0604020202020204" pitchFamily="34" charset="0"/>
              </a:rPr>
              <a:t>mencegah</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pengguna</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resmi</a:t>
            </a:r>
            <a:r>
              <a:rPr lang="en-US" sz="2400" b="0" dirty="0">
                <a:latin typeface="Arial" panose="020B0604020202020204" pitchFamily="34" charset="0"/>
                <a:cs typeface="Arial" panose="020B0604020202020204" pitchFamily="34" charset="0"/>
              </a:rPr>
              <a:t> (authorized users) </a:t>
            </a:r>
            <a:r>
              <a:rPr lang="en-US" sz="2400" b="0" dirty="0" err="1">
                <a:latin typeface="Arial" panose="020B0604020202020204" pitchFamily="34" charset="0"/>
                <a:cs typeface="Arial" panose="020B0604020202020204" pitchFamily="34" charset="0"/>
              </a:rPr>
              <a:t>untuk</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mengakses</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jaringan</a:t>
            </a:r>
            <a:r>
              <a:rPr lang="en-US" sz="2400" b="0" dirty="0">
                <a:latin typeface="Arial" panose="020B0604020202020204" pitchFamily="34" charset="0"/>
                <a:cs typeface="Arial" panose="020B0604020202020204" pitchFamily="34" charset="0"/>
              </a:rPr>
              <a:t>, </a:t>
            </a:r>
            <a:endParaRPr lang="en-US" sz="2400" b="0" dirty="0" smtClean="0">
              <a:latin typeface="Arial" panose="020B0604020202020204" pitchFamily="34" charset="0"/>
              <a:cs typeface="Arial" panose="020B0604020202020204" pitchFamily="34" charset="0"/>
            </a:endParaRPr>
          </a:p>
          <a:p>
            <a:pPr algn="just">
              <a:buFont typeface="Wingdings" panose="05000000000000000000" pitchFamily="2" charset="2"/>
              <a:buChar char="§"/>
            </a:pPr>
            <a:r>
              <a:rPr lang="en-US" sz="2400" b="0" dirty="0" err="1" smtClean="0">
                <a:latin typeface="Arial" panose="020B0604020202020204" pitchFamily="34" charset="0"/>
                <a:cs typeface="Arial" panose="020B0604020202020204" pitchFamily="34" charset="0"/>
              </a:rPr>
              <a:t>atau</a:t>
            </a:r>
            <a:r>
              <a:rPr lang="en-US" sz="2400" b="0" dirty="0" smtClean="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penyalahgunaan</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informasi</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sistem</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untuk</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menyerang</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sistem</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jaringan</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lainnya</a:t>
            </a:r>
            <a:r>
              <a:rPr lang="en-US" sz="2400" b="0" dirty="0">
                <a:latin typeface="Arial" panose="020B0604020202020204" pitchFamily="34" charset="0"/>
                <a:cs typeface="Arial" panose="020B0604020202020204" pitchFamily="34" charset="0"/>
              </a:rPr>
              <a:t>. </a:t>
            </a:r>
          </a:p>
        </p:txBody>
      </p:sp>
      <p:sp>
        <p:nvSpPr>
          <p:cNvPr id="6" name="Rectangle 5"/>
          <p:cNvSpPr/>
          <p:nvPr/>
        </p:nvSpPr>
        <p:spPr>
          <a:xfrm>
            <a:off x="695400" y="5805264"/>
            <a:ext cx="10438184" cy="830997"/>
          </a:xfrm>
          <a:prstGeom prst="rect">
            <a:avLst/>
          </a:prstGeom>
        </p:spPr>
        <p:txBody>
          <a:bodyPr wrap="square">
            <a:spAutoFit/>
          </a:bodyPr>
          <a:lstStyle/>
          <a:p>
            <a:pPr marL="342900" indent="-342900"/>
            <a:r>
              <a:rPr lang="en-US" sz="1200" smtClean="0"/>
              <a:t>Dhingra, M. et al, Wireless Network Security Threats </a:t>
            </a:r>
            <a:r>
              <a:rPr lang="en-US" sz="1200"/>
              <a:t>and </a:t>
            </a:r>
            <a:r>
              <a:rPr lang="en-US" sz="1200" smtClean="0"/>
              <a:t>Their Solutions</a:t>
            </a:r>
            <a:r>
              <a:rPr lang="en-US" sz="1200"/>
              <a:t>: a short study, International Journal of Smart Sensors and Ad Hoc Networks (IJSSAN), ISSN No. 2248-9738 (Print), Vol-2, Iss-1,2, 2012 </a:t>
            </a:r>
            <a:endParaRPr lang="en-US" sz="1200" smtClean="0"/>
          </a:p>
          <a:p>
            <a:pPr marL="342900" indent="-342900"/>
            <a:r>
              <a:rPr lang="en-US" sz="1200" smtClean="0"/>
              <a:t>Larsson, J. and Waller, Ida. Security </a:t>
            </a:r>
            <a:r>
              <a:rPr lang="en-US" sz="1200"/>
              <a:t>in wireless </a:t>
            </a:r>
            <a:r>
              <a:rPr lang="en-US" sz="1200" smtClean="0"/>
              <a:t>networks: V ulnerabilities </a:t>
            </a:r>
            <a:r>
              <a:rPr lang="en-US" sz="1200"/>
              <a:t>and countermeasures, Department of Software Engineering and Computer </a:t>
            </a:r>
            <a:r>
              <a:rPr lang="en-US" sz="1200" smtClean="0"/>
              <a:t>Science Blekinge </a:t>
            </a:r>
            <a:r>
              <a:rPr lang="en-US" sz="1200"/>
              <a:t>Institute of </a:t>
            </a:r>
            <a:r>
              <a:rPr lang="en-US" sz="1200" smtClean="0"/>
              <a:t>Technology, Springer, 2003</a:t>
            </a:r>
            <a:endParaRPr lang="en-US" sz="1200"/>
          </a:p>
        </p:txBody>
      </p:sp>
      <p:sp>
        <p:nvSpPr>
          <p:cNvPr id="8" name="Title 3"/>
          <p:cNvSpPr>
            <a:spLocks noGrp="1"/>
          </p:cNvSpPr>
          <p:nvPr>
            <p:ph type="title"/>
          </p:nvPr>
        </p:nvSpPr>
        <p:spPr>
          <a:xfrm>
            <a:off x="914400" y="731838"/>
            <a:ext cx="11014248" cy="563562"/>
          </a:xfrm>
        </p:spPr>
        <p:txBody>
          <a:bodyPr/>
          <a:lstStyle/>
          <a:p>
            <a:r>
              <a:rPr lang="en-US" sz="2400" dirty="0"/>
              <a:t>WLAN </a:t>
            </a:r>
            <a:r>
              <a:rPr lang="en-US" sz="2400" dirty="0" smtClean="0"/>
              <a:t>Vulnerabilities							</a:t>
            </a:r>
            <a:endParaRPr lang="en-US" sz="2400" dirty="0"/>
          </a:p>
        </p:txBody>
      </p:sp>
    </p:spTree>
    <p:extLst>
      <p:ext uri="{BB962C8B-B14F-4D97-AF65-F5344CB8AC3E}">
        <p14:creationId xmlns:p14="http://schemas.microsoft.com/office/powerpoint/2010/main" val="2372254949"/>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6"/>
          <p:cNvGraphicFramePr>
            <a:graphicFrameLocks noGrp="1"/>
          </p:cNvGraphicFramePr>
          <p:nvPr>
            <p:ph idx="1"/>
            <p:extLst>
              <p:ext uri="{D42A27DB-BD31-4B8C-83A1-F6EECF244321}">
                <p14:modId xmlns:p14="http://schemas.microsoft.com/office/powerpoint/2010/main" val="3917034579"/>
              </p:ext>
            </p:extLst>
          </p:nvPr>
        </p:nvGraphicFramePr>
        <p:xfrm>
          <a:off x="2351584" y="1412776"/>
          <a:ext cx="8712968" cy="49685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p:cNvSpPr txBox="1"/>
          <p:nvPr/>
        </p:nvSpPr>
        <p:spPr>
          <a:xfrm>
            <a:off x="4079776" y="3255367"/>
            <a:ext cx="1117614" cy="461665"/>
          </a:xfrm>
          <a:prstGeom prst="rect">
            <a:avLst/>
          </a:prstGeom>
          <a:noFill/>
        </p:spPr>
        <p:txBody>
          <a:bodyPr wrap="none" rtlCol="0">
            <a:spAutoFit/>
          </a:bodyPr>
          <a:lstStyle/>
          <a:p>
            <a:r>
              <a:rPr lang="en-US" sz="1200" b="1" smtClean="0"/>
              <a:t>Pemalsuan </a:t>
            </a:r>
          </a:p>
          <a:p>
            <a:r>
              <a:rPr lang="en-US" sz="1200" b="1" smtClean="0"/>
              <a:t>Identitas Diri</a:t>
            </a:r>
            <a:endParaRPr lang="en-US" sz="1200" b="1"/>
          </a:p>
        </p:txBody>
      </p:sp>
      <p:sp>
        <p:nvSpPr>
          <p:cNvPr id="12" name="TextBox 11"/>
          <p:cNvSpPr txBox="1"/>
          <p:nvPr/>
        </p:nvSpPr>
        <p:spPr>
          <a:xfrm>
            <a:off x="4112072" y="4077072"/>
            <a:ext cx="1800045" cy="461665"/>
          </a:xfrm>
          <a:prstGeom prst="rect">
            <a:avLst/>
          </a:prstGeom>
          <a:noFill/>
        </p:spPr>
        <p:txBody>
          <a:bodyPr wrap="none" rtlCol="0">
            <a:spAutoFit/>
          </a:bodyPr>
          <a:lstStyle/>
          <a:p>
            <a:r>
              <a:rPr lang="en-US" sz="1200" b="1" dirty="0" err="1" smtClean="0"/>
              <a:t>Modifikasi</a:t>
            </a:r>
            <a:endParaRPr lang="en-US" sz="1200" b="1" dirty="0" smtClean="0"/>
          </a:p>
          <a:p>
            <a:r>
              <a:rPr lang="en-US" sz="1200" b="1" dirty="0" err="1" smtClean="0"/>
              <a:t>Pesan</a:t>
            </a:r>
            <a:r>
              <a:rPr lang="en-US" sz="1200" b="1" dirty="0" smtClean="0"/>
              <a:t> </a:t>
            </a:r>
            <a:r>
              <a:rPr lang="en-US" sz="1200" b="1" dirty="0" err="1" smtClean="0"/>
              <a:t>pada</a:t>
            </a:r>
            <a:r>
              <a:rPr lang="en-US" sz="1200" b="1" dirty="0" smtClean="0"/>
              <a:t> </a:t>
            </a:r>
            <a:r>
              <a:rPr lang="en-US" sz="1200" b="1" dirty="0" err="1" smtClean="0"/>
              <a:t>Transmisi</a:t>
            </a:r>
            <a:endParaRPr lang="en-US" sz="1200" b="1" dirty="0"/>
          </a:p>
        </p:txBody>
      </p:sp>
      <p:sp>
        <p:nvSpPr>
          <p:cNvPr id="13" name="TextBox 12"/>
          <p:cNvSpPr txBox="1"/>
          <p:nvPr/>
        </p:nvSpPr>
        <p:spPr>
          <a:xfrm>
            <a:off x="4140052" y="4898777"/>
            <a:ext cx="2151551" cy="461665"/>
          </a:xfrm>
          <a:prstGeom prst="rect">
            <a:avLst/>
          </a:prstGeom>
          <a:noFill/>
        </p:spPr>
        <p:txBody>
          <a:bodyPr wrap="none" rtlCol="0">
            <a:spAutoFit/>
          </a:bodyPr>
          <a:lstStyle/>
          <a:p>
            <a:r>
              <a:rPr lang="en-US" sz="1200" b="1" smtClean="0"/>
              <a:t>Menangkap Paket Data</a:t>
            </a:r>
          </a:p>
          <a:p>
            <a:r>
              <a:rPr lang="en-US" sz="1200" b="1" smtClean="0"/>
              <a:t>Dan Mengirimkan Kembali</a:t>
            </a:r>
            <a:endParaRPr lang="en-US" sz="1200" b="1"/>
          </a:p>
        </p:txBody>
      </p:sp>
      <p:sp>
        <p:nvSpPr>
          <p:cNvPr id="14" name="TextBox 13"/>
          <p:cNvSpPr txBox="1"/>
          <p:nvPr/>
        </p:nvSpPr>
        <p:spPr>
          <a:xfrm>
            <a:off x="4140052" y="5836555"/>
            <a:ext cx="2244525" cy="461665"/>
          </a:xfrm>
          <a:prstGeom prst="rect">
            <a:avLst/>
          </a:prstGeom>
          <a:noFill/>
        </p:spPr>
        <p:txBody>
          <a:bodyPr wrap="none" rtlCol="0">
            <a:spAutoFit/>
          </a:bodyPr>
          <a:lstStyle/>
          <a:p>
            <a:r>
              <a:rPr lang="en-US" sz="1200" b="1" smtClean="0"/>
              <a:t>Membanjiri Lalu Lintas</a:t>
            </a:r>
          </a:p>
          <a:p>
            <a:r>
              <a:rPr lang="en-US" sz="1200" b="1" smtClean="0"/>
              <a:t>Jaringan dengan Paket Data</a:t>
            </a:r>
            <a:endParaRPr lang="en-US" sz="1200" b="1"/>
          </a:p>
        </p:txBody>
      </p:sp>
      <p:sp>
        <p:nvSpPr>
          <p:cNvPr id="15" name="TextBox 14"/>
          <p:cNvSpPr txBox="1"/>
          <p:nvPr/>
        </p:nvSpPr>
        <p:spPr>
          <a:xfrm>
            <a:off x="8688288" y="3255367"/>
            <a:ext cx="2084225" cy="461665"/>
          </a:xfrm>
          <a:prstGeom prst="rect">
            <a:avLst/>
          </a:prstGeom>
          <a:noFill/>
        </p:spPr>
        <p:txBody>
          <a:bodyPr wrap="none" rtlCol="0">
            <a:spAutoFit/>
          </a:bodyPr>
          <a:lstStyle/>
          <a:p>
            <a:r>
              <a:rPr lang="en-US" sz="1200" b="1" smtClean="0"/>
              <a:t>Pengintaian Mendapatkan</a:t>
            </a:r>
          </a:p>
          <a:p>
            <a:r>
              <a:rPr lang="en-US" sz="1200" b="1" smtClean="0"/>
              <a:t>Informasi Rahasia</a:t>
            </a:r>
            <a:endParaRPr lang="en-US" sz="1200" b="1"/>
          </a:p>
        </p:txBody>
      </p:sp>
      <p:sp>
        <p:nvSpPr>
          <p:cNvPr id="16" name="TextBox 15"/>
          <p:cNvSpPr txBox="1"/>
          <p:nvPr/>
        </p:nvSpPr>
        <p:spPr>
          <a:xfrm>
            <a:off x="8688287" y="4077071"/>
            <a:ext cx="1632178" cy="461665"/>
          </a:xfrm>
          <a:prstGeom prst="rect">
            <a:avLst/>
          </a:prstGeom>
          <a:noFill/>
        </p:spPr>
        <p:txBody>
          <a:bodyPr wrap="none" rtlCol="0">
            <a:spAutoFit/>
          </a:bodyPr>
          <a:lstStyle/>
          <a:p>
            <a:r>
              <a:rPr lang="en-US" sz="1200" b="1" smtClean="0"/>
              <a:t>Analisis Terhadap </a:t>
            </a:r>
          </a:p>
          <a:p>
            <a:r>
              <a:rPr lang="en-US" sz="1200" b="1" smtClean="0"/>
              <a:t>Lalulintas Jaringan</a:t>
            </a:r>
            <a:endParaRPr lang="en-US" sz="1200" b="1"/>
          </a:p>
        </p:txBody>
      </p:sp>
      <p:sp>
        <p:nvSpPr>
          <p:cNvPr id="11" name="Title 3"/>
          <p:cNvSpPr>
            <a:spLocks noGrp="1"/>
          </p:cNvSpPr>
          <p:nvPr>
            <p:ph type="title"/>
          </p:nvPr>
        </p:nvSpPr>
        <p:spPr>
          <a:xfrm>
            <a:off x="914400" y="731838"/>
            <a:ext cx="11014248" cy="563562"/>
          </a:xfrm>
        </p:spPr>
        <p:txBody>
          <a:bodyPr/>
          <a:lstStyle/>
          <a:p>
            <a:r>
              <a:rPr lang="en-US" sz="2400" dirty="0"/>
              <a:t>WLAN </a:t>
            </a:r>
            <a:r>
              <a:rPr lang="en-US" sz="2400" dirty="0" smtClean="0"/>
              <a:t>Vulnerabilities							</a:t>
            </a:r>
            <a:endParaRPr lang="en-US" sz="2400" dirty="0"/>
          </a:p>
        </p:txBody>
      </p:sp>
    </p:spTree>
    <p:extLst>
      <p:ext uri="{BB962C8B-B14F-4D97-AF65-F5344CB8AC3E}">
        <p14:creationId xmlns:p14="http://schemas.microsoft.com/office/powerpoint/2010/main" val="2921574438"/>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endParaRPr lang="en-US" sz="2400" b="0" dirty="0">
              <a:latin typeface="Arial" panose="020B0604020202020204" pitchFamily="34" charset="0"/>
              <a:cs typeface="Arial" panose="020B0604020202020204" pitchFamily="34" charset="0"/>
            </a:endParaRPr>
          </a:p>
          <a:p>
            <a:pPr marL="0" indent="0" algn="just">
              <a:buNone/>
            </a:pPr>
            <a:r>
              <a:rPr lang="en-US" sz="3200" dirty="0" err="1" smtClean="0">
                <a:latin typeface="Arial" panose="020B0604020202020204" pitchFamily="34" charset="0"/>
                <a:cs typeface="Arial" panose="020B0604020202020204" pitchFamily="34" charset="0"/>
              </a:rPr>
              <a:t>Contoh</a:t>
            </a:r>
            <a:r>
              <a:rPr lang="en-US" sz="3200" dirty="0" smtClean="0">
                <a:latin typeface="Arial" panose="020B0604020202020204" pitchFamily="34" charset="0"/>
                <a:cs typeface="Arial" panose="020B0604020202020204" pitchFamily="34" charset="0"/>
              </a:rPr>
              <a:t> </a:t>
            </a:r>
            <a:r>
              <a:rPr lang="en-US" sz="3200" dirty="0" err="1" smtClean="0">
                <a:latin typeface="Arial" panose="020B0604020202020204" pitchFamily="34" charset="0"/>
                <a:cs typeface="Arial" panose="020B0604020202020204" pitchFamily="34" charset="0"/>
              </a:rPr>
              <a:t>Serangan</a:t>
            </a:r>
            <a:r>
              <a:rPr lang="en-US" sz="3200" dirty="0" smtClean="0">
                <a:latin typeface="Arial" panose="020B0604020202020204" pitchFamily="34" charset="0"/>
                <a:cs typeface="Arial" panose="020B0604020202020204" pitchFamily="34" charset="0"/>
              </a:rPr>
              <a:t> </a:t>
            </a:r>
            <a:r>
              <a:rPr lang="en-US" sz="3200" dirty="0" err="1" smtClean="0">
                <a:latin typeface="Arial" panose="020B0604020202020204" pitchFamily="34" charset="0"/>
                <a:cs typeface="Arial" panose="020B0604020202020204" pitchFamily="34" charset="0"/>
              </a:rPr>
              <a:t>Aktif</a:t>
            </a:r>
            <a:endParaRPr lang="en-US" sz="3200" dirty="0" smtClean="0">
              <a:latin typeface="Arial" panose="020B0604020202020204" pitchFamily="34" charset="0"/>
              <a:cs typeface="Arial" panose="020B0604020202020204" pitchFamily="34" charset="0"/>
            </a:endParaRPr>
          </a:p>
          <a:p>
            <a:pPr algn="just">
              <a:buFont typeface="Wingdings" panose="05000000000000000000" pitchFamily="2" charset="2"/>
              <a:buChar char="§"/>
            </a:pPr>
            <a:r>
              <a:rPr lang="en-US" sz="3200" b="0" dirty="0" smtClean="0">
                <a:latin typeface="Arial" panose="020B0604020202020204" pitchFamily="34" charset="0"/>
                <a:cs typeface="Arial" panose="020B0604020202020204" pitchFamily="34" charset="0"/>
              </a:rPr>
              <a:t>Session Hijacking Attack (Masquerade)</a:t>
            </a:r>
          </a:p>
          <a:p>
            <a:pPr algn="just">
              <a:buFont typeface="Wingdings" panose="05000000000000000000" pitchFamily="2" charset="2"/>
              <a:buChar char="§"/>
            </a:pPr>
            <a:r>
              <a:rPr lang="en-US" sz="3200" b="0" dirty="0" smtClean="0">
                <a:latin typeface="Arial" panose="020B0604020202020204" pitchFamily="34" charset="0"/>
                <a:cs typeface="Arial" panose="020B0604020202020204" pitchFamily="34" charset="0"/>
              </a:rPr>
              <a:t>Man in the middle Attack (Message Modification)</a:t>
            </a:r>
          </a:p>
          <a:p>
            <a:pPr algn="just">
              <a:buFont typeface="Wingdings" panose="05000000000000000000" pitchFamily="2" charset="2"/>
              <a:buChar char="§"/>
            </a:pPr>
            <a:r>
              <a:rPr lang="en-US" sz="3200" b="0" dirty="0" smtClean="0">
                <a:latin typeface="Arial" panose="020B0604020202020204" pitchFamily="34" charset="0"/>
                <a:cs typeface="Arial" panose="020B0604020202020204" pitchFamily="34" charset="0"/>
              </a:rPr>
              <a:t>Replay Attack (Replay)</a:t>
            </a:r>
          </a:p>
          <a:p>
            <a:pPr algn="just">
              <a:buFont typeface="Wingdings" panose="05000000000000000000" pitchFamily="2" charset="2"/>
              <a:buChar char="§"/>
            </a:pPr>
            <a:r>
              <a:rPr lang="en-US" sz="3200" b="0" dirty="0" smtClean="0">
                <a:latin typeface="Arial" panose="020B0604020202020204" pitchFamily="34" charset="0"/>
                <a:cs typeface="Arial" panose="020B0604020202020204" pitchFamily="34" charset="0"/>
              </a:rPr>
              <a:t>Denial of service attack (</a:t>
            </a:r>
            <a:r>
              <a:rPr lang="en-US" sz="3200" b="0" dirty="0" err="1" smtClean="0">
                <a:latin typeface="Arial" panose="020B0604020202020204" pitchFamily="34" charset="0"/>
                <a:cs typeface="Arial" panose="020B0604020202020204" pitchFamily="34" charset="0"/>
              </a:rPr>
              <a:t>DDoS</a:t>
            </a:r>
            <a:r>
              <a:rPr lang="en-US" sz="3200" b="0" dirty="0" smtClean="0">
                <a:latin typeface="Arial" panose="020B0604020202020204" pitchFamily="34" charset="0"/>
                <a:cs typeface="Arial" panose="020B0604020202020204" pitchFamily="34" charset="0"/>
              </a:rPr>
              <a:t>)</a:t>
            </a:r>
          </a:p>
          <a:p>
            <a:pPr algn="just">
              <a:buFont typeface="Wingdings" panose="05000000000000000000" pitchFamily="2" charset="2"/>
              <a:buChar char="§"/>
            </a:pPr>
            <a:endParaRPr lang="en-US" sz="3200" b="0" dirty="0" smtClean="0">
              <a:latin typeface="Arial" panose="020B0604020202020204" pitchFamily="34" charset="0"/>
              <a:cs typeface="Arial" panose="020B0604020202020204" pitchFamily="34" charset="0"/>
            </a:endParaRPr>
          </a:p>
          <a:p>
            <a:pPr algn="just">
              <a:buFont typeface="Wingdings" panose="05000000000000000000" pitchFamily="2" charset="2"/>
              <a:buChar char="§"/>
            </a:pPr>
            <a:endParaRPr lang="en-US" sz="3200" b="0" dirty="0" smtClean="0">
              <a:latin typeface="Arial" panose="020B0604020202020204" pitchFamily="34" charset="0"/>
              <a:cs typeface="Arial" panose="020B0604020202020204" pitchFamily="34" charset="0"/>
            </a:endParaRPr>
          </a:p>
          <a:p>
            <a:pPr marL="0" indent="0" algn="just">
              <a:buNone/>
            </a:pPr>
            <a:endParaRPr lang="en-US" sz="3200" b="0" dirty="0">
              <a:latin typeface="Arial" panose="020B0604020202020204" pitchFamily="34" charset="0"/>
              <a:cs typeface="Arial" panose="020B0604020202020204" pitchFamily="34" charset="0"/>
            </a:endParaRPr>
          </a:p>
        </p:txBody>
      </p:sp>
      <p:sp>
        <p:nvSpPr>
          <p:cNvPr id="5" name="Title 3"/>
          <p:cNvSpPr>
            <a:spLocks noGrp="1"/>
          </p:cNvSpPr>
          <p:nvPr>
            <p:ph type="title"/>
          </p:nvPr>
        </p:nvSpPr>
        <p:spPr>
          <a:xfrm>
            <a:off x="914400" y="731838"/>
            <a:ext cx="11014248" cy="563562"/>
          </a:xfrm>
        </p:spPr>
        <p:txBody>
          <a:bodyPr/>
          <a:lstStyle/>
          <a:p>
            <a:r>
              <a:rPr lang="en-US" sz="2400" dirty="0"/>
              <a:t>WLAN </a:t>
            </a:r>
            <a:r>
              <a:rPr lang="en-US" sz="2400" dirty="0" smtClean="0"/>
              <a:t>Vulnerabilities							</a:t>
            </a:r>
            <a:endParaRPr lang="en-US" sz="2400" dirty="0"/>
          </a:p>
        </p:txBody>
      </p:sp>
    </p:spTree>
    <p:extLst>
      <p:ext uri="{BB962C8B-B14F-4D97-AF65-F5344CB8AC3E}">
        <p14:creationId xmlns:p14="http://schemas.microsoft.com/office/powerpoint/2010/main" val="1847133822"/>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sz="2400" b="0" dirty="0">
              <a:latin typeface="Arial" panose="020B0604020202020204" pitchFamily="34" charset="0"/>
              <a:cs typeface="Arial" panose="020B0604020202020204" pitchFamily="34" charset="0"/>
            </a:endParaRPr>
          </a:p>
          <a:p>
            <a:pPr marL="0" indent="0">
              <a:buNone/>
            </a:pPr>
            <a:r>
              <a:rPr lang="en-US" sz="3200" dirty="0">
                <a:latin typeface="Arial" panose="020B0604020202020204" pitchFamily="34" charset="0"/>
                <a:cs typeface="Arial" panose="020B0604020202020204" pitchFamily="34" charset="0"/>
              </a:rPr>
              <a:t>Session Hijacking Attack </a:t>
            </a:r>
          </a:p>
          <a:p>
            <a:pPr algn="just">
              <a:buFont typeface="Wingdings" panose="05000000000000000000" pitchFamily="2" charset="2"/>
              <a:buChar char="§"/>
            </a:pPr>
            <a:r>
              <a:rPr lang="en-US" sz="2400" b="0" dirty="0" err="1" smtClean="0">
                <a:latin typeface="Arial" panose="020B0604020202020204" pitchFamily="34" charset="0"/>
                <a:cs typeface="Arial" panose="020B0604020202020204" pitchFamily="34" charset="0"/>
              </a:rPr>
              <a:t>Serangan</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ini</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dilakukan</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untuk</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mencuri</a:t>
            </a:r>
            <a:r>
              <a:rPr lang="en-US" sz="2400" b="0" dirty="0" smtClean="0">
                <a:latin typeface="Arial" panose="020B0604020202020204" pitchFamily="34" charset="0"/>
                <a:cs typeface="Arial" panose="020B0604020202020204" pitchFamily="34" charset="0"/>
              </a:rPr>
              <a:t> session </a:t>
            </a:r>
            <a:r>
              <a:rPr lang="en-US" sz="2400" b="0" dirty="0" err="1" smtClean="0">
                <a:latin typeface="Arial" panose="020B0604020202020204" pitchFamily="34" charset="0"/>
                <a:cs typeface="Arial" panose="020B0604020202020204" pitchFamily="34" charset="0"/>
              </a:rPr>
              <a:t>dari</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seorang</a:t>
            </a:r>
            <a:r>
              <a:rPr lang="en-US" sz="2400" b="0" dirty="0" smtClean="0">
                <a:latin typeface="Arial" panose="020B0604020202020204" pitchFamily="34" charset="0"/>
                <a:cs typeface="Arial" panose="020B0604020202020204" pitchFamily="34" charset="0"/>
              </a:rPr>
              <a:t> wireless user yang </a:t>
            </a:r>
            <a:r>
              <a:rPr lang="en-US" sz="2400" b="0" dirty="0" err="1" smtClean="0">
                <a:latin typeface="Arial" panose="020B0604020202020204" pitchFamily="34" charset="0"/>
                <a:cs typeface="Arial" panose="020B0604020202020204" pitchFamily="34" charset="0"/>
              </a:rPr>
              <a:t>sudah</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terotentikasi</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dengan</a:t>
            </a:r>
            <a:r>
              <a:rPr lang="en-US" sz="2400" b="0" dirty="0" smtClean="0">
                <a:latin typeface="Arial" panose="020B0604020202020204" pitchFamily="34" charset="0"/>
                <a:cs typeface="Arial" panose="020B0604020202020204" pitchFamily="34" charset="0"/>
              </a:rPr>
              <a:t> access point. </a:t>
            </a:r>
          </a:p>
          <a:p>
            <a:pPr algn="just">
              <a:buFont typeface="Wingdings" panose="05000000000000000000" pitchFamily="2" charset="2"/>
              <a:buChar char="§"/>
            </a:pPr>
            <a:r>
              <a:rPr lang="en-US" sz="2400" b="0" dirty="0" err="1" smtClean="0">
                <a:latin typeface="Arial" panose="020B0604020202020204" pitchFamily="34" charset="0"/>
                <a:cs typeface="Arial" panose="020B0604020202020204" pitchFamily="34" charset="0"/>
              </a:rPr>
              <a:t>Penyerang</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akan</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mengirimkan</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pesan</a:t>
            </a:r>
            <a:r>
              <a:rPr lang="en-US" sz="2400" b="0" dirty="0" smtClean="0">
                <a:latin typeface="Arial" panose="020B0604020202020204" pitchFamily="34" charset="0"/>
                <a:cs typeface="Arial" panose="020B0604020202020204" pitchFamily="34" charset="0"/>
              </a:rPr>
              <a:t> disassociate </a:t>
            </a:r>
            <a:r>
              <a:rPr lang="en-US" sz="2400" b="0" dirty="0" err="1" smtClean="0">
                <a:latin typeface="Arial" panose="020B0604020202020204" pitchFamily="34" charset="0"/>
                <a:cs typeface="Arial" panose="020B0604020202020204" pitchFamily="34" charset="0"/>
              </a:rPr>
              <a:t>kepada</a:t>
            </a:r>
            <a:r>
              <a:rPr lang="en-US" sz="2400" b="0" dirty="0" smtClean="0">
                <a:latin typeface="Arial" panose="020B0604020202020204" pitchFamily="34" charset="0"/>
                <a:cs typeface="Arial" panose="020B0604020202020204" pitchFamily="34" charset="0"/>
              </a:rPr>
              <a:t> wireless user </a:t>
            </a:r>
            <a:r>
              <a:rPr lang="en-US" sz="2400" b="0" dirty="0" err="1" smtClean="0">
                <a:latin typeface="Arial" panose="020B0604020202020204" pitchFamily="34" charset="0"/>
                <a:cs typeface="Arial" panose="020B0604020202020204" pitchFamily="34" charset="0"/>
              </a:rPr>
              <a:t>dengan</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membuatnya</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seolah-olah</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berasal</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dari</a:t>
            </a:r>
            <a:r>
              <a:rPr lang="en-US" sz="2400" b="0" dirty="0" smtClean="0">
                <a:latin typeface="Arial" panose="020B0604020202020204" pitchFamily="34" charset="0"/>
                <a:cs typeface="Arial" panose="020B0604020202020204" pitchFamily="34" charset="0"/>
              </a:rPr>
              <a:t> access point. Wireless user </a:t>
            </a:r>
            <a:r>
              <a:rPr lang="en-US" sz="2400" b="0" dirty="0" err="1" smtClean="0">
                <a:latin typeface="Arial" panose="020B0604020202020204" pitchFamily="34" charset="0"/>
                <a:cs typeface="Arial" panose="020B0604020202020204" pitchFamily="34" charset="0"/>
              </a:rPr>
              <a:t>akan</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mengira</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bahwa</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koneksi</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dengan</a:t>
            </a:r>
            <a:r>
              <a:rPr lang="en-US" sz="2400" b="0" dirty="0" smtClean="0">
                <a:latin typeface="Arial" panose="020B0604020202020204" pitchFamily="34" charset="0"/>
                <a:cs typeface="Arial" panose="020B0604020202020204" pitchFamily="34" charset="0"/>
              </a:rPr>
              <a:t> access point </a:t>
            </a:r>
            <a:r>
              <a:rPr lang="en-US" sz="2400" b="0" dirty="0" err="1" smtClean="0">
                <a:latin typeface="Arial" panose="020B0604020202020204" pitchFamily="34" charset="0"/>
                <a:cs typeface="Arial" panose="020B0604020202020204" pitchFamily="34" charset="0"/>
              </a:rPr>
              <a:t>telah</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terputus</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namun</a:t>
            </a:r>
            <a:r>
              <a:rPr lang="en-US" sz="2400" b="0" dirty="0" smtClean="0">
                <a:latin typeface="Arial" panose="020B0604020202020204" pitchFamily="34" charset="0"/>
                <a:cs typeface="Arial" panose="020B0604020202020204" pitchFamily="34" charset="0"/>
              </a:rPr>
              <a:t> access point </a:t>
            </a:r>
            <a:r>
              <a:rPr lang="en-US" sz="2400" b="0" dirty="0" err="1" smtClean="0">
                <a:latin typeface="Arial" panose="020B0604020202020204" pitchFamily="34" charset="0"/>
                <a:cs typeface="Arial" panose="020B0604020202020204" pitchFamily="34" charset="0"/>
              </a:rPr>
              <a:t>tetap</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beranggapan</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bahwa</a:t>
            </a:r>
            <a:r>
              <a:rPr lang="en-US" sz="2400" b="0" dirty="0" smtClean="0">
                <a:latin typeface="Arial" panose="020B0604020202020204" pitchFamily="34" charset="0"/>
                <a:cs typeface="Arial" panose="020B0604020202020204" pitchFamily="34" charset="0"/>
              </a:rPr>
              <a:t> wireless user </a:t>
            </a:r>
            <a:r>
              <a:rPr lang="en-US" sz="2400" b="0" dirty="0" err="1" smtClean="0">
                <a:latin typeface="Arial" panose="020B0604020202020204" pitchFamily="34" charset="0"/>
                <a:cs typeface="Arial" panose="020B0604020202020204" pitchFamily="34" charset="0"/>
              </a:rPr>
              <a:t>masih</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terkoneksi</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dengannya</a:t>
            </a:r>
            <a:r>
              <a:rPr lang="en-US" sz="2400" b="0" dirty="0" smtClean="0">
                <a:latin typeface="Arial" panose="020B0604020202020204" pitchFamily="34" charset="0"/>
                <a:cs typeface="Arial" panose="020B0604020202020204" pitchFamily="34" charset="0"/>
              </a:rPr>
              <a:t>. </a:t>
            </a:r>
          </a:p>
          <a:p>
            <a:pPr algn="just">
              <a:buFont typeface="Wingdings" panose="05000000000000000000" pitchFamily="2" charset="2"/>
              <a:buChar char="§"/>
            </a:pPr>
            <a:r>
              <a:rPr lang="en-US" sz="2400" b="0" dirty="0" err="1" smtClean="0">
                <a:latin typeface="Arial" panose="020B0604020202020204" pitchFamily="34" charset="0"/>
                <a:cs typeface="Arial" panose="020B0604020202020204" pitchFamily="34" charset="0"/>
              </a:rPr>
              <a:t>Kemudian</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penyerang</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akan</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menggunakan</a:t>
            </a:r>
            <a:r>
              <a:rPr lang="en-US" sz="2400" b="0" dirty="0" smtClean="0">
                <a:latin typeface="Arial" panose="020B0604020202020204" pitchFamily="34" charset="0"/>
                <a:cs typeface="Arial" panose="020B0604020202020204" pitchFamily="34" charset="0"/>
              </a:rPr>
              <a:t> MAC Address </a:t>
            </a:r>
            <a:r>
              <a:rPr lang="en-US" sz="2400" b="0" dirty="0" err="1" smtClean="0">
                <a:latin typeface="Arial" panose="020B0604020202020204" pitchFamily="34" charset="0"/>
                <a:cs typeface="Arial" panose="020B0604020202020204" pitchFamily="34" charset="0"/>
              </a:rPr>
              <a:t>dan</a:t>
            </a:r>
            <a:r>
              <a:rPr lang="en-US" sz="2400" b="0" dirty="0" smtClean="0">
                <a:latin typeface="Arial" panose="020B0604020202020204" pitchFamily="34" charset="0"/>
                <a:cs typeface="Arial" panose="020B0604020202020204" pitchFamily="34" charset="0"/>
              </a:rPr>
              <a:t> IP Address </a:t>
            </a:r>
            <a:r>
              <a:rPr lang="en-US" sz="2400" b="0" dirty="0" err="1" smtClean="0">
                <a:latin typeface="Arial" panose="020B0604020202020204" pitchFamily="34" charset="0"/>
                <a:cs typeface="Arial" panose="020B0604020202020204" pitchFamily="34" charset="0"/>
              </a:rPr>
              <a:t>untuk</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melakukan</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koneksi</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dengan</a:t>
            </a:r>
            <a:r>
              <a:rPr lang="en-US" sz="2400" b="0" dirty="0" smtClean="0">
                <a:latin typeface="Arial" panose="020B0604020202020204" pitchFamily="34" charset="0"/>
                <a:cs typeface="Arial" panose="020B0604020202020204" pitchFamily="34" charset="0"/>
              </a:rPr>
              <a:t> access point </a:t>
            </a:r>
            <a:r>
              <a:rPr lang="en-US" sz="2400" b="0" dirty="0" err="1" smtClean="0">
                <a:latin typeface="Arial" panose="020B0604020202020204" pitchFamily="34" charset="0"/>
                <a:cs typeface="Arial" panose="020B0604020202020204" pitchFamily="34" charset="0"/>
              </a:rPr>
              <a:t>seolah-olah</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sebagai</a:t>
            </a:r>
            <a:r>
              <a:rPr lang="en-US" sz="2400" b="0" dirty="0" smtClean="0">
                <a:latin typeface="Arial" panose="020B0604020202020204" pitchFamily="34" charset="0"/>
                <a:cs typeface="Arial" panose="020B0604020202020204" pitchFamily="34" charset="0"/>
              </a:rPr>
              <a:t> wireless user </a:t>
            </a:r>
            <a:r>
              <a:rPr lang="en-US" sz="2400" b="0" dirty="0" err="1" smtClean="0">
                <a:latin typeface="Arial" panose="020B0604020202020204" pitchFamily="34" charset="0"/>
                <a:cs typeface="Arial" panose="020B0604020202020204" pitchFamily="34" charset="0"/>
              </a:rPr>
              <a:t>tersebut</a:t>
            </a:r>
            <a:r>
              <a:rPr lang="en-US" sz="2400" b="0" dirty="0" smtClean="0">
                <a:latin typeface="Arial" panose="020B0604020202020204" pitchFamily="34" charset="0"/>
                <a:cs typeface="Arial" panose="020B0604020202020204" pitchFamily="34" charset="0"/>
              </a:rPr>
              <a:t>.</a:t>
            </a:r>
          </a:p>
          <a:p>
            <a:pPr>
              <a:buFont typeface="Wingdings" panose="05000000000000000000" pitchFamily="2" charset="2"/>
              <a:buChar char="§"/>
            </a:pPr>
            <a:endParaRPr lang="en-US" sz="3200" b="0" dirty="0" smtClean="0">
              <a:latin typeface="Arial" panose="020B0604020202020204" pitchFamily="34" charset="0"/>
              <a:cs typeface="Arial" panose="020B0604020202020204" pitchFamily="34" charset="0"/>
            </a:endParaRPr>
          </a:p>
          <a:p>
            <a:pPr>
              <a:buFont typeface="Wingdings" panose="05000000000000000000" pitchFamily="2" charset="2"/>
              <a:buChar char="§"/>
            </a:pPr>
            <a:endParaRPr lang="en-US" sz="3200" b="0" dirty="0" smtClean="0">
              <a:latin typeface="Arial" panose="020B0604020202020204" pitchFamily="34" charset="0"/>
              <a:cs typeface="Arial" panose="020B0604020202020204" pitchFamily="34" charset="0"/>
            </a:endParaRPr>
          </a:p>
          <a:p>
            <a:pPr marL="0" indent="0">
              <a:buNone/>
            </a:pPr>
            <a:endParaRPr lang="en-US" sz="3200" b="0" dirty="0">
              <a:latin typeface="Arial" panose="020B0604020202020204" pitchFamily="34" charset="0"/>
              <a:cs typeface="Arial" panose="020B0604020202020204" pitchFamily="34" charset="0"/>
            </a:endParaRPr>
          </a:p>
        </p:txBody>
      </p:sp>
      <p:sp>
        <p:nvSpPr>
          <p:cNvPr id="7" name="Title 3"/>
          <p:cNvSpPr>
            <a:spLocks noGrp="1"/>
          </p:cNvSpPr>
          <p:nvPr>
            <p:ph type="title"/>
          </p:nvPr>
        </p:nvSpPr>
        <p:spPr>
          <a:xfrm>
            <a:off x="914400" y="731838"/>
            <a:ext cx="11014248" cy="563562"/>
          </a:xfrm>
        </p:spPr>
        <p:txBody>
          <a:bodyPr/>
          <a:lstStyle/>
          <a:p>
            <a:r>
              <a:rPr lang="en-US" sz="2400" dirty="0"/>
              <a:t>WLAN </a:t>
            </a:r>
            <a:r>
              <a:rPr lang="en-US" sz="2400" dirty="0" smtClean="0"/>
              <a:t>Vulnerabilities							</a:t>
            </a:r>
            <a:endParaRPr lang="en-US" sz="2400" dirty="0"/>
          </a:p>
        </p:txBody>
      </p:sp>
    </p:spTree>
    <p:extLst>
      <p:ext uri="{BB962C8B-B14F-4D97-AF65-F5344CB8AC3E}">
        <p14:creationId xmlns:p14="http://schemas.microsoft.com/office/powerpoint/2010/main" val="1937233274"/>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5189" y="2586737"/>
            <a:ext cx="1552637" cy="1296144"/>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17233" y="1466696"/>
            <a:ext cx="1649905" cy="1844799"/>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73680" y="4509120"/>
            <a:ext cx="1552637" cy="1296144"/>
          </a:xfrm>
          <a:prstGeom prst="rect">
            <a:avLst/>
          </a:prstGeom>
        </p:spPr>
      </p:pic>
      <p:sp>
        <p:nvSpPr>
          <p:cNvPr id="32" name="Rectangle 31"/>
          <p:cNvSpPr/>
          <p:nvPr/>
        </p:nvSpPr>
        <p:spPr>
          <a:xfrm>
            <a:off x="3772627" y="1355054"/>
            <a:ext cx="5154744" cy="584775"/>
          </a:xfrm>
          <a:prstGeom prst="rect">
            <a:avLst/>
          </a:prstGeom>
          <a:noFill/>
        </p:spPr>
        <p:txBody>
          <a:bodyPr wrap="none" lIns="91440" tIns="45720" rIns="91440" bIns="45720">
            <a:spAutoFit/>
          </a:bodyPr>
          <a:lstStyle/>
          <a:p>
            <a:pPr marL="0" indent="0">
              <a:buNone/>
            </a:pPr>
            <a:r>
              <a:rPr lang="en-US" sz="3200" b="1"/>
              <a:t>Session Hijacking Attack </a:t>
            </a:r>
          </a:p>
        </p:txBody>
      </p:sp>
      <p:cxnSp>
        <p:nvCxnSpPr>
          <p:cNvPr id="3" name="Straight Arrow Connector 2"/>
          <p:cNvCxnSpPr/>
          <p:nvPr/>
        </p:nvCxnSpPr>
        <p:spPr>
          <a:xfrm>
            <a:off x="3287688" y="2895620"/>
            <a:ext cx="5639683" cy="0"/>
          </a:xfrm>
          <a:prstGeom prst="straightConnector1">
            <a:avLst/>
          </a:prstGeom>
          <a:ln w="57150">
            <a:solidFill>
              <a:srgbClr val="692AA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7123074" y="3419364"/>
            <a:ext cx="1872208" cy="864096"/>
          </a:xfrm>
          <a:prstGeom prst="straightConnector1">
            <a:avLst/>
          </a:prstGeom>
          <a:ln w="57150">
            <a:solidFill>
              <a:srgbClr val="692AA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flipV="1">
            <a:off x="3287688" y="3540049"/>
            <a:ext cx="2092174" cy="969071"/>
          </a:xfrm>
          <a:prstGeom prst="straightConnector1">
            <a:avLst/>
          </a:prstGeom>
          <a:ln w="57150">
            <a:solidFill>
              <a:srgbClr val="692AA2"/>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712894" y="2423095"/>
            <a:ext cx="4549066" cy="369332"/>
          </a:xfrm>
          <a:prstGeom prst="rect">
            <a:avLst/>
          </a:prstGeom>
          <a:noFill/>
        </p:spPr>
        <p:txBody>
          <a:bodyPr wrap="none" rtlCol="0">
            <a:spAutoFit/>
          </a:bodyPr>
          <a:lstStyle/>
          <a:p>
            <a:r>
              <a:rPr lang="en-US" b="1" smtClean="0"/>
              <a:t>User “A” terautentikasi ke Access Point</a:t>
            </a:r>
            <a:endParaRPr lang="en-US" b="1"/>
          </a:p>
        </p:txBody>
      </p:sp>
      <p:sp>
        <p:nvSpPr>
          <p:cNvPr id="42" name="TextBox 41"/>
          <p:cNvSpPr txBox="1"/>
          <p:nvPr/>
        </p:nvSpPr>
        <p:spPr>
          <a:xfrm>
            <a:off x="2859556" y="4172675"/>
            <a:ext cx="1826141" cy="646331"/>
          </a:xfrm>
          <a:prstGeom prst="rect">
            <a:avLst/>
          </a:prstGeom>
          <a:noFill/>
        </p:spPr>
        <p:txBody>
          <a:bodyPr wrap="none" rtlCol="0">
            <a:spAutoFit/>
          </a:bodyPr>
          <a:lstStyle/>
          <a:p>
            <a:r>
              <a:rPr lang="en-US" b="1" smtClean="0"/>
              <a:t>Kirim Pesan</a:t>
            </a:r>
          </a:p>
          <a:p>
            <a:r>
              <a:rPr lang="en-US" b="1" smtClean="0"/>
              <a:t>“Disassociate”</a:t>
            </a:r>
            <a:endParaRPr lang="en-US" b="1"/>
          </a:p>
        </p:txBody>
      </p:sp>
      <p:sp>
        <p:nvSpPr>
          <p:cNvPr id="43" name="TextBox 42"/>
          <p:cNvSpPr txBox="1"/>
          <p:nvPr/>
        </p:nvSpPr>
        <p:spPr>
          <a:xfrm>
            <a:off x="7652022" y="4304325"/>
            <a:ext cx="2550698" cy="646331"/>
          </a:xfrm>
          <a:prstGeom prst="rect">
            <a:avLst/>
          </a:prstGeom>
          <a:noFill/>
        </p:spPr>
        <p:txBody>
          <a:bodyPr wrap="none" rtlCol="0">
            <a:spAutoFit/>
          </a:bodyPr>
          <a:lstStyle/>
          <a:p>
            <a:r>
              <a:rPr lang="en-US" b="1" smtClean="0"/>
              <a:t>Hai Access Point</a:t>
            </a:r>
            <a:br>
              <a:rPr lang="en-US" b="1" smtClean="0"/>
            </a:br>
            <a:r>
              <a:rPr lang="en-US" b="1" smtClean="0"/>
              <a:t>Saya adalah User “A”</a:t>
            </a:r>
            <a:endParaRPr lang="en-US" b="1"/>
          </a:p>
        </p:txBody>
      </p:sp>
      <p:sp>
        <p:nvSpPr>
          <p:cNvPr id="44" name="Rectangle 43"/>
          <p:cNvSpPr/>
          <p:nvPr/>
        </p:nvSpPr>
        <p:spPr>
          <a:xfrm>
            <a:off x="1621653" y="3951869"/>
            <a:ext cx="481222" cy="584775"/>
          </a:xfrm>
          <a:prstGeom prst="rect">
            <a:avLst/>
          </a:prstGeom>
          <a:noFill/>
        </p:spPr>
        <p:txBody>
          <a:bodyPr wrap="none" lIns="91440" tIns="45720" rIns="91440" bIns="45720">
            <a:spAutoFit/>
          </a:bodyPr>
          <a:lstStyle/>
          <a:p>
            <a:pPr marL="0" indent="0">
              <a:buNone/>
            </a:pPr>
            <a:r>
              <a:rPr lang="en-US" sz="3200" b="1" smtClean="0"/>
              <a:t>A</a:t>
            </a:r>
            <a:endParaRPr lang="en-US" sz="3200" b="1"/>
          </a:p>
        </p:txBody>
      </p:sp>
      <p:sp>
        <p:nvSpPr>
          <p:cNvPr id="45" name="Rectangle 44"/>
          <p:cNvSpPr/>
          <p:nvPr/>
        </p:nvSpPr>
        <p:spPr>
          <a:xfrm>
            <a:off x="5495598" y="5805264"/>
            <a:ext cx="1824538" cy="584775"/>
          </a:xfrm>
          <a:prstGeom prst="rect">
            <a:avLst/>
          </a:prstGeom>
          <a:noFill/>
        </p:spPr>
        <p:txBody>
          <a:bodyPr wrap="none" lIns="91440" tIns="45720" rIns="91440" bIns="45720">
            <a:spAutoFit/>
          </a:bodyPr>
          <a:lstStyle/>
          <a:p>
            <a:pPr marL="0" indent="0">
              <a:buNone/>
            </a:pPr>
            <a:r>
              <a:rPr lang="en-US" sz="3200" b="1" smtClean="0"/>
              <a:t>Attacker</a:t>
            </a:r>
            <a:endParaRPr lang="en-US" sz="3200" b="1"/>
          </a:p>
        </p:txBody>
      </p:sp>
      <p:sp>
        <p:nvSpPr>
          <p:cNvPr id="46" name="Rectangle 45"/>
          <p:cNvSpPr/>
          <p:nvPr/>
        </p:nvSpPr>
        <p:spPr>
          <a:xfrm>
            <a:off x="8995282" y="3408484"/>
            <a:ext cx="2757486" cy="584775"/>
          </a:xfrm>
          <a:prstGeom prst="rect">
            <a:avLst/>
          </a:prstGeom>
          <a:noFill/>
        </p:spPr>
        <p:txBody>
          <a:bodyPr wrap="none" lIns="91440" tIns="45720" rIns="91440" bIns="45720">
            <a:spAutoFit/>
          </a:bodyPr>
          <a:lstStyle/>
          <a:p>
            <a:pPr marL="0" indent="0">
              <a:buNone/>
            </a:pPr>
            <a:r>
              <a:rPr lang="en-US" sz="3200" b="1" smtClean="0"/>
              <a:t>Access Point</a:t>
            </a:r>
            <a:endParaRPr lang="en-US" sz="3200" b="1"/>
          </a:p>
        </p:txBody>
      </p:sp>
      <p:sp>
        <p:nvSpPr>
          <p:cNvPr id="17" name="Title 3"/>
          <p:cNvSpPr>
            <a:spLocks noGrp="1"/>
          </p:cNvSpPr>
          <p:nvPr>
            <p:ph type="title"/>
          </p:nvPr>
        </p:nvSpPr>
        <p:spPr>
          <a:xfrm>
            <a:off x="914400" y="731838"/>
            <a:ext cx="11014248" cy="563562"/>
          </a:xfrm>
        </p:spPr>
        <p:txBody>
          <a:bodyPr/>
          <a:lstStyle/>
          <a:p>
            <a:r>
              <a:rPr lang="en-US" sz="2400" dirty="0"/>
              <a:t>WLAN </a:t>
            </a:r>
            <a:r>
              <a:rPr lang="en-US" sz="2400" dirty="0" smtClean="0"/>
              <a:t>Vulnerabilities							</a:t>
            </a:r>
            <a:endParaRPr lang="en-US" sz="2400" dirty="0"/>
          </a:p>
        </p:txBody>
      </p:sp>
    </p:spTree>
    <p:extLst>
      <p:ext uri="{BB962C8B-B14F-4D97-AF65-F5344CB8AC3E}">
        <p14:creationId xmlns:p14="http://schemas.microsoft.com/office/powerpoint/2010/main" val="31388502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0" indent="0">
              <a:buNone/>
            </a:pPr>
            <a:endParaRPr lang="fi-FI" b="0" dirty="0" smtClean="0">
              <a:latin typeface="Arial" panose="020B0604020202020204" pitchFamily="34" charset="0"/>
              <a:cs typeface="Arial" panose="020B0604020202020204" pitchFamily="34" charset="0"/>
            </a:endParaRPr>
          </a:p>
          <a:p>
            <a:pPr marL="514350" indent="-514350">
              <a:buFont typeface="+mj-lt"/>
              <a:buAutoNum type="arabicPeriod"/>
            </a:pPr>
            <a:r>
              <a:rPr lang="fi-FI" b="0" dirty="0" smtClean="0">
                <a:latin typeface="Arial" panose="020B0604020202020204" pitchFamily="34" charset="0"/>
                <a:cs typeface="Arial" panose="020B0604020202020204" pitchFamily="34" charset="0"/>
              </a:rPr>
              <a:t>Risiko Fisik</a:t>
            </a:r>
          </a:p>
          <a:p>
            <a:pPr marL="514350" indent="-514350">
              <a:buFont typeface="+mj-lt"/>
              <a:buAutoNum type="arabicPeriod"/>
            </a:pPr>
            <a:r>
              <a:rPr lang="fi-FI" b="0" dirty="0" smtClean="0">
                <a:latin typeface="Arial" panose="020B0604020202020204" pitchFamily="34" charset="0"/>
                <a:cs typeface="Arial" panose="020B0604020202020204" pitchFamily="34" charset="0"/>
              </a:rPr>
              <a:t>Risiko data storage</a:t>
            </a:r>
          </a:p>
          <a:p>
            <a:pPr marL="514350" indent="-514350">
              <a:buFont typeface="+mj-lt"/>
              <a:buAutoNum type="arabicPeriod"/>
            </a:pPr>
            <a:r>
              <a:rPr lang="fi-FI" b="0" dirty="0" smtClean="0">
                <a:latin typeface="Arial" panose="020B0604020202020204" pitchFamily="34" charset="0"/>
                <a:cs typeface="Arial" panose="020B0604020202020204" pitchFamily="34" charset="0"/>
              </a:rPr>
              <a:t>Risiko strong Password</a:t>
            </a:r>
          </a:p>
          <a:p>
            <a:pPr marL="514350" indent="-514350">
              <a:buFont typeface="+mj-lt"/>
              <a:buAutoNum type="arabicPeriod"/>
            </a:pPr>
            <a:r>
              <a:rPr lang="en-US" b="0" dirty="0" err="1" smtClean="0">
                <a:latin typeface="Arial" panose="020B0604020202020204" pitchFamily="34" charset="0"/>
                <a:cs typeface="Arial" panose="020B0604020202020204" pitchFamily="34" charset="0"/>
              </a:rPr>
              <a:t>Risiko</a:t>
            </a:r>
            <a:r>
              <a:rPr lang="en-US" b="0" dirty="0" smtClean="0">
                <a:latin typeface="Arial" panose="020B0604020202020204" pitchFamily="34" charset="0"/>
                <a:cs typeface="Arial" panose="020B0604020202020204" pitchFamily="34" charset="0"/>
              </a:rPr>
              <a:t> </a:t>
            </a:r>
            <a:r>
              <a:rPr lang="en-US" b="0" dirty="0">
                <a:latin typeface="Arial" panose="020B0604020202020204" pitchFamily="34" charset="0"/>
                <a:cs typeface="Arial" panose="020B0604020202020204" pitchFamily="34" charset="0"/>
              </a:rPr>
              <a:t>Internet </a:t>
            </a:r>
            <a:r>
              <a:rPr lang="en-US" b="0" dirty="0" smtClean="0">
                <a:latin typeface="Arial" panose="020B0604020202020204" pitchFamily="34" charset="0"/>
                <a:cs typeface="Arial" panose="020B0604020202020204" pitchFamily="34" charset="0"/>
              </a:rPr>
              <a:t>Browsing</a:t>
            </a:r>
          </a:p>
          <a:p>
            <a:pPr marL="514350" indent="-514350">
              <a:buFont typeface="+mj-lt"/>
              <a:buAutoNum type="arabicPeriod"/>
            </a:pPr>
            <a:r>
              <a:rPr lang="en-US" b="0" dirty="0" err="1" smtClean="0">
                <a:latin typeface="Arial" panose="020B0604020202020204" pitchFamily="34" charset="0"/>
                <a:cs typeface="Arial" panose="020B0604020202020204" pitchFamily="34" charset="0"/>
              </a:rPr>
              <a:t>Risiko</a:t>
            </a:r>
            <a:r>
              <a:rPr lang="en-US" b="0" dirty="0" smtClean="0">
                <a:latin typeface="Arial" panose="020B0604020202020204" pitchFamily="34" charset="0"/>
                <a:cs typeface="Arial" panose="020B0604020202020204" pitchFamily="34" charset="0"/>
              </a:rPr>
              <a:t> </a:t>
            </a:r>
            <a:r>
              <a:rPr lang="en-US" b="0" dirty="0" err="1">
                <a:latin typeface="Arial" panose="020B0604020202020204" pitchFamily="34" charset="0"/>
                <a:cs typeface="Arial" panose="020B0604020202020204" pitchFamily="34" charset="0"/>
              </a:rPr>
              <a:t>Privasi</a:t>
            </a:r>
            <a:r>
              <a:rPr lang="en-US" b="0" dirty="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Lokasi</a:t>
            </a:r>
            <a:endParaRPr lang="en-US" b="0" dirty="0">
              <a:latin typeface="Arial" panose="020B0604020202020204" pitchFamily="34" charset="0"/>
              <a:cs typeface="Arial" panose="020B0604020202020204" pitchFamily="34" charset="0"/>
            </a:endParaRPr>
          </a:p>
          <a:p>
            <a:pPr marL="514350" indent="-514350">
              <a:buFont typeface="+mj-lt"/>
              <a:buAutoNum type="arabicPeriod"/>
            </a:pPr>
            <a:r>
              <a:rPr lang="en-US" b="0" dirty="0" err="1" smtClean="0">
                <a:latin typeface="Arial" panose="020B0604020202020204" pitchFamily="34" charset="0"/>
                <a:cs typeface="Arial" panose="020B0604020202020204" pitchFamily="34" charset="0"/>
              </a:rPr>
              <a:t>Risiko</a:t>
            </a:r>
            <a:r>
              <a:rPr lang="en-US" b="0" dirty="0" smtClean="0">
                <a:latin typeface="Arial" panose="020B0604020202020204" pitchFamily="34" charset="0"/>
                <a:cs typeface="Arial" panose="020B0604020202020204" pitchFamily="34" charset="0"/>
              </a:rPr>
              <a:t> </a:t>
            </a:r>
            <a:r>
              <a:rPr lang="en-US" b="0" dirty="0" err="1">
                <a:latin typeface="Arial" panose="020B0604020202020204" pitchFamily="34" charset="0"/>
                <a:cs typeface="Arial" panose="020B0604020202020204" pitchFamily="34" charset="0"/>
              </a:rPr>
              <a:t>Sistem</a:t>
            </a:r>
            <a:r>
              <a:rPr lang="en-US" b="0" dirty="0">
                <a:latin typeface="Arial" panose="020B0604020202020204" pitchFamily="34" charset="0"/>
                <a:cs typeface="Arial" panose="020B0604020202020204" pitchFamily="34" charset="0"/>
              </a:rPr>
              <a:t> </a:t>
            </a:r>
            <a:r>
              <a:rPr lang="en-US" b="0" dirty="0" err="1">
                <a:latin typeface="Arial" panose="020B0604020202020204" pitchFamily="34" charset="0"/>
                <a:cs typeface="Arial" panose="020B0604020202020204" pitchFamily="34" charset="0"/>
              </a:rPr>
              <a:t>Operasi</a:t>
            </a:r>
            <a:endParaRPr lang="en-US" b="0" dirty="0" smtClean="0">
              <a:latin typeface="Arial" panose="020B0604020202020204" pitchFamily="34" charset="0"/>
              <a:cs typeface="Arial" panose="020B0604020202020204" pitchFamily="34" charset="0"/>
            </a:endParaRPr>
          </a:p>
          <a:p>
            <a:pPr marL="0" indent="0">
              <a:buNone/>
            </a:pPr>
            <a:endParaRPr lang="en-US" b="0" dirty="0">
              <a:latin typeface="Arial" panose="020B0604020202020204" pitchFamily="34" charset="0"/>
              <a:cs typeface="Arial" panose="020B0604020202020204" pitchFamily="34" charset="0"/>
            </a:endParaRPr>
          </a:p>
          <a:p>
            <a:pPr marL="0" indent="0">
              <a:buNone/>
            </a:pPr>
            <a:endParaRPr lang="en-US" b="0" dirty="0" smtClean="0">
              <a:latin typeface="Arial" panose="020B0604020202020204" pitchFamily="34" charset="0"/>
              <a:cs typeface="Arial" panose="020B0604020202020204" pitchFamily="34" charset="0"/>
            </a:endParaRPr>
          </a:p>
          <a:p>
            <a:pPr marL="0" indent="0">
              <a:buNone/>
            </a:pPr>
            <a:endParaRPr lang="fi-FI" b="0" dirty="0" smtClean="0">
              <a:latin typeface="Arial" panose="020B0604020202020204" pitchFamily="34" charset="0"/>
              <a:cs typeface="Arial" panose="020B0604020202020204" pitchFamily="34" charset="0"/>
            </a:endParaRPr>
          </a:p>
          <a:p>
            <a:pPr marL="514350" indent="-514350">
              <a:buFont typeface="+mj-lt"/>
              <a:buAutoNum type="arabicPeriod"/>
            </a:pPr>
            <a:endParaRPr lang="en-US" dirty="0">
              <a:latin typeface="Arial" panose="020B0604020202020204" pitchFamily="34" charset="0"/>
              <a:cs typeface="Arial" panose="020B0604020202020204" pitchFamily="34" charset="0"/>
            </a:endParaRPr>
          </a:p>
        </p:txBody>
      </p:sp>
      <p:sp>
        <p:nvSpPr>
          <p:cNvPr id="7" name="Rectangle 6"/>
          <p:cNvSpPr/>
          <p:nvPr/>
        </p:nvSpPr>
        <p:spPr>
          <a:xfrm>
            <a:off x="911424" y="764704"/>
            <a:ext cx="11017224" cy="461665"/>
          </a:xfrm>
          <a:prstGeom prst="rect">
            <a:avLst/>
          </a:prstGeom>
        </p:spPr>
        <p:txBody>
          <a:bodyPr wrap="square">
            <a:spAutoFit/>
          </a:bodyPr>
          <a:lstStyle/>
          <a:p>
            <a:r>
              <a:rPr lang="fi-FI" sz="2400" b="1" dirty="0" err="1">
                <a:solidFill>
                  <a:schemeClr val="bg1"/>
                </a:solidFill>
                <a:latin typeface="Arial" panose="020B0604020202020204" pitchFamily="34" charset="0"/>
                <a:cs typeface="Arial" panose="020B0604020202020204" pitchFamily="34" charset="0"/>
              </a:rPr>
              <a:t>Risiko</a:t>
            </a:r>
            <a:r>
              <a:rPr lang="fi-FI" sz="2400" b="1" dirty="0">
                <a:solidFill>
                  <a:schemeClr val="bg1"/>
                </a:solidFill>
                <a:latin typeface="Arial" panose="020B0604020202020204" pitchFamily="34" charset="0"/>
                <a:cs typeface="Arial" panose="020B0604020202020204" pitchFamily="34" charset="0"/>
              </a:rPr>
              <a:t> </a:t>
            </a:r>
            <a:r>
              <a:rPr lang="fi-FI" sz="2400" b="1" dirty="0" err="1">
                <a:solidFill>
                  <a:schemeClr val="bg1"/>
                </a:solidFill>
                <a:latin typeface="Arial" panose="020B0604020202020204" pitchFamily="34" charset="0"/>
                <a:cs typeface="Arial" panose="020B0604020202020204" pitchFamily="34" charset="0"/>
              </a:rPr>
              <a:t>Keamanan</a:t>
            </a:r>
            <a:r>
              <a:rPr lang="fi-FI" sz="2400" b="1" dirty="0">
                <a:solidFill>
                  <a:schemeClr val="bg1"/>
                </a:solidFill>
                <a:latin typeface="Arial" panose="020B0604020202020204" pitchFamily="34" charset="0"/>
                <a:cs typeface="Arial" panose="020B0604020202020204" pitchFamily="34" charset="0"/>
              </a:rPr>
              <a:t> </a:t>
            </a:r>
            <a:r>
              <a:rPr lang="fi-FI" sz="2400" b="1" dirty="0" err="1">
                <a:solidFill>
                  <a:schemeClr val="bg1"/>
                </a:solidFill>
                <a:latin typeface="Arial" panose="020B0604020202020204" pitchFamily="34" charset="0"/>
                <a:cs typeface="Arial" panose="020B0604020202020204" pitchFamily="34" charset="0"/>
              </a:rPr>
              <a:t>Perangkat</a:t>
            </a:r>
            <a:r>
              <a:rPr lang="fi-FI" sz="2400" b="1" dirty="0">
                <a:solidFill>
                  <a:schemeClr val="bg1"/>
                </a:solidFill>
                <a:latin typeface="Arial" panose="020B0604020202020204" pitchFamily="34" charset="0"/>
                <a:cs typeface="Arial" panose="020B0604020202020204" pitchFamily="34" charset="0"/>
              </a:rPr>
              <a:t> Mobile</a:t>
            </a:r>
          </a:p>
        </p:txBody>
      </p:sp>
    </p:spTree>
    <p:extLst>
      <p:ext uri="{BB962C8B-B14F-4D97-AF65-F5344CB8AC3E}">
        <p14:creationId xmlns:p14="http://schemas.microsoft.com/office/powerpoint/2010/main" val="4015570998"/>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endParaRPr lang="en-US" sz="2400" b="0" dirty="0">
              <a:latin typeface="Arial" panose="020B0604020202020204" pitchFamily="34" charset="0"/>
              <a:cs typeface="Arial" panose="020B0604020202020204" pitchFamily="34" charset="0"/>
            </a:endParaRPr>
          </a:p>
          <a:p>
            <a:pPr marL="0" indent="0" algn="just">
              <a:buNone/>
            </a:pPr>
            <a:r>
              <a:rPr lang="en-US" sz="3200" dirty="0">
                <a:latin typeface="Arial" panose="020B0604020202020204" pitchFamily="34" charset="0"/>
                <a:cs typeface="Arial" panose="020B0604020202020204" pitchFamily="34" charset="0"/>
              </a:rPr>
              <a:t>Man in the </a:t>
            </a:r>
            <a:r>
              <a:rPr lang="en-US" sz="3200" dirty="0" smtClean="0">
                <a:latin typeface="Arial" panose="020B0604020202020204" pitchFamily="34" charset="0"/>
                <a:cs typeface="Arial" panose="020B0604020202020204" pitchFamily="34" charset="0"/>
              </a:rPr>
              <a:t>Middle </a:t>
            </a:r>
            <a:r>
              <a:rPr lang="en-US" sz="3200" dirty="0">
                <a:latin typeface="Arial" panose="020B0604020202020204" pitchFamily="34" charset="0"/>
                <a:cs typeface="Arial" panose="020B0604020202020204" pitchFamily="34" charset="0"/>
              </a:rPr>
              <a:t>Attack  </a:t>
            </a:r>
          </a:p>
          <a:p>
            <a:pPr algn="just">
              <a:buFont typeface="Wingdings" panose="05000000000000000000" pitchFamily="2" charset="2"/>
              <a:buChar char="§"/>
            </a:pPr>
            <a:r>
              <a:rPr lang="en-US" sz="2400" b="0" dirty="0" err="1" smtClean="0">
                <a:latin typeface="Arial" panose="020B0604020202020204" pitchFamily="34" charset="0"/>
                <a:cs typeface="Arial" panose="020B0604020202020204" pitchFamily="34" charset="0"/>
              </a:rPr>
              <a:t>Serangan</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ini</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dapat</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dilakukan</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apabila</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otentikasi</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dilakukan</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dalam</a:t>
            </a:r>
            <a:r>
              <a:rPr lang="en-US" sz="2400" b="0" dirty="0" smtClean="0">
                <a:latin typeface="Arial" panose="020B0604020202020204" pitchFamily="34" charset="0"/>
                <a:cs typeface="Arial" panose="020B0604020202020204" pitchFamily="34" charset="0"/>
              </a:rPr>
              <a:t> proses </a:t>
            </a:r>
            <a:r>
              <a:rPr lang="en-US" sz="2400" b="0" dirty="0" err="1" smtClean="0">
                <a:latin typeface="Arial" panose="020B0604020202020204" pitchFamily="34" charset="0"/>
                <a:cs typeface="Arial" panose="020B0604020202020204" pitchFamily="34" charset="0"/>
              </a:rPr>
              <a:t>satu</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arah</a:t>
            </a:r>
            <a:r>
              <a:rPr lang="en-US" sz="2400" b="0" dirty="0" smtClean="0">
                <a:latin typeface="Arial" panose="020B0604020202020204" pitchFamily="34" charset="0"/>
                <a:cs typeface="Arial" panose="020B0604020202020204" pitchFamily="34" charset="0"/>
              </a:rPr>
              <a:t> (One Way Authentication). </a:t>
            </a:r>
          </a:p>
          <a:p>
            <a:pPr algn="just">
              <a:buFont typeface="Wingdings" panose="05000000000000000000" pitchFamily="2" charset="2"/>
              <a:buChar char="§"/>
            </a:pPr>
            <a:r>
              <a:rPr lang="en-US" sz="2400" b="0" dirty="0" err="1" smtClean="0">
                <a:latin typeface="Arial" panose="020B0604020202020204" pitchFamily="34" charset="0"/>
                <a:cs typeface="Arial" panose="020B0604020202020204" pitchFamily="34" charset="0"/>
              </a:rPr>
              <a:t>Dalam</a:t>
            </a:r>
            <a:r>
              <a:rPr lang="en-US" sz="2400" b="0" dirty="0" smtClean="0">
                <a:latin typeface="Arial" panose="020B0604020202020204" pitchFamily="34" charset="0"/>
                <a:cs typeface="Arial" panose="020B0604020202020204" pitchFamily="34" charset="0"/>
              </a:rPr>
              <a:t> WLAN </a:t>
            </a:r>
            <a:r>
              <a:rPr lang="en-US" sz="2400" b="0" dirty="0" err="1" smtClean="0">
                <a:latin typeface="Arial" panose="020B0604020202020204" pitchFamily="34" charset="0"/>
                <a:cs typeface="Arial" panose="020B0604020202020204" pitchFamily="34" charset="0"/>
              </a:rPr>
              <a:t>otentikasi</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satu</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arah</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ini</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biasanya</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berupa</a:t>
            </a:r>
            <a:r>
              <a:rPr lang="en-US" sz="2400" b="0" dirty="0" smtClean="0">
                <a:latin typeface="Arial" panose="020B0604020202020204" pitchFamily="34" charset="0"/>
                <a:cs typeface="Arial" panose="020B0604020202020204" pitchFamily="34" charset="0"/>
              </a:rPr>
              <a:t> access point </a:t>
            </a:r>
            <a:r>
              <a:rPr lang="en-US" sz="2400" b="0" dirty="0" err="1" smtClean="0">
                <a:latin typeface="Arial" panose="020B0604020202020204" pitchFamily="34" charset="0"/>
                <a:cs typeface="Arial" panose="020B0604020202020204" pitchFamily="34" charset="0"/>
              </a:rPr>
              <a:t>melakukan</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otentikasi</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terhadap</a:t>
            </a:r>
            <a:r>
              <a:rPr lang="en-US" sz="2400" b="0" dirty="0" smtClean="0">
                <a:latin typeface="Arial" panose="020B0604020202020204" pitchFamily="34" charset="0"/>
                <a:cs typeface="Arial" panose="020B0604020202020204" pitchFamily="34" charset="0"/>
              </a:rPr>
              <a:t> wireless user, </a:t>
            </a:r>
            <a:r>
              <a:rPr lang="en-US" sz="2400" b="0" dirty="0" err="1" smtClean="0">
                <a:latin typeface="Arial" panose="020B0604020202020204" pitchFamily="34" charset="0"/>
                <a:cs typeface="Arial" panose="020B0604020202020204" pitchFamily="34" charset="0"/>
              </a:rPr>
              <a:t>namun</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tidak</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sebaliknya</a:t>
            </a:r>
            <a:r>
              <a:rPr lang="en-US" sz="2400" b="0" dirty="0" smtClean="0">
                <a:latin typeface="Arial" panose="020B0604020202020204" pitchFamily="34" charset="0"/>
                <a:cs typeface="Arial" panose="020B0604020202020204" pitchFamily="34" charset="0"/>
              </a:rPr>
              <a:t>. Hal </a:t>
            </a:r>
            <a:r>
              <a:rPr lang="en-US" sz="2400" b="0" dirty="0" err="1" smtClean="0">
                <a:latin typeface="Arial" panose="020B0604020202020204" pitchFamily="34" charset="0"/>
                <a:cs typeface="Arial" panose="020B0604020202020204" pitchFamily="34" charset="0"/>
              </a:rPr>
              <a:t>ini</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berarti</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bahwa</a:t>
            </a:r>
            <a:r>
              <a:rPr lang="en-US" sz="2400" b="0" dirty="0" smtClean="0">
                <a:latin typeface="Arial" panose="020B0604020202020204" pitchFamily="34" charset="0"/>
                <a:cs typeface="Arial" panose="020B0604020202020204" pitchFamily="34" charset="0"/>
              </a:rPr>
              <a:t> access point </a:t>
            </a:r>
            <a:r>
              <a:rPr lang="en-US" sz="2400" b="0" dirty="0" err="1" smtClean="0">
                <a:latin typeface="Arial" panose="020B0604020202020204" pitchFamily="34" charset="0"/>
                <a:cs typeface="Arial" panose="020B0604020202020204" pitchFamily="34" charset="0"/>
              </a:rPr>
              <a:t>selalu</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dianggap</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sebagai</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pihak</a:t>
            </a:r>
            <a:r>
              <a:rPr lang="en-US" sz="2400" b="0" dirty="0" smtClean="0">
                <a:latin typeface="Arial" panose="020B0604020202020204" pitchFamily="34" charset="0"/>
                <a:cs typeface="Arial" panose="020B0604020202020204" pitchFamily="34" charset="0"/>
              </a:rPr>
              <a:t> yang </a:t>
            </a:r>
            <a:r>
              <a:rPr lang="en-US" sz="2400" b="0" dirty="0" err="1" smtClean="0">
                <a:latin typeface="Arial" panose="020B0604020202020204" pitchFamily="34" charset="0"/>
                <a:cs typeface="Arial" panose="020B0604020202020204" pitchFamily="34" charset="0"/>
              </a:rPr>
              <a:t>dapat</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dipercaya</a:t>
            </a:r>
            <a:r>
              <a:rPr lang="en-US" sz="2400" b="0" dirty="0" smtClean="0">
                <a:latin typeface="Arial" panose="020B0604020202020204" pitchFamily="34" charset="0"/>
                <a:cs typeface="Arial" panose="020B0604020202020204" pitchFamily="34" charset="0"/>
              </a:rPr>
              <a:t> (Trusted Entity). </a:t>
            </a:r>
          </a:p>
          <a:p>
            <a:pPr algn="just">
              <a:buFont typeface="Wingdings" panose="05000000000000000000" pitchFamily="2" charset="2"/>
              <a:buChar char="§"/>
            </a:pPr>
            <a:r>
              <a:rPr lang="en-US" sz="2400" b="0" dirty="0" err="1" smtClean="0">
                <a:latin typeface="Arial" panose="020B0604020202020204" pitchFamily="34" charset="0"/>
                <a:cs typeface="Arial" panose="020B0604020202020204" pitchFamily="34" charset="0"/>
              </a:rPr>
              <a:t>Penyerang</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bertindak</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seolah-olah</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sebagai</a:t>
            </a:r>
            <a:r>
              <a:rPr lang="en-US" sz="2400" b="0" dirty="0" smtClean="0">
                <a:latin typeface="Arial" panose="020B0604020202020204" pitchFamily="34" charset="0"/>
                <a:cs typeface="Arial" panose="020B0604020202020204" pitchFamily="34" charset="0"/>
              </a:rPr>
              <a:t> access point </a:t>
            </a:r>
            <a:r>
              <a:rPr lang="en-US" sz="2400" b="0" dirty="0" err="1" smtClean="0">
                <a:latin typeface="Arial" panose="020B0604020202020204" pitchFamily="34" charset="0"/>
                <a:cs typeface="Arial" panose="020B0604020202020204" pitchFamily="34" charset="0"/>
              </a:rPr>
              <a:t>dihadapan</a:t>
            </a:r>
            <a:r>
              <a:rPr lang="en-US" sz="2400" b="0" dirty="0" smtClean="0">
                <a:latin typeface="Arial" panose="020B0604020202020204" pitchFamily="34" charset="0"/>
                <a:cs typeface="Arial" panose="020B0604020202020204" pitchFamily="34" charset="0"/>
              </a:rPr>
              <a:t> wireless user </a:t>
            </a:r>
            <a:r>
              <a:rPr lang="en-US" sz="2400" b="0" dirty="0" err="1" smtClean="0">
                <a:latin typeface="Arial" panose="020B0604020202020204" pitchFamily="34" charset="0"/>
                <a:cs typeface="Arial" panose="020B0604020202020204" pitchFamily="34" charset="0"/>
              </a:rPr>
              <a:t>dan</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bertindak</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seolah-olah</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sebagai</a:t>
            </a:r>
            <a:r>
              <a:rPr lang="en-US" sz="2400" b="0" dirty="0" smtClean="0">
                <a:latin typeface="Arial" panose="020B0604020202020204" pitchFamily="34" charset="0"/>
                <a:cs typeface="Arial" panose="020B0604020202020204" pitchFamily="34" charset="0"/>
              </a:rPr>
              <a:t> wireless user </a:t>
            </a:r>
            <a:r>
              <a:rPr lang="en-US" sz="2400" b="0" dirty="0" err="1" smtClean="0">
                <a:latin typeface="Arial" panose="020B0604020202020204" pitchFamily="34" charset="0"/>
                <a:cs typeface="Arial" panose="020B0604020202020204" pitchFamily="34" charset="0"/>
              </a:rPr>
              <a:t>dihadapan</a:t>
            </a:r>
            <a:r>
              <a:rPr lang="en-US" sz="2400" b="0" dirty="0" smtClean="0">
                <a:latin typeface="Arial" panose="020B0604020202020204" pitchFamily="34" charset="0"/>
                <a:cs typeface="Arial" panose="020B0604020202020204" pitchFamily="34" charset="0"/>
              </a:rPr>
              <a:t> access point. </a:t>
            </a:r>
          </a:p>
          <a:p>
            <a:pPr algn="just">
              <a:buFont typeface="Wingdings" panose="05000000000000000000" pitchFamily="2" charset="2"/>
              <a:buChar char="§"/>
            </a:pPr>
            <a:r>
              <a:rPr lang="en-US" sz="2400" b="0" dirty="0" err="1" smtClean="0">
                <a:latin typeface="Arial" panose="020B0604020202020204" pitchFamily="34" charset="0"/>
                <a:cs typeface="Arial" panose="020B0604020202020204" pitchFamily="34" charset="0"/>
              </a:rPr>
              <a:t>Kedua</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pihak</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tidak</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menyadari</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kehadiran</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penyerang</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ini</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karena</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lalulintas</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jaringan</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tidak</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ada</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gangguan</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namun</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penyerang</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akan</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mengetahui</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informasi</a:t>
            </a:r>
            <a:r>
              <a:rPr lang="en-US" sz="2400" b="0" dirty="0" smtClean="0">
                <a:latin typeface="Arial" panose="020B0604020202020204" pitchFamily="34" charset="0"/>
                <a:cs typeface="Arial" panose="020B0604020202020204" pitchFamily="34" charset="0"/>
              </a:rPr>
              <a:t> username </a:t>
            </a:r>
            <a:r>
              <a:rPr lang="en-US" sz="2400" b="0" dirty="0" err="1" smtClean="0">
                <a:latin typeface="Arial" panose="020B0604020202020204" pitchFamily="34" charset="0"/>
                <a:cs typeface="Arial" panose="020B0604020202020204" pitchFamily="34" charset="0"/>
              </a:rPr>
              <a:t>dan</a:t>
            </a:r>
            <a:r>
              <a:rPr lang="en-US" sz="2400" b="0" dirty="0" smtClean="0">
                <a:latin typeface="Arial" panose="020B0604020202020204" pitchFamily="34" charset="0"/>
                <a:cs typeface="Arial" panose="020B0604020202020204" pitchFamily="34" charset="0"/>
              </a:rPr>
              <a:t> password </a:t>
            </a:r>
            <a:r>
              <a:rPr lang="en-US" sz="2400" b="0" dirty="0" err="1" smtClean="0">
                <a:latin typeface="Arial" panose="020B0604020202020204" pitchFamily="34" charset="0"/>
                <a:cs typeface="Arial" panose="020B0604020202020204" pitchFamily="34" charset="0"/>
              </a:rPr>
              <a:t>selama</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dalam</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jaringan</a:t>
            </a:r>
            <a:endParaRPr lang="en-US" sz="2400" b="0" dirty="0" smtClean="0">
              <a:latin typeface="Arial" panose="020B0604020202020204" pitchFamily="34" charset="0"/>
              <a:cs typeface="Arial" panose="020B0604020202020204" pitchFamily="34" charset="0"/>
            </a:endParaRPr>
          </a:p>
          <a:p>
            <a:pPr algn="just">
              <a:buFont typeface="Wingdings" panose="05000000000000000000" pitchFamily="2" charset="2"/>
              <a:buChar char="§"/>
            </a:pPr>
            <a:endParaRPr lang="en-US" sz="3200" b="0" dirty="0" smtClean="0">
              <a:latin typeface="Arial" panose="020B0604020202020204" pitchFamily="34" charset="0"/>
              <a:cs typeface="Arial" panose="020B0604020202020204" pitchFamily="34" charset="0"/>
            </a:endParaRPr>
          </a:p>
          <a:p>
            <a:pPr algn="just">
              <a:buFont typeface="Wingdings" panose="05000000000000000000" pitchFamily="2" charset="2"/>
              <a:buChar char="§"/>
            </a:pPr>
            <a:endParaRPr lang="en-US" sz="3200" b="0" dirty="0" smtClean="0">
              <a:latin typeface="Arial" panose="020B0604020202020204" pitchFamily="34" charset="0"/>
              <a:cs typeface="Arial" panose="020B0604020202020204" pitchFamily="34" charset="0"/>
            </a:endParaRPr>
          </a:p>
          <a:p>
            <a:pPr marL="0" indent="0" algn="just">
              <a:buNone/>
            </a:pPr>
            <a:endParaRPr lang="en-US" sz="3200" b="0" dirty="0">
              <a:latin typeface="Arial" panose="020B0604020202020204" pitchFamily="34" charset="0"/>
              <a:cs typeface="Arial" panose="020B0604020202020204" pitchFamily="34" charset="0"/>
            </a:endParaRPr>
          </a:p>
        </p:txBody>
      </p:sp>
      <p:sp>
        <p:nvSpPr>
          <p:cNvPr id="5" name="Title 3"/>
          <p:cNvSpPr>
            <a:spLocks noGrp="1"/>
          </p:cNvSpPr>
          <p:nvPr>
            <p:ph type="title"/>
          </p:nvPr>
        </p:nvSpPr>
        <p:spPr>
          <a:xfrm>
            <a:off x="914400" y="731838"/>
            <a:ext cx="11014248" cy="563562"/>
          </a:xfrm>
        </p:spPr>
        <p:txBody>
          <a:bodyPr/>
          <a:lstStyle/>
          <a:p>
            <a:r>
              <a:rPr lang="en-US" sz="2400" dirty="0"/>
              <a:t>WLAN </a:t>
            </a:r>
            <a:r>
              <a:rPr lang="en-US" sz="2400" dirty="0" smtClean="0"/>
              <a:t>Vulnerabilities							</a:t>
            </a:r>
            <a:endParaRPr lang="en-US" sz="2400" dirty="0"/>
          </a:p>
        </p:txBody>
      </p:sp>
    </p:spTree>
    <p:extLst>
      <p:ext uri="{BB962C8B-B14F-4D97-AF65-F5344CB8AC3E}">
        <p14:creationId xmlns:p14="http://schemas.microsoft.com/office/powerpoint/2010/main" val="1966080200"/>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5189" y="2586737"/>
            <a:ext cx="1552637" cy="1296144"/>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17233" y="1466696"/>
            <a:ext cx="1649905" cy="1844799"/>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73680" y="4509120"/>
            <a:ext cx="1552637" cy="1296144"/>
          </a:xfrm>
          <a:prstGeom prst="rect">
            <a:avLst/>
          </a:prstGeom>
        </p:spPr>
      </p:pic>
      <p:sp>
        <p:nvSpPr>
          <p:cNvPr id="32" name="Rectangle 31"/>
          <p:cNvSpPr/>
          <p:nvPr/>
        </p:nvSpPr>
        <p:spPr>
          <a:xfrm>
            <a:off x="3431704" y="1668795"/>
            <a:ext cx="5084212" cy="584775"/>
          </a:xfrm>
          <a:prstGeom prst="rect">
            <a:avLst/>
          </a:prstGeom>
          <a:noFill/>
        </p:spPr>
        <p:txBody>
          <a:bodyPr wrap="none" lIns="91440" tIns="45720" rIns="91440" bIns="45720">
            <a:spAutoFit/>
          </a:bodyPr>
          <a:lstStyle/>
          <a:p>
            <a:pPr marL="0" indent="0">
              <a:buNone/>
            </a:pPr>
            <a:r>
              <a:rPr lang="en-US" sz="3200" b="1" smtClean="0"/>
              <a:t>Man in the Middle Attack </a:t>
            </a:r>
            <a:endParaRPr lang="en-US" sz="3200" b="1"/>
          </a:p>
        </p:txBody>
      </p:sp>
      <p:cxnSp>
        <p:nvCxnSpPr>
          <p:cNvPr id="27" name="Straight Arrow Connector 26"/>
          <p:cNvCxnSpPr/>
          <p:nvPr/>
        </p:nvCxnSpPr>
        <p:spPr>
          <a:xfrm flipV="1">
            <a:off x="7123074" y="3419364"/>
            <a:ext cx="1872208" cy="864096"/>
          </a:xfrm>
          <a:prstGeom prst="straightConnector1">
            <a:avLst/>
          </a:prstGeom>
          <a:ln w="57150">
            <a:solidFill>
              <a:srgbClr val="692AA2"/>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flipV="1">
            <a:off x="3287688" y="3540049"/>
            <a:ext cx="2092174" cy="969071"/>
          </a:xfrm>
          <a:prstGeom prst="straightConnector1">
            <a:avLst/>
          </a:prstGeom>
          <a:ln w="57150">
            <a:solidFill>
              <a:srgbClr val="692AA2"/>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2859556" y="4172675"/>
            <a:ext cx="1672253" cy="646331"/>
          </a:xfrm>
          <a:prstGeom prst="rect">
            <a:avLst/>
          </a:prstGeom>
          <a:noFill/>
        </p:spPr>
        <p:txBody>
          <a:bodyPr wrap="none" rtlCol="0">
            <a:spAutoFit/>
          </a:bodyPr>
          <a:lstStyle/>
          <a:p>
            <a:r>
              <a:rPr lang="en-US" b="1" smtClean="0"/>
              <a:t>Mengirimkan </a:t>
            </a:r>
          </a:p>
          <a:p>
            <a:r>
              <a:rPr lang="en-US" b="1" smtClean="0"/>
              <a:t>Data</a:t>
            </a:r>
            <a:endParaRPr lang="en-US" b="1"/>
          </a:p>
        </p:txBody>
      </p:sp>
      <p:sp>
        <p:nvSpPr>
          <p:cNvPr id="43" name="TextBox 42"/>
          <p:cNvSpPr txBox="1"/>
          <p:nvPr/>
        </p:nvSpPr>
        <p:spPr>
          <a:xfrm>
            <a:off x="7652022" y="4304325"/>
            <a:ext cx="2159566" cy="646331"/>
          </a:xfrm>
          <a:prstGeom prst="rect">
            <a:avLst/>
          </a:prstGeom>
          <a:noFill/>
        </p:spPr>
        <p:txBody>
          <a:bodyPr wrap="none" rtlCol="0">
            <a:spAutoFit/>
          </a:bodyPr>
          <a:lstStyle/>
          <a:p>
            <a:r>
              <a:rPr lang="en-US" b="1" smtClean="0"/>
              <a:t>Meneruskan Data </a:t>
            </a:r>
          </a:p>
          <a:p>
            <a:r>
              <a:rPr lang="en-US" b="1" smtClean="0"/>
              <a:t>User “A”</a:t>
            </a:r>
            <a:endParaRPr lang="en-US" b="1"/>
          </a:p>
        </p:txBody>
      </p:sp>
      <p:sp>
        <p:nvSpPr>
          <p:cNvPr id="44" name="Rectangle 43"/>
          <p:cNvSpPr/>
          <p:nvPr/>
        </p:nvSpPr>
        <p:spPr>
          <a:xfrm>
            <a:off x="1621653" y="3951869"/>
            <a:ext cx="481222" cy="584775"/>
          </a:xfrm>
          <a:prstGeom prst="rect">
            <a:avLst/>
          </a:prstGeom>
          <a:noFill/>
        </p:spPr>
        <p:txBody>
          <a:bodyPr wrap="none" lIns="91440" tIns="45720" rIns="91440" bIns="45720">
            <a:spAutoFit/>
          </a:bodyPr>
          <a:lstStyle/>
          <a:p>
            <a:pPr marL="0" indent="0">
              <a:buNone/>
            </a:pPr>
            <a:r>
              <a:rPr lang="en-US" sz="3200" b="1" smtClean="0"/>
              <a:t>A</a:t>
            </a:r>
            <a:endParaRPr lang="en-US" sz="3200" b="1"/>
          </a:p>
        </p:txBody>
      </p:sp>
      <p:sp>
        <p:nvSpPr>
          <p:cNvPr id="45" name="Rectangle 44"/>
          <p:cNvSpPr/>
          <p:nvPr/>
        </p:nvSpPr>
        <p:spPr>
          <a:xfrm>
            <a:off x="5495598" y="5805264"/>
            <a:ext cx="1824538" cy="584775"/>
          </a:xfrm>
          <a:prstGeom prst="rect">
            <a:avLst/>
          </a:prstGeom>
          <a:noFill/>
        </p:spPr>
        <p:txBody>
          <a:bodyPr wrap="none" lIns="91440" tIns="45720" rIns="91440" bIns="45720">
            <a:spAutoFit/>
          </a:bodyPr>
          <a:lstStyle/>
          <a:p>
            <a:pPr marL="0" indent="0">
              <a:buNone/>
            </a:pPr>
            <a:r>
              <a:rPr lang="en-US" sz="3200" b="1" smtClean="0"/>
              <a:t>Attacker</a:t>
            </a:r>
            <a:endParaRPr lang="en-US" sz="3200" b="1"/>
          </a:p>
        </p:txBody>
      </p:sp>
      <p:sp>
        <p:nvSpPr>
          <p:cNvPr id="46" name="Rectangle 45"/>
          <p:cNvSpPr/>
          <p:nvPr/>
        </p:nvSpPr>
        <p:spPr>
          <a:xfrm>
            <a:off x="8995282" y="3408484"/>
            <a:ext cx="2757486" cy="584775"/>
          </a:xfrm>
          <a:prstGeom prst="rect">
            <a:avLst/>
          </a:prstGeom>
          <a:noFill/>
        </p:spPr>
        <p:txBody>
          <a:bodyPr wrap="none" lIns="91440" tIns="45720" rIns="91440" bIns="45720">
            <a:spAutoFit/>
          </a:bodyPr>
          <a:lstStyle/>
          <a:p>
            <a:pPr marL="0" indent="0">
              <a:buNone/>
            </a:pPr>
            <a:r>
              <a:rPr lang="en-US" sz="3200" b="1" smtClean="0"/>
              <a:t>Access Point</a:t>
            </a:r>
            <a:endParaRPr lang="en-US" sz="3200" b="1"/>
          </a:p>
        </p:txBody>
      </p:sp>
      <p:sp>
        <p:nvSpPr>
          <p:cNvPr id="15" name="Title 3"/>
          <p:cNvSpPr>
            <a:spLocks noGrp="1"/>
          </p:cNvSpPr>
          <p:nvPr>
            <p:ph type="title"/>
          </p:nvPr>
        </p:nvSpPr>
        <p:spPr>
          <a:xfrm>
            <a:off x="914400" y="731838"/>
            <a:ext cx="11014248" cy="563562"/>
          </a:xfrm>
        </p:spPr>
        <p:txBody>
          <a:bodyPr/>
          <a:lstStyle/>
          <a:p>
            <a:r>
              <a:rPr lang="en-US" sz="2400" dirty="0"/>
              <a:t>WLAN </a:t>
            </a:r>
            <a:r>
              <a:rPr lang="en-US" sz="2400" dirty="0" smtClean="0"/>
              <a:t>Vulnerabilities							</a:t>
            </a:r>
            <a:endParaRPr lang="en-US" sz="2400" dirty="0"/>
          </a:p>
        </p:txBody>
      </p:sp>
    </p:spTree>
    <p:extLst>
      <p:ext uri="{BB962C8B-B14F-4D97-AF65-F5344CB8AC3E}">
        <p14:creationId xmlns:p14="http://schemas.microsoft.com/office/powerpoint/2010/main" val="3271486237"/>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endParaRPr lang="en-US" sz="2400" b="0" dirty="0">
              <a:latin typeface="Arial" panose="020B0604020202020204" pitchFamily="34" charset="0"/>
              <a:cs typeface="Arial" panose="020B0604020202020204" pitchFamily="34" charset="0"/>
            </a:endParaRPr>
          </a:p>
          <a:p>
            <a:pPr marL="0" indent="0" algn="just">
              <a:buNone/>
            </a:pPr>
            <a:r>
              <a:rPr lang="en-US" sz="3200" dirty="0" smtClean="0">
                <a:latin typeface="Arial" panose="020B0604020202020204" pitchFamily="34" charset="0"/>
                <a:cs typeface="Arial" panose="020B0604020202020204" pitchFamily="34" charset="0"/>
              </a:rPr>
              <a:t>Replay Attack  </a:t>
            </a:r>
            <a:endParaRPr lang="en-US" sz="3200" dirty="0">
              <a:latin typeface="Arial" panose="020B0604020202020204" pitchFamily="34" charset="0"/>
              <a:cs typeface="Arial" panose="020B0604020202020204" pitchFamily="34" charset="0"/>
            </a:endParaRPr>
          </a:p>
          <a:p>
            <a:pPr algn="just">
              <a:buFont typeface="Wingdings" panose="05000000000000000000" pitchFamily="2" charset="2"/>
              <a:buChar char="§"/>
            </a:pPr>
            <a:r>
              <a:rPr lang="en-US" sz="2400" b="0" dirty="0" err="1" smtClean="0">
                <a:latin typeface="Arial" panose="020B0604020202020204" pitchFamily="34" charset="0"/>
                <a:cs typeface="Arial" panose="020B0604020202020204" pitchFamily="34" charset="0"/>
              </a:rPr>
              <a:t>Serangan</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ini</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termasuk</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dalam</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kategori</a:t>
            </a:r>
            <a:r>
              <a:rPr lang="en-US" sz="2400" b="0" dirty="0" smtClean="0">
                <a:latin typeface="Arial" panose="020B0604020202020204" pitchFamily="34" charset="0"/>
                <a:cs typeface="Arial" panose="020B0604020202020204" pitchFamily="34" charset="0"/>
              </a:rPr>
              <a:t> interception </a:t>
            </a:r>
            <a:r>
              <a:rPr lang="en-US" sz="2400" b="0" dirty="0" err="1" smtClean="0">
                <a:latin typeface="Arial" panose="020B0604020202020204" pitchFamily="34" charset="0"/>
                <a:cs typeface="Arial" panose="020B0604020202020204" pitchFamily="34" charset="0"/>
              </a:rPr>
              <a:t>dan</a:t>
            </a:r>
            <a:r>
              <a:rPr lang="en-US" sz="2400" b="0" dirty="0" smtClean="0">
                <a:latin typeface="Arial" panose="020B0604020202020204" pitchFamily="34" charset="0"/>
                <a:cs typeface="Arial" panose="020B0604020202020204" pitchFamily="34" charset="0"/>
              </a:rPr>
              <a:t> monitoring attack, </a:t>
            </a:r>
            <a:r>
              <a:rPr lang="en-US" sz="2400" b="0" dirty="0" err="1" smtClean="0">
                <a:latin typeface="Arial" panose="020B0604020202020204" pitchFamily="34" charset="0"/>
                <a:cs typeface="Arial" panose="020B0604020202020204" pitchFamily="34" charset="0"/>
              </a:rPr>
              <a:t>yaitu</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dengan</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menangkap</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lalu</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lintas</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jaringan</a:t>
            </a:r>
            <a:r>
              <a:rPr lang="en-US" sz="2400" b="0" dirty="0" smtClean="0">
                <a:latin typeface="Arial" panose="020B0604020202020204" pitchFamily="34" charset="0"/>
                <a:cs typeface="Arial" panose="020B0604020202020204" pitchFamily="34" charset="0"/>
              </a:rPr>
              <a:t>.</a:t>
            </a:r>
          </a:p>
          <a:p>
            <a:pPr algn="just">
              <a:buFont typeface="Wingdings" panose="05000000000000000000" pitchFamily="2" charset="2"/>
              <a:buChar char="§"/>
            </a:pPr>
            <a:r>
              <a:rPr lang="en-US" sz="2400" b="0" dirty="0" err="1" smtClean="0">
                <a:latin typeface="Arial" panose="020B0604020202020204" pitchFamily="34" charset="0"/>
                <a:cs typeface="Arial" panose="020B0604020202020204" pitchFamily="34" charset="0"/>
              </a:rPr>
              <a:t>Serangan</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ini</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dilakukan</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oleh</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penyerang</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untuk</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menyadap</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sebuah</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pesan</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dari</a:t>
            </a:r>
            <a:r>
              <a:rPr lang="en-US" sz="2400" b="0" dirty="0" smtClean="0">
                <a:latin typeface="Arial" panose="020B0604020202020204" pitchFamily="34" charset="0"/>
                <a:cs typeface="Arial" panose="020B0604020202020204" pitchFamily="34" charset="0"/>
              </a:rPr>
              <a:t> wireless user yang </a:t>
            </a:r>
            <a:r>
              <a:rPr lang="en-US" sz="2400" b="0" dirty="0" err="1" smtClean="0">
                <a:latin typeface="Arial" panose="020B0604020202020204" pitchFamily="34" charset="0"/>
                <a:cs typeface="Arial" panose="020B0604020202020204" pitchFamily="34" charset="0"/>
              </a:rPr>
              <a:t>sah</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dan</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kemudian</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mengirimkan</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kembali</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kepada</a:t>
            </a:r>
            <a:r>
              <a:rPr lang="en-US" sz="2400" b="0" dirty="0" smtClean="0">
                <a:latin typeface="Arial" panose="020B0604020202020204" pitchFamily="34" charset="0"/>
                <a:cs typeface="Arial" panose="020B0604020202020204" pitchFamily="34" charset="0"/>
              </a:rPr>
              <a:t> access point </a:t>
            </a:r>
            <a:r>
              <a:rPr lang="en-US" sz="2400" b="0" dirty="0" err="1" smtClean="0">
                <a:latin typeface="Arial" panose="020B0604020202020204" pitchFamily="34" charset="0"/>
                <a:cs typeface="Arial" panose="020B0604020202020204" pitchFamily="34" charset="0"/>
              </a:rPr>
              <a:t>seolah-olah</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pesan</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tersebut</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memang</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dikirimkan</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kembali</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oleh</a:t>
            </a:r>
            <a:r>
              <a:rPr lang="en-US" sz="2400" b="0" dirty="0" smtClean="0">
                <a:latin typeface="Arial" panose="020B0604020202020204" pitchFamily="34" charset="0"/>
                <a:cs typeface="Arial" panose="020B0604020202020204" pitchFamily="34" charset="0"/>
              </a:rPr>
              <a:t> wireless user.</a:t>
            </a:r>
          </a:p>
          <a:p>
            <a:pPr algn="just">
              <a:buFont typeface="Wingdings" panose="05000000000000000000" pitchFamily="2" charset="2"/>
              <a:buChar char="§"/>
            </a:pPr>
            <a:r>
              <a:rPr lang="en-US" sz="2400" b="0" dirty="0" err="1" smtClean="0">
                <a:latin typeface="Arial" panose="020B0604020202020204" pitchFamily="34" charset="0"/>
                <a:cs typeface="Arial" panose="020B0604020202020204" pitchFamily="34" charset="0"/>
              </a:rPr>
              <a:t>Memiliki</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kemiripan</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dengan</a:t>
            </a:r>
            <a:r>
              <a:rPr lang="en-US" sz="2400" b="0" dirty="0" smtClean="0">
                <a:latin typeface="Arial" panose="020B0604020202020204" pitchFamily="34" charset="0"/>
                <a:cs typeface="Arial" panose="020B0604020202020204" pitchFamily="34" charset="0"/>
              </a:rPr>
              <a:t> session hijacking attack, </a:t>
            </a:r>
            <a:r>
              <a:rPr lang="en-US" sz="2400" b="0" dirty="0" err="1" smtClean="0">
                <a:latin typeface="Arial" panose="020B0604020202020204" pitchFamily="34" charset="0"/>
                <a:cs typeface="Arial" panose="020B0604020202020204" pitchFamily="34" charset="0"/>
              </a:rPr>
              <a:t>namun</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letak</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perbedaanya</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adalah</a:t>
            </a:r>
            <a:r>
              <a:rPr lang="en-US" sz="2400" b="0" dirty="0" smtClean="0">
                <a:latin typeface="Arial" panose="020B0604020202020204" pitchFamily="34" charset="0"/>
                <a:cs typeface="Arial" panose="020B0604020202020204" pitchFamily="34" charset="0"/>
              </a:rPr>
              <a:t> attacker </a:t>
            </a:r>
            <a:r>
              <a:rPr lang="en-US" sz="2400" b="0" dirty="0" err="1" smtClean="0">
                <a:latin typeface="Arial" panose="020B0604020202020204" pitchFamily="34" charset="0"/>
                <a:cs typeface="Arial" panose="020B0604020202020204" pitchFamily="34" charset="0"/>
              </a:rPr>
              <a:t>tidak</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memberikan</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pesan</a:t>
            </a:r>
            <a:r>
              <a:rPr lang="en-US" sz="2400" b="0" dirty="0" smtClean="0">
                <a:latin typeface="Arial" panose="020B0604020202020204" pitchFamily="34" charset="0"/>
                <a:cs typeface="Arial" panose="020B0604020202020204" pitchFamily="34" charset="0"/>
              </a:rPr>
              <a:t> “Disassociate” </a:t>
            </a:r>
            <a:r>
              <a:rPr lang="en-US" sz="2400" b="0" dirty="0" err="1" smtClean="0">
                <a:latin typeface="Arial" panose="020B0604020202020204" pitchFamily="34" charset="0"/>
                <a:cs typeface="Arial" panose="020B0604020202020204" pitchFamily="34" charset="0"/>
              </a:rPr>
              <a:t>kepada</a:t>
            </a:r>
            <a:r>
              <a:rPr lang="en-US" sz="2400" b="0" dirty="0" smtClean="0">
                <a:latin typeface="Arial" panose="020B0604020202020204" pitchFamily="34" charset="0"/>
                <a:cs typeface="Arial" panose="020B0604020202020204" pitchFamily="34" charset="0"/>
              </a:rPr>
              <a:t> user</a:t>
            </a:r>
          </a:p>
        </p:txBody>
      </p:sp>
      <p:sp>
        <p:nvSpPr>
          <p:cNvPr id="5" name="Title 3"/>
          <p:cNvSpPr>
            <a:spLocks noGrp="1"/>
          </p:cNvSpPr>
          <p:nvPr>
            <p:ph type="title"/>
          </p:nvPr>
        </p:nvSpPr>
        <p:spPr>
          <a:xfrm>
            <a:off x="914400" y="731838"/>
            <a:ext cx="11014248" cy="563562"/>
          </a:xfrm>
        </p:spPr>
        <p:txBody>
          <a:bodyPr/>
          <a:lstStyle/>
          <a:p>
            <a:r>
              <a:rPr lang="en-US" sz="2400" dirty="0"/>
              <a:t>WLAN </a:t>
            </a:r>
            <a:r>
              <a:rPr lang="en-US" sz="2400" dirty="0" smtClean="0"/>
              <a:t>Vulnerabilities							</a:t>
            </a:r>
            <a:endParaRPr lang="en-US" sz="2400" dirty="0"/>
          </a:p>
        </p:txBody>
      </p:sp>
    </p:spTree>
    <p:extLst>
      <p:ext uri="{BB962C8B-B14F-4D97-AF65-F5344CB8AC3E}">
        <p14:creationId xmlns:p14="http://schemas.microsoft.com/office/powerpoint/2010/main" val="2893352833"/>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5189" y="2586737"/>
            <a:ext cx="1552637" cy="1296144"/>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17233" y="1466696"/>
            <a:ext cx="1649905" cy="1844799"/>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73680" y="4509120"/>
            <a:ext cx="1552637" cy="1296144"/>
          </a:xfrm>
          <a:prstGeom prst="rect">
            <a:avLst/>
          </a:prstGeom>
        </p:spPr>
      </p:pic>
      <p:sp>
        <p:nvSpPr>
          <p:cNvPr id="32" name="Rectangle 31"/>
          <p:cNvSpPr/>
          <p:nvPr/>
        </p:nvSpPr>
        <p:spPr>
          <a:xfrm>
            <a:off x="4491280" y="1355054"/>
            <a:ext cx="2992294" cy="584775"/>
          </a:xfrm>
          <a:prstGeom prst="rect">
            <a:avLst/>
          </a:prstGeom>
          <a:noFill/>
        </p:spPr>
        <p:txBody>
          <a:bodyPr wrap="none" lIns="91440" tIns="45720" rIns="91440" bIns="45720">
            <a:spAutoFit/>
          </a:bodyPr>
          <a:lstStyle/>
          <a:p>
            <a:pPr marL="0" indent="0">
              <a:buNone/>
            </a:pPr>
            <a:r>
              <a:rPr lang="en-US" sz="3200" b="1" smtClean="0"/>
              <a:t>Replay Attack </a:t>
            </a:r>
            <a:endParaRPr lang="en-US" sz="3200" b="1"/>
          </a:p>
        </p:txBody>
      </p:sp>
      <p:cxnSp>
        <p:nvCxnSpPr>
          <p:cNvPr id="3" name="Straight Arrow Connector 2"/>
          <p:cNvCxnSpPr/>
          <p:nvPr/>
        </p:nvCxnSpPr>
        <p:spPr>
          <a:xfrm>
            <a:off x="3287688" y="2895620"/>
            <a:ext cx="5639683" cy="0"/>
          </a:xfrm>
          <a:prstGeom prst="straightConnector1">
            <a:avLst/>
          </a:prstGeom>
          <a:ln w="57150">
            <a:solidFill>
              <a:srgbClr val="692AA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7123074" y="3419364"/>
            <a:ext cx="1872208" cy="864096"/>
          </a:xfrm>
          <a:prstGeom prst="straightConnector1">
            <a:avLst/>
          </a:prstGeom>
          <a:ln w="57150">
            <a:solidFill>
              <a:srgbClr val="692AA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flipV="1">
            <a:off x="5379861" y="3114641"/>
            <a:ext cx="1" cy="1394480"/>
          </a:xfrm>
          <a:prstGeom prst="straightConnector1">
            <a:avLst/>
          </a:prstGeom>
          <a:ln w="57150">
            <a:solidFill>
              <a:srgbClr val="692AA2"/>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361171" y="2423095"/>
            <a:ext cx="1492716" cy="369332"/>
          </a:xfrm>
          <a:prstGeom prst="rect">
            <a:avLst/>
          </a:prstGeom>
          <a:noFill/>
        </p:spPr>
        <p:txBody>
          <a:bodyPr wrap="none" rtlCol="0">
            <a:spAutoFit/>
          </a:bodyPr>
          <a:lstStyle/>
          <a:p>
            <a:r>
              <a:rPr lang="en-US" b="1" smtClean="0"/>
              <a:t>Komunikasi</a:t>
            </a:r>
            <a:endParaRPr lang="en-US" b="1"/>
          </a:p>
        </p:txBody>
      </p:sp>
      <p:sp>
        <p:nvSpPr>
          <p:cNvPr id="42" name="TextBox 41"/>
          <p:cNvSpPr txBox="1"/>
          <p:nvPr/>
        </p:nvSpPr>
        <p:spPr>
          <a:xfrm>
            <a:off x="3867464" y="3569376"/>
            <a:ext cx="1454244" cy="646331"/>
          </a:xfrm>
          <a:prstGeom prst="rect">
            <a:avLst/>
          </a:prstGeom>
          <a:noFill/>
        </p:spPr>
        <p:txBody>
          <a:bodyPr wrap="none" rtlCol="0">
            <a:spAutoFit/>
          </a:bodyPr>
          <a:lstStyle/>
          <a:p>
            <a:r>
              <a:rPr lang="en-US" b="1" smtClean="0"/>
              <a:t>Menangkap</a:t>
            </a:r>
            <a:br>
              <a:rPr lang="en-US" b="1" smtClean="0"/>
            </a:br>
            <a:r>
              <a:rPr lang="en-US" b="1" smtClean="0"/>
              <a:t>Paket Data</a:t>
            </a:r>
            <a:endParaRPr lang="en-US" b="1"/>
          </a:p>
        </p:txBody>
      </p:sp>
      <p:sp>
        <p:nvSpPr>
          <p:cNvPr id="43" name="TextBox 42"/>
          <p:cNvSpPr txBox="1"/>
          <p:nvPr/>
        </p:nvSpPr>
        <p:spPr>
          <a:xfrm>
            <a:off x="7371881" y="4263800"/>
            <a:ext cx="2569934" cy="646331"/>
          </a:xfrm>
          <a:prstGeom prst="rect">
            <a:avLst/>
          </a:prstGeom>
          <a:noFill/>
        </p:spPr>
        <p:txBody>
          <a:bodyPr wrap="none" rtlCol="0">
            <a:spAutoFit/>
          </a:bodyPr>
          <a:lstStyle/>
          <a:p>
            <a:r>
              <a:rPr lang="en-US" b="1" smtClean="0"/>
              <a:t>Mengirimkan Kembali</a:t>
            </a:r>
            <a:br>
              <a:rPr lang="en-US" b="1" smtClean="0"/>
            </a:br>
            <a:r>
              <a:rPr lang="en-US" b="1" smtClean="0"/>
              <a:t>Paket Data</a:t>
            </a:r>
            <a:endParaRPr lang="en-US" b="1"/>
          </a:p>
        </p:txBody>
      </p:sp>
      <p:sp>
        <p:nvSpPr>
          <p:cNvPr id="44" name="Rectangle 43"/>
          <p:cNvSpPr/>
          <p:nvPr/>
        </p:nvSpPr>
        <p:spPr>
          <a:xfrm>
            <a:off x="1621653" y="3951869"/>
            <a:ext cx="481222" cy="584775"/>
          </a:xfrm>
          <a:prstGeom prst="rect">
            <a:avLst/>
          </a:prstGeom>
          <a:noFill/>
        </p:spPr>
        <p:txBody>
          <a:bodyPr wrap="none" lIns="91440" tIns="45720" rIns="91440" bIns="45720">
            <a:spAutoFit/>
          </a:bodyPr>
          <a:lstStyle/>
          <a:p>
            <a:pPr marL="0" indent="0">
              <a:buNone/>
            </a:pPr>
            <a:r>
              <a:rPr lang="en-US" sz="3200" b="1" smtClean="0"/>
              <a:t>A</a:t>
            </a:r>
            <a:endParaRPr lang="en-US" sz="3200" b="1"/>
          </a:p>
        </p:txBody>
      </p:sp>
      <p:sp>
        <p:nvSpPr>
          <p:cNvPr id="45" name="Rectangle 44"/>
          <p:cNvSpPr/>
          <p:nvPr/>
        </p:nvSpPr>
        <p:spPr>
          <a:xfrm>
            <a:off x="5495598" y="5805264"/>
            <a:ext cx="1824538" cy="584775"/>
          </a:xfrm>
          <a:prstGeom prst="rect">
            <a:avLst/>
          </a:prstGeom>
          <a:noFill/>
        </p:spPr>
        <p:txBody>
          <a:bodyPr wrap="none" lIns="91440" tIns="45720" rIns="91440" bIns="45720">
            <a:spAutoFit/>
          </a:bodyPr>
          <a:lstStyle/>
          <a:p>
            <a:pPr marL="0" indent="0">
              <a:buNone/>
            </a:pPr>
            <a:r>
              <a:rPr lang="en-US" sz="3200" b="1" smtClean="0"/>
              <a:t>Attacker</a:t>
            </a:r>
            <a:endParaRPr lang="en-US" sz="3200" b="1"/>
          </a:p>
        </p:txBody>
      </p:sp>
      <p:sp>
        <p:nvSpPr>
          <p:cNvPr id="46" name="Rectangle 45"/>
          <p:cNvSpPr/>
          <p:nvPr/>
        </p:nvSpPr>
        <p:spPr>
          <a:xfrm>
            <a:off x="8995282" y="3408484"/>
            <a:ext cx="2757486" cy="584775"/>
          </a:xfrm>
          <a:prstGeom prst="rect">
            <a:avLst/>
          </a:prstGeom>
          <a:noFill/>
        </p:spPr>
        <p:txBody>
          <a:bodyPr wrap="none" lIns="91440" tIns="45720" rIns="91440" bIns="45720">
            <a:spAutoFit/>
          </a:bodyPr>
          <a:lstStyle/>
          <a:p>
            <a:pPr marL="0" indent="0">
              <a:buNone/>
            </a:pPr>
            <a:r>
              <a:rPr lang="en-US" sz="3200" b="1" smtClean="0"/>
              <a:t>Access Point</a:t>
            </a:r>
            <a:endParaRPr lang="en-US" sz="3200" b="1"/>
          </a:p>
        </p:txBody>
      </p:sp>
      <p:sp>
        <p:nvSpPr>
          <p:cNvPr id="17" name="Title 3"/>
          <p:cNvSpPr>
            <a:spLocks noGrp="1"/>
          </p:cNvSpPr>
          <p:nvPr>
            <p:ph type="title"/>
          </p:nvPr>
        </p:nvSpPr>
        <p:spPr>
          <a:xfrm>
            <a:off x="914400" y="731838"/>
            <a:ext cx="11014248" cy="563562"/>
          </a:xfrm>
        </p:spPr>
        <p:txBody>
          <a:bodyPr/>
          <a:lstStyle/>
          <a:p>
            <a:r>
              <a:rPr lang="en-US" sz="2400" dirty="0"/>
              <a:t>WLAN </a:t>
            </a:r>
            <a:r>
              <a:rPr lang="en-US" sz="2400" dirty="0" smtClean="0"/>
              <a:t>Vulnerabilities							</a:t>
            </a:r>
            <a:endParaRPr lang="en-US" sz="2400" dirty="0"/>
          </a:p>
        </p:txBody>
      </p:sp>
    </p:spTree>
    <p:extLst>
      <p:ext uri="{BB962C8B-B14F-4D97-AF65-F5344CB8AC3E}">
        <p14:creationId xmlns:p14="http://schemas.microsoft.com/office/powerpoint/2010/main" val="127317760"/>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just">
              <a:buNone/>
            </a:pPr>
            <a:r>
              <a:rPr lang="en-US" sz="3600" dirty="0" smtClean="0">
                <a:latin typeface="Arial" panose="020B0604020202020204" pitchFamily="34" charset="0"/>
                <a:cs typeface="Arial" panose="020B0604020202020204" pitchFamily="34" charset="0"/>
              </a:rPr>
              <a:t>Denial </a:t>
            </a:r>
            <a:r>
              <a:rPr lang="en-US" sz="3600" dirty="0">
                <a:latin typeface="Arial" panose="020B0604020202020204" pitchFamily="34" charset="0"/>
                <a:cs typeface="Arial" panose="020B0604020202020204" pitchFamily="34" charset="0"/>
              </a:rPr>
              <a:t>of service attack </a:t>
            </a:r>
            <a:r>
              <a:rPr lang="en-US" sz="3600" dirty="0" smtClean="0">
                <a:latin typeface="Arial" panose="020B0604020202020204" pitchFamily="34" charset="0"/>
                <a:cs typeface="Arial" panose="020B0604020202020204" pitchFamily="34" charset="0"/>
              </a:rPr>
              <a:t>(</a:t>
            </a:r>
            <a:r>
              <a:rPr lang="en-US" sz="3600" dirty="0" err="1" smtClean="0">
                <a:latin typeface="Arial" panose="020B0604020202020204" pitchFamily="34" charset="0"/>
                <a:cs typeface="Arial" panose="020B0604020202020204" pitchFamily="34" charset="0"/>
              </a:rPr>
              <a:t>DDoS</a:t>
            </a:r>
            <a:r>
              <a:rPr lang="en-US" sz="3600" dirty="0">
                <a:latin typeface="Arial" panose="020B0604020202020204" pitchFamily="34" charset="0"/>
                <a:cs typeface="Arial" panose="020B0604020202020204" pitchFamily="34" charset="0"/>
              </a:rPr>
              <a:t>)</a:t>
            </a:r>
          </a:p>
          <a:p>
            <a:pPr algn="just">
              <a:buFont typeface="Wingdings" panose="05000000000000000000" pitchFamily="2" charset="2"/>
              <a:buChar char="§"/>
            </a:pPr>
            <a:r>
              <a:rPr lang="en-US" b="0" dirty="0" err="1" smtClean="0">
                <a:latin typeface="Arial" panose="020B0604020202020204" pitchFamily="34" charset="0"/>
                <a:cs typeface="Arial" panose="020B0604020202020204" pitchFamily="34" charset="0"/>
              </a:rPr>
              <a:t>Jenis</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serangan</a:t>
            </a:r>
            <a:r>
              <a:rPr lang="en-US" b="0" dirty="0" smtClean="0">
                <a:latin typeface="Arial" panose="020B0604020202020204" pitchFamily="34" charset="0"/>
                <a:cs typeface="Arial" panose="020B0604020202020204" pitchFamily="34" charset="0"/>
              </a:rPr>
              <a:t> Jamming </a:t>
            </a:r>
            <a:r>
              <a:rPr lang="en-US" b="0" dirty="0" err="1" smtClean="0">
                <a:latin typeface="Arial" panose="020B0604020202020204" pitchFamily="34" charset="0"/>
                <a:cs typeface="Arial" panose="020B0604020202020204" pitchFamily="34" charset="0"/>
              </a:rPr>
              <a:t>ini</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biasanya</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dilakukan</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untuk</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melumpuhkan</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ketersediaan</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jaringan</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sehingga</a:t>
            </a:r>
            <a:r>
              <a:rPr lang="en-US" b="0" dirty="0" smtClean="0">
                <a:latin typeface="Arial" panose="020B0604020202020204" pitchFamily="34" charset="0"/>
                <a:cs typeface="Arial" panose="020B0604020202020204" pitchFamily="34" charset="0"/>
              </a:rPr>
              <a:t> wireless user </a:t>
            </a:r>
            <a:r>
              <a:rPr lang="en-US" b="0" dirty="0" err="1" smtClean="0">
                <a:latin typeface="Arial" panose="020B0604020202020204" pitchFamily="34" charset="0"/>
                <a:cs typeface="Arial" panose="020B0604020202020204" pitchFamily="34" charset="0"/>
              </a:rPr>
              <a:t>tidak</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dapat</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mengakses</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jaringan</a:t>
            </a:r>
            <a:endParaRPr lang="en-US" b="0" dirty="0" smtClean="0">
              <a:latin typeface="Arial" panose="020B0604020202020204" pitchFamily="34" charset="0"/>
              <a:cs typeface="Arial" panose="020B0604020202020204" pitchFamily="34" charset="0"/>
            </a:endParaRPr>
          </a:p>
          <a:p>
            <a:pPr algn="just">
              <a:buFont typeface="Wingdings" panose="05000000000000000000" pitchFamily="2" charset="2"/>
              <a:buChar char="§"/>
            </a:pPr>
            <a:r>
              <a:rPr lang="en-US" b="0" dirty="0" err="1" smtClean="0">
                <a:latin typeface="Arial" panose="020B0604020202020204" pitchFamily="34" charset="0"/>
                <a:cs typeface="Arial" panose="020B0604020202020204" pitchFamily="34" charset="0"/>
              </a:rPr>
              <a:t>Mengirimkan</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paket</a:t>
            </a:r>
            <a:r>
              <a:rPr lang="en-US" b="0" dirty="0" smtClean="0">
                <a:latin typeface="Arial" panose="020B0604020202020204" pitchFamily="34" charset="0"/>
                <a:cs typeface="Arial" panose="020B0604020202020204" pitchFamily="34" charset="0"/>
              </a:rPr>
              <a:t> data yang </a:t>
            </a:r>
            <a:r>
              <a:rPr lang="en-US" b="0" dirty="0" err="1" smtClean="0">
                <a:latin typeface="Arial" panose="020B0604020202020204" pitchFamily="34" charset="0"/>
                <a:cs typeface="Arial" panose="020B0604020202020204" pitchFamily="34" charset="0"/>
              </a:rPr>
              <a:t>membanjiri</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lalu</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lintas</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jaringan</a:t>
            </a:r>
            <a:r>
              <a:rPr lang="en-US" b="0" dirty="0" smtClean="0">
                <a:latin typeface="Arial" panose="020B0604020202020204" pitchFamily="34" charset="0"/>
                <a:cs typeface="Arial" panose="020B0604020202020204" pitchFamily="34" charset="0"/>
              </a:rPr>
              <a:t> (flooding), </a:t>
            </a:r>
            <a:r>
              <a:rPr lang="en-US" b="0" dirty="0" err="1" smtClean="0">
                <a:latin typeface="Arial" panose="020B0604020202020204" pitchFamily="34" charset="0"/>
                <a:cs typeface="Arial" panose="020B0604020202020204" pitchFamily="34" charset="0"/>
              </a:rPr>
              <a:t>ada</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dua</a:t>
            </a:r>
            <a:r>
              <a:rPr lang="en-US" b="0" dirty="0" smtClean="0">
                <a:latin typeface="Arial" panose="020B0604020202020204" pitchFamily="34" charset="0"/>
                <a:cs typeface="Arial" panose="020B0604020202020204" pitchFamily="34" charset="0"/>
              </a:rPr>
              <a:t> flooding yang </a:t>
            </a:r>
            <a:r>
              <a:rPr lang="en-US" b="0" dirty="0" err="1" smtClean="0">
                <a:latin typeface="Arial" panose="020B0604020202020204" pitchFamily="34" charset="0"/>
                <a:cs typeface="Arial" panose="020B0604020202020204" pitchFamily="34" charset="0"/>
              </a:rPr>
              <a:t>digunakan</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yaitu</a:t>
            </a:r>
            <a:r>
              <a:rPr lang="en-US" b="0" dirty="0" smtClean="0">
                <a:latin typeface="Arial" panose="020B0604020202020204" pitchFamily="34" charset="0"/>
                <a:cs typeface="Arial" panose="020B0604020202020204" pitchFamily="34" charset="0"/>
              </a:rPr>
              <a:t> :</a:t>
            </a:r>
          </a:p>
          <a:p>
            <a:pPr lvl="1" algn="just">
              <a:buFont typeface="Wingdings" panose="05000000000000000000" pitchFamily="2" charset="2"/>
              <a:buChar char="§"/>
            </a:pPr>
            <a:r>
              <a:rPr lang="en-US" dirty="0">
                <a:latin typeface="Arial" panose="020B0604020202020204" pitchFamily="34" charset="0"/>
                <a:cs typeface="Arial" panose="020B0604020202020204" pitchFamily="34" charset="0"/>
              </a:rPr>
              <a:t>Request flooding </a:t>
            </a:r>
            <a:r>
              <a:rPr lang="en-US" dirty="0" err="1">
                <a:latin typeface="Arial" panose="020B0604020202020204" pitchFamily="34" charset="0"/>
                <a:cs typeface="Arial" panose="020B0604020202020204" pitchFamily="34" charset="0"/>
              </a:rPr>
              <a:t>merupakan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teknik</a:t>
            </a:r>
            <a:r>
              <a:rPr lang="en-US" dirty="0">
                <a:latin typeface="Arial" panose="020B0604020202020204" pitchFamily="34" charset="0"/>
                <a:cs typeface="Arial" panose="020B0604020202020204" pitchFamily="34" charset="0"/>
              </a:rPr>
              <a:t> yang </a:t>
            </a:r>
            <a:r>
              <a:rPr lang="en-US" dirty="0" err="1">
                <a:latin typeface="Arial" panose="020B0604020202020204" pitchFamily="34" charset="0"/>
                <a:cs typeface="Arial" panose="020B0604020202020204" pitchFamily="34" charset="0"/>
              </a:rPr>
              <a:t>digunakan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dengan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membanjiri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jaringan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menggunakan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banyak</a:t>
            </a:r>
            <a:r>
              <a:rPr lang="en-US" dirty="0">
                <a:latin typeface="Arial" panose="020B0604020202020204" pitchFamily="34" charset="0"/>
                <a:cs typeface="Arial" panose="020B0604020202020204" pitchFamily="34" charset="0"/>
              </a:rPr>
              <a:t> request. </a:t>
            </a:r>
            <a:endParaRPr lang="en-US" dirty="0" smtClean="0">
              <a:latin typeface="Arial" panose="020B0604020202020204" pitchFamily="34" charset="0"/>
              <a:cs typeface="Arial" panose="020B0604020202020204" pitchFamily="34" charset="0"/>
            </a:endParaRPr>
          </a:p>
          <a:p>
            <a:pPr lvl="1" algn="just">
              <a:buFont typeface="Wingdings" panose="05000000000000000000" pitchFamily="2" charset="2"/>
              <a:buChar char="§"/>
            </a:pPr>
            <a:r>
              <a:rPr lang="en-US" dirty="0" smtClean="0">
                <a:latin typeface="Arial" panose="020B0604020202020204" pitchFamily="34" charset="0"/>
                <a:cs typeface="Arial" panose="020B0604020202020204" pitchFamily="34" charset="0"/>
              </a:rPr>
              <a:t>Traffic </a:t>
            </a:r>
            <a:r>
              <a:rPr lang="en-US" dirty="0">
                <a:latin typeface="Arial" panose="020B0604020202020204" pitchFamily="34" charset="0"/>
                <a:cs typeface="Arial" panose="020B0604020202020204" pitchFamily="34" charset="0"/>
              </a:rPr>
              <a:t>flooding </a:t>
            </a:r>
            <a:r>
              <a:rPr lang="en-US" dirty="0" err="1" smtClean="0">
                <a:latin typeface="Arial" panose="020B0604020202020204" pitchFamily="34" charset="0"/>
                <a:cs typeface="Arial" panose="020B0604020202020204" pitchFamily="34" charset="0"/>
              </a:rPr>
              <a:t>merupakan</a:t>
            </a:r>
            <a:r>
              <a:rPr lang="en-US" dirty="0" smtClean="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teknik</a:t>
            </a:r>
            <a:r>
              <a:rPr lang="en-US" dirty="0">
                <a:latin typeface="Arial" panose="020B0604020202020204" pitchFamily="34" charset="0"/>
                <a:cs typeface="Arial" panose="020B0604020202020204" pitchFamily="34" charset="0"/>
              </a:rPr>
              <a:t> yang </a:t>
            </a:r>
            <a:r>
              <a:rPr lang="en-US" dirty="0" err="1">
                <a:latin typeface="Arial" panose="020B0604020202020204" pitchFamily="34" charset="0"/>
                <a:cs typeface="Arial" panose="020B0604020202020204" pitchFamily="34" charset="0"/>
              </a:rPr>
              <a:t>digunakan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dengan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membanjiri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lalu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lintas</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jaringan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dengan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banyak</a:t>
            </a:r>
            <a:r>
              <a:rPr lang="en-US" dirty="0">
                <a:latin typeface="Arial" panose="020B0604020202020204" pitchFamily="34" charset="0"/>
                <a:cs typeface="Arial" panose="020B0604020202020204" pitchFamily="34" charset="0"/>
              </a:rPr>
              <a:t> data. </a:t>
            </a:r>
            <a:endParaRPr lang="en-US" dirty="0" smtClean="0">
              <a:latin typeface="Arial" panose="020B0604020202020204" pitchFamily="34" charset="0"/>
              <a:cs typeface="Arial" panose="020B0604020202020204" pitchFamily="34" charset="0"/>
            </a:endParaRPr>
          </a:p>
        </p:txBody>
      </p:sp>
      <p:sp>
        <p:nvSpPr>
          <p:cNvPr id="5" name="Title 3"/>
          <p:cNvSpPr>
            <a:spLocks noGrp="1"/>
          </p:cNvSpPr>
          <p:nvPr>
            <p:ph type="title"/>
          </p:nvPr>
        </p:nvSpPr>
        <p:spPr>
          <a:xfrm>
            <a:off x="914400" y="731838"/>
            <a:ext cx="11014248" cy="563562"/>
          </a:xfrm>
        </p:spPr>
        <p:txBody>
          <a:bodyPr/>
          <a:lstStyle/>
          <a:p>
            <a:r>
              <a:rPr lang="en-US" sz="2400" dirty="0"/>
              <a:t>WLAN </a:t>
            </a:r>
            <a:r>
              <a:rPr lang="en-US" sz="2400" dirty="0" smtClean="0"/>
              <a:t>Vulnerabilities							</a:t>
            </a:r>
            <a:endParaRPr lang="en-US" sz="2400" dirty="0"/>
          </a:p>
        </p:txBody>
      </p:sp>
    </p:spTree>
    <p:extLst>
      <p:ext uri="{BB962C8B-B14F-4D97-AF65-F5344CB8AC3E}">
        <p14:creationId xmlns:p14="http://schemas.microsoft.com/office/powerpoint/2010/main" val="1282900549"/>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5238" y="3576526"/>
            <a:ext cx="1062379" cy="886876"/>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66885" y="4590903"/>
            <a:ext cx="1098384" cy="916933"/>
          </a:xfrm>
          <a:prstGeom prst="rect">
            <a:avLst/>
          </a:prstGeom>
        </p:spPr>
      </p:pic>
      <p:sp>
        <p:nvSpPr>
          <p:cNvPr id="32" name="Rectangle 31"/>
          <p:cNvSpPr/>
          <p:nvPr/>
        </p:nvSpPr>
        <p:spPr>
          <a:xfrm>
            <a:off x="2754471" y="1355054"/>
            <a:ext cx="6240811" cy="584775"/>
          </a:xfrm>
          <a:prstGeom prst="rect">
            <a:avLst/>
          </a:prstGeom>
          <a:noFill/>
        </p:spPr>
        <p:txBody>
          <a:bodyPr wrap="none" lIns="91440" tIns="45720" rIns="91440" bIns="45720">
            <a:spAutoFit/>
          </a:bodyPr>
          <a:lstStyle/>
          <a:p>
            <a:pPr marL="0" indent="0">
              <a:buNone/>
            </a:pPr>
            <a:r>
              <a:rPr lang="en-US" sz="3200" b="1"/>
              <a:t>Denial of service attack (DDoS)</a:t>
            </a:r>
          </a:p>
        </p:txBody>
      </p:sp>
      <p:cxnSp>
        <p:nvCxnSpPr>
          <p:cNvPr id="3" name="Straight Arrow Connector 2"/>
          <p:cNvCxnSpPr/>
          <p:nvPr/>
        </p:nvCxnSpPr>
        <p:spPr>
          <a:xfrm>
            <a:off x="5361171" y="2895620"/>
            <a:ext cx="3566200" cy="0"/>
          </a:xfrm>
          <a:prstGeom prst="straightConnector1">
            <a:avLst/>
          </a:prstGeom>
          <a:ln w="57150">
            <a:solidFill>
              <a:srgbClr val="692AA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2473352" y="3022328"/>
            <a:ext cx="1142474" cy="970931"/>
          </a:xfrm>
          <a:prstGeom prst="straightConnector1">
            <a:avLst/>
          </a:prstGeom>
          <a:ln w="57150">
            <a:solidFill>
              <a:srgbClr val="692AA2"/>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6314556" y="4654049"/>
            <a:ext cx="1659429" cy="369332"/>
          </a:xfrm>
          <a:prstGeom prst="rect">
            <a:avLst/>
          </a:prstGeom>
          <a:noFill/>
        </p:spPr>
        <p:txBody>
          <a:bodyPr wrap="none" rtlCol="0">
            <a:spAutoFit/>
          </a:bodyPr>
          <a:lstStyle/>
          <a:p>
            <a:r>
              <a:rPr lang="en-US" b="1" smtClean="0"/>
              <a:t>Request Data</a:t>
            </a:r>
            <a:endParaRPr lang="en-US" b="1"/>
          </a:p>
        </p:txBody>
      </p:sp>
      <p:sp>
        <p:nvSpPr>
          <p:cNvPr id="44" name="Rectangle 43"/>
          <p:cNvSpPr/>
          <p:nvPr/>
        </p:nvSpPr>
        <p:spPr>
          <a:xfrm>
            <a:off x="624284" y="4509121"/>
            <a:ext cx="1824538" cy="584775"/>
          </a:xfrm>
          <a:prstGeom prst="rect">
            <a:avLst/>
          </a:prstGeom>
          <a:noFill/>
        </p:spPr>
        <p:txBody>
          <a:bodyPr wrap="none" lIns="91440" tIns="45720" rIns="91440" bIns="45720">
            <a:spAutoFit/>
          </a:bodyPr>
          <a:lstStyle/>
          <a:p>
            <a:pPr marL="0" indent="0">
              <a:buNone/>
            </a:pPr>
            <a:r>
              <a:rPr lang="en-US" sz="3200" b="1" smtClean="0"/>
              <a:t>Attacker</a:t>
            </a:r>
            <a:endParaRPr lang="en-US" sz="3200" b="1"/>
          </a:p>
        </p:txBody>
      </p:sp>
      <p:sp>
        <p:nvSpPr>
          <p:cNvPr id="45" name="Rectangle 44"/>
          <p:cNvSpPr/>
          <p:nvPr/>
        </p:nvSpPr>
        <p:spPr>
          <a:xfrm>
            <a:off x="3287688" y="5661248"/>
            <a:ext cx="2422458" cy="707886"/>
          </a:xfrm>
          <a:prstGeom prst="rect">
            <a:avLst/>
          </a:prstGeom>
          <a:noFill/>
        </p:spPr>
        <p:txBody>
          <a:bodyPr wrap="none" lIns="91440" tIns="45720" rIns="91440" bIns="45720">
            <a:spAutoFit/>
          </a:bodyPr>
          <a:lstStyle/>
          <a:p>
            <a:pPr marL="0" indent="0" algn="ctr">
              <a:buNone/>
            </a:pPr>
            <a:r>
              <a:rPr lang="en-US" sz="2000" b="1" smtClean="0"/>
              <a:t>Bot B</a:t>
            </a:r>
          </a:p>
          <a:p>
            <a:pPr marL="0" indent="0" algn="ctr">
              <a:buNone/>
            </a:pPr>
            <a:r>
              <a:rPr lang="en-US" sz="2000" b="1" smtClean="0"/>
              <a:t>(User Non-human)</a:t>
            </a:r>
            <a:endParaRPr lang="en-US" sz="2000" b="1"/>
          </a:p>
        </p:txBody>
      </p:sp>
      <p:sp>
        <p:nvSpPr>
          <p:cNvPr id="46" name="Rectangle 45"/>
          <p:cNvSpPr/>
          <p:nvPr/>
        </p:nvSpPr>
        <p:spPr>
          <a:xfrm>
            <a:off x="9670948" y="4756981"/>
            <a:ext cx="1406154" cy="584775"/>
          </a:xfrm>
          <a:prstGeom prst="rect">
            <a:avLst/>
          </a:prstGeom>
          <a:noFill/>
        </p:spPr>
        <p:txBody>
          <a:bodyPr wrap="none" lIns="91440" tIns="45720" rIns="91440" bIns="45720">
            <a:spAutoFit/>
          </a:bodyPr>
          <a:lstStyle/>
          <a:p>
            <a:pPr marL="0" indent="0">
              <a:buNone/>
            </a:pPr>
            <a:r>
              <a:rPr lang="en-US" sz="3200" b="1" smtClean="0"/>
              <a:t>Target</a:t>
            </a:r>
            <a:endParaRPr lang="en-US" sz="3200" b="1"/>
          </a:p>
        </p:txBody>
      </p:sp>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58962" y="2310983"/>
            <a:ext cx="1098384" cy="916933"/>
          </a:xfrm>
          <a:prstGeom prst="rect">
            <a:avLst/>
          </a:prstGeom>
        </p:spPr>
      </p:pic>
      <p:sp>
        <p:nvSpPr>
          <p:cNvPr id="20" name="Rectangle 19"/>
          <p:cNvSpPr/>
          <p:nvPr/>
        </p:nvSpPr>
        <p:spPr>
          <a:xfrm>
            <a:off x="3279765" y="3381328"/>
            <a:ext cx="2422458" cy="707886"/>
          </a:xfrm>
          <a:prstGeom prst="rect">
            <a:avLst/>
          </a:prstGeom>
          <a:noFill/>
        </p:spPr>
        <p:txBody>
          <a:bodyPr wrap="none" lIns="91440" tIns="45720" rIns="91440" bIns="45720">
            <a:spAutoFit/>
          </a:bodyPr>
          <a:lstStyle/>
          <a:p>
            <a:pPr marL="0" indent="0" algn="ctr">
              <a:buNone/>
            </a:pPr>
            <a:r>
              <a:rPr lang="en-US" sz="2000" b="1" smtClean="0"/>
              <a:t>Bot A</a:t>
            </a:r>
          </a:p>
          <a:p>
            <a:pPr marL="0" indent="0" algn="ctr">
              <a:buNone/>
            </a:pPr>
            <a:r>
              <a:rPr lang="en-US" sz="2000" b="1" smtClean="0"/>
              <a:t>(User Non-human)</a:t>
            </a:r>
            <a:endParaRPr lang="en-US" sz="2000" b="1"/>
          </a:p>
        </p:txBody>
      </p:sp>
      <p:cxnSp>
        <p:nvCxnSpPr>
          <p:cNvPr id="23" name="Straight Arrow Connector 22"/>
          <p:cNvCxnSpPr/>
          <p:nvPr/>
        </p:nvCxnSpPr>
        <p:spPr>
          <a:xfrm flipH="1" flipV="1">
            <a:off x="2473352" y="4061027"/>
            <a:ext cx="1246384" cy="988343"/>
          </a:xfrm>
          <a:prstGeom prst="straightConnector1">
            <a:avLst/>
          </a:prstGeom>
          <a:ln w="57150">
            <a:solidFill>
              <a:srgbClr val="692AA2"/>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00868" y="2749293"/>
            <a:ext cx="1546314" cy="1903156"/>
          </a:xfrm>
          <a:prstGeom prst="rect">
            <a:avLst/>
          </a:prstGeom>
        </p:spPr>
      </p:pic>
      <p:cxnSp>
        <p:nvCxnSpPr>
          <p:cNvPr id="28" name="Straight Arrow Connector 27"/>
          <p:cNvCxnSpPr/>
          <p:nvPr/>
        </p:nvCxnSpPr>
        <p:spPr>
          <a:xfrm>
            <a:off x="5361171" y="5049368"/>
            <a:ext cx="3566200" cy="0"/>
          </a:xfrm>
          <a:prstGeom prst="straightConnector1">
            <a:avLst/>
          </a:prstGeom>
          <a:ln w="57150">
            <a:solidFill>
              <a:srgbClr val="692AA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348128" y="2409913"/>
            <a:ext cx="1659429" cy="369332"/>
          </a:xfrm>
          <a:prstGeom prst="rect">
            <a:avLst/>
          </a:prstGeom>
          <a:noFill/>
        </p:spPr>
        <p:txBody>
          <a:bodyPr wrap="none" rtlCol="0">
            <a:spAutoFit/>
          </a:bodyPr>
          <a:lstStyle/>
          <a:p>
            <a:r>
              <a:rPr lang="en-US" b="1" smtClean="0"/>
              <a:t>Request Data</a:t>
            </a:r>
            <a:endParaRPr lang="en-US" b="1"/>
          </a:p>
        </p:txBody>
      </p:sp>
      <p:sp>
        <p:nvSpPr>
          <p:cNvPr id="21" name="Title 3"/>
          <p:cNvSpPr>
            <a:spLocks noGrp="1"/>
          </p:cNvSpPr>
          <p:nvPr>
            <p:ph type="title"/>
          </p:nvPr>
        </p:nvSpPr>
        <p:spPr>
          <a:xfrm>
            <a:off x="914400" y="731838"/>
            <a:ext cx="11014248" cy="563562"/>
          </a:xfrm>
        </p:spPr>
        <p:txBody>
          <a:bodyPr/>
          <a:lstStyle/>
          <a:p>
            <a:r>
              <a:rPr lang="en-US" sz="2400" dirty="0"/>
              <a:t>WLAN </a:t>
            </a:r>
            <a:r>
              <a:rPr lang="en-US" sz="2400" dirty="0" smtClean="0"/>
              <a:t>Vulnerabilities							</a:t>
            </a:r>
            <a:endParaRPr lang="en-US" sz="2400" dirty="0"/>
          </a:p>
        </p:txBody>
      </p:sp>
    </p:spTree>
    <p:extLst>
      <p:ext uri="{BB962C8B-B14F-4D97-AF65-F5344CB8AC3E}">
        <p14:creationId xmlns:p14="http://schemas.microsoft.com/office/powerpoint/2010/main" val="1874566089"/>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3084" y="3429000"/>
            <a:ext cx="10363200" cy="822299"/>
          </a:xfrm>
        </p:spPr>
        <p:txBody>
          <a:bodyPr/>
          <a:lstStyle/>
          <a:p>
            <a:pPr algn="ctr"/>
            <a:r>
              <a:rPr lang="nl-NL" dirty="0">
                <a:solidFill>
                  <a:srgbClr val="C00000"/>
                </a:solidFill>
              </a:rPr>
              <a:t>Cellular Vulnerabilities</a:t>
            </a:r>
            <a:endParaRPr lang="en-US" dirty="0">
              <a:solidFill>
                <a:srgbClr val="C00000"/>
              </a:solidFill>
            </a:endParaRPr>
          </a:p>
        </p:txBody>
      </p:sp>
      <p:sp>
        <p:nvSpPr>
          <p:cNvPr id="3" name="Text Placeholder 2"/>
          <p:cNvSpPr>
            <a:spLocks noGrp="1"/>
          </p:cNvSpPr>
          <p:nvPr>
            <p:ph type="body" idx="1"/>
          </p:nvPr>
        </p:nvSpPr>
        <p:spPr>
          <a:xfrm>
            <a:off x="963084" y="2906713"/>
            <a:ext cx="10363200" cy="522287"/>
          </a:xfrm>
        </p:spPr>
        <p:txBody>
          <a:bodyPr/>
          <a:lstStyle/>
          <a:p>
            <a:pPr algn="ctr"/>
            <a:r>
              <a:rPr lang="nl-NL">
                <a:solidFill>
                  <a:srgbClr val="692AA2"/>
                </a:solidFill>
              </a:rPr>
              <a:t>(Kerentanan Jaringan </a:t>
            </a:r>
            <a:r>
              <a:rPr lang="nl-NL" smtClean="0">
                <a:solidFill>
                  <a:srgbClr val="692AA2"/>
                </a:solidFill>
              </a:rPr>
              <a:t>Seluler)</a:t>
            </a:r>
            <a:endParaRPr lang="en-US"/>
          </a:p>
        </p:txBody>
      </p:sp>
    </p:spTree>
    <p:extLst>
      <p:ext uri="{BB962C8B-B14F-4D97-AF65-F5344CB8AC3E}">
        <p14:creationId xmlns:p14="http://schemas.microsoft.com/office/powerpoint/2010/main" val="34213282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09600" y="1484784"/>
            <a:ext cx="10972800" cy="2160240"/>
          </a:xfrm>
        </p:spPr>
        <p:txBody>
          <a:bodyPr/>
          <a:lstStyle/>
          <a:p>
            <a:pPr algn="just">
              <a:buFont typeface="Wingdings" panose="05000000000000000000" pitchFamily="2" charset="2"/>
              <a:buChar char="§"/>
            </a:pPr>
            <a:r>
              <a:rPr lang="en-US" sz="2400" b="0" dirty="0" err="1">
                <a:latin typeface="Arial" panose="020B0604020202020204" pitchFamily="34" charset="0"/>
                <a:cs typeface="Arial" panose="020B0604020202020204" pitchFamily="34" charset="0"/>
              </a:rPr>
              <a:t>Jaringan</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seluler</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merupakan</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jaringan</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nirkabel</a:t>
            </a:r>
            <a:r>
              <a:rPr lang="en-US" sz="2400" b="0" dirty="0">
                <a:latin typeface="Arial" panose="020B0604020202020204" pitchFamily="34" charset="0"/>
                <a:cs typeface="Arial" panose="020B0604020202020204" pitchFamily="34" charset="0"/>
              </a:rPr>
              <a:t> yang </a:t>
            </a:r>
            <a:r>
              <a:rPr lang="en-US" sz="2400" b="0" dirty="0" err="1">
                <a:latin typeface="Arial" panose="020B0604020202020204" pitchFamily="34" charset="0"/>
                <a:cs typeface="Arial" panose="020B0604020202020204" pitchFamily="34" charset="0"/>
              </a:rPr>
              <a:t>bertujuan</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untuk</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meningkatkan</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kapasitas</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penggunaan</a:t>
            </a:r>
            <a:r>
              <a:rPr lang="en-US" sz="2400" b="0" dirty="0">
                <a:latin typeface="Arial" panose="020B0604020202020204" pitchFamily="34" charset="0"/>
                <a:cs typeface="Arial" panose="020B0604020202020204" pitchFamily="34" charset="0"/>
              </a:rPr>
              <a:t> device mobile </a:t>
            </a:r>
            <a:endParaRPr lang="en-US" sz="2400" b="0" dirty="0" smtClean="0">
              <a:latin typeface="Arial" panose="020B0604020202020204" pitchFamily="34" charset="0"/>
              <a:cs typeface="Arial" panose="020B0604020202020204" pitchFamily="34" charset="0"/>
            </a:endParaRPr>
          </a:p>
          <a:p>
            <a:pPr algn="just">
              <a:buFont typeface="Wingdings" panose="05000000000000000000" pitchFamily="2" charset="2"/>
              <a:buChar char="§"/>
            </a:pPr>
            <a:r>
              <a:rPr lang="en-US" sz="2400" b="0" dirty="0" err="1">
                <a:latin typeface="Arial" panose="020B0604020202020204" pitchFamily="34" charset="0"/>
                <a:cs typeface="Arial" panose="020B0604020202020204" pitchFamily="34" charset="0"/>
              </a:rPr>
              <a:t>Sistem</a:t>
            </a:r>
            <a:r>
              <a:rPr lang="en-US" sz="2400" b="0" dirty="0">
                <a:latin typeface="Arial" panose="020B0604020202020204" pitchFamily="34" charset="0"/>
                <a:cs typeface="Arial" panose="020B0604020202020204" pitchFamily="34" charset="0"/>
              </a:rPr>
              <a:t> yang </a:t>
            </a:r>
            <a:r>
              <a:rPr lang="en-US" sz="2400" b="0" dirty="0" err="1">
                <a:latin typeface="Arial" panose="020B0604020202020204" pitchFamily="34" charset="0"/>
                <a:cs typeface="Arial" panose="020B0604020202020204" pitchFamily="34" charset="0"/>
              </a:rPr>
              <a:t>digunakan</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pada</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jaringan</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seluler</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adalah</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sistem</a:t>
            </a:r>
            <a:r>
              <a:rPr lang="en-US" sz="2400" b="0" dirty="0">
                <a:latin typeface="Arial" panose="020B0604020202020204" pitchFamily="34" charset="0"/>
                <a:cs typeface="Arial" panose="020B0604020202020204" pitchFamily="34" charset="0"/>
              </a:rPr>
              <a:t> </a:t>
            </a:r>
            <a:r>
              <a:rPr lang="en-US" sz="2400" b="0" dirty="0" smtClean="0">
                <a:latin typeface="Arial" panose="020B0604020202020204" pitchFamily="34" charset="0"/>
                <a:cs typeface="Arial" panose="020B0604020202020204" pitchFamily="34" charset="0"/>
              </a:rPr>
              <a:t>yang </a:t>
            </a:r>
            <a:r>
              <a:rPr lang="en-US" sz="2400" b="0" dirty="0" err="1">
                <a:latin typeface="Arial" panose="020B0604020202020204" pitchFamily="34" charset="0"/>
                <a:cs typeface="Arial" panose="020B0604020202020204" pitchFamily="34" charset="0"/>
              </a:rPr>
              <a:t>menggunakan</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daya</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rendah</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sehingga</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lebih</a:t>
            </a:r>
            <a:r>
              <a:rPr lang="en-US" sz="2400" b="0" dirty="0">
                <a:latin typeface="Arial" panose="020B0604020202020204" pitchFamily="34" charset="0"/>
                <a:cs typeface="Arial" panose="020B0604020202020204" pitchFamily="34" charset="0"/>
              </a:rPr>
              <a:t> cost effective </a:t>
            </a:r>
            <a:r>
              <a:rPr lang="en-US" sz="2400" b="0" dirty="0" err="1">
                <a:latin typeface="Arial" panose="020B0604020202020204" pitchFamily="34" charset="0"/>
                <a:cs typeface="Arial" panose="020B0604020202020204" pitchFamily="34" charset="0"/>
              </a:rPr>
              <a:t>dalam</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penggunaannya</a:t>
            </a:r>
            <a:r>
              <a:rPr lang="en-US" sz="2400" b="0" dirty="0">
                <a:latin typeface="Arial" panose="020B0604020202020204" pitchFamily="34" charset="0"/>
                <a:cs typeface="Arial" panose="020B0604020202020204" pitchFamily="34" charset="0"/>
              </a:rPr>
              <a:t>. </a:t>
            </a:r>
            <a:endParaRPr lang="en-US" sz="2400" b="0" dirty="0" smtClean="0">
              <a:latin typeface="Arial" panose="020B0604020202020204" pitchFamily="34" charset="0"/>
              <a:cs typeface="Arial" panose="020B0604020202020204" pitchFamily="34" charset="0"/>
            </a:endParaRPr>
          </a:p>
          <a:p>
            <a:pPr algn="just">
              <a:buFont typeface="Wingdings" panose="05000000000000000000" pitchFamily="2" charset="2"/>
              <a:buChar char="§"/>
            </a:pPr>
            <a:r>
              <a:rPr lang="en-US" sz="2400" b="0" dirty="0" err="1" smtClean="0">
                <a:latin typeface="Arial" panose="020B0604020202020204" pitchFamily="34" charset="0"/>
                <a:cs typeface="Arial" panose="020B0604020202020204" pitchFamily="34" charset="0"/>
              </a:rPr>
              <a:t>Setiap</a:t>
            </a:r>
            <a:r>
              <a:rPr lang="en-US" sz="2400" b="0" dirty="0" smtClean="0">
                <a:latin typeface="Arial" panose="020B0604020202020204" pitchFamily="34" charset="0"/>
                <a:cs typeface="Arial" panose="020B0604020202020204" pitchFamily="34" charset="0"/>
              </a:rPr>
              <a:t> </a:t>
            </a:r>
            <a:r>
              <a:rPr lang="en-US" sz="2400" b="0" dirty="0">
                <a:latin typeface="Arial" panose="020B0604020202020204" pitchFamily="34" charset="0"/>
                <a:cs typeface="Arial" panose="020B0604020202020204" pitchFamily="34" charset="0"/>
              </a:rPr>
              <a:t>device yang </a:t>
            </a:r>
            <a:r>
              <a:rPr lang="en-US" sz="2400" b="0" dirty="0" err="1">
                <a:latin typeface="Arial" panose="020B0604020202020204" pitchFamily="34" charset="0"/>
                <a:cs typeface="Arial" panose="020B0604020202020204" pitchFamily="34" charset="0"/>
              </a:rPr>
              <a:t>berperan</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dalam</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jaringan</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seluler</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akan</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memiliki</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antena</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masing</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masing</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menggunakan</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daya</a:t>
            </a:r>
            <a:r>
              <a:rPr lang="en-US" sz="2400" b="0" dirty="0">
                <a:latin typeface="Arial" panose="020B0604020202020204" pitchFamily="34" charset="0"/>
                <a:cs typeface="Arial" panose="020B0604020202020204" pitchFamily="34" charset="0"/>
              </a:rPr>
              <a:t> yang relative </a:t>
            </a:r>
            <a:r>
              <a:rPr lang="en-US" sz="2400" b="0" dirty="0" err="1">
                <a:latin typeface="Arial" panose="020B0604020202020204" pitchFamily="34" charset="0"/>
                <a:cs typeface="Arial" panose="020B0604020202020204" pitchFamily="34" charset="0"/>
              </a:rPr>
              <a:t>randah</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dan</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antara</a:t>
            </a:r>
            <a:r>
              <a:rPr lang="en-US" sz="2400" b="0" dirty="0">
                <a:latin typeface="Arial" panose="020B0604020202020204" pitchFamily="34" charset="0"/>
                <a:cs typeface="Arial" panose="020B0604020202020204" pitchFamily="34" charset="0"/>
              </a:rPr>
              <a:t> device yang </a:t>
            </a:r>
            <a:r>
              <a:rPr lang="en-US" sz="2400" b="0" dirty="0" err="1">
                <a:latin typeface="Arial" panose="020B0604020202020204" pitchFamily="34" charset="0"/>
                <a:cs typeface="Arial" panose="020B0604020202020204" pitchFamily="34" charset="0"/>
              </a:rPr>
              <a:t>saling</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berhubungan</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contohnya</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antara</a:t>
            </a:r>
            <a:r>
              <a:rPr lang="en-US" sz="2400" b="0" dirty="0">
                <a:latin typeface="Arial" panose="020B0604020202020204" pitchFamily="34" charset="0"/>
                <a:cs typeface="Arial" panose="020B0604020202020204" pitchFamily="34" charset="0"/>
              </a:rPr>
              <a:t> device </a:t>
            </a:r>
            <a:r>
              <a:rPr lang="en-US" sz="2400" b="0" dirty="0" err="1">
                <a:latin typeface="Arial" panose="020B0604020202020204" pitchFamily="34" charset="0"/>
                <a:cs typeface="Arial" panose="020B0604020202020204" pitchFamily="34" charset="0"/>
              </a:rPr>
              <a:t>pengguna</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dengan</a:t>
            </a:r>
            <a:r>
              <a:rPr lang="en-US" sz="2400" b="0" dirty="0">
                <a:latin typeface="Arial" panose="020B0604020202020204" pitchFamily="34" charset="0"/>
                <a:cs typeface="Arial" panose="020B0604020202020204" pitchFamily="34" charset="0"/>
              </a:rPr>
              <a:t> BTS </a:t>
            </a:r>
            <a:r>
              <a:rPr lang="en-US" sz="2400" b="0" dirty="0" err="1">
                <a:latin typeface="Arial" panose="020B0604020202020204" pitchFamily="34" charset="0"/>
                <a:cs typeface="Arial" panose="020B0604020202020204" pitchFamily="34" charset="0"/>
              </a:rPr>
              <a:t>akan</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menggunakan</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frekuensi</a:t>
            </a:r>
            <a:r>
              <a:rPr lang="en-US" sz="2400" b="0" dirty="0">
                <a:latin typeface="Arial" panose="020B0604020202020204" pitchFamily="34" charset="0"/>
                <a:cs typeface="Arial" panose="020B0604020202020204" pitchFamily="34" charset="0"/>
              </a:rPr>
              <a:t> yang </a:t>
            </a:r>
            <a:r>
              <a:rPr lang="en-US" sz="2400" b="0" dirty="0" err="1">
                <a:latin typeface="Arial" panose="020B0604020202020204" pitchFamily="34" charset="0"/>
                <a:cs typeface="Arial" panose="020B0604020202020204" pitchFamily="34" charset="0"/>
              </a:rPr>
              <a:t>berbeda</a:t>
            </a:r>
            <a:r>
              <a:rPr lang="en-US" sz="2400" b="0" dirty="0">
                <a:latin typeface="Arial" panose="020B0604020202020204" pitchFamily="34" charset="0"/>
                <a:cs typeface="Arial" panose="020B0604020202020204" pitchFamily="34" charset="0"/>
              </a:rPr>
              <a:t>, agar </a:t>
            </a:r>
            <a:r>
              <a:rPr lang="en-US" sz="2400" b="0" dirty="0" err="1">
                <a:latin typeface="Arial" panose="020B0604020202020204" pitchFamily="34" charset="0"/>
                <a:cs typeface="Arial" panose="020B0604020202020204" pitchFamily="34" charset="0"/>
              </a:rPr>
              <a:t>mengurangi</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terjadi</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interferensi</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ataupun</a:t>
            </a:r>
            <a:r>
              <a:rPr lang="en-US" sz="2400" b="0" dirty="0">
                <a:latin typeface="Arial" panose="020B0604020202020204" pitchFamily="34" charset="0"/>
                <a:cs typeface="Arial" panose="020B0604020202020204" pitchFamily="34" charset="0"/>
              </a:rPr>
              <a:t> crosstalk.</a:t>
            </a:r>
          </a:p>
        </p:txBody>
      </p:sp>
      <p:sp>
        <p:nvSpPr>
          <p:cNvPr id="6" name="Title 3"/>
          <p:cNvSpPr txBox="1">
            <a:spLocks/>
          </p:cNvSpPr>
          <p:nvPr/>
        </p:nvSpPr>
        <p:spPr bwMode="white">
          <a:xfrm>
            <a:off x="911424" y="692696"/>
            <a:ext cx="11014248"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b="1" baseline="0">
                <a:solidFill>
                  <a:schemeClr val="bg1"/>
                </a:solidFill>
                <a:latin typeface="+mj-lt"/>
                <a:ea typeface="+mj-ea"/>
                <a:cs typeface="+mj-cs"/>
              </a:defRPr>
            </a:lvl1pPr>
            <a:lvl2pPr algn="l" rtl="0" eaLnBrk="1" fontAlgn="base" hangingPunct="1">
              <a:spcBef>
                <a:spcPct val="0"/>
              </a:spcBef>
              <a:spcAft>
                <a:spcPct val="0"/>
              </a:spcAft>
              <a:defRPr sz="3200" b="1">
                <a:solidFill>
                  <a:schemeClr val="bg1"/>
                </a:solidFill>
                <a:latin typeface="Verdana" pitchFamily="34" charset="0"/>
              </a:defRPr>
            </a:lvl2pPr>
            <a:lvl3pPr algn="l" rtl="0" eaLnBrk="1" fontAlgn="base" hangingPunct="1">
              <a:spcBef>
                <a:spcPct val="0"/>
              </a:spcBef>
              <a:spcAft>
                <a:spcPct val="0"/>
              </a:spcAft>
              <a:defRPr sz="3200" b="1">
                <a:solidFill>
                  <a:schemeClr val="bg1"/>
                </a:solidFill>
                <a:latin typeface="Verdana" pitchFamily="34" charset="0"/>
              </a:defRPr>
            </a:lvl3pPr>
            <a:lvl4pPr algn="l" rtl="0" eaLnBrk="1" fontAlgn="base" hangingPunct="1">
              <a:spcBef>
                <a:spcPct val="0"/>
              </a:spcBef>
              <a:spcAft>
                <a:spcPct val="0"/>
              </a:spcAft>
              <a:defRPr sz="3200" b="1">
                <a:solidFill>
                  <a:schemeClr val="bg1"/>
                </a:solidFill>
                <a:latin typeface="Verdana" pitchFamily="34" charset="0"/>
              </a:defRPr>
            </a:lvl4pPr>
            <a:lvl5pPr algn="l" rtl="0" eaLnBrk="1" fontAlgn="base" hangingPunct="1">
              <a:spcBef>
                <a:spcPct val="0"/>
              </a:spcBef>
              <a:spcAft>
                <a:spcPct val="0"/>
              </a:spcAft>
              <a:defRPr sz="3200" b="1">
                <a:solidFill>
                  <a:schemeClr val="bg1"/>
                </a:solidFill>
                <a:latin typeface="Verdana" pitchFamily="34" charset="0"/>
              </a:defRPr>
            </a:lvl5pPr>
            <a:lvl6pPr marL="457200" algn="l" rtl="0" eaLnBrk="1" fontAlgn="base" hangingPunct="1">
              <a:spcBef>
                <a:spcPct val="0"/>
              </a:spcBef>
              <a:spcAft>
                <a:spcPct val="0"/>
              </a:spcAft>
              <a:defRPr sz="3200" b="1">
                <a:solidFill>
                  <a:schemeClr val="bg1"/>
                </a:solidFill>
                <a:latin typeface="Verdana" pitchFamily="34" charset="0"/>
              </a:defRPr>
            </a:lvl6pPr>
            <a:lvl7pPr marL="914400" algn="l" rtl="0" eaLnBrk="1" fontAlgn="base" hangingPunct="1">
              <a:spcBef>
                <a:spcPct val="0"/>
              </a:spcBef>
              <a:spcAft>
                <a:spcPct val="0"/>
              </a:spcAft>
              <a:defRPr sz="3200" b="1">
                <a:solidFill>
                  <a:schemeClr val="bg1"/>
                </a:solidFill>
                <a:latin typeface="Verdana" pitchFamily="34" charset="0"/>
              </a:defRPr>
            </a:lvl7pPr>
            <a:lvl8pPr marL="1371600" algn="l" rtl="0" eaLnBrk="1" fontAlgn="base" hangingPunct="1">
              <a:spcBef>
                <a:spcPct val="0"/>
              </a:spcBef>
              <a:spcAft>
                <a:spcPct val="0"/>
              </a:spcAft>
              <a:defRPr sz="3200" b="1">
                <a:solidFill>
                  <a:schemeClr val="bg1"/>
                </a:solidFill>
                <a:latin typeface="Verdana" pitchFamily="34" charset="0"/>
              </a:defRPr>
            </a:lvl8pPr>
            <a:lvl9pPr marL="1828800" algn="l" rtl="0" eaLnBrk="1" fontAlgn="base" hangingPunct="1">
              <a:spcBef>
                <a:spcPct val="0"/>
              </a:spcBef>
              <a:spcAft>
                <a:spcPct val="0"/>
              </a:spcAft>
              <a:defRPr sz="3200" b="1">
                <a:solidFill>
                  <a:schemeClr val="bg1"/>
                </a:solidFill>
                <a:latin typeface="Verdana" pitchFamily="34" charset="0"/>
              </a:defRPr>
            </a:lvl9pPr>
          </a:lstStyle>
          <a:p>
            <a:r>
              <a:rPr lang="en-US" sz="2400" dirty="0"/>
              <a:t>Cellular</a:t>
            </a:r>
            <a:r>
              <a:rPr lang="en-US" sz="2400" kern="0" dirty="0" smtClean="0"/>
              <a:t> Vulnerabilities						</a:t>
            </a:r>
            <a:endParaRPr lang="en-US" sz="2400" kern="0" dirty="0"/>
          </a:p>
        </p:txBody>
      </p:sp>
    </p:spTree>
    <p:extLst>
      <p:ext uri="{BB962C8B-B14F-4D97-AF65-F5344CB8AC3E}">
        <p14:creationId xmlns:p14="http://schemas.microsoft.com/office/powerpoint/2010/main" val="2041502635"/>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4" descr="Cellular System                                                002828C9  Mnementh                      BEAE7A2F:"/>
          <p:cNvPicPr>
            <a:picLocks noChangeAspect="1" noChangeArrowheads="1"/>
          </p:cNvPicPr>
          <p:nvPr/>
        </p:nvPicPr>
        <p:blipFill>
          <a:blip r:embed="rId3">
            <a:extLst>
              <a:ext uri="{28A0092B-C50C-407E-A947-70E740481C1C}">
                <a14:useLocalDpi xmlns:a14="http://schemas.microsoft.com/office/drawing/2010/main" val="0"/>
              </a:ext>
            </a:extLst>
          </a:blip>
          <a:srcRect l="3580" t="18529" r="3580" b="23161"/>
          <a:stretch>
            <a:fillRect/>
          </a:stretch>
        </p:blipFill>
        <p:spPr bwMode="auto">
          <a:xfrm>
            <a:off x="407368" y="1412776"/>
            <a:ext cx="10837204" cy="5256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3"/>
          <p:cNvSpPr txBox="1">
            <a:spLocks/>
          </p:cNvSpPr>
          <p:nvPr/>
        </p:nvSpPr>
        <p:spPr bwMode="white">
          <a:xfrm>
            <a:off x="911424" y="692696"/>
            <a:ext cx="11014248"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b="1" baseline="0">
                <a:solidFill>
                  <a:schemeClr val="bg1"/>
                </a:solidFill>
                <a:latin typeface="+mj-lt"/>
                <a:ea typeface="+mj-ea"/>
                <a:cs typeface="+mj-cs"/>
              </a:defRPr>
            </a:lvl1pPr>
            <a:lvl2pPr algn="l" rtl="0" eaLnBrk="1" fontAlgn="base" hangingPunct="1">
              <a:spcBef>
                <a:spcPct val="0"/>
              </a:spcBef>
              <a:spcAft>
                <a:spcPct val="0"/>
              </a:spcAft>
              <a:defRPr sz="3200" b="1">
                <a:solidFill>
                  <a:schemeClr val="bg1"/>
                </a:solidFill>
                <a:latin typeface="Verdana" pitchFamily="34" charset="0"/>
              </a:defRPr>
            </a:lvl2pPr>
            <a:lvl3pPr algn="l" rtl="0" eaLnBrk="1" fontAlgn="base" hangingPunct="1">
              <a:spcBef>
                <a:spcPct val="0"/>
              </a:spcBef>
              <a:spcAft>
                <a:spcPct val="0"/>
              </a:spcAft>
              <a:defRPr sz="3200" b="1">
                <a:solidFill>
                  <a:schemeClr val="bg1"/>
                </a:solidFill>
                <a:latin typeface="Verdana" pitchFamily="34" charset="0"/>
              </a:defRPr>
            </a:lvl3pPr>
            <a:lvl4pPr algn="l" rtl="0" eaLnBrk="1" fontAlgn="base" hangingPunct="1">
              <a:spcBef>
                <a:spcPct val="0"/>
              </a:spcBef>
              <a:spcAft>
                <a:spcPct val="0"/>
              </a:spcAft>
              <a:defRPr sz="3200" b="1">
                <a:solidFill>
                  <a:schemeClr val="bg1"/>
                </a:solidFill>
                <a:latin typeface="Verdana" pitchFamily="34" charset="0"/>
              </a:defRPr>
            </a:lvl4pPr>
            <a:lvl5pPr algn="l" rtl="0" eaLnBrk="1" fontAlgn="base" hangingPunct="1">
              <a:spcBef>
                <a:spcPct val="0"/>
              </a:spcBef>
              <a:spcAft>
                <a:spcPct val="0"/>
              </a:spcAft>
              <a:defRPr sz="3200" b="1">
                <a:solidFill>
                  <a:schemeClr val="bg1"/>
                </a:solidFill>
                <a:latin typeface="Verdana" pitchFamily="34" charset="0"/>
              </a:defRPr>
            </a:lvl5pPr>
            <a:lvl6pPr marL="457200" algn="l" rtl="0" eaLnBrk="1" fontAlgn="base" hangingPunct="1">
              <a:spcBef>
                <a:spcPct val="0"/>
              </a:spcBef>
              <a:spcAft>
                <a:spcPct val="0"/>
              </a:spcAft>
              <a:defRPr sz="3200" b="1">
                <a:solidFill>
                  <a:schemeClr val="bg1"/>
                </a:solidFill>
                <a:latin typeface="Verdana" pitchFamily="34" charset="0"/>
              </a:defRPr>
            </a:lvl6pPr>
            <a:lvl7pPr marL="914400" algn="l" rtl="0" eaLnBrk="1" fontAlgn="base" hangingPunct="1">
              <a:spcBef>
                <a:spcPct val="0"/>
              </a:spcBef>
              <a:spcAft>
                <a:spcPct val="0"/>
              </a:spcAft>
              <a:defRPr sz="3200" b="1">
                <a:solidFill>
                  <a:schemeClr val="bg1"/>
                </a:solidFill>
                <a:latin typeface="Verdana" pitchFamily="34" charset="0"/>
              </a:defRPr>
            </a:lvl7pPr>
            <a:lvl8pPr marL="1371600" algn="l" rtl="0" eaLnBrk="1" fontAlgn="base" hangingPunct="1">
              <a:spcBef>
                <a:spcPct val="0"/>
              </a:spcBef>
              <a:spcAft>
                <a:spcPct val="0"/>
              </a:spcAft>
              <a:defRPr sz="3200" b="1">
                <a:solidFill>
                  <a:schemeClr val="bg1"/>
                </a:solidFill>
                <a:latin typeface="Verdana" pitchFamily="34" charset="0"/>
              </a:defRPr>
            </a:lvl8pPr>
            <a:lvl9pPr marL="1828800" algn="l" rtl="0" eaLnBrk="1" fontAlgn="base" hangingPunct="1">
              <a:spcBef>
                <a:spcPct val="0"/>
              </a:spcBef>
              <a:spcAft>
                <a:spcPct val="0"/>
              </a:spcAft>
              <a:defRPr sz="3200" b="1">
                <a:solidFill>
                  <a:schemeClr val="bg1"/>
                </a:solidFill>
                <a:latin typeface="Verdana" pitchFamily="34" charset="0"/>
              </a:defRPr>
            </a:lvl9pPr>
          </a:lstStyle>
          <a:p>
            <a:r>
              <a:rPr lang="en-US" sz="2400" dirty="0"/>
              <a:t>Cellular</a:t>
            </a:r>
            <a:r>
              <a:rPr lang="en-US" sz="2400" kern="0" dirty="0" smtClean="0"/>
              <a:t> Vulnerabilities						</a:t>
            </a:r>
            <a:endParaRPr lang="en-US" sz="2400" kern="0" dirty="0"/>
          </a:p>
        </p:txBody>
      </p:sp>
    </p:spTree>
    <p:extLst>
      <p:ext uri="{BB962C8B-B14F-4D97-AF65-F5344CB8AC3E}">
        <p14:creationId xmlns:p14="http://schemas.microsoft.com/office/powerpoint/2010/main" val="419038711"/>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Gambar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4549" y="2042519"/>
            <a:ext cx="9682902" cy="448282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3287688" y="1457744"/>
            <a:ext cx="6425157" cy="584775"/>
          </a:xfrm>
          <a:prstGeom prst="rect">
            <a:avLst/>
          </a:prstGeom>
          <a:noFill/>
        </p:spPr>
        <p:txBody>
          <a:bodyPr wrap="none" lIns="91440" tIns="45720" rIns="91440" bIns="45720">
            <a:spAutoFit/>
          </a:bodyPr>
          <a:lstStyle/>
          <a:p>
            <a:pPr marL="0" indent="0">
              <a:buNone/>
            </a:pPr>
            <a:r>
              <a:rPr lang="en-US" sz="3200" b="1" smtClean="0"/>
              <a:t>Perkembangan Jaringan Seluler</a:t>
            </a:r>
            <a:endParaRPr lang="en-US" sz="3200" b="1"/>
          </a:p>
        </p:txBody>
      </p:sp>
      <p:sp>
        <p:nvSpPr>
          <p:cNvPr id="6" name="Title 3"/>
          <p:cNvSpPr txBox="1">
            <a:spLocks/>
          </p:cNvSpPr>
          <p:nvPr/>
        </p:nvSpPr>
        <p:spPr bwMode="white">
          <a:xfrm>
            <a:off x="911424" y="692696"/>
            <a:ext cx="11014248"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b="1" baseline="0">
                <a:solidFill>
                  <a:schemeClr val="bg1"/>
                </a:solidFill>
                <a:latin typeface="+mj-lt"/>
                <a:ea typeface="+mj-ea"/>
                <a:cs typeface="+mj-cs"/>
              </a:defRPr>
            </a:lvl1pPr>
            <a:lvl2pPr algn="l" rtl="0" eaLnBrk="1" fontAlgn="base" hangingPunct="1">
              <a:spcBef>
                <a:spcPct val="0"/>
              </a:spcBef>
              <a:spcAft>
                <a:spcPct val="0"/>
              </a:spcAft>
              <a:defRPr sz="3200" b="1">
                <a:solidFill>
                  <a:schemeClr val="bg1"/>
                </a:solidFill>
                <a:latin typeface="Verdana" pitchFamily="34" charset="0"/>
              </a:defRPr>
            </a:lvl2pPr>
            <a:lvl3pPr algn="l" rtl="0" eaLnBrk="1" fontAlgn="base" hangingPunct="1">
              <a:spcBef>
                <a:spcPct val="0"/>
              </a:spcBef>
              <a:spcAft>
                <a:spcPct val="0"/>
              </a:spcAft>
              <a:defRPr sz="3200" b="1">
                <a:solidFill>
                  <a:schemeClr val="bg1"/>
                </a:solidFill>
                <a:latin typeface="Verdana" pitchFamily="34" charset="0"/>
              </a:defRPr>
            </a:lvl3pPr>
            <a:lvl4pPr algn="l" rtl="0" eaLnBrk="1" fontAlgn="base" hangingPunct="1">
              <a:spcBef>
                <a:spcPct val="0"/>
              </a:spcBef>
              <a:spcAft>
                <a:spcPct val="0"/>
              </a:spcAft>
              <a:defRPr sz="3200" b="1">
                <a:solidFill>
                  <a:schemeClr val="bg1"/>
                </a:solidFill>
                <a:latin typeface="Verdana" pitchFamily="34" charset="0"/>
              </a:defRPr>
            </a:lvl4pPr>
            <a:lvl5pPr algn="l" rtl="0" eaLnBrk="1" fontAlgn="base" hangingPunct="1">
              <a:spcBef>
                <a:spcPct val="0"/>
              </a:spcBef>
              <a:spcAft>
                <a:spcPct val="0"/>
              </a:spcAft>
              <a:defRPr sz="3200" b="1">
                <a:solidFill>
                  <a:schemeClr val="bg1"/>
                </a:solidFill>
                <a:latin typeface="Verdana" pitchFamily="34" charset="0"/>
              </a:defRPr>
            </a:lvl5pPr>
            <a:lvl6pPr marL="457200" algn="l" rtl="0" eaLnBrk="1" fontAlgn="base" hangingPunct="1">
              <a:spcBef>
                <a:spcPct val="0"/>
              </a:spcBef>
              <a:spcAft>
                <a:spcPct val="0"/>
              </a:spcAft>
              <a:defRPr sz="3200" b="1">
                <a:solidFill>
                  <a:schemeClr val="bg1"/>
                </a:solidFill>
                <a:latin typeface="Verdana" pitchFamily="34" charset="0"/>
              </a:defRPr>
            </a:lvl6pPr>
            <a:lvl7pPr marL="914400" algn="l" rtl="0" eaLnBrk="1" fontAlgn="base" hangingPunct="1">
              <a:spcBef>
                <a:spcPct val="0"/>
              </a:spcBef>
              <a:spcAft>
                <a:spcPct val="0"/>
              </a:spcAft>
              <a:defRPr sz="3200" b="1">
                <a:solidFill>
                  <a:schemeClr val="bg1"/>
                </a:solidFill>
                <a:latin typeface="Verdana" pitchFamily="34" charset="0"/>
              </a:defRPr>
            </a:lvl7pPr>
            <a:lvl8pPr marL="1371600" algn="l" rtl="0" eaLnBrk="1" fontAlgn="base" hangingPunct="1">
              <a:spcBef>
                <a:spcPct val="0"/>
              </a:spcBef>
              <a:spcAft>
                <a:spcPct val="0"/>
              </a:spcAft>
              <a:defRPr sz="3200" b="1">
                <a:solidFill>
                  <a:schemeClr val="bg1"/>
                </a:solidFill>
                <a:latin typeface="Verdana" pitchFamily="34" charset="0"/>
              </a:defRPr>
            </a:lvl8pPr>
            <a:lvl9pPr marL="1828800" algn="l" rtl="0" eaLnBrk="1" fontAlgn="base" hangingPunct="1">
              <a:spcBef>
                <a:spcPct val="0"/>
              </a:spcBef>
              <a:spcAft>
                <a:spcPct val="0"/>
              </a:spcAft>
              <a:defRPr sz="3200" b="1">
                <a:solidFill>
                  <a:schemeClr val="bg1"/>
                </a:solidFill>
                <a:latin typeface="Verdana" pitchFamily="34" charset="0"/>
              </a:defRPr>
            </a:lvl9pPr>
          </a:lstStyle>
          <a:p>
            <a:r>
              <a:rPr lang="en-US" sz="2400" dirty="0"/>
              <a:t>Cellular</a:t>
            </a:r>
            <a:r>
              <a:rPr lang="en-US" sz="2400" kern="0" dirty="0" smtClean="0"/>
              <a:t> Vulnerabilities						</a:t>
            </a:r>
            <a:endParaRPr lang="en-US" sz="2400" kern="0" dirty="0"/>
          </a:p>
        </p:txBody>
      </p:sp>
    </p:spTree>
    <p:extLst>
      <p:ext uri="{BB962C8B-B14F-4D97-AF65-F5344CB8AC3E}">
        <p14:creationId xmlns:p14="http://schemas.microsoft.com/office/powerpoint/2010/main" val="429093481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Hasil gambar untuk logo elnus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ectangle 3"/>
          <p:cNvSpPr/>
          <p:nvPr/>
        </p:nvSpPr>
        <p:spPr>
          <a:xfrm>
            <a:off x="911424" y="836712"/>
            <a:ext cx="11017224" cy="461665"/>
          </a:xfrm>
          <a:prstGeom prst="rect">
            <a:avLst/>
          </a:prstGeom>
        </p:spPr>
        <p:txBody>
          <a:bodyPr wrap="square">
            <a:spAutoFit/>
          </a:bodyPr>
          <a:lstStyle/>
          <a:p>
            <a:r>
              <a:rPr lang="en-US" sz="2400" b="1" dirty="0" smtClean="0">
                <a:solidFill>
                  <a:srgbClr val="FFFFFF"/>
                </a:solidFill>
                <a:latin typeface="Arial" panose="020B0604020202020204" pitchFamily="34" charset="0"/>
                <a:cs typeface="Arial" panose="020B0604020202020204" pitchFamily="34" charset="0"/>
              </a:rPr>
              <a:t>Mobile </a:t>
            </a:r>
            <a:r>
              <a:rPr lang="en-US" sz="2400" b="1" dirty="0">
                <a:solidFill>
                  <a:srgbClr val="FFFFFF"/>
                </a:solidFill>
                <a:latin typeface="Arial" panose="020B0604020202020204" pitchFamily="34" charset="0"/>
                <a:cs typeface="Arial" panose="020B0604020202020204" pitchFamily="34" charset="0"/>
              </a:rPr>
              <a:t>Security Secure Design Principles</a:t>
            </a:r>
            <a:endParaRPr lang="en-US" sz="2400" b="1" dirty="0">
              <a:solidFill>
                <a:srgbClr val="FFFFFF"/>
              </a:solidFill>
              <a:latin typeface="+mj-lt"/>
            </a:endParaRPr>
          </a:p>
        </p:txBody>
      </p:sp>
      <p:sp>
        <p:nvSpPr>
          <p:cNvPr id="5" name="Content Placeholder 4"/>
          <p:cNvSpPr>
            <a:spLocks noGrp="1"/>
          </p:cNvSpPr>
          <p:nvPr>
            <p:ph idx="1"/>
          </p:nvPr>
        </p:nvSpPr>
        <p:spPr/>
        <p:txBody>
          <a:bodyPr/>
          <a:lstStyle/>
          <a:p>
            <a:pPr marL="0" indent="0" algn="just">
              <a:buNone/>
            </a:pPr>
            <a:endParaRPr lang="en-US" sz="3200" dirty="0" smtClean="0">
              <a:latin typeface="Arial" panose="020B0604020202020204" pitchFamily="34" charset="0"/>
              <a:cs typeface="Arial" panose="020B0604020202020204" pitchFamily="34" charset="0"/>
            </a:endParaRPr>
          </a:p>
          <a:p>
            <a:pPr marL="0" indent="0" algn="just">
              <a:buNone/>
            </a:pPr>
            <a:r>
              <a:rPr lang="en-US" b="0" dirty="0" err="1">
                <a:latin typeface="Arial" panose="020B0604020202020204" pitchFamily="34" charset="0"/>
                <a:cs typeface="Arial" panose="020B0604020202020204" pitchFamily="34" charset="0"/>
              </a:rPr>
              <a:t>P</a:t>
            </a:r>
            <a:r>
              <a:rPr lang="en-US" b="0" dirty="0" err="1" smtClean="0">
                <a:latin typeface="Arial" panose="020B0604020202020204" pitchFamily="34" charset="0"/>
                <a:cs typeface="Arial" panose="020B0604020202020204" pitchFamily="34" charset="0"/>
              </a:rPr>
              <a:t>rinsip-prinsip</a:t>
            </a:r>
            <a:r>
              <a:rPr lang="en-US" b="0" dirty="0">
                <a:latin typeface="Arial" panose="020B0604020202020204" pitchFamily="34" charset="0"/>
                <a:cs typeface="Arial" panose="020B0604020202020204" pitchFamily="34" charset="0"/>
              </a:rPr>
              <a:t> </a:t>
            </a:r>
            <a:r>
              <a:rPr lang="en-US" b="0" dirty="0" err="1">
                <a:latin typeface="Arial" panose="020B0604020202020204" pitchFamily="34" charset="0"/>
                <a:cs typeface="Arial" panose="020B0604020202020204" pitchFamily="34" charset="0"/>
              </a:rPr>
              <a:t>keamanan</a:t>
            </a:r>
            <a:r>
              <a:rPr lang="en-US" b="0" dirty="0">
                <a:latin typeface="Arial" panose="020B0604020202020204" pitchFamily="34" charset="0"/>
                <a:cs typeface="Arial" panose="020B0604020202020204" pitchFamily="34" charset="0"/>
              </a:rPr>
              <a:t> </a:t>
            </a:r>
            <a:r>
              <a:rPr lang="en-US" b="0" dirty="0" err="1">
                <a:latin typeface="Arial" panose="020B0604020202020204" pitchFamily="34" charset="0"/>
                <a:cs typeface="Arial" panose="020B0604020202020204" pitchFamily="34" charset="0"/>
              </a:rPr>
              <a:t>dalam</a:t>
            </a:r>
            <a:r>
              <a:rPr lang="en-US" b="0" dirty="0">
                <a:latin typeface="Arial" panose="020B0604020202020204" pitchFamily="34" charset="0"/>
                <a:cs typeface="Arial" panose="020B0604020202020204" pitchFamily="34" charset="0"/>
              </a:rPr>
              <a:t> </a:t>
            </a:r>
            <a:r>
              <a:rPr lang="en-US" b="0" dirty="0" err="1">
                <a:latin typeface="Arial" panose="020B0604020202020204" pitchFamily="34" charset="0"/>
                <a:cs typeface="Arial" panose="020B0604020202020204" pitchFamily="34" charset="0"/>
              </a:rPr>
              <a:t>mendesain</a:t>
            </a:r>
            <a:r>
              <a:rPr lang="en-US" b="0" dirty="0">
                <a:latin typeface="Arial" panose="020B0604020202020204" pitchFamily="34" charset="0"/>
                <a:cs typeface="Arial" panose="020B0604020202020204" pitchFamily="34" charset="0"/>
              </a:rPr>
              <a:t> </a:t>
            </a:r>
            <a:r>
              <a:rPr lang="en-US" b="0" dirty="0" err="1">
                <a:latin typeface="Arial" panose="020B0604020202020204" pitchFamily="34" charset="0"/>
                <a:cs typeface="Arial" panose="020B0604020202020204" pitchFamily="34" charset="0"/>
              </a:rPr>
              <a:t>aplikasi</a:t>
            </a:r>
            <a:r>
              <a:rPr lang="en-US" b="0" dirty="0">
                <a:latin typeface="Arial" panose="020B0604020202020204" pitchFamily="34" charset="0"/>
                <a:cs typeface="Arial" panose="020B0604020202020204" pitchFamily="34" charset="0"/>
              </a:rPr>
              <a:t> mobile</a:t>
            </a:r>
            <a:r>
              <a:rPr lang="en-US" b="0" dirty="0" smtClean="0">
                <a:latin typeface="Arial" panose="020B0604020202020204" pitchFamily="34" charset="0"/>
                <a:cs typeface="Arial" panose="020B0604020202020204" pitchFamily="34" charset="0"/>
              </a:rPr>
              <a:t>:</a:t>
            </a:r>
          </a:p>
          <a:p>
            <a:pPr marL="514350" indent="-514350" algn="just">
              <a:buFont typeface="+mj-lt"/>
              <a:buAutoNum type="arabicPeriod"/>
            </a:pPr>
            <a:r>
              <a:rPr lang="en-US" b="0" dirty="0" err="1">
                <a:latin typeface="Arial" panose="020B0604020202020204" pitchFamily="34" charset="0"/>
                <a:cs typeface="Arial" panose="020B0604020202020204" pitchFamily="34" charset="0"/>
              </a:rPr>
              <a:t>Identifikasi</a:t>
            </a:r>
            <a:r>
              <a:rPr lang="en-US" b="0" dirty="0">
                <a:latin typeface="Arial" panose="020B0604020202020204" pitchFamily="34" charset="0"/>
                <a:cs typeface="Arial" panose="020B0604020202020204" pitchFamily="34" charset="0"/>
              </a:rPr>
              <a:t> </a:t>
            </a:r>
            <a:r>
              <a:rPr lang="en-US" b="0" dirty="0" err="1">
                <a:latin typeface="Arial" panose="020B0604020202020204" pitchFamily="34" charset="0"/>
                <a:cs typeface="Arial" panose="020B0604020202020204" pitchFamily="34" charset="0"/>
              </a:rPr>
              <a:t>dan</a:t>
            </a:r>
            <a:r>
              <a:rPr lang="en-US" b="0" dirty="0">
                <a:latin typeface="Arial" panose="020B0604020202020204" pitchFamily="34" charset="0"/>
                <a:cs typeface="Arial" panose="020B0604020202020204" pitchFamily="34" charset="0"/>
              </a:rPr>
              <a:t> </a:t>
            </a:r>
            <a:r>
              <a:rPr lang="en-US" b="0" dirty="0" err="1">
                <a:latin typeface="Arial" panose="020B0604020202020204" pitchFamily="34" charset="0"/>
                <a:cs typeface="Arial" panose="020B0604020202020204" pitchFamily="34" charset="0"/>
              </a:rPr>
              <a:t>Proteksi</a:t>
            </a:r>
            <a:r>
              <a:rPr lang="en-US" b="0" dirty="0">
                <a:latin typeface="Arial" panose="020B0604020202020204" pitchFamily="34" charset="0"/>
                <a:cs typeface="Arial" panose="020B0604020202020204" pitchFamily="34" charset="0"/>
              </a:rPr>
              <a:t> Data </a:t>
            </a:r>
            <a:r>
              <a:rPr lang="en-US" b="0" dirty="0" err="1">
                <a:latin typeface="Arial" panose="020B0604020202020204" pitchFamily="34" charset="0"/>
                <a:cs typeface="Arial" panose="020B0604020202020204" pitchFamily="34" charset="0"/>
              </a:rPr>
              <a:t>Sensitif</a:t>
            </a:r>
            <a:r>
              <a:rPr lang="en-US" b="0" dirty="0">
                <a:latin typeface="Arial" panose="020B0604020202020204" pitchFamily="34" charset="0"/>
                <a:cs typeface="Arial" panose="020B0604020202020204" pitchFamily="34" charset="0"/>
              </a:rPr>
              <a:t> </a:t>
            </a:r>
            <a:r>
              <a:rPr lang="en-US" b="0" dirty="0" err="1">
                <a:latin typeface="Arial" panose="020B0604020202020204" pitchFamily="34" charset="0"/>
                <a:cs typeface="Arial" panose="020B0604020202020204" pitchFamily="34" charset="0"/>
              </a:rPr>
              <a:t>pada</a:t>
            </a:r>
            <a:r>
              <a:rPr lang="en-US" b="0" dirty="0">
                <a:latin typeface="Arial" panose="020B0604020202020204" pitchFamily="34" charset="0"/>
                <a:cs typeface="Arial" panose="020B0604020202020204" pitchFamily="34" charset="0"/>
              </a:rPr>
              <a:t> </a:t>
            </a:r>
            <a:r>
              <a:rPr lang="en-US" b="0" dirty="0" err="1">
                <a:latin typeface="Arial" panose="020B0604020202020204" pitchFamily="34" charset="0"/>
                <a:cs typeface="Arial" panose="020B0604020202020204" pitchFamily="34" charset="0"/>
              </a:rPr>
              <a:t>Perangkat</a:t>
            </a:r>
            <a:r>
              <a:rPr lang="en-US" b="0" dirty="0">
                <a:latin typeface="Arial" panose="020B0604020202020204" pitchFamily="34" charset="0"/>
                <a:cs typeface="Arial" panose="020B0604020202020204" pitchFamily="34" charset="0"/>
              </a:rPr>
              <a:t> </a:t>
            </a:r>
            <a:r>
              <a:rPr lang="en-US" b="0" dirty="0" smtClean="0">
                <a:latin typeface="Arial" panose="020B0604020202020204" pitchFamily="34" charset="0"/>
                <a:cs typeface="Arial" panose="020B0604020202020204" pitchFamily="34" charset="0"/>
              </a:rPr>
              <a:t>Mobile</a:t>
            </a:r>
          </a:p>
          <a:p>
            <a:pPr marL="514350" indent="-514350" algn="just">
              <a:buFont typeface="+mj-lt"/>
              <a:buAutoNum type="arabicPeriod"/>
            </a:pPr>
            <a:r>
              <a:rPr lang="en-US" b="0" dirty="0" err="1">
                <a:latin typeface="Arial" panose="020B0604020202020204" pitchFamily="34" charset="0"/>
                <a:cs typeface="Arial" panose="020B0604020202020204" pitchFamily="34" charset="0"/>
              </a:rPr>
              <a:t>Pastikan</a:t>
            </a:r>
            <a:r>
              <a:rPr lang="en-US" b="0" dirty="0">
                <a:latin typeface="Arial" panose="020B0604020202020204" pitchFamily="34" charset="0"/>
                <a:cs typeface="Arial" panose="020B0604020202020204" pitchFamily="34" charset="0"/>
              </a:rPr>
              <a:t> Data </a:t>
            </a:r>
            <a:r>
              <a:rPr lang="en-US" b="0" dirty="0" err="1">
                <a:latin typeface="Arial" panose="020B0604020202020204" pitchFamily="34" charset="0"/>
                <a:cs typeface="Arial" panose="020B0604020202020204" pitchFamily="34" charset="0"/>
              </a:rPr>
              <a:t>Sensitif</a:t>
            </a:r>
            <a:r>
              <a:rPr lang="en-US" b="0" dirty="0">
                <a:latin typeface="Arial" panose="020B0604020202020204" pitchFamily="34" charset="0"/>
                <a:cs typeface="Arial" panose="020B0604020202020204" pitchFamily="34" charset="0"/>
              </a:rPr>
              <a:t> </a:t>
            </a:r>
            <a:r>
              <a:rPr lang="en-US" b="0" dirty="0" err="1">
                <a:latin typeface="Arial" panose="020B0604020202020204" pitchFamily="34" charset="0"/>
                <a:cs typeface="Arial" panose="020B0604020202020204" pitchFamily="34" charset="0"/>
              </a:rPr>
              <a:t>Terlindungi</a:t>
            </a:r>
            <a:r>
              <a:rPr lang="en-US" b="0" dirty="0">
                <a:latin typeface="Arial" panose="020B0604020202020204" pitchFamily="34" charset="0"/>
                <a:cs typeface="Arial" panose="020B0604020202020204" pitchFamily="34" charset="0"/>
              </a:rPr>
              <a:t> </a:t>
            </a:r>
            <a:r>
              <a:rPr lang="en-US" b="0" dirty="0" err="1">
                <a:latin typeface="Arial" panose="020B0604020202020204" pitchFamily="34" charset="0"/>
                <a:cs typeface="Arial" panose="020B0604020202020204" pitchFamily="34" charset="0"/>
              </a:rPr>
              <a:t>Saat</a:t>
            </a:r>
            <a:r>
              <a:rPr lang="en-US" b="0" dirty="0">
                <a:latin typeface="Arial" panose="020B0604020202020204" pitchFamily="34" charset="0"/>
                <a:cs typeface="Arial" panose="020B0604020202020204" pitchFamily="34" charset="0"/>
              </a:rPr>
              <a:t> </a:t>
            </a:r>
            <a:r>
              <a:rPr lang="en-US" b="0" dirty="0" smtClean="0">
                <a:latin typeface="Arial" panose="020B0604020202020204" pitchFamily="34" charset="0"/>
                <a:cs typeface="Arial" panose="020B0604020202020204" pitchFamily="34" charset="0"/>
              </a:rPr>
              <a:t>Transit</a:t>
            </a:r>
          </a:p>
          <a:p>
            <a:pPr marL="514350" indent="-514350" algn="just">
              <a:buFont typeface="+mj-lt"/>
              <a:buAutoNum type="arabicPeriod"/>
            </a:pPr>
            <a:r>
              <a:rPr lang="en-US" b="0" dirty="0" err="1">
                <a:latin typeface="Arial" panose="020B0604020202020204" pitchFamily="34" charset="0"/>
                <a:cs typeface="Arial" panose="020B0604020202020204" pitchFamily="34" charset="0"/>
              </a:rPr>
              <a:t>Jalankan</a:t>
            </a:r>
            <a:r>
              <a:rPr lang="en-US" b="0" dirty="0">
                <a:latin typeface="Arial" panose="020B0604020202020204" pitchFamily="34" charset="0"/>
                <a:cs typeface="Arial" panose="020B0604020202020204" pitchFamily="34" charset="0"/>
              </a:rPr>
              <a:t> </a:t>
            </a:r>
            <a:r>
              <a:rPr lang="en-US" b="0" dirty="0" err="1">
                <a:latin typeface="Arial" panose="020B0604020202020204" pitchFamily="34" charset="0"/>
                <a:cs typeface="Arial" panose="020B0604020202020204" pitchFamily="34" charset="0"/>
              </a:rPr>
              <a:t>Aplikasi</a:t>
            </a:r>
            <a:r>
              <a:rPr lang="en-US" b="0" dirty="0">
                <a:latin typeface="Arial" panose="020B0604020202020204" pitchFamily="34" charset="0"/>
                <a:cs typeface="Arial" panose="020B0604020202020204" pitchFamily="34" charset="0"/>
              </a:rPr>
              <a:t> </a:t>
            </a:r>
            <a:r>
              <a:rPr lang="en-US" b="0" dirty="0" err="1">
                <a:latin typeface="Arial" panose="020B0604020202020204" pitchFamily="34" charset="0"/>
                <a:cs typeface="Arial" panose="020B0604020202020204" pitchFamily="34" charset="0"/>
              </a:rPr>
              <a:t>dengan</a:t>
            </a:r>
            <a:r>
              <a:rPr lang="en-US" b="0" dirty="0">
                <a:latin typeface="Arial" panose="020B0604020202020204" pitchFamily="34" charset="0"/>
                <a:cs typeface="Arial" panose="020B0604020202020204" pitchFamily="34" charset="0"/>
              </a:rPr>
              <a:t> </a:t>
            </a:r>
            <a:r>
              <a:rPr lang="en-US" b="0" dirty="0" err="1">
                <a:latin typeface="Arial" panose="020B0604020202020204" pitchFamily="34" charset="0"/>
                <a:cs typeface="Arial" panose="020B0604020202020204" pitchFamily="34" charset="0"/>
              </a:rPr>
              <a:t>Hak</a:t>
            </a:r>
            <a:r>
              <a:rPr lang="en-US" b="0" dirty="0">
                <a:latin typeface="Arial" panose="020B0604020202020204" pitchFamily="34" charset="0"/>
                <a:cs typeface="Arial" panose="020B0604020202020204" pitchFamily="34" charset="0"/>
              </a:rPr>
              <a:t> </a:t>
            </a:r>
            <a:r>
              <a:rPr lang="en-US" b="0" dirty="0" err="1">
                <a:latin typeface="Arial" panose="020B0604020202020204" pitchFamily="34" charset="0"/>
                <a:cs typeface="Arial" panose="020B0604020202020204" pitchFamily="34" charset="0"/>
              </a:rPr>
              <a:t>Akses</a:t>
            </a:r>
            <a:r>
              <a:rPr lang="en-US" b="0" dirty="0">
                <a:latin typeface="Arial" panose="020B0604020202020204" pitchFamily="34" charset="0"/>
                <a:cs typeface="Arial" panose="020B0604020202020204" pitchFamily="34" charset="0"/>
              </a:rPr>
              <a:t> </a:t>
            </a:r>
            <a:r>
              <a:rPr lang="en-US" b="0" dirty="0" smtClean="0">
                <a:latin typeface="Arial" panose="020B0604020202020204" pitchFamily="34" charset="0"/>
                <a:cs typeface="Arial" panose="020B0604020202020204" pitchFamily="34" charset="0"/>
              </a:rPr>
              <a:t>Minimum</a:t>
            </a:r>
          </a:p>
          <a:p>
            <a:pPr marL="514350" indent="-514350" algn="just">
              <a:buFont typeface="+mj-lt"/>
              <a:buAutoNum type="arabicPeriod"/>
            </a:pPr>
            <a:r>
              <a:rPr lang="en-US" b="0" dirty="0" err="1" smtClean="0">
                <a:latin typeface="Arial" panose="020B0604020202020204" pitchFamily="34" charset="0"/>
                <a:cs typeface="Arial" panose="020B0604020202020204" pitchFamily="34" charset="0"/>
              </a:rPr>
              <a:t>Ikuti</a:t>
            </a:r>
            <a:r>
              <a:rPr lang="en-US" b="0" dirty="0" smtClean="0">
                <a:latin typeface="Arial" panose="020B0604020202020204" pitchFamily="34" charset="0"/>
                <a:cs typeface="Arial" panose="020B0604020202020204" pitchFamily="34" charset="0"/>
              </a:rPr>
              <a:t> </a:t>
            </a:r>
            <a:r>
              <a:rPr lang="en-US" b="0" dirty="0" err="1">
                <a:latin typeface="Arial" panose="020B0604020202020204" pitchFamily="34" charset="0"/>
                <a:cs typeface="Arial" panose="020B0604020202020204" pitchFamily="34" charset="0"/>
              </a:rPr>
              <a:t>Praktik</a:t>
            </a:r>
            <a:r>
              <a:rPr lang="en-US" b="0" dirty="0">
                <a:latin typeface="Arial" panose="020B0604020202020204" pitchFamily="34" charset="0"/>
                <a:cs typeface="Arial" panose="020B0604020202020204" pitchFamily="34" charset="0"/>
              </a:rPr>
              <a:t> Secure Coding</a:t>
            </a:r>
            <a:endParaRPr lang="en-US" b="0" dirty="0" smtClean="0">
              <a:latin typeface="Arial" panose="020B0604020202020204" pitchFamily="34" charset="0"/>
              <a:cs typeface="Arial" panose="020B0604020202020204" pitchFamily="34" charset="0"/>
            </a:endParaRPr>
          </a:p>
          <a:p>
            <a:pPr marL="514350" indent="-514350" algn="just">
              <a:buFont typeface="+mj-lt"/>
              <a:buAutoNum type="arabicPeriod"/>
            </a:pPr>
            <a:endParaRPr lang="en-US" sz="3200" b="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89441364"/>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09600" y="1484784"/>
            <a:ext cx="10972800" cy="4104456"/>
          </a:xfrm>
        </p:spPr>
        <p:txBody>
          <a:bodyPr/>
          <a:lstStyle/>
          <a:p>
            <a:pPr algn="just">
              <a:buFont typeface="Wingdings" panose="05000000000000000000" pitchFamily="2" charset="2"/>
              <a:buChar char="§"/>
            </a:pPr>
            <a:r>
              <a:rPr lang="en-US" dirty="0">
                <a:latin typeface="Arial" panose="020B0604020202020204" pitchFamily="34" charset="0"/>
                <a:cs typeface="Arial" panose="020B0604020202020204" pitchFamily="34" charset="0"/>
              </a:rPr>
              <a:t>FDMA (Frequency Division Multiple </a:t>
            </a:r>
            <a:r>
              <a:rPr lang="en-US" dirty="0" smtClean="0">
                <a:latin typeface="Arial" panose="020B0604020202020204" pitchFamily="34" charset="0"/>
                <a:cs typeface="Arial" panose="020B0604020202020204" pitchFamily="34" charset="0"/>
              </a:rPr>
              <a:t>Access)</a:t>
            </a:r>
            <a:endParaRPr lang="en-US" dirty="0">
              <a:latin typeface="Arial" panose="020B0604020202020204" pitchFamily="34" charset="0"/>
              <a:cs typeface="Arial" panose="020B0604020202020204" pitchFamily="34" charset="0"/>
            </a:endParaRPr>
          </a:p>
          <a:p>
            <a:pPr marL="349250" indent="0" algn="just">
              <a:buNone/>
            </a:pPr>
            <a:r>
              <a:rPr lang="en-US" sz="2400" b="0" dirty="0" err="1" smtClean="0">
                <a:latin typeface="Arial" panose="020B0604020202020204" pitchFamily="34" charset="0"/>
                <a:cs typeface="Arial" panose="020B0604020202020204" pitchFamily="34" charset="0"/>
              </a:rPr>
              <a:t>Sistem</a:t>
            </a:r>
            <a:r>
              <a:rPr lang="en-US" sz="2400" b="0" dirty="0" smtClean="0">
                <a:latin typeface="Arial" panose="020B0604020202020204" pitchFamily="34" charset="0"/>
                <a:cs typeface="Arial" panose="020B0604020202020204" pitchFamily="34" charset="0"/>
              </a:rPr>
              <a:t> </a:t>
            </a:r>
            <a:r>
              <a:rPr lang="en-US" sz="2400" b="0" dirty="0">
                <a:latin typeface="Arial" panose="020B0604020202020204" pitchFamily="34" charset="0"/>
                <a:cs typeface="Arial" panose="020B0604020202020204" pitchFamily="34" charset="0"/>
              </a:rPr>
              <a:t>multiple access yang </a:t>
            </a:r>
            <a:r>
              <a:rPr lang="en-US" sz="2400" b="0" dirty="0" err="1">
                <a:latin typeface="Arial" panose="020B0604020202020204" pitchFamily="34" charset="0"/>
                <a:cs typeface="Arial" panose="020B0604020202020204" pitchFamily="34" charset="0"/>
              </a:rPr>
              <a:t>menempatkan</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seorang</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pelanggan</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pada</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sebuah</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kanal</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berbentuk</a:t>
            </a:r>
            <a:r>
              <a:rPr lang="en-US" sz="2400" b="0" dirty="0">
                <a:latin typeface="Arial" panose="020B0604020202020204" pitchFamily="34" charset="0"/>
                <a:cs typeface="Arial" panose="020B0604020202020204" pitchFamily="34" charset="0"/>
              </a:rPr>
              <a:t> pita </a:t>
            </a:r>
            <a:r>
              <a:rPr lang="en-US" sz="2400" b="0" dirty="0" err="1">
                <a:latin typeface="Arial" panose="020B0604020202020204" pitchFamily="34" charset="0"/>
                <a:cs typeface="Arial" panose="020B0604020202020204" pitchFamily="34" charset="0"/>
              </a:rPr>
              <a:t>frekuensi</a:t>
            </a:r>
            <a:r>
              <a:rPr lang="en-US" sz="2400" b="0" dirty="0">
                <a:latin typeface="Arial" panose="020B0604020202020204" pitchFamily="34" charset="0"/>
                <a:cs typeface="Arial" panose="020B0604020202020204" pitchFamily="34" charset="0"/>
              </a:rPr>
              <a:t> (frequency band) </a:t>
            </a:r>
            <a:r>
              <a:rPr lang="en-US" sz="2400" b="0" dirty="0" err="1">
                <a:latin typeface="Arial" panose="020B0604020202020204" pitchFamily="34" charset="0"/>
                <a:cs typeface="Arial" panose="020B0604020202020204" pitchFamily="34" charset="0"/>
              </a:rPr>
              <a:t>komunikasi</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Jika</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satu</a:t>
            </a:r>
            <a:r>
              <a:rPr lang="en-US" sz="2400" b="0" dirty="0">
                <a:latin typeface="Arial" panose="020B0604020202020204" pitchFamily="34" charset="0"/>
                <a:cs typeface="Arial" panose="020B0604020202020204" pitchFamily="34" charset="0"/>
              </a:rPr>
              <a:t> pita </a:t>
            </a:r>
            <a:r>
              <a:rPr lang="en-US" sz="2400" b="0" dirty="0" err="1">
                <a:latin typeface="Arial" panose="020B0604020202020204" pitchFamily="34" charset="0"/>
                <a:cs typeface="Arial" panose="020B0604020202020204" pitchFamily="34" charset="0"/>
              </a:rPr>
              <a:t>frekuensi</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dianggap</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sebagai</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satu</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jalan</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maka</a:t>
            </a:r>
            <a:r>
              <a:rPr lang="en-US" sz="2400" b="0" dirty="0">
                <a:latin typeface="Arial" panose="020B0604020202020204" pitchFamily="34" charset="0"/>
                <a:cs typeface="Arial" panose="020B0604020202020204" pitchFamily="34" charset="0"/>
              </a:rPr>
              <a:t> FDMA </a:t>
            </a:r>
            <a:r>
              <a:rPr lang="en-US" sz="2400" b="0" dirty="0" err="1">
                <a:latin typeface="Arial" panose="020B0604020202020204" pitchFamily="34" charset="0"/>
                <a:cs typeface="Arial" panose="020B0604020202020204" pitchFamily="34" charset="0"/>
              </a:rPr>
              <a:t>merupakan</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teknik</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satu</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pelanggan</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satu</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jalan</a:t>
            </a:r>
            <a:r>
              <a:rPr lang="en-US" sz="2400" b="0" dirty="0" smtClean="0">
                <a:latin typeface="Arial" panose="020B0604020202020204" pitchFamily="34" charset="0"/>
                <a:cs typeface="Arial" panose="020B0604020202020204" pitchFamily="34" charset="0"/>
              </a:rPr>
              <a:t>”.</a:t>
            </a:r>
          </a:p>
          <a:p>
            <a:pPr marL="349250" indent="0" algn="just">
              <a:buNone/>
            </a:pPr>
            <a:endParaRPr lang="en-US" sz="2400" b="0" dirty="0">
              <a:latin typeface="Arial" panose="020B0604020202020204" pitchFamily="34" charset="0"/>
              <a:cs typeface="Arial" panose="020B0604020202020204" pitchFamily="34" charset="0"/>
            </a:endParaRPr>
          </a:p>
          <a:p>
            <a:pPr algn="just">
              <a:buFont typeface="Wingdings" panose="05000000000000000000" pitchFamily="2" charset="2"/>
              <a:buChar char="§"/>
            </a:pPr>
            <a:r>
              <a:rPr lang="en-US" dirty="0">
                <a:latin typeface="Arial" panose="020B0604020202020204" pitchFamily="34" charset="0"/>
                <a:cs typeface="Arial" panose="020B0604020202020204" pitchFamily="34" charset="0"/>
              </a:rPr>
              <a:t>TDMA </a:t>
            </a:r>
            <a:r>
              <a:rPr lang="en-US" dirty="0" smtClean="0">
                <a:latin typeface="Arial" panose="020B0604020202020204" pitchFamily="34" charset="0"/>
                <a:cs typeface="Arial" panose="020B0604020202020204" pitchFamily="34" charset="0"/>
              </a:rPr>
              <a:t>(Time-division Multiple Access)</a:t>
            </a:r>
          </a:p>
          <a:p>
            <a:pPr marL="349250" indent="0" algn="just">
              <a:buNone/>
            </a:pPr>
            <a:r>
              <a:rPr lang="en-US" sz="2400" b="0" dirty="0">
                <a:latin typeface="Arial" panose="020B0604020202020204" pitchFamily="34" charset="0"/>
                <a:cs typeface="Arial" panose="020B0604020202020204" pitchFamily="34" charset="0"/>
              </a:rPr>
              <a:t>TDMA </a:t>
            </a:r>
            <a:r>
              <a:rPr lang="en-US" sz="2400" b="0" dirty="0" err="1">
                <a:latin typeface="Arial" panose="020B0604020202020204" pitchFamily="34" charset="0"/>
                <a:cs typeface="Arial" panose="020B0604020202020204" pitchFamily="34" charset="0"/>
              </a:rPr>
              <a:t>memberikan</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satu</a:t>
            </a:r>
            <a:r>
              <a:rPr lang="en-US" sz="2400" b="0" dirty="0">
                <a:latin typeface="Arial" panose="020B0604020202020204" pitchFamily="34" charset="0"/>
                <a:cs typeface="Arial" panose="020B0604020202020204" pitchFamily="34" charset="0"/>
              </a:rPr>
              <a:t> pita </a:t>
            </a:r>
            <a:r>
              <a:rPr lang="en-US" sz="2400" b="0" dirty="0" err="1">
                <a:latin typeface="Arial" panose="020B0604020202020204" pitchFamily="34" charset="0"/>
                <a:cs typeface="Arial" panose="020B0604020202020204" pitchFamily="34" charset="0"/>
              </a:rPr>
              <a:t>frekuensi</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untuk</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dipakai</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beberapa</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pelanggan</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Jadi</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kanal-kanal</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komunikasi</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dirupakan</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dalam</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bentuk</a:t>
            </a:r>
            <a:r>
              <a:rPr lang="en-US" sz="2400" b="0" dirty="0">
                <a:latin typeface="Arial" panose="020B0604020202020204" pitchFamily="34" charset="0"/>
                <a:cs typeface="Arial" panose="020B0604020202020204" pitchFamily="34" charset="0"/>
              </a:rPr>
              <a:t> slot-slot </a:t>
            </a:r>
            <a:r>
              <a:rPr lang="en-US" sz="2400" b="0" dirty="0" err="1">
                <a:latin typeface="Arial" panose="020B0604020202020204" pitchFamily="34" charset="0"/>
                <a:cs typeface="Arial" panose="020B0604020202020204" pitchFamily="34" charset="0"/>
              </a:rPr>
              <a:t>waktu</a:t>
            </a:r>
            <a:r>
              <a:rPr lang="en-US" sz="2400" b="0" dirty="0">
                <a:latin typeface="Arial" panose="020B0604020202020204" pitchFamily="34" charset="0"/>
                <a:cs typeface="Arial" panose="020B0604020202020204" pitchFamily="34" charset="0"/>
              </a:rPr>
              <a:t>. Slot </a:t>
            </a:r>
            <a:r>
              <a:rPr lang="en-US" sz="2400" b="0" dirty="0" err="1">
                <a:latin typeface="Arial" panose="020B0604020202020204" pitchFamily="34" charset="0"/>
                <a:cs typeface="Arial" panose="020B0604020202020204" pitchFamily="34" charset="0"/>
              </a:rPr>
              <a:t>waktu</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adalah</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berapa</a:t>
            </a:r>
            <a:r>
              <a:rPr lang="en-US" sz="2400" b="0" dirty="0">
                <a:latin typeface="Arial" panose="020B0604020202020204" pitchFamily="34" charset="0"/>
                <a:cs typeface="Arial" panose="020B0604020202020204" pitchFamily="34" charset="0"/>
              </a:rPr>
              <a:t> lama </a:t>
            </a:r>
            <a:r>
              <a:rPr lang="en-US" sz="2400" b="0" dirty="0" err="1">
                <a:latin typeface="Arial" panose="020B0604020202020204" pitchFamily="34" charset="0"/>
                <a:cs typeface="Arial" panose="020B0604020202020204" pitchFamily="34" charset="0"/>
              </a:rPr>
              <a:t>seorang</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pelanggan</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mendapat</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giliran</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untuk</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memakai</a:t>
            </a:r>
            <a:r>
              <a:rPr lang="en-US" sz="2400" b="0" dirty="0">
                <a:latin typeface="Arial" panose="020B0604020202020204" pitchFamily="34" charset="0"/>
                <a:cs typeface="Arial" panose="020B0604020202020204" pitchFamily="34" charset="0"/>
              </a:rPr>
              <a:t> pita </a:t>
            </a:r>
            <a:r>
              <a:rPr lang="en-US" sz="2400" b="0" dirty="0" err="1">
                <a:latin typeface="Arial" panose="020B0604020202020204" pitchFamily="34" charset="0"/>
                <a:cs typeface="Arial" panose="020B0604020202020204" pitchFamily="34" charset="0"/>
              </a:rPr>
              <a:t>frekuensi</a:t>
            </a:r>
            <a:r>
              <a:rPr lang="en-US" sz="2400" b="0" dirty="0" smtClean="0">
                <a:latin typeface="Arial" panose="020B0604020202020204" pitchFamily="34" charset="0"/>
                <a:cs typeface="Arial" panose="020B0604020202020204" pitchFamily="34" charset="0"/>
              </a:rPr>
              <a:t>.</a:t>
            </a:r>
            <a:endParaRPr lang="en-US" sz="2400" b="0" dirty="0">
              <a:latin typeface="Arial" panose="020B0604020202020204" pitchFamily="34" charset="0"/>
              <a:cs typeface="Arial" panose="020B0604020202020204" pitchFamily="34" charset="0"/>
            </a:endParaRPr>
          </a:p>
        </p:txBody>
      </p:sp>
      <p:sp>
        <p:nvSpPr>
          <p:cNvPr id="6" name="Title 3"/>
          <p:cNvSpPr txBox="1">
            <a:spLocks/>
          </p:cNvSpPr>
          <p:nvPr/>
        </p:nvSpPr>
        <p:spPr bwMode="white">
          <a:xfrm>
            <a:off x="911424" y="692696"/>
            <a:ext cx="11014248"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b="1" baseline="0">
                <a:solidFill>
                  <a:schemeClr val="bg1"/>
                </a:solidFill>
                <a:latin typeface="+mj-lt"/>
                <a:ea typeface="+mj-ea"/>
                <a:cs typeface="+mj-cs"/>
              </a:defRPr>
            </a:lvl1pPr>
            <a:lvl2pPr algn="l" rtl="0" eaLnBrk="1" fontAlgn="base" hangingPunct="1">
              <a:spcBef>
                <a:spcPct val="0"/>
              </a:spcBef>
              <a:spcAft>
                <a:spcPct val="0"/>
              </a:spcAft>
              <a:defRPr sz="3200" b="1">
                <a:solidFill>
                  <a:schemeClr val="bg1"/>
                </a:solidFill>
                <a:latin typeface="Verdana" pitchFamily="34" charset="0"/>
              </a:defRPr>
            </a:lvl2pPr>
            <a:lvl3pPr algn="l" rtl="0" eaLnBrk="1" fontAlgn="base" hangingPunct="1">
              <a:spcBef>
                <a:spcPct val="0"/>
              </a:spcBef>
              <a:spcAft>
                <a:spcPct val="0"/>
              </a:spcAft>
              <a:defRPr sz="3200" b="1">
                <a:solidFill>
                  <a:schemeClr val="bg1"/>
                </a:solidFill>
                <a:latin typeface="Verdana" pitchFamily="34" charset="0"/>
              </a:defRPr>
            </a:lvl3pPr>
            <a:lvl4pPr algn="l" rtl="0" eaLnBrk="1" fontAlgn="base" hangingPunct="1">
              <a:spcBef>
                <a:spcPct val="0"/>
              </a:spcBef>
              <a:spcAft>
                <a:spcPct val="0"/>
              </a:spcAft>
              <a:defRPr sz="3200" b="1">
                <a:solidFill>
                  <a:schemeClr val="bg1"/>
                </a:solidFill>
                <a:latin typeface="Verdana" pitchFamily="34" charset="0"/>
              </a:defRPr>
            </a:lvl4pPr>
            <a:lvl5pPr algn="l" rtl="0" eaLnBrk="1" fontAlgn="base" hangingPunct="1">
              <a:spcBef>
                <a:spcPct val="0"/>
              </a:spcBef>
              <a:spcAft>
                <a:spcPct val="0"/>
              </a:spcAft>
              <a:defRPr sz="3200" b="1">
                <a:solidFill>
                  <a:schemeClr val="bg1"/>
                </a:solidFill>
                <a:latin typeface="Verdana" pitchFamily="34" charset="0"/>
              </a:defRPr>
            </a:lvl5pPr>
            <a:lvl6pPr marL="457200" algn="l" rtl="0" eaLnBrk="1" fontAlgn="base" hangingPunct="1">
              <a:spcBef>
                <a:spcPct val="0"/>
              </a:spcBef>
              <a:spcAft>
                <a:spcPct val="0"/>
              </a:spcAft>
              <a:defRPr sz="3200" b="1">
                <a:solidFill>
                  <a:schemeClr val="bg1"/>
                </a:solidFill>
                <a:latin typeface="Verdana" pitchFamily="34" charset="0"/>
              </a:defRPr>
            </a:lvl6pPr>
            <a:lvl7pPr marL="914400" algn="l" rtl="0" eaLnBrk="1" fontAlgn="base" hangingPunct="1">
              <a:spcBef>
                <a:spcPct val="0"/>
              </a:spcBef>
              <a:spcAft>
                <a:spcPct val="0"/>
              </a:spcAft>
              <a:defRPr sz="3200" b="1">
                <a:solidFill>
                  <a:schemeClr val="bg1"/>
                </a:solidFill>
                <a:latin typeface="Verdana" pitchFamily="34" charset="0"/>
              </a:defRPr>
            </a:lvl7pPr>
            <a:lvl8pPr marL="1371600" algn="l" rtl="0" eaLnBrk="1" fontAlgn="base" hangingPunct="1">
              <a:spcBef>
                <a:spcPct val="0"/>
              </a:spcBef>
              <a:spcAft>
                <a:spcPct val="0"/>
              </a:spcAft>
              <a:defRPr sz="3200" b="1">
                <a:solidFill>
                  <a:schemeClr val="bg1"/>
                </a:solidFill>
                <a:latin typeface="Verdana" pitchFamily="34" charset="0"/>
              </a:defRPr>
            </a:lvl8pPr>
            <a:lvl9pPr marL="1828800" algn="l" rtl="0" eaLnBrk="1" fontAlgn="base" hangingPunct="1">
              <a:spcBef>
                <a:spcPct val="0"/>
              </a:spcBef>
              <a:spcAft>
                <a:spcPct val="0"/>
              </a:spcAft>
              <a:defRPr sz="3200" b="1">
                <a:solidFill>
                  <a:schemeClr val="bg1"/>
                </a:solidFill>
                <a:latin typeface="Verdana" pitchFamily="34" charset="0"/>
              </a:defRPr>
            </a:lvl9pPr>
          </a:lstStyle>
          <a:p>
            <a:r>
              <a:rPr lang="en-US" sz="2400" dirty="0"/>
              <a:t>Cellular</a:t>
            </a:r>
            <a:r>
              <a:rPr lang="en-US" sz="2400" kern="0" dirty="0" smtClean="0"/>
              <a:t> Vulnerabilities						</a:t>
            </a:r>
            <a:endParaRPr lang="en-US" sz="2400" kern="0" dirty="0"/>
          </a:p>
        </p:txBody>
      </p:sp>
    </p:spTree>
    <p:extLst>
      <p:ext uri="{BB962C8B-B14F-4D97-AF65-F5344CB8AC3E}">
        <p14:creationId xmlns:p14="http://schemas.microsoft.com/office/powerpoint/2010/main" val="242762605"/>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09600" y="1484784"/>
            <a:ext cx="10972800" cy="4104456"/>
          </a:xfrm>
        </p:spPr>
        <p:txBody>
          <a:bodyPr/>
          <a:lstStyle/>
          <a:p>
            <a:pPr algn="just">
              <a:buFont typeface="Wingdings" panose="05000000000000000000" pitchFamily="2" charset="2"/>
              <a:buChar char="§"/>
            </a:pPr>
            <a:r>
              <a:rPr lang="en-US" dirty="0" smtClean="0">
                <a:latin typeface="Arial" panose="020B0604020202020204" pitchFamily="34" charset="0"/>
                <a:cs typeface="Arial" panose="020B0604020202020204" pitchFamily="34" charset="0"/>
              </a:rPr>
              <a:t>CDMA (Code-division Multiple Access)</a:t>
            </a:r>
          </a:p>
          <a:p>
            <a:pPr marL="403225" indent="0" algn="just">
              <a:buNone/>
            </a:pPr>
            <a:r>
              <a:rPr lang="en-US" sz="2400" b="0" dirty="0" err="1" smtClean="0">
                <a:latin typeface="Arial" panose="020B0604020202020204" pitchFamily="34" charset="0"/>
                <a:cs typeface="Arial" panose="020B0604020202020204" pitchFamily="34" charset="0"/>
              </a:rPr>
              <a:t>Kanal</a:t>
            </a:r>
            <a:r>
              <a:rPr lang="en-US" sz="2400" b="0" dirty="0" smtClean="0">
                <a:latin typeface="Arial" panose="020B0604020202020204" pitchFamily="34" charset="0"/>
                <a:cs typeface="Arial" panose="020B0604020202020204" pitchFamily="34" charset="0"/>
              </a:rPr>
              <a:t> yang </a:t>
            </a:r>
            <a:r>
              <a:rPr lang="en-US" sz="2400" b="0" dirty="0" err="1" smtClean="0">
                <a:latin typeface="Arial" panose="020B0604020202020204" pitchFamily="34" charset="0"/>
                <a:cs typeface="Arial" panose="020B0604020202020204" pitchFamily="34" charset="0"/>
              </a:rPr>
              <a:t>satu</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dengan</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lainnya</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tidak</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dibedakan</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dari</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frekuensi</a:t>
            </a:r>
            <a:r>
              <a:rPr lang="en-US" sz="2400" b="0" dirty="0" smtClean="0">
                <a:latin typeface="Arial" panose="020B0604020202020204" pitchFamily="34" charset="0"/>
                <a:cs typeface="Arial" panose="020B0604020202020204" pitchFamily="34" charset="0"/>
              </a:rPr>
              <a:t>/FDMA </a:t>
            </a:r>
            <a:r>
              <a:rPr lang="en-US" sz="2400" b="0" dirty="0" err="1" smtClean="0">
                <a:latin typeface="Arial" panose="020B0604020202020204" pitchFamily="34" charset="0"/>
                <a:cs typeface="Arial" panose="020B0604020202020204" pitchFamily="34" charset="0"/>
              </a:rPr>
              <a:t>atau</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waktu</a:t>
            </a:r>
            <a:r>
              <a:rPr lang="en-US" sz="2400" b="0" dirty="0" smtClean="0">
                <a:latin typeface="Arial" panose="020B0604020202020204" pitchFamily="34" charset="0"/>
                <a:cs typeface="Arial" panose="020B0604020202020204" pitchFamily="34" charset="0"/>
              </a:rPr>
              <a:t>/TDMA yang </a:t>
            </a:r>
            <a:r>
              <a:rPr lang="en-US" sz="2400" b="0" dirty="0" err="1" smtClean="0">
                <a:latin typeface="Arial" panose="020B0604020202020204" pitchFamily="34" charset="0"/>
                <a:cs typeface="Arial" panose="020B0604020202020204" pitchFamily="34" charset="0"/>
              </a:rPr>
              <a:t>secara</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awam</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lebih</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mudah</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dipahami</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melainkan</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dengan</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perbedaan</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kode</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Jadi</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pada</a:t>
            </a:r>
            <a:r>
              <a:rPr lang="en-US" sz="2400" b="0" dirty="0" smtClean="0">
                <a:latin typeface="Arial" panose="020B0604020202020204" pitchFamily="34" charset="0"/>
                <a:cs typeface="Arial" panose="020B0604020202020204" pitchFamily="34" charset="0"/>
              </a:rPr>
              <a:t> CDMA, </a:t>
            </a:r>
            <a:r>
              <a:rPr lang="en-US" sz="2400" b="0" dirty="0" err="1" smtClean="0">
                <a:latin typeface="Arial" panose="020B0604020202020204" pitchFamily="34" charset="0"/>
                <a:cs typeface="Arial" panose="020B0604020202020204" pitchFamily="34" charset="0"/>
              </a:rPr>
              <a:t>seluruh</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pelanggan</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menggunakan</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frekuensi</a:t>
            </a:r>
            <a:r>
              <a:rPr lang="en-US" sz="2400" b="0" dirty="0" smtClean="0">
                <a:latin typeface="Arial" panose="020B0604020202020204" pitchFamily="34" charset="0"/>
                <a:cs typeface="Arial" panose="020B0604020202020204" pitchFamily="34" charset="0"/>
              </a:rPr>
              <a:t> yang </a:t>
            </a:r>
            <a:r>
              <a:rPr lang="en-US" sz="2400" b="0" dirty="0" err="1" smtClean="0">
                <a:latin typeface="Arial" panose="020B0604020202020204" pitchFamily="34" charset="0"/>
                <a:cs typeface="Arial" panose="020B0604020202020204" pitchFamily="34" charset="0"/>
              </a:rPr>
              <a:t>sama</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pada</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waktu</a:t>
            </a:r>
            <a:r>
              <a:rPr lang="en-US" sz="2400" b="0" dirty="0" smtClean="0">
                <a:latin typeface="Arial" panose="020B0604020202020204" pitchFamily="34" charset="0"/>
                <a:cs typeface="Arial" panose="020B0604020202020204" pitchFamily="34" charset="0"/>
              </a:rPr>
              <a:t> yang </a:t>
            </a:r>
            <a:r>
              <a:rPr lang="en-US" sz="2400" b="0" dirty="0" err="1" smtClean="0">
                <a:latin typeface="Arial" panose="020B0604020202020204" pitchFamily="34" charset="0"/>
                <a:cs typeface="Arial" panose="020B0604020202020204" pitchFamily="34" charset="0"/>
              </a:rPr>
              <a:t>sama</a:t>
            </a:r>
            <a:endParaRPr lang="en-US" sz="2400" b="0" dirty="0">
              <a:latin typeface="Arial" panose="020B0604020202020204" pitchFamily="34" charset="0"/>
              <a:cs typeface="Arial" panose="020B0604020202020204" pitchFamily="34" charset="0"/>
            </a:endParaRPr>
          </a:p>
        </p:txBody>
      </p:sp>
      <p:sp>
        <p:nvSpPr>
          <p:cNvPr id="6" name="Rectangle 5"/>
          <p:cNvSpPr/>
          <p:nvPr/>
        </p:nvSpPr>
        <p:spPr>
          <a:xfrm>
            <a:off x="695400" y="6021288"/>
            <a:ext cx="10438184" cy="461665"/>
          </a:xfrm>
          <a:prstGeom prst="rect">
            <a:avLst/>
          </a:prstGeom>
        </p:spPr>
        <p:txBody>
          <a:bodyPr wrap="square">
            <a:spAutoFit/>
          </a:bodyPr>
          <a:lstStyle/>
          <a:p>
            <a:pPr marL="342900" indent="-342900"/>
            <a:r>
              <a:rPr lang="en-US" sz="1200" smtClean="0"/>
              <a:t>Dhingra, M. et al, Wireless Network Security Threats </a:t>
            </a:r>
            <a:r>
              <a:rPr lang="en-US" sz="1200"/>
              <a:t>and </a:t>
            </a:r>
            <a:r>
              <a:rPr lang="en-US" sz="1200" smtClean="0"/>
              <a:t>Their Solutions</a:t>
            </a:r>
            <a:r>
              <a:rPr lang="en-US" sz="1200"/>
              <a:t>: a short study, International Journal of Smart Sensors and Ad Hoc Networks (IJSSAN), ISSN No. 2248-9738 (Print), Vol-2, Iss-1,2, 2012 </a:t>
            </a:r>
          </a:p>
        </p:txBody>
      </p:sp>
      <p:sp>
        <p:nvSpPr>
          <p:cNvPr id="7" name="Title 3"/>
          <p:cNvSpPr txBox="1">
            <a:spLocks/>
          </p:cNvSpPr>
          <p:nvPr/>
        </p:nvSpPr>
        <p:spPr bwMode="white">
          <a:xfrm>
            <a:off x="911424" y="692696"/>
            <a:ext cx="11014248"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b="1" baseline="0">
                <a:solidFill>
                  <a:schemeClr val="bg1"/>
                </a:solidFill>
                <a:latin typeface="+mj-lt"/>
                <a:ea typeface="+mj-ea"/>
                <a:cs typeface="+mj-cs"/>
              </a:defRPr>
            </a:lvl1pPr>
            <a:lvl2pPr algn="l" rtl="0" eaLnBrk="1" fontAlgn="base" hangingPunct="1">
              <a:spcBef>
                <a:spcPct val="0"/>
              </a:spcBef>
              <a:spcAft>
                <a:spcPct val="0"/>
              </a:spcAft>
              <a:defRPr sz="3200" b="1">
                <a:solidFill>
                  <a:schemeClr val="bg1"/>
                </a:solidFill>
                <a:latin typeface="Verdana" pitchFamily="34" charset="0"/>
              </a:defRPr>
            </a:lvl2pPr>
            <a:lvl3pPr algn="l" rtl="0" eaLnBrk="1" fontAlgn="base" hangingPunct="1">
              <a:spcBef>
                <a:spcPct val="0"/>
              </a:spcBef>
              <a:spcAft>
                <a:spcPct val="0"/>
              </a:spcAft>
              <a:defRPr sz="3200" b="1">
                <a:solidFill>
                  <a:schemeClr val="bg1"/>
                </a:solidFill>
                <a:latin typeface="Verdana" pitchFamily="34" charset="0"/>
              </a:defRPr>
            </a:lvl3pPr>
            <a:lvl4pPr algn="l" rtl="0" eaLnBrk="1" fontAlgn="base" hangingPunct="1">
              <a:spcBef>
                <a:spcPct val="0"/>
              </a:spcBef>
              <a:spcAft>
                <a:spcPct val="0"/>
              </a:spcAft>
              <a:defRPr sz="3200" b="1">
                <a:solidFill>
                  <a:schemeClr val="bg1"/>
                </a:solidFill>
                <a:latin typeface="Verdana" pitchFamily="34" charset="0"/>
              </a:defRPr>
            </a:lvl4pPr>
            <a:lvl5pPr algn="l" rtl="0" eaLnBrk="1" fontAlgn="base" hangingPunct="1">
              <a:spcBef>
                <a:spcPct val="0"/>
              </a:spcBef>
              <a:spcAft>
                <a:spcPct val="0"/>
              </a:spcAft>
              <a:defRPr sz="3200" b="1">
                <a:solidFill>
                  <a:schemeClr val="bg1"/>
                </a:solidFill>
                <a:latin typeface="Verdana" pitchFamily="34" charset="0"/>
              </a:defRPr>
            </a:lvl5pPr>
            <a:lvl6pPr marL="457200" algn="l" rtl="0" eaLnBrk="1" fontAlgn="base" hangingPunct="1">
              <a:spcBef>
                <a:spcPct val="0"/>
              </a:spcBef>
              <a:spcAft>
                <a:spcPct val="0"/>
              </a:spcAft>
              <a:defRPr sz="3200" b="1">
                <a:solidFill>
                  <a:schemeClr val="bg1"/>
                </a:solidFill>
                <a:latin typeface="Verdana" pitchFamily="34" charset="0"/>
              </a:defRPr>
            </a:lvl6pPr>
            <a:lvl7pPr marL="914400" algn="l" rtl="0" eaLnBrk="1" fontAlgn="base" hangingPunct="1">
              <a:spcBef>
                <a:spcPct val="0"/>
              </a:spcBef>
              <a:spcAft>
                <a:spcPct val="0"/>
              </a:spcAft>
              <a:defRPr sz="3200" b="1">
                <a:solidFill>
                  <a:schemeClr val="bg1"/>
                </a:solidFill>
                <a:latin typeface="Verdana" pitchFamily="34" charset="0"/>
              </a:defRPr>
            </a:lvl7pPr>
            <a:lvl8pPr marL="1371600" algn="l" rtl="0" eaLnBrk="1" fontAlgn="base" hangingPunct="1">
              <a:spcBef>
                <a:spcPct val="0"/>
              </a:spcBef>
              <a:spcAft>
                <a:spcPct val="0"/>
              </a:spcAft>
              <a:defRPr sz="3200" b="1">
                <a:solidFill>
                  <a:schemeClr val="bg1"/>
                </a:solidFill>
                <a:latin typeface="Verdana" pitchFamily="34" charset="0"/>
              </a:defRPr>
            </a:lvl8pPr>
            <a:lvl9pPr marL="1828800" algn="l" rtl="0" eaLnBrk="1" fontAlgn="base" hangingPunct="1">
              <a:spcBef>
                <a:spcPct val="0"/>
              </a:spcBef>
              <a:spcAft>
                <a:spcPct val="0"/>
              </a:spcAft>
              <a:defRPr sz="3200" b="1">
                <a:solidFill>
                  <a:schemeClr val="bg1"/>
                </a:solidFill>
                <a:latin typeface="Verdana" pitchFamily="34" charset="0"/>
              </a:defRPr>
            </a:lvl9pPr>
          </a:lstStyle>
          <a:p>
            <a:r>
              <a:rPr lang="en-US" sz="2400" dirty="0"/>
              <a:t>Cellular</a:t>
            </a:r>
            <a:r>
              <a:rPr lang="en-US" sz="2400" kern="0" dirty="0" smtClean="0"/>
              <a:t> Vulnerabilities						</a:t>
            </a:r>
            <a:endParaRPr lang="en-US" sz="2400" kern="0" dirty="0"/>
          </a:p>
        </p:txBody>
      </p:sp>
    </p:spTree>
    <p:extLst>
      <p:ext uri="{BB962C8B-B14F-4D97-AF65-F5344CB8AC3E}">
        <p14:creationId xmlns:p14="http://schemas.microsoft.com/office/powerpoint/2010/main" val="839085816"/>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631504" y="3861048"/>
            <a:ext cx="9718104" cy="1817605"/>
          </a:xfrm>
        </p:spPr>
        <p:txBody>
          <a:bodyPr/>
          <a:lstStyle/>
          <a:p>
            <a:pPr algn="just">
              <a:buFont typeface="Wingdings" panose="05000000000000000000" pitchFamily="2" charset="2"/>
              <a:buChar char="§"/>
            </a:pPr>
            <a:r>
              <a:rPr lang="en-US" sz="2400" b="0" dirty="0">
                <a:latin typeface="Arial" panose="020B0604020202020204" pitchFamily="34" charset="0"/>
                <a:cs typeface="Arial" panose="020B0604020202020204" pitchFamily="34" charset="0"/>
              </a:rPr>
              <a:t>GSM </a:t>
            </a:r>
            <a:r>
              <a:rPr lang="en-US" sz="2400" b="0" dirty="0" err="1" smtClean="0">
                <a:latin typeface="Arial" panose="020B0604020202020204" pitchFamily="34" charset="0"/>
                <a:cs typeface="Arial" panose="020B0604020202020204" pitchFamily="34" charset="0"/>
              </a:rPr>
              <a:t>merupakan</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standar</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seluler</a:t>
            </a:r>
            <a:r>
              <a:rPr lang="en-US" sz="2400" b="0" dirty="0" smtClean="0">
                <a:latin typeface="Arial" panose="020B0604020202020204" pitchFamily="34" charset="0"/>
                <a:cs typeface="Arial" panose="020B0604020202020204" pitchFamily="34" charset="0"/>
              </a:rPr>
              <a:t> yang paling </a:t>
            </a:r>
            <a:r>
              <a:rPr lang="en-US" sz="2400" b="0" dirty="0" err="1" smtClean="0">
                <a:latin typeface="Arial" panose="020B0604020202020204" pitchFamily="34" charset="0"/>
                <a:cs typeface="Arial" panose="020B0604020202020204" pitchFamily="34" charset="0"/>
              </a:rPr>
              <a:t>banyak</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digunakan</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dunia</a:t>
            </a:r>
            <a:endParaRPr lang="en-US" sz="2400" b="0" dirty="0">
              <a:latin typeface="Arial" panose="020B0604020202020204" pitchFamily="34" charset="0"/>
              <a:cs typeface="Arial" panose="020B0604020202020204" pitchFamily="34" charset="0"/>
            </a:endParaRPr>
          </a:p>
          <a:p>
            <a:pPr algn="just">
              <a:buFont typeface="Wingdings" panose="05000000000000000000" pitchFamily="2" charset="2"/>
              <a:buChar char="§"/>
            </a:pPr>
            <a:r>
              <a:rPr lang="en-US" sz="2400" b="0" dirty="0" smtClean="0">
                <a:latin typeface="Arial" panose="020B0604020202020204" pitchFamily="34" charset="0"/>
                <a:cs typeface="Arial" panose="020B0604020202020204" pitchFamily="34" charset="0"/>
              </a:rPr>
              <a:t>Handsets </a:t>
            </a:r>
            <a:r>
              <a:rPr lang="en-US" sz="2400" b="0" dirty="0">
                <a:latin typeface="Arial" panose="020B0604020202020204" pitchFamily="34" charset="0"/>
                <a:cs typeface="Arial" panose="020B0604020202020204" pitchFamily="34" charset="0"/>
              </a:rPr>
              <a:t>and SIMs</a:t>
            </a:r>
          </a:p>
          <a:p>
            <a:pPr algn="just">
              <a:buFont typeface="Wingdings" panose="05000000000000000000" pitchFamily="2" charset="2"/>
              <a:buChar char="§"/>
            </a:pPr>
            <a:r>
              <a:rPr lang="en-US" sz="2400" b="0" dirty="0">
                <a:latin typeface="Arial" panose="020B0604020202020204" pitchFamily="34" charset="0"/>
                <a:cs typeface="Arial" panose="020B0604020202020204" pitchFamily="34" charset="0"/>
              </a:rPr>
              <a:t>International Mobile Equipment Identifier (IMEI)</a:t>
            </a:r>
          </a:p>
          <a:p>
            <a:pPr algn="just">
              <a:buFont typeface="Wingdings" panose="05000000000000000000" pitchFamily="2" charset="2"/>
              <a:buChar char="§"/>
            </a:pPr>
            <a:r>
              <a:rPr lang="en-US" sz="2400" b="0" dirty="0">
                <a:latin typeface="Arial" panose="020B0604020202020204" pitchFamily="34" charset="0"/>
                <a:cs typeface="Arial" panose="020B0604020202020204" pitchFamily="34" charset="0"/>
              </a:rPr>
              <a:t>International Mobile Subscriber Identity (IMSI</a:t>
            </a:r>
            <a:r>
              <a:rPr lang="en-US" sz="2400" b="0" dirty="0" smtClean="0">
                <a:latin typeface="Arial" panose="020B0604020202020204" pitchFamily="34" charset="0"/>
                <a:cs typeface="Arial" panose="020B0604020202020204" pitchFamily="34" charset="0"/>
              </a:rPr>
              <a:t>)</a:t>
            </a:r>
            <a:endParaRPr lang="en-US" sz="2400" b="0" dirty="0">
              <a:latin typeface="Arial" panose="020B0604020202020204" pitchFamily="34" charset="0"/>
              <a:cs typeface="Arial" panose="020B0604020202020204" pitchFamily="34" charset="0"/>
            </a:endParaRPr>
          </a:p>
        </p:txBody>
      </p:sp>
      <p:pic>
        <p:nvPicPr>
          <p:cNvPr id="7"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a:xfrm>
            <a:off x="4073080" y="2009167"/>
            <a:ext cx="3810000" cy="1354138"/>
          </a:xfrm>
          <a:prstGeom prst="rect">
            <a:avLst/>
          </a:prstGeom>
          <a:noFill/>
          <a:ln/>
        </p:spPr>
      </p:pic>
      <p:sp>
        <p:nvSpPr>
          <p:cNvPr id="6" name="Title 3"/>
          <p:cNvSpPr txBox="1">
            <a:spLocks/>
          </p:cNvSpPr>
          <p:nvPr/>
        </p:nvSpPr>
        <p:spPr bwMode="white">
          <a:xfrm>
            <a:off x="911424" y="692696"/>
            <a:ext cx="11014248"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b="1" baseline="0">
                <a:solidFill>
                  <a:schemeClr val="bg1"/>
                </a:solidFill>
                <a:latin typeface="+mj-lt"/>
                <a:ea typeface="+mj-ea"/>
                <a:cs typeface="+mj-cs"/>
              </a:defRPr>
            </a:lvl1pPr>
            <a:lvl2pPr algn="l" rtl="0" eaLnBrk="1" fontAlgn="base" hangingPunct="1">
              <a:spcBef>
                <a:spcPct val="0"/>
              </a:spcBef>
              <a:spcAft>
                <a:spcPct val="0"/>
              </a:spcAft>
              <a:defRPr sz="3200" b="1">
                <a:solidFill>
                  <a:schemeClr val="bg1"/>
                </a:solidFill>
                <a:latin typeface="Verdana" pitchFamily="34" charset="0"/>
              </a:defRPr>
            </a:lvl2pPr>
            <a:lvl3pPr algn="l" rtl="0" eaLnBrk="1" fontAlgn="base" hangingPunct="1">
              <a:spcBef>
                <a:spcPct val="0"/>
              </a:spcBef>
              <a:spcAft>
                <a:spcPct val="0"/>
              </a:spcAft>
              <a:defRPr sz="3200" b="1">
                <a:solidFill>
                  <a:schemeClr val="bg1"/>
                </a:solidFill>
                <a:latin typeface="Verdana" pitchFamily="34" charset="0"/>
              </a:defRPr>
            </a:lvl3pPr>
            <a:lvl4pPr algn="l" rtl="0" eaLnBrk="1" fontAlgn="base" hangingPunct="1">
              <a:spcBef>
                <a:spcPct val="0"/>
              </a:spcBef>
              <a:spcAft>
                <a:spcPct val="0"/>
              </a:spcAft>
              <a:defRPr sz="3200" b="1">
                <a:solidFill>
                  <a:schemeClr val="bg1"/>
                </a:solidFill>
                <a:latin typeface="Verdana" pitchFamily="34" charset="0"/>
              </a:defRPr>
            </a:lvl4pPr>
            <a:lvl5pPr algn="l" rtl="0" eaLnBrk="1" fontAlgn="base" hangingPunct="1">
              <a:spcBef>
                <a:spcPct val="0"/>
              </a:spcBef>
              <a:spcAft>
                <a:spcPct val="0"/>
              </a:spcAft>
              <a:defRPr sz="3200" b="1">
                <a:solidFill>
                  <a:schemeClr val="bg1"/>
                </a:solidFill>
                <a:latin typeface="Verdana" pitchFamily="34" charset="0"/>
              </a:defRPr>
            </a:lvl5pPr>
            <a:lvl6pPr marL="457200" algn="l" rtl="0" eaLnBrk="1" fontAlgn="base" hangingPunct="1">
              <a:spcBef>
                <a:spcPct val="0"/>
              </a:spcBef>
              <a:spcAft>
                <a:spcPct val="0"/>
              </a:spcAft>
              <a:defRPr sz="3200" b="1">
                <a:solidFill>
                  <a:schemeClr val="bg1"/>
                </a:solidFill>
                <a:latin typeface="Verdana" pitchFamily="34" charset="0"/>
              </a:defRPr>
            </a:lvl6pPr>
            <a:lvl7pPr marL="914400" algn="l" rtl="0" eaLnBrk="1" fontAlgn="base" hangingPunct="1">
              <a:spcBef>
                <a:spcPct val="0"/>
              </a:spcBef>
              <a:spcAft>
                <a:spcPct val="0"/>
              </a:spcAft>
              <a:defRPr sz="3200" b="1">
                <a:solidFill>
                  <a:schemeClr val="bg1"/>
                </a:solidFill>
                <a:latin typeface="Verdana" pitchFamily="34" charset="0"/>
              </a:defRPr>
            </a:lvl7pPr>
            <a:lvl8pPr marL="1371600" algn="l" rtl="0" eaLnBrk="1" fontAlgn="base" hangingPunct="1">
              <a:spcBef>
                <a:spcPct val="0"/>
              </a:spcBef>
              <a:spcAft>
                <a:spcPct val="0"/>
              </a:spcAft>
              <a:defRPr sz="3200" b="1">
                <a:solidFill>
                  <a:schemeClr val="bg1"/>
                </a:solidFill>
                <a:latin typeface="Verdana" pitchFamily="34" charset="0"/>
              </a:defRPr>
            </a:lvl8pPr>
            <a:lvl9pPr marL="1828800" algn="l" rtl="0" eaLnBrk="1" fontAlgn="base" hangingPunct="1">
              <a:spcBef>
                <a:spcPct val="0"/>
              </a:spcBef>
              <a:spcAft>
                <a:spcPct val="0"/>
              </a:spcAft>
              <a:defRPr sz="3200" b="1">
                <a:solidFill>
                  <a:schemeClr val="bg1"/>
                </a:solidFill>
                <a:latin typeface="Verdana" pitchFamily="34" charset="0"/>
              </a:defRPr>
            </a:lvl9pPr>
          </a:lstStyle>
          <a:p>
            <a:r>
              <a:rPr lang="en-US" sz="2400" dirty="0"/>
              <a:t>Cellular</a:t>
            </a:r>
            <a:r>
              <a:rPr lang="en-US" sz="2400" kern="0" dirty="0" smtClean="0"/>
              <a:t> Vulnerabilities						</a:t>
            </a:r>
            <a:endParaRPr lang="en-US" sz="2400" kern="0" dirty="0"/>
          </a:p>
        </p:txBody>
      </p:sp>
    </p:spTree>
    <p:extLst>
      <p:ext uri="{BB962C8B-B14F-4D97-AF65-F5344CB8AC3E}">
        <p14:creationId xmlns:p14="http://schemas.microsoft.com/office/powerpoint/2010/main" val="4048101371"/>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767408" y="1484784"/>
            <a:ext cx="10153128" cy="1817605"/>
          </a:xfrm>
        </p:spPr>
        <p:txBody>
          <a:bodyPr/>
          <a:lstStyle/>
          <a:p>
            <a:pPr marL="0" indent="0" algn="just">
              <a:buNone/>
            </a:pPr>
            <a:r>
              <a:rPr lang="en-US" sz="2400" dirty="0" err="1" smtClean="0">
                <a:latin typeface="Arial" panose="020B0604020202020204" pitchFamily="34" charset="0"/>
                <a:cs typeface="Arial" panose="020B0604020202020204" pitchFamily="34" charset="0"/>
              </a:rPr>
              <a:t>Kelebihan</a:t>
            </a:r>
            <a:r>
              <a:rPr lang="en-US" sz="2400" dirty="0" smtClean="0">
                <a:latin typeface="Arial" panose="020B0604020202020204" pitchFamily="34" charset="0"/>
                <a:cs typeface="Arial" panose="020B0604020202020204" pitchFamily="34" charset="0"/>
              </a:rPr>
              <a:t> GSM</a:t>
            </a:r>
          </a:p>
          <a:p>
            <a:pPr algn="just">
              <a:buFont typeface="Wingdings" panose="05000000000000000000" pitchFamily="2" charset="2"/>
              <a:buChar char="§"/>
            </a:pPr>
            <a:r>
              <a:rPr lang="en-US" sz="2400" b="0" dirty="0" err="1" smtClean="0">
                <a:latin typeface="Arial" panose="020B0604020202020204" pitchFamily="34" charset="0"/>
                <a:cs typeface="Arial" panose="020B0604020202020204" pitchFamily="34" charset="0"/>
              </a:rPr>
              <a:t>Jaringan</a:t>
            </a:r>
            <a:r>
              <a:rPr lang="en-US" sz="2400" b="0" dirty="0" smtClean="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lebih</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luas</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karena</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telah</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ada</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banyak</a:t>
            </a:r>
            <a:r>
              <a:rPr lang="en-US" sz="2400" b="0" dirty="0">
                <a:latin typeface="Arial" panose="020B0604020202020204" pitchFamily="34" charset="0"/>
                <a:cs typeface="Arial" panose="020B0604020202020204" pitchFamily="34" charset="0"/>
              </a:rPr>
              <a:t> provider GSM </a:t>
            </a:r>
            <a:r>
              <a:rPr lang="en-US" sz="2400" b="0" dirty="0" err="1">
                <a:latin typeface="Arial" panose="020B0604020202020204" pitchFamily="34" charset="0"/>
                <a:cs typeface="Arial" panose="020B0604020202020204" pitchFamily="34" charset="0"/>
              </a:rPr>
              <a:t>diseluruh</a:t>
            </a:r>
            <a:r>
              <a:rPr lang="en-US" sz="2400" b="0" dirty="0">
                <a:latin typeface="Arial" panose="020B0604020202020204" pitchFamily="34" charset="0"/>
                <a:cs typeface="Arial" panose="020B0604020202020204" pitchFamily="34" charset="0"/>
              </a:rPr>
              <a:t> Indonesia</a:t>
            </a:r>
          </a:p>
          <a:p>
            <a:pPr algn="just">
              <a:buFont typeface="Wingdings" panose="05000000000000000000" pitchFamily="2" charset="2"/>
              <a:buChar char="§"/>
            </a:pPr>
            <a:r>
              <a:rPr lang="en-US" sz="2400" b="0" dirty="0" err="1" smtClean="0">
                <a:latin typeface="Arial" panose="020B0604020202020204" pitchFamily="34" charset="0"/>
                <a:cs typeface="Arial" panose="020B0604020202020204" pitchFamily="34" charset="0"/>
              </a:rPr>
              <a:t>Bebas</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dari</a:t>
            </a:r>
            <a:r>
              <a:rPr lang="en-US" sz="2400" b="0" dirty="0" smtClean="0">
                <a:latin typeface="Arial" panose="020B0604020202020204" pitchFamily="34" charset="0"/>
                <a:cs typeface="Arial" panose="020B0604020202020204" pitchFamily="34" charset="0"/>
              </a:rPr>
              <a:t> Roaming (1 </a:t>
            </a:r>
            <a:r>
              <a:rPr lang="en-US" sz="2400" b="0" dirty="0" err="1" smtClean="0">
                <a:latin typeface="Arial" panose="020B0604020202020204" pitchFamily="34" charset="0"/>
                <a:cs typeface="Arial" panose="020B0604020202020204" pitchFamily="34" charset="0"/>
              </a:rPr>
              <a:t>nomor</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telepon</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tidak</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berubah</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walaupun</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sering</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berpindah</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provinsi</a:t>
            </a:r>
            <a:r>
              <a:rPr lang="en-US" sz="2400" b="0" dirty="0" smtClean="0">
                <a:latin typeface="Arial" panose="020B0604020202020204" pitchFamily="34" charset="0"/>
                <a:cs typeface="Arial" panose="020B0604020202020204" pitchFamily="34" charset="0"/>
              </a:rPr>
              <a:t>)</a:t>
            </a:r>
            <a:endParaRPr lang="en-US" sz="2400" b="0" dirty="0">
              <a:latin typeface="Arial" panose="020B0604020202020204" pitchFamily="34" charset="0"/>
              <a:cs typeface="Arial" panose="020B0604020202020204" pitchFamily="34" charset="0"/>
            </a:endParaRPr>
          </a:p>
          <a:p>
            <a:pPr algn="just">
              <a:buFont typeface="Wingdings" panose="05000000000000000000" pitchFamily="2" charset="2"/>
              <a:buChar char="§"/>
            </a:pPr>
            <a:r>
              <a:rPr lang="en-US" sz="2400" b="0" dirty="0" err="1">
                <a:latin typeface="Arial" panose="020B0604020202020204" pitchFamily="34" charset="0"/>
                <a:cs typeface="Arial" panose="020B0604020202020204" pitchFamily="34" charset="0"/>
              </a:rPr>
              <a:t>Teorinya</a:t>
            </a:r>
            <a:r>
              <a:rPr lang="en-US" sz="2400" b="0" dirty="0">
                <a:latin typeface="Arial" panose="020B0604020202020204" pitchFamily="34" charset="0"/>
                <a:cs typeface="Arial" panose="020B0604020202020204" pitchFamily="34" charset="0"/>
              </a:rPr>
              <a:t>, timeslot dedicated yang </a:t>
            </a:r>
            <a:r>
              <a:rPr lang="en-US" sz="2400" b="0" dirty="0" err="1">
                <a:latin typeface="Arial" panose="020B0604020202020204" pitchFamily="34" charset="0"/>
                <a:cs typeface="Arial" panose="020B0604020202020204" pitchFamily="34" charset="0"/>
              </a:rPr>
              <a:t>disediakan</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ini</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menjamin</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penggunanya</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bisa</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mendapatkan</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kualitas</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layanan</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komunikasi</a:t>
            </a:r>
            <a:r>
              <a:rPr lang="en-US" sz="2400" b="0" dirty="0">
                <a:latin typeface="Arial" panose="020B0604020202020204" pitchFamily="34" charset="0"/>
                <a:cs typeface="Arial" panose="020B0604020202020204" pitchFamily="34" charset="0"/>
              </a:rPr>
              <a:t> yang </a:t>
            </a:r>
            <a:r>
              <a:rPr lang="en-US" sz="2400" b="0" dirty="0" err="1">
                <a:latin typeface="Arial" panose="020B0604020202020204" pitchFamily="34" charset="0"/>
                <a:cs typeface="Arial" panose="020B0604020202020204" pitchFamily="34" charset="0"/>
              </a:rPr>
              <a:t>lebih</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konstan</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tidak</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naik</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turun</a:t>
            </a:r>
            <a:r>
              <a:rPr lang="en-US" sz="2400" b="0" dirty="0">
                <a:latin typeface="Arial" panose="020B0604020202020204" pitchFamily="34" charset="0"/>
                <a:cs typeface="Arial" panose="020B0604020202020204" pitchFamily="34" charset="0"/>
              </a:rPr>
              <a:t>.</a:t>
            </a:r>
          </a:p>
          <a:p>
            <a:pPr algn="just">
              <a:buFont typeface="Wingdings" panose="05000000000000000000" pitchFamily="2" charset="2"/>
              <a:buChar char="§"/>
            </a:pPr>
            <a:r>
              <a:rPr lang="en-US" sz="2400" b="0" dirty="0">
                <a:latin typeface="Arial" panose="020B0604020202020204" pitchFamily="34" charset="0"/>
                <a:cs typeface="Arial" panose="020B0604020202020204" pitchFamily="34" charset="0"/>
              </a:rPr>
              <a:t>Handset &amp; </a:t>
            </a:r>
            <a:r>
              <a:rPr lang="en-US" sz="2400" b="0" dirty="0" err="1">
                <a:latin typeface="Arial" panose="020B0604020202020204" pitchFamily="34" charset="0"/>
                <a:cs typeface="Arial" panose="020B0604020202020204" pitchFamily="34" charset="0"/>
              </a:rPr>
              <a:t>penyedia</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layanan</a:t>
            </a:r>
            <a:r>
              <a:rPr lang="en-US" sz="2400" b="0" dirty="0">
                <a:latin typeface="Arial" panose="020B0604020202020204" pitchFamily="34" charset="0"/>
                <a:cs typeface="Arial" panose="020B0604020202020204" pitchFamily="34" charset="0"/>
              </a:rPr>
              <a:t> yang </a:t>
            </a:r>
            <a:r>
              <a:rPr lang="en-US" sz="2400" b="0" dirty="0" err="1">
                <a:latin typeface="Arial" panose="020B0604020202020204" pitchFamily="34" charset="0"/>
                <a:cs typeface="Arial" panose="020B0604020202020204" pitchFamily="34" charset="0"/>
              </a:rPr>
              <a:t>tersedia</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untuk</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dipilih</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lebih</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beragam</a:t>
            </a:r>
            <a:r>
              <a:rPr lang="en-US" sz="2400" b="0" dirty="0" smtClean="0">
                <a:latin typeface="Arial" panose="020B0604020202020204" pitchFamily="34" charset="0"/>
                <a:cs typeface="Arial" panose="020B0604020202020204" pitchFamily="34" charset="0"/>
              </a:rPr>
              <a:t>.</a:t>
            </a:r>
            <a:endParaRPr lang="en-US" sz="2400" b="0" dirty="0">
              <a:latin typeface="Arial" panose="020B0604020202020204" pitchFamily="34" charset="0"/>
              <a:cs typeface="Arial" panose="020B0604020202020204" pitchFamily="34" charset="0"/>
            </a:endParaRPr>
          </a:p>
        </p:txBody>
      </p:sp>
      <p:sp>
        <p:nvSpPr>
          <p:cNvPr id="6" name="Title 3"/>
          <p:cNvSpPr txBox="1">
            <a:spLocks/>
          </p:cNvSpPr>
          <p:nvPr/>
        </p:nvSpPr>
        <p:spPr bwMode="white">
          <a:xfrm>
            <a:off x="911424" y="692696"/>
            <a:ext cx="11014248"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b="1" baseline="0">
                <a:solidFill>
                  <a:schemeClr val="bg1"/>
                </a:solidFill>
                <a:latin typeface="+mj-lt"/>
                <a:ea typeface="+mj-ea"/>
                <a:cs typeface="+mj-cs"/>
              </a:defRPr>
            </a:lvl1pPr>
            <a:lvl2pPr algn="l" rtl="0" eaLnBrk="1" fontAlgn="base" hangingPunct="1">
              <a:spcBef>
                <a:spcPct val="0"/>
              </a:spcBef>
              <a:spcAft>
                <a:spcPct val="0"/>
              </a:spcAft>
              <a:defRPr sz="3200" b="1">
                <a:solidFill>
                  <a:schemeClr val="bg1"/>
                </a:solidFill>
                <a:latin typeface="Verdana" pitchFamily="34" charset="0"/>
              </a:defRPr>
            </a:lvl2pPr>
            <a:lvl3pPr algn="l" rtl="0" eaLnBrk="1" fontAlgn="base" hangingPunct="1">
              <a:spcBef>
                <a:spcPct val="0"/>
              </a:spcBef>
              <a:spcAft>
                <a:spcPct val="0"/>
              </a:spcAft>
              <a:defRPr sz="3200" b="1">
                <a:solidFill>
                  <a:schemeClr val="bg1"/>
                </a:solidFill>
                <a:latin typeface="Verdana" pitchFamily="34" charset="0"/>
              </a:defRPr>
            </a:lvl3pPr>
            <a:lvl4pPr algn="l" rtl="0" eaLnBrk="1" fontAlgn="base" hangingPunct="1">
              <a:spcBef>
                <a:spcPct val="0"/>
              </a:spcBef>
              <a:spcAft>
                <a:spcPct val="0"/>
              </a:spcAft>
              <a:defRPr sz="3200" b="1">
                <a:solidFill>
                  <a:schemeClr val="bg1"/>
                </a:solidFill>
                <a:latin typeface="Verdana" pitchFamily="34" charset="0"/>
              </a:defRPr>
            </a:lvl4pPr>
            <a:lvl5pPr algn="l" rtl="0" eaLnBrk="1" fontAlgn="base" hangingPunct="1">
              <a:spcBef>
                <a:spcPct val="0"/>
              </a:spcBef>
              <a:spcAft>
                <a:spcPct val="0"/>
              </a:spcAft>
              <a:defRPr sz="3200" b="1">
                <a:solidFill>
                  <a:schemeClr val="bg1"/>
                </a:solidFill>
                <a:latin typeface="Verdana" pitchFamily="34" charset="0"/>
              </a:defRPr>
            </a:lvl5pPr>
            <a:lvl6pPr marL="457200" algn="l" rtl="0" eaLnBrk="1" fontAlgn="base" hangingPunct="1">
              <a:spcBef>
                <a:spcPct val="0"/>
              </a:spcBef>
              <a:spcAft>
                <a:spcPct val="0"/>
              </a:spcAft>
              <a:defRPr sz="3200" b="1">
                <a:solidFill>
                  <a:schemeClr val="bg1"/>
                </a:solidFill>
                <a:latin typeface="Verdana" pitchFamily="34" charset="0"/>
              </a:defRPr>
            </a:lvl6pPr>
            <a:lvl7pPr marL="914400" algn="l" rtl="0" eaLnBrk="1" fontAlgn="base" hangingPunct="1">
              <a:spcBef>
                <a:spcPct val="0"/>
              </a:spcBef>
              <a:spcAft>
                <a:spcPct val="0"/>
              </a:spcAft>
              <a:defRPr sz="3200" b="1">
                <a:solidFill>
                  <a:schemeClr val="bg1"/>
                </a:solidFill>
                <a:latin typeface="Verdana" pitchFamily="34" charset="0"/>
              </a:defRPr>
            </a:lvl7pPr>
            <a:lvl8pPr marL="1371600" algn="l" rtl="0" eaLnBrk="1" fontAlgn="base" hangingPunct="1">
              <a:spcBef>
                <a:spcPct val="0"/>
              </a:spcBef>
              <a:spcAft>
                <a:spcPct val="0"/>
              </a:spcAft>
              <a:defRPr sz="3200" b="1">
                <a:solidFill>
                  <a:schemeClr val="bg1"/>
                </a:solidFill>
                <a:latin typeface="Verdana" pitchFamily="34" charset="0"/>
              </a:defRPr>
            </a:lvl8pPr>
            <a:lvl9pPr marL="1828800" algn="l" rtl="0" eaLnBrk="1" fontAlgn="base" hangingPunct="1">
              <a:spcBef>
                <a:spcPct val="0"/>
              </a:spcBef>
              <a:spcAft>
                <a:spcPct val="0"/>
              </a:spcAft>
              <a:defRPr sz="3200" b="1">
                <a:solidFill>
                  <a:schemeClr val="bg1"/>
                </a:solidFill>
                <a:latin typeface="Verdana" pitchFamily="34" charset="0"/>
              </a:defRPr>
            </a:lvl9pPr>
          </a:lstStyle>
          <a:p>
            <a:r>
              <a:rPr lang="en-US" sz="2400" dirty="0"/>
              <a:t>Cellular</a:t>
            </a:r>
            <a:r>
              <a:rPr lang="en-US" sz="2400" kern="0" dirty="0" smtClean="0"/>
              <a:t> Vulnerabilities						</a:t>
            </a:r>
            <a:endParaRPr lang="en-US" sz="2400" kern="0" dirty="0"/>
          </a:p>
        </p:txBody>
      </p:sp>
    </p:spTree>
    <p:extLst>
      <p:ext uri="{BB962C8B-B14F-4D97-AF65-F5344CB8AC3E}">
        <p14:creationId xmlns:p14="http://schemas.microsoft.com/office/powerpoint/2010/main" val="2695637178"/>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767408" y="1484784"/>
            <a:ext cx="10153128" cy="3888432"/>
          </a:xfrm>
        </p:spPr>
        <p:txBody>
          <a:bodyPr/>
          <a:lstStyle/>
          <a:p>
            <a:pPr marL="0" indent="0" algn="just">
              <a:buNone/>
            </a:pPr>
            <a:r>
              <a:rPr lang="en-US" sz="2400" dirty="0" err="1" smtClean="0">
                <a:latin typeface="Arial" panose="020B0604020202020204" pitchFamily="34" charset="0"/>
                <a:cs typeface="Arial" panose="020B0604020202020204" pitchFamily="34" charset="0"/>
              </a:rPr>
              <a:t>Kekurangan</a:t>
            </a:r>
            <a:r>
              <a:rPr lang="en-US" sz="2400" dirty="0" smtClean="0">
                <a:latin typeface="Arial" panose="020B0604020202020204" pitchFamily="34" charset="0"/>
                <a:cs typeface="Arial" panose="020B0604020202020204" pitchFamily="34" charset="0"/>
              </a:rPr>
              <a:t> GSM</a:t>
            </a:r>
          </a:p>
          <a:p>
            <a:pPr algn="just">
              <a:buFont typeface="Wingdings" panose="05000000000000000000" pitchFamily="2" charset="2"/>
              <a:buChar char="§"/>
            </a:pPr>
            <a:r>
              <a:rPr lang="en-US" sz="2400" b="0" dirty="0" err="1" smtClean="0">
                <a:latin typeface="Arial" panose="020B0604020202020204" pitchFamily="34" charset="0"/>
                <a:cs typeface="Arial" panose="020B0604020202020204" pitchFamily="34" charset="0"/>
              </a:rPr>
              <a:t>Sistem</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keamanan</a:t>
            </a:r>
            <a:r>
              <a:rPr lang="en-US" sz="2400" b="0" dirty="0" smtClean="0">
                <a:latin typeface="Arial" panose="020B0604020202020204" pitchFamily="34" charset="0"/>
                <a:cs typeface="Arial" panose="020B0604020202020204" pitchFamily="34" charset="0"/>
              </a:rPr>
              <a:t> yang </a:t>
            </a:r>
            <a:r>
              <a:rPr lang="en-US" sz="2400" b="0" dirty="0" err="1" smtClean="0">
                <a:latin typeface="Arial" panose="020B0604020202020204" pitchFamily="34" charset="0"/>
                <a:cs typeface="Arial" panose="020B0604020202020204" pitchFamily="34" charset="0"/>
              </a:rPr>
              <a:t>kurang</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baik</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sehingga</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mudah</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disadap</a:t>
            </a:r>
            <a:endParaRPr lang="en-US" sz="2400" b="0" dirty="0" smtClean="0">
              <a:latin typeface="Arial" panose="020B0604020202020204" pitchFamily="34" charset="0"/>
              <a:cs typeface="Arial" panose="020B0604020202020204" pitchFamily="34" charset="0"/>
            </a:endParaRPr>
          </a:p>
          <a:p>
            <a:pPr algn="just">
              <a:buFont typeface="Wingdings" panose="05000000000000000000" pitchFamily="2" charset="2"/>
              <a:buChar char="§"/>
            </a:pPr>
            <a:r>
              <a:rPr lang="en-US" sz="2400" b="0" dirty="0" err="1" smtClean="0">
                <a:latin typeface="Arial" panose="020B0604020202020204" pitchFamily="34" charset="0"/>
                <a:cs typeface="Arial" panose="020B0604020202020204" pitchFamily="34" charset="0"/>
              </a:rPr>
              <a:t>ketika</a:t>
            </a:r>
            <a:r>
              <a:rPr lang="en-US" sz="2400" b="0" dirty="0" smtClean="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jaringan</a:t>
            </a:r>
            <a:r>
              <a:rPr lang="en-US" sz="2400" b="0" dirty="0">
                <a:latin typeface="Arial" panose="020B0604020202020204" pitchFamily="34" charset="0"/>
                <a:cs typeface="Arial" panose="020B0604020202020204" pitchFamily="34" charset="0"/>
              </a:rPr>
              <a:t> GSM </a:t>
            </a:r>
            <a:r>
              <a:rPr lang="en-US" sz="2400" b="0" dirty="0" err="1">
                <a:latin typeface="Arial" panose="020B0604020202020204" pitchFamily="34" charset="0"/>
                <a:cs typeface="Arial" panose="020B0604020202020204" pitchFamily="34" charset="0"/>
              </a:rPr>
              <a:t>sudah</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penuh</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maka</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pemilik</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ponsel</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biasanya</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akan</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mengalami</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kesulitan</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untuk</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melakukan</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panggilan</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atau</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bahkan</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menerima</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panggilan</a:t>
            </a:r>
            <a:r>
              <a:rPr lang="en-US" sz="2400" b="0" dirty="0">
                <a:latin typeface="Arial" panose="020B0604020202020204" pitchFamily="34" charset="0"/>
                <a:cs typeface="Arial" panose="020B0604020202020204" pitchFamily="34" charset="0"/>
              </a:rPr>
              <a:t>. Hal </a:t>
            </a:r>
            <a:r>
              <a:rPr lang="en-US" sz="2400" b="0" dirty="0" err="1">
                <a:latin typeface="Arial" panose="020B0604020202020204" pitchFamily="34" charset="0"/>
                <a:cs typeface="Arial" panose="020B0604020202020204" pitchFamily="34" charset="0"/>
              </a:rPr>
              <a:t>ini</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disebabkan</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oleh</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tidak</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adanya</a:t>
            </a:r>
            <a:r>
              <a:rPr lang="en-US" sz="2400" b="0" dirty="0">
                <a:latin typeface="Arial" panose="020B0604020202020204" pitchFamily="34" charset="0"/>
                <a:cs typeface="Arial" panose="020B0604020202020204" pitchFamily="34" charset="0"/>
              </a:rPr>
              <a:t> timeslot </a:t>
            </a:r>
            <a:r>
              <a:rPr lang="en-US" sz="2400" b="0" dirty="0" err="1">
                <a:latin typeface="Arial" panose="020B0604020202020204" pitchFamily="34" charset="0"/>
                <a:cs typeface="Arial" panose="020B0604020202020204" pitchFamily="34" charset="0"/>
              </a:rPr>
              <a:t>kosong</a:t>
            </a:r>
            <a:r>
              <a:rPr lang="en-US" sz="2400" b="0" dirty="0">
                <a:latin typeface="Arial" panose="020B0604020202020204" pitchFamily="34" charset="0"/>
                <a:cs typeface="Arial" panose="020B0604020202020204" pitchFamily="34" charset="0"/>
              </a:rPr>
              <a:t> yang </a:t>
            </a:r>
            <a:r>
              <a:rPr lang="en-US" sz="2400" b="0" dirty="0" err="1">
                <a:latin typeface="Arial" panose="020B0604020202020204" pitchFamily="34" charset="0"/>
                <a:cs typeface="Arial" panose="020B0604020202020204" pitchFamily="34" charset="0"/>
              </a:rPr>
              <a:t>bisa</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digunakan</a:t>
            </a:r>
            <a:r>
              <a:rPr lang="en-US" sz="2400" b="0" dirty="0">
                <a:latin typeface="Arial" panose="020B0604020202020204" pitchFamily="34" charset="0"/>
                <a:cs typeface="Arial" panose="020B0604020202020204" pitchFamily="34" charset="0"/>
              </a:rPr>
              <a:t>.</a:t>
            </a:r>
          </a:p>
        </p:txBody>
      </p:sp>
      <p:sp>
        <p:nvSpPr>
          <p:cNvPr id="6" name="Title 3"/>
          <p:cNvSpPr txBox="1">
            <a:spLocks/>
          </p:cNvSpPr>
          <p:nvPr/>
        </p:nvSpPr>
        <p:spPr bwMode="white">
          <a:xfrm>
            <a:off x="911424" y="692696"/>
            <a:ext cx="11014248"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b="1" baseline="0">
                <a:solidFill>
                  <a:schemeClr val="bg1"/>
                </a:solidFill>
                <a:latin typeface="+mj-lt"/>
                <a:ea typeface="+mj-ea"/>
                <a:cs typeface="+mj-cs"/>
              </a:defRPr>
            </a:lvl1pPr>
            <a:lvl2pPr algn="l" rtl="0" eaLnBrk="1" fontAlgn="base" hangingPunct="1">
              <a:spcBef>
                <a:spcPct val="0"/>
              </a:spcBef>
              <a:spcAft>
                <a:spcPct val="0"/>
              </a:spcAft>
              <a:defRPr sz="3200" b="1">
                <a:solidFill>
                  <a:schemeClr val="bg1"/>
                </a:solidFill>
                <a:latin typeface="Verdana" pitchFamily="34" charset="0"/>
              </a:defRPr>
            </a:lvl2pPr>
            <a:lvl3pPr algn="l" rtl="0" eaLnBrk="1" fontAlgn="base" hangingPunct="1">
              <a:spcBef>
                <a:spcPct val="0"/>
              </a:spcBef>
              <a:spcAft>
                <a:spcPct val="0"/>
              </a:spcAft>
              <a:defRPr sz="3200" b="1">
                <a:solidFill>
                  <a:schemeClr val="bg1"/>
                </a:solidFill>
                <a:latin typeface="Verdana" pitchFamily="34" charset="0"/>
              </a:defRPr>
            </a:lvl3pPr>
            <a:lvl4pPr algn="l" rtl="0" eaLnBrk="1" fontAlgn="base" hangingPunct="1">
              <a:spcBef>
                <a:spcPct val="0"/>
              </a:spcBef>
              <a:spcAft>
                <a:spcPct val="0"/>
              </a:spcAft>
              <a:defRPr sz="3200" b="1">
                <a:solidFill>
                  <a:schemeClr val="bg1"/>
                </a:solidFill>
                <a:latin typeface="Verdana" pitchFamily="34" charset="0"/>
              </a:defRPr>
            </a:lvl4pPr>
            <a:lvl5pPr algn="l" rtl="0" eaLnBrk="1" fontAlgn="base" hangingPunct="1">
              <a:spcBef>
                <a:spcPct val="0"/>
              </a:spcBef>
              <a:spcAft>
                <a:spcPct val="0"/>
              </a:spcAft>
              <a:defRPr sz="3200" b="1">
                <a:solidFill>
                  <a:schemeClr val="bg1"/>
                </a:solidFill>
                <a:latin typeface="Verdana" pitchFamily="34" charset="0"/>
              </a:defRPr>
            </a:lvl5pPr>
            <a:lvl6pPr marL="457200" algn="l" rtl="0" eaLnBrk="1" fontAlgn="base" hangingPunct="1">
              <a:spcBef>
                <a:spcPct val="0"/>
              </a:spcBef>
              <a:spcAft>
                <a:spcPct val="0"/>
              </a:spcAft>
              <a:defRPr sz="3200" b="1">
                <a:solidFill>
                  <a:schemeClr val="bg1"/>
                </a:solidFill>
                <a:latin typeface="Verdana" pitchFamily="34" charset="0"/>
              </a:defRPr>
            </a:lvl6pPr>
            <a:lvl7pPr marL="914400" algn="l" rtl="0" eaLnBrk="1" fontAlgn="base" hangingPunct="1">
              <a:spcBef>
                <a:spcPct val="0"/>
              </a:spcBef>
              <a:spcAft>
                <a:spcPct val="0"/>
              </a:spcAft>
              <a:defRPr sz="3200" b="1">
                <a:solidFill>
                  <a:schemeClr val="bg1"/>
                </a:solidFill>
                <a:latin typeface="Verdana" pitchFamily="34" charset="0"/>
              </a:defRPr>
            </a:lvl7pPr>
            <a:lvl8pPr marL="1371600" algn="l" rtl="0" eaLnBrk="1" fontAlgn="base" hangingPunct="1">
              <a:spcBef>
                <a:spcPct val="0"/>
              </a:spcBef>
              <a:spcAft>
                <a:spcPct val="0"/>
              </a:spcAft>
              <a:defRPr sz="3200" b="1">
                <a:solidFill>
                  <a:schemeClr val="bg1"/>
                </a:solidFill>
                <a:latin typeface="Verdana" pitchFamily="34" charset="0"/>
              </a:defRPr>
            </a:lvl8pPr>
            <a:lvl9pPr marL="1828800" algn="l" rtl="0" eaLnBrk="1" fontAlgn="base" hangingPunct="1">
              <a:spcBef>
                <a:spcPct val="0"/>
              </a:spcBef>
              <a:spcAft>
                <a:spcPct val="0"/>
              </a:spcAft>
              <a:defRPr sz="3200" b="1">
                <a:solidFill>
                  <a:schemeClr val="bg1"/>
                </a:solidFill>
                <a:latin typeface="Verdana" pitchFamily="34" charset="0"/>
              </a:defRPr>
            </a:lvl9pPr>
          </a:lstStyle>
          <a:p>
            <a:r>
              <a:rPr lang="en-US" sz="2400" dirty="0"/>
              <a:t>Cellular</a:t>
            </a:r>
            <a:r>
              <a:rPr lang="en-US" sz="2400" kern="0" dirty="0" smtClean="0"/>
              <a:t> Vulnerabilities						</a:t>
            </a:r>
            <a:endParaRPr lang="en-US" sz="2400" kern="0" dirty="0"/>
          </a:p>
        </p:txBody>
      </p:sp>
    </p:spTree>
    <p:extLst>
      <p:ext uri="{BB962C8B-B14F-4D97-AF65-F5344CB8AC3E}">
        <p14:creationId xmlns:p14="http://schemas.microsoft.com/office/powerpoint/2010/main" val="1639254361"/>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95400" y="1556792"/>
            <a:ext cx="10009112" cy="4176464"/>
          </a:xfrm>
        </p:spPr>
        <p:txBody>
          <a:bodyPr/>
          <a:lstStyle/>
          <a:p>
            <a:pPr marL="0" indent="0">
              <a:buNone/>
            </a:pPr>
            <a:r>
              <a:rPr lang="en-US" dirty="0" err="1" smtClean="0">
                <a:latin typeface="Arial" panose="020B0604020202020204" pitchFamily="34" charset="0"/>
                <a:cs typeface="Arial" panose="020B0604020202020204" pitchFamily="34" charset="0"/>
              </a:rPr>
              <a:t>Penyalahgunaan</a:t>
            </a:r>
            <a:r>
              <a:rPr lang="en-US" dirty="0" smtClean="0">
                <a:latin typeface="Arial" panose="020B0604020202020204" pitchFamily="34" charset="0"/>
                <a:cs typeface="Arial" panose="020B0604020202020204" pitchFamily="34" charset="0"/>
              </a:rPr>
              <a:t> di Indonesia</a:t>
            </a:r>
          </a:p>
          <a:p>
            <a:pPr>
              <a:buFont typeface="Wingdings" panose="05000000000000000000" pitchFamily="2" charset="2"/>
              <a:buChar char="§"/>
            </a:pPr>
            <a:r>
              <a:rPr lang="en-US" sz="2400" b="0" dirty="0" err="1" smtClean="0">
                <a:latin typeface="Arial" panose="020B0604020202020204" pitchFamily="34" charset="0"/>
                <a:cs typeface="Arial" panose="020B0604020202020204" pitchFamily="34" charset="0"/>
              </a:rPr>
              <a:t>Pemalsuan</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identitas</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pengisian</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informasi</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pengguna</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baru</a:t>
            </a:r>
            <a:endParaRPr lang="en-US" sz="2400" b="0" dirty="0">
              <a:latin typeface="Arial" panose="020B0604020202020204" pitchFamily="34" charset="0"/>
              <a:cs typeface="Arial" panose="020B0604020202020204" pitchFamily="34" charset="0"/>
            </a:endParaRPr>
          </a:p>
          <a:p>
            <a:pPr>
              <a:buFont typeface="Wingdings" panose="05000000000000000000" pitchFamily="2" charset="2"/>
              <a:buChar char="§"/>
            </a:pPr>
            <a:r>
              <a:rPr lang="en-US" sz="2400" b="0" dirty="0" err="1" smtClean="0">
                <a:latin typeface="Arial" panose="020B0604020202020204" pitchFamily="34" charset="0"/>
                <a:cs typeface="Arial" panose="020B0604020202020204" pitchFamily="34" charset="0"/>
              </a:rPr>
              <a:t>Pengoperasian</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penguat</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sinyal</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seluler</a:t>
            </a:r>
            <a:r>
              <a:rPr lang="en-US" sz="2400" b="0" dirty="0" smtClean="0">
                <a:latin typeface="Arial" panose="020B0604020202020204" pitchFamily="34" charset="0"/>
                <a:cs typeface="Arial" panose="020B0604020202020204" pitchFamily="34" charset="0"/>
              </a:rPr>
              <a:t> (repeater) </a:t>
            </a:r>
            <a:r>
              <a:rPr lang="en-US" sz="2400" b="0" dirty="0" err="1" smtClean="0">
                <a:latin typeface="Arial" panose="020B0604020202020204" pitchFamily="34" charset="0"/>
                <a:cs typeface="Arial" panose="020B0604020202020204" pitchFamily="34" charset="0"/>
              </a:rPr>
              <a:t>tanpa</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ijin</a:t>
            </a:r>
            <a:endParaRPr lang="en-US" sz="2400" b="0" dirty="0" smtClean="0">
              <a:latin typeface="Arial" panose="020B0604020202020204" pitchFamily="34" charset="0"/>
              <a:cs typeface="Arial" panose="020B0604020202020204" pitchFamily="34" charset="0"/>
            </a:endParaRPr>
          </a:p>
          <a:p>
            <a:pPr>
              <a:buFont typeface="Wingdings" panose="05000000000000000000" pitchFamily="2" charset="2"/>
              <a:buChar char="§"/>
            </a:pPr>
            <a:r>
              <a:rPr lang="en-US" sz="2400" b="0" dirty="0" err="1" smtClean="0">
                <a:latin typeface="Arial" panose="020B0604020202020204" pitchFamily="34" charset="0"/>
                <a:cs typeface="Arial" panose="020B0604020202020204" pitchFamily="34" charset="0"/>
              </a:rPr>
              <a:t>Penyalahgunaan</a:t>
            </a:r>
            <a:r>
              <a:rPr lang="en-US" sz="2400" b="0" dirty="0" smtClean="0">
                <a:latin typeface="Arial" panose="020B0604020202020204" pitchFamily="34" charset="0"/>
                <a:cs typeface="Arial" panose="020B0604020202020204" pitchFamily="34" charset="0"/>
              </a:rPr>
              <a:t> internet gratis </a:t>
            </a:r>
            <a:r>
              <a:rPr lang="en-US" sz="2400" b="0" dirty="0" err="1" smtClean="0">
                <a:latin typeface="Arial" panose="020B0604020202020204" pitchFamily="34" charset="0"/>
                <a:cs typeface="Arial" panose="020B0604020202020204" pitchFamily="34" charset="0"/>
              </a:rPr>
              <a:t>dengan</a:t>
            </a:r>
            <a:r>
              <a:rPr lang="en-US" sz="2400" b="0" dirty="0" smtClean="0">
                <a:latin typeface="Arial" panose="020B0604020202020204" pitchFamily="34" charset="0"/>
                <a:cs typeface="Arial" panose="020B0604020202020204" pitchFamily="34" charset="0"/>
              </a:rPr>
              <a:t> SSH</a:t>
            </a:r>
          </a:p>
          <a:p>
            <a:pPr>
              <a:buFont typeface="Wingdings" panose="05000000000000000000" pitchFamily="2" charset="2"/>
              <a:buChar char="§"/>
            </a:pPr>
            <a:r>
              <a:rPr lang="en-US" sz="2400" b="0" dirty="0" err="1" smtClean="0">
                <a:latin typeface="Arial" panose="020B0604020202020204" pitchFamily="34" charset="0"/>
                <a:cs typeface="Arial" panose="020B0604020202020204" pitchFamily="34" charset="0"/>
              </a:rPr>
              <a:t>Penyalahgunaan</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trafik</a:t>
            </a:r>
            <a:r>
              <a:rPr lang="en-US" sz="2400" b="0" dirty="0" smtClean="0">
                <a:latin typeface="Arial" panose="020B0604020202020204" pitchFamily="34" charset="0"/>
                <a:cs typeface="Arial" panose="020B0604020202020204" pitchFamily="34" charset="0"/>
              </a:rPr>
              <a:t> roaming </a:t>
            </a:r>
            <a:r>
              <a:rPr lang="en-US" sz="2400" b="0" dirty="0" err="1" smtClean="0">
                <a:latin typeface="Arial" panose="020B0604020202020204" pitchFamily="34" charset="0"/>
                <a:cs typeface="Arial" panose="020B0604020202020204" pitchFamily="34" charset="0"/>
              </a:rPr>
              <a:t>internasional</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menjadi</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nasional</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melalui</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SIMBox</a:t>
            </a:r>
            <a:endParaRPr lang="en-US" sz="2400" b="0" dirty="0" smtClean="0">
              <a:latin typeface="Arial" panose="020B0604020202020204" pitchFamily="34" charset="0"/>
              <a:cs typeface="Arial" panose="020B0604020202020204" pitchFamily="34" charset="0"/>
            </a:endParaRPr>
          </a:p>
          <a:p>
            <a:pPr>
              <a:buFont typeface="Wingdings" panose="05000000000000000000" pitchFamily="2" charset="2"/>
              <a:buChar char="§"/>
            </a:pPr>
            <a:endParaRPr lang="en-US" sz="2400" b="0" dirty="0">
              <a:latin typeface="Arial" panose="020B0604020202020204" pitchFamily="34" charset="0"/>
              <a:cs typeface="Arial" panose="020B0604020202020204" pitchFamily="34" charset="0"/>
            </a:endParaRPr>
          </a:p>
        </p:txBody>
      </p:sp>
      <p:sp>
        <p:nvSpPr>
          <p:cNvPr id="6" name="Title 3"/>
          <p:cNvSpPr txBox="1">
            <a:spLocks/>
          </p:cNvSpPr>
          <p:nvPr/>
        </p:nvSpPr>
        <p:spPr bwMode="white">
          <a:xfrm>
            <a:off x="911424" y="692696"/>
            <a:ext cx="11014248"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b="1" baseline="0">
                <a:solidFill>
                  <a:schemeClr val="bg1"/>
                </a:solidFill>
                <a:latin typeface="+mj-lt"/>
                <a:ea typeface="+mj-ea"/>
                <a:cs typeface="+mj-cs"/>
              </a:defRPr>
            </a:lvl1pPr>
            <a:lvl2pPr algn="l" rtl="0" eaLnBrk="1" fontAlgn="base" hangingPunct="1">
              <a:spcBef>
                <a:spcPct val="0"/>
              </a:spcBef>
              <a:spcAft>
                <a:spcPct val="0"/>
              </a:spcAft>
              <a:defRPr sz="3200" b="1">
                <a:solidFill>
                  <a:schemeClr val="bg1"/>
                </a:solidFill>
                <a:latin typeface="Verdana" pitchFamily="34" charset="0"/>
              </a:defRPr>
            </a:lvl2pPr>
            <a:lvl3pPr algn="l" rtl="0" eaLnBrk="1" fontAlgn="base" hangingPunct="1">
              <a:spcBef>
                <a:spcPct val="0"/>
              </a:spcBef>
              <a:spcAft>
                <a:spcPct val="0"/>
              </a:spcAft>
              <a:defRPr sz="3200" b="1">
                <a:solidFill>
                  <a:schemeClr val="bg1"/>
                </a:solidFill>
                <a:latin typeface="Verdana" pitchFamily="34" charset="0"/>
              </a:defRPr>
            </a:lvl3pPr>
            <a:lvl4pPr algn="l" rtl="0" eaLnBrk="1" fontAlgn="base" hangingPunct="1">
              <a:spcBef>
                <a:spcPct val="0"/>
              </a:spcBef>
              <a:spcAft>
                <a:spcPct val="0"/>
              </a:spcAft>
              <a:defRPr sz="3200" b="1">
                <a:solidFill>
                  <a:schemeClr val="bg1"/>
                </a:solidFill>
                <a:latin typeface="Verdana" pitchFamily="34" charset="0"/>
              </a:defRPr>
            </a:lvl4pPr>
            <a:lvl5pPr algn="l" rtl="0" eaLnBrk="1" fontAlgn="base" hangingPunct="1">
              <a:spcBef>
                <a:spcPct val="0"/>
              </a:spcBef>
              <a:spcAft>
                <a:spcPct val="0"/>
              </a:spcAft>
              <a:defRPr sz="3200" b="1">
                <a:solidFill>
                  <a:schemeClr val="bg1"/>
                </a:solidFill>
                <a:latin typeface="Verdana" pitchFamily="34" charset="0"/>
              </a:defRPr>
            </a:lvl5pPr>
            <a:lvl6pPr marL="457200" algn="l" rtl="0" eaLnBrk="1" fontAlgn="base" hangingPunct="1">
              <a:spcBef>
                <a:spcPct val="0"/>
              </a:spcBef>
              <a:spcAft>
                <a:spcPct val="0"/>
              </a:spcAft>
              <a:defRPr sz="3200" b="1">
                <a:solidFill>
                  <a:schemeClr val="bg1"/>
                </a:solidFill>
                <a:latin typeface="Verdana" pitchFamily="34" charset="0"/>
              </a:defRPr>
            </a:lvl6pPr>
            <a:lvl7pPr marL="914400" algn="l" rtl="0" eaLnBrk="1" fontAlgn="base" hangingPunct="1">
              <a:spcBef>
                <a:spcPct val="0"/>
              </a:spcBef>
              <a:spcAft>
                <a:spcPct val="0"/>
              </a:spcAft>
              <a:defRPr sz="3200" b="1">
                <a:solidFill>
                  <a:schemeClr val="bg1"/>
                </a:solidFill>
                <a:latin typeface="Verdana" pitchFamily="34" charset="0"/>
              </a:defRPr>
            </a:lvl7pPr>
            <a:lvl8pPr marL="1371600" algn="l" rtl="0" eaLnBrk="1" fontAlgn="base" hangingPunct="1">
              <a:spcBef>
                <a:spcPct val="0"/>
              </a:spcBef>
              <a:spcAft>
                <a:spcPct val="0"/>
              </a:spcAft>
              <a:defRPr sz="3200" b="1">
                <a:solidFill>
                  <a:schemeClr val="bg1"/>
                </a:solidFill>
                <a:latin typeface="Verdana" pitchFamily="34" charset="0"/>
              </a:defRPr>
            </a:lvl8pPr>
            <a:lvl9pPr marL="1828800" algn="l" rtl="0" eaLnBrk="1" fontAlgn="base" hangingPunct="1">
              <a:spcBef>
                <a:spcPct val="0"/>
              </a:spcBef>
              <a:spcAft>
                <a:spcPct val="0"/>
              </a:spcAft>
              <a:defRPr sz="3200" b="1">
                <a:solidFill>
                  <a:schemeClr val="bg1"/>
                </a:solidFill>
                <a:latin typeface="Verdana" pitchFamily="34" charset="0"/>
              </a:defRPr>
            </a:lvl9pPr>
          </a:lstStyle>
          <a:p>
            <a:r>
              <a:rPr lang="en-US" sz="2400" dirty="0"/>
              <a:t>Cellular</a:t>
            </a:r>
            <a:r>
              <a:rPr lang="en-US" sz="2400" kern="0" dirty="0" smtClean="0"/>
              <a:t> Vulnerabilities						</a:t>
            </a:r>
            <a:endParaRPr lang="en-US" sz="2400" kern="0" dirty="0"/>
          </a:p>
        </p:txBody>
      </p:sp>
    </p:spTree>
    <p:extLst>
      <p:ext uri="{BB962C8B-B14F-4D97-AF65-F5344CB8AC3E}">
        <p14:creationId xmlns:p14="http://schemas.microsoft.com/office/powerpoint/2010/main" val="2060835172"/>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767408" y="1556792"/>
            <a:ext cx="9865096" cy="3528392"/>
          </a:xfrm>
        </p:spPr>
        <p:txBody>
          <a:bodyPr/>
          <a:lstStyle/>
          <a:p>
            <a:pPr marL="0" indent="0" algn="just">
              <a:buNone/>
            </a:pPr>
            <a:r>
              <a:rPr lang="fi-FI" dirty="0">
                <a:latin typeface="Arial" panose="020B0604020202020204" pitchFamily="34" charset="0"/>
                <a:cs typeface="Arial" panose="020B0604020202020204" pitchFamily="34" charset="0"/>
              </a:rPr>
              <a:t>Pemalsuan identitas pengisian informasi pengguna baru</a:t>
            </a:r>
          </a:p>
          <a:p>
            <a:pPr algn="just">
              <a:buFont typeface="Wingdings" panose="05000000000000000000" pitchFamily="2" charset="2"/>
              <a:buChar char="§"/>
            </a:pPr>
            <a:r>
              <a:rPr lang="en-US" sz="2400" b="0" dirty="0" err="1" smtClean="0">
                <a:latin typeface="Arial" panose="020B0604020202020204" pitchFamily="34" charset="0"/>
                <a:cs typeface="Arial" panose="020B0604020202020204" pitchFamily="34" charset="0"/>
              </a:rPr>
              <a:t>Penyebab</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pemalsuan</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karena</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satu</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penduduk</a:t>
            </a:r>
            <a:r>
              <a:rPr lang="en-US" sz="2400" b="0" dirty="0" smtClean="0">
                <a:latin typeface="Arial" panose="020B0604020202020204" pitchFamily="34" charset="0"/>
                <a:cs typeface="Arial" panose="020B0604020202020204" pitchFamily="34" charset="0"/>
              </a:rPr>
              <a:t> Indonesia </a:t>
            </a:r>
            <a:r>
              <a:rPr lang="en-US" sz="2400" b="0" dirty="0" err="1" smtClean="0">
                <a:latin typeface="Arial" panose="020B0604020202020204" pitchFamily="34" charset="0"/>
                <a:cs typeface="Arial" panose="020B0604020202020204" pitchFamily="34" charset="0"/>
              </a:rPr>
              <a:t>memiliki</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lebih</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dari</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satu</a:t>
            </a:r>
            <a:r>
              <a:rPr lang="en-US" sz="2400" b="0" dirty="0" smtClean="0">
                <a:latin typeface="Arial" panose="020B0604020202020204" pitchFamily="34" charset="0"/>
                <a:cs typeface="Arial" panose="020B0604020202020204" pitchFamily="34" charset="0"/>
              </a:rPr>
              <a:t> SIM Card</a:t>
            </a:r>
          </a:p>
          <a:p>
            <a:pPr algn="just">
              <a:buFont typeface="Wingdings" panose="05000000000000000000" pitchFamily="2" charset="2"/>
              <a:buChar char="§"/>
            </a:pPr>
            <a:r>
              <a:rPr lang="en-US" sz="2400" b="0" dirty="0" err="1" smtClean="0">
                <a:latin typeface="Arial" panose="020B0604020202020204" pitchFamily="34" charset="0"/>
                <a:cs typeface="Arial" panose="020B0604020202020204" pitchFamily="34" charset="0"/>
              </a:rPr>
              <a:t>Sistem</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pakai-buang</a:t>
            </a:r>
            <a:r>
              <a:rPr lang="en-US" sz="2400" b="0" dirty="0" smtClean="0">
                <a:latin typeface="Arial" panose="020B0604020202020204" pitchFamily="34" charset="0"/>
                <a:cs typeface="Arial" panose="020B0604020202020204" pitchFamily="34" charset="0"/>
              </a:rPr>
              <a:t> SIM card</a:t>
            </a:r>
          </a:p>
          <a:p>
            <a:pPr algn="just">
              <a:buFont typeface="Wingdings" panose="05000000000000000000" pitchFamily="2" charset="2"/>
              <a:buChar char="§"/>
            </a:pPr>
            <a:r>
              <a:rPr lang="en-US" sz="2400" b="0" dirty="0" err="1" smtClean="0">
                <a:latin typeface="Arial" panose="020B0604020202020204" pitchFamily="34" charset="0"/>
                <a:cs typeface="Arial" panose="020B0604020202020204" pitchFamily="34" charset="0"/>
              </a:rPr>
              <a:t>Untuk</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Aktivasi</a:t>
            </a:r>
            <a:r>
              <a:rPr lang="en-US" sz="2400" b="0" dirty="0" smtClean="0">
                <a:latin typeface="Arial" panose="020B0604020202020204" pitchFamily="34" charset="0"/>
                <a:cs typeface="Arial" panose="020B0604020202020204" pitchFamily="34" charset="0"/>
              </a:rPr>
              <a:t> SIM Card </a:t>
            </a:r>
            <a:r>
              <a:rPr lang="en-US" sz="2400" b="0" dirty="0" err="1" smtClean="0">
                <a:latin typeface="Arial" panose="020B0604020202020204" pitchFamily="34" charset="0"/>
                <a:cs typeface="Arial" panose="020B0604020202020204" pitchFamily="34" charset="0"/>
              </a:rPr>
              <a:t>memerlukan</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registrasi</a:t>
            </a:r>
            <a:r>
              <a:rPr lang="en-US" sz="2400" b="0" dirty="0" smtClean="0">
                <a:latin typeface="Arial" panose="020B0604020202020204" pitchFamily="34" charset="0"/>
                <a:cs typeface="Arial" panose="020B0604020202020204" pitchFamily="34" charset="0"/>
              </a:rPr>
              <a:t> NIK </a:t>
            </a:r>
            <a:r>
              <a:rPr lang="en-US" sz="2400" b="0" dirty="0" err="1" smtClean="0">
                <a:latin typeface="Arial" panose="020B0604020202020204" pitchFamily="34" charset="0"/>
                <a:cs typeface="Arial" panose="020B0604020202020204" pitchFamily="34" charset="0"/>
              </a:rPr>
              <a:t>atau</a:t>
            </a:r>
            <a:r>
              <a:rPr lang="en-US" sz="2400" b="0" dirty="0" smtClean="0">
                <a:latin typeface="Arial" panose="020B0604020202020204" pitchFamily="34" charset="0"/>
                <a:cs typeface="Arial" panose="020B0604020202020204" pitchFamily="34" charset="0"/>
              </a:rPr>
              <a:t> KK</a:t>
            </a:r>
          </a:p>
          <a:p>
            <a:pPr algn="just">
              <a:buFont typeface="Wingdings" panose="05000000000000000000" pitchFamily="2" charset="2"/>
              <a:buChar char="§"/>
            </a:pPr>
            <a:r>
              <a:rPr lang="en-US" sz="2400" b="0" dirty="0" err="1" smtClean="0">
                <a:latin typeface="Arial" panose="020B0604020202020204" pitchFamily="34" charset="0"/>
                <a:cs typeface="Arial" panose="020B0604020202020204" pitchFamily="34" charset="0"/>
              </a:rPr>
              <a:t>Terdapat</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penduduk</a:t>
            </a:r>
            <a:r>
              <a:rPr lang="en-US" sz="2400" b="0" dirty="0" smtClean="0">
                <a:latin typeface="Arial" panose="020B0604020202020204" pitchFamily="34" charset="0"/>
                <a:cs typeface="Arial" panose="020B0604020202020204" pitchFamily="34" charset="0"/>
              </a:rPr>
              <a:t> Indonesia yang </a:t>
            </a:r>
            <a:r>
              <a:rPr lang="en-US" sz="2400" b="0" dirty="0" err="1" smtClean="0">
                <a:latin typeface="Arial" panose="020B0604020202020204" pitchFamily="34" charset="0"/>
                <a:cs typeface="Arial" panose="020B0604020202020204" pitchFamily="34" charset="0"/>
              </a:rPr>
              <a:t>didaftarkan</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melalui</a:t>
            </a:r>
            <a:r>
              <a:rPr lang="en-US" sz="2400" b="0" dirty="0" smtClean="0">
                <a:latin typeface="Arial" panose="020B0604020202020204" pitchFamily="34" charset="0"/>
                <a:cs typeface="Arial" panose="020B0604020202020204" pitchFamily="34" charset="0"/>
              </a:rPr>
              <a:t> NIK </a:t>
            </a:r>
            <a:r>
              <a:rPr lang="en-US" sz="2400" b="0" dirty="0" err="1" smtClean="0">
                <a:latin typeface="Arial" panose="020B0604020202020204" pitchFamily="34" charset="0"/>
                <a:cs typeface="Arial" panose="020B0604020202020204" pitchFamily="34" charset="0"/>
              </a:rPr>
              <a:t>atau</a:t>
            </a:r>
            <a:r>
              <a:rPr lang="en-US" sz="2400" b="0" dirty="0" smtClean="0">
                <a:latin typeface="Arial" panose="020B0604020202020204" pitchFamily="34" charset="0"/>
                <a:cs typeface="Arial" panose="020B0604020202020204" pitchFamily="34" charset="0"/>
              </a:rPr>
              <a:t> KK </a:t>
            </a:r>
            <a:r>
              <a:rPr lang="en-US" sz="2400" b="0" dirty="0" err="1" smtClean="0">
                <a:latin typeface="Arial" panose="020B0604020202020204" pitchFamily="34" charset="0"/>
                <a:cs typeface="Arial" panose="020B0604020202020204" pitchFamily="34" charset="0"/>
              </a:rPr>
              <a:t>punya</a:t>
            </a:r>
            <a:r>
              <a:rPr lang="en-US" sz="2400" b="0" dirty="0" smtClean="0">
                <a:latin typeface="Arial" panose="020B0604020202020204" pitchFamily="34" charset="0"/>
                <a:cs typeface="Arial" panose="020B0604020202020204" pitchFamily="34" charset="0"/>
              </a:rPr>
              <a:t> Outlet</a:t>
            </a:r>
          </a:p>
          <a:p>
            <a:pPr algn="just">
              <a:buFont typeface="Wingdings" panose="05000000000000000000" pitchFamily="2" charset="2"/>
              <a:buChar char="§"/>
            </a:pPr>
            <a:endParaRPr lang="en-US" sz="2400" b="0" dirty="0">
              <a:latin typeface="Arial" panose="020B0604020202020204" pitchFamily="34" charset="0"/>
              <a:cs typeface="Arial" panose="020B0604020202020204" pitchFamily="34" charset="0"/>
            </a:endParaRPr>
          </a:p>
          <a:p>
            <a:pPr algn="just">
              <a:buFont typeface="Wingdings" panose="05000000000000000000" pitchFamily="2" charset="2"/>
              <a:buChar char="§"/>
            </a:pPr>
            <a:endParaRPr lang="en-US" sz="2400" b="0" dirty="0">
              <a:latin typeface="Arial" panose="020B0604020202020204" pitchFamily="34" charset="0"/>
              <a:cs typeface="Arial" panose="020B0604020202020204" pitchFamily="34" charset="0"/>
            </a:endParaRPr>
          </a:p>
        </p:txBody>
      </p:sp>
      <p:sp>
        <p:nvSpPr>
          <p:cNvPr id="6" name="Title 3"/>
          <p:cNvSpPr txBox="1">
            <a:spLocks/>
          </p:cNvSpPr>
          <p:nvPr/>
        </p:nvSpPr>
        <p:spPr bwMode="white">
          <a:xfrm>
            <a:off x="911424" y="692696"/>
            <a:ext cx="11014248"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b="1" baseline="0">
                <a:solidFill>
                  <a:schemeClr val="bg1"/>
                </a:solidFill>
                <a:latin typeface="+mj-lt"/>
                <a:ea typeface="+mj-ea"/>
                <a:cs typeface="+mj-cs"/>
              </a:defRPr>
            </a:lvl1pPr>
            <a:lvl2pPr algn="l" rtl="0" eaLnBrk="1" fontAlgn="base" hangingPunct="1">
              <a:spcBef>
                <a:spcPct val="0"/>
              </a:spcBef>
              <a:spcAft>
                <a:spcPct val="0"/>
              </a:spcAft>
              <a:defRPr sz="3200" b="1">
                <a:solidFill>
                  <a:schemeClr val="bg1"/>
                </a:solidFill>
                <a:latin typeface="Verdana" pitchFamily="34" charset="0"/>
              </a:defRPr>
            </a:lvl2pPr>
            <a:lvl3pPr algn="l" rtl="0" eaLnBrk="1" fontAlgn="base" hangingPunct="1">
              <a:spcBef>
                <a:spcPct val="0"/>
              </a:spcBef>
              <a:spcAft>
                <a:spcPct val="0"/>
              </a:spcAft>
              <a:defRPr sz="3200" b="1">
                <a:solidFill>
                  <a:schemeClr val="bg1"/>
                </a:solidFill>
                <a:latin typeface="Verdana" pitchFamily="34" charset="0"/>
              </a:defRPr>
            </a:lvl3pPr>
            <a:lvl4pPr algn="l" rtl="0" eaLnBrk="1" fontAlgn="base" hangingPunct="1">
              <a:spcBef>
                <a:spcPct val="0"/>
              </a:spcBef>
              <a:spcAft>
                <a:spcPct val="0"/>
              </a:spcAft>
              <a:defRPr sz="3200" b="1">
                <a:solidFill>
                  <a:schemeClr val="bg1"/>
                </a:solidFill>
                <a:latin typeface="Verdana" pitchFamily="34" charset="0"/>
              </a:defRPr>
            </a:lvl4pPr>
            <a:lvl5pPr algn="l" rtl="0" eaLnBrk="1" fontAlgn="base" hangingPunct="1">
              <a:spcBef>
                <a:spcPct val="0"/>
              </a:spcBef>
              <a:spcAft>
                <a:spcPct val="0"/>
              </a:spcAft>
              <a:defRPr sz="3200" b="1">
                <a:solidFill>
                  <a:schemeClr val="bg1"/>
                </a:solidFill>
                <a:latin typeface="Verdana" pitchFamily="34" charset="0"/>
              </a:defRPr>
            </a:lvl5pPr>
            <a:lvl6pPr marL="457200" algn="l" rtl="0" eaLnBrk="1" fontAlgn="base" hangingPunct="1">
              <a:spcBef>
                <a:spcPct val="0"/>
              </a:spcBef>
              <a:spcAft>
                <a:spcPct val="0"/>
              </a:spcAft>
              <a:defRPr sz="3200" b="1">
                <a:solidFill>
                  <a:schemeClr val="bg1"/>
                </a:solidFill>
                <a:latin typeface="Verdana" pitchFamily="34" charset="0"/>
              </a:defRPr>
            </a:lvl6pPr>
            <a:lvl7pPr marL="914400" algn="l" rtl="0" eaLnBrk="1" fontAlgn="base" hangingPunct="1">
              <a:spcBef>
                <a:spcPct val="0"/>
              </a:spcBef>
              <a:spcAft>
                <a:spcPct val="0"/>
              </a:spcAft>
              <a:defRPr sz="3200" b="1">
                <a:solidFill>
                  <a:schemeClr val="bg1"/>
                </a:solidFill>
                <a:latin typeface="Verdana" pitchFamily="34" charset="0"/>
              </a:defRPr>
            </a:lvl7pPr>
            <a:lvl8pPr marL="1371600" algn="l" rtl="0" eaLnBrk="1" fontAlgn="base" hangingPunct="1">
              <a:spcBef>
                <a:spcPct val="0"/>
              </a:spcBef>
              <a:spcAft>
                <a:spcPct val="0"/>
              </a:spcAft>
              <a:defRPr sz="3200" b="1">
                <a:solidFill>
                  <a:schemeClr val="bg1"/>
                </a:solidFill>
                <a:latin typeface="Verdana" pitchFamily="34" charset="0"/>
              </a:defRPr>
            </a:lvl8pPr>
            <a:lvl9pPr marL="1828800" algn="l" rtl="0" eaLnBrk="1" fontAlgn="base" hangingPunct="1">
              <a:spcBef>
                <a:spcPct val="0"/>
              </a:spcBef>
              <a:spcAft>
                <a:spcPct val="0"/>
              </a:spcAft>
              <a:defRPr sz="3200" b="1">
                <a:solidFill>
                  <a:schemeClr val="bg1"/>
                </a:solidFill>
                <a:latin typeface="Verdana" pitchFamily="34" charset="0"/>
              </a:defRPr>
            </a:lvl9pPr>
          </a:lstStyle>
          <a:p>
            <a:r>
              <a:rPr lang="en-US" sz="2400" dirty="0"/>
              <a:t>Cellular</a:t>
            </a:r>
            <a:r>
              <a:rPr lang="en-US" sz="2400" kern="0" dirty="0" smtClean="0"/>
              <a:t> Vulnerabilities						</a:t>
            </a:r>
            <a:endParaRPr lang="en-US" sz="2400" kern="0" dirty="0"/>
          </a:p>
        </p:txBody>
      </p:sp>
    </p:spTree>
    <p:extLst>
      <p:ext uri="{BB962C8B-B14F-4D97-AF65-F5344CB8AC3E}">
        <p14:creationId xmlns:p14="http://schemas.microsoft.com/office/powerpoint/2010/main" val="1401412019"/>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767408" y="1484784"/>
            <a:ext cx="10513168" cy="4896544"/>
          </a:xfrm>
        </p:spPr>
        <p:txBody>
          <a:bodyPr/>
          <a:lstStyle/>
          <a:p>
            <a:pPr marL="0" indent="0" algn="just">
              <a:buNone/>
            </a:pPr>
            <a:r>
              <a:rPr lang="fi-FI" dirty="0" smtClean="0">
                <a:latin typeface="Arial" panose="020B0604020202020204" pitchFamily="34" charset="0"/>
                <a:cs typeface="Arial" panose="020B0604020202020204" pitchFamily="34" charset="0"/>
              </a:rPr>
              <a:t>Penguat </a:t>
            </a:r>
            <a:r>
              <a:rPr lang="fi-FI" dirty="0">
                <a:latin typeface="Arial" panose="020B0604020202020204" pitchFamily="34" charset="0"/>
                <a:cs typeface="Arial" panose="020B0604020202020204" pitchFamily="34" charset="0"/>
              </a:rPr>
              <a:t>sinyal seluler (repeater) tanpa ijin</a:t>
            </a:r>
          </a:p>
          <a:p>
            <a:pPr algn="just">
              <a:buFont typeface="Wingdings" panose="05000000000000000000" pitchFamily="2" charset="2"/>
              <a:buChar char="§"/>
            </a:pPr>
            <a:r>
              <a:rPr lang="en-US" sz="2400" b="0" dirty="0" err="1" smtClean="0">
                <a:latin typeface="Arial" panose="020B0604020202020204" pitchFamily="34" charset="0"/>
                <a:cs typeface="Arial" panose="020B0604020202020204" pitchFamily="34" charset="0"/>
              </a:rPr>
              <a:t>Penyebabnya</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terdapat</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kantor</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atau</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rumah</a:t>
            </a:r>
            <a:r>
              <a:rPr lang="en-US" sz="2400" b="0" dirty="0" smtClean="0">
                <a:latin typeface="Arial" panose="020B0604020202020204" pitchFamily="34" charset="0"/>
                <a:cs typeface="Arial" panose="020B0604020202020204" pitchFamily="34" charset="0"/>
              </a:rPr>
              <a:t> yang </a:t>
            </a:r>
            <a:r>
              <a:rPr lang="en-US" sz="2400" b="0" dirty="0" err="1" smtClean="0">
                <a:latin typeface="Arial" panose="020B0604020202020204" pitchFamily="34" charset="0"/>
                <a:cs typeface="Arial" panose="020B0604020202020204" pitchFamily="34" charset="0"/>
              </a:rPr>
              <a:t>memiliki</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sinyal</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jelek</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pada</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salah</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satu</a:t>
            </a:r>
            <a:r>
              <a:rPr lang="en-US" sz="2400" b="0" dirty="0" smtClean="0">
                <a:latin typeface="Arial" panose="020B0604020202020204" pitchFamily="34" charset="0"/>
                <a:cs typeface="Arial" panose="020B0604020202020204" pitchFamily="34" charset="0"/>
              </a:rPr>
              <a:t> operator</a:t>
            </a:r>
          </a:p>
          <a:p>
            <a:pPr algn="just">
              <a:buFont typeface="Wingdings" panose="05000000000000000000" pitchFamily="2" charset="2"/>
              <a:buChar char="§"/>
            </a:pPr>
            <a:r>
              <a:rPr lang="en-US" sz="2400" b="0" dirty="0" err="1" smtClean="0">
                <a:latin typeface="Arial" panose="020B0604020202020204" pitchFamily="34" charset="0"/>
                <a:cs typeface="Arial" panose="020B0604020202020204" pitchFamily="34" charset="0"/>
              </a:rPr>
              <a:t>Padahal</a:t>
            </a:r>
            <a:r>
              <a:rPr lang="en-US" sz="2400" b="0" dirty="0" smtClean="0">
                <a:latin typeface="Arial" panose="020B0604020202020204" pitchFamily="34" charset="0"/>
                <a:cs typeface="Arial" panose="020B0604020202020204" pitchFamily="34" charset="0"/>
              </a:rPr>
              <a:t> di Indonesia </a:t>
            </a:r>
            <a:r>
              <a:rPr lang="en-US" sz="2400" b="0" dirty="0" err="1" smtClean="0">
                <a:latin typeface="Arial" panose="020B0604020202020204" pitchFamily="34" charset="0"/>
                <a:cs typeface="Arial" panose="020B0604020202020204" pitchFamily="34" charset="0"/>
              </a:rPr>
              <a:t>terdapat</a:t>
            </a:r>
            <a:r>
              <a:rPr lang="en-US" sz="2400" b="0" dirty="0" smtClean="0">
                <a:latin typeface="Arial" panose="020B0604020202020204" pitchFamily="34" charset="0"/>
                <a:cs typeface="Arial" panose="020B0604020202020204" pitchFamily="34" charset="0"/>
              </a:rPr>
              <a:t> 3 operator </a:t>
            </a:r>
            <a:r>
              <a:rPr lang="en-US" sz="2400" b="0" dirty="0" err="1" smtClean="0">
                <a:latin typeface="Arial" panose="020B0604020202020204" pitchFamily="34" charset="0"/>
                <a:cs typeface="Arial" panose="020B0604020202020204" pitchFamily="34" charset="0"/>
              </a:rPr>
              <a:t>besar</a:t>
            </a:r>
            <a:r>
              <a:rPr lang="en-US" sz="2400" b="0" dirty="0" smtClean="0">
                <a:latin typeface="Arial" panose="020B0604020202020204" pitchFamily="34" charset="0"/>
                <a:cs typeface="Arial" panose="020B0604020202020204" pitchFamily="34" charset="0"/>
              </a:rPr>
              <a:t> yang BTS </a:t>
            </a:r>
            <a:r>
              <a:rPr lang="en-US" sz="2400" b="0" dirty="0" err="1" smtClean="0">
                <a:latin typeface="Arial" panose="020B0604020202020204" pitchFamily="34" charset="0"/>
                <a:cs typeface="Arial" panose="020B0604020202020204" pitchFamily="34" charset="0"/>
              </a:rPr>
              <a:t>nya</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sdh</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tersebar</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dimana</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saja</a:t>
            </a:r>
            <a:endParaRPr lang="en-US" sz="2400" b="0" dirty="0" smtClean="0">
              <a:latin typeface="Arial" panose="020B0604020202020204" pitchFamily="34" charset="0"/>
              <a:cs typeface="Arial" panose="020B0604020202020204" pitchFamily="34" charset="0"/>
            </a:endParaRPr>
          </a:p>
          <a:p>
            <a:pPr algn="just">
              <a:buFont typeface="Wingdings" panose="05000000000000000000" pitchFamily="2" charset="2"/>
              <a:buChar char="§"/>
            </a:pPr>
            <a:r>
              <a:rPr lang="en-US" sz="2400" b="0" dirty="0" err="1">
                <a:latin typeface="Arial" panose="020B0604020202020204" pitchFamily="34" charset="0"/>
                <a:cs typeface="Arial" panose="020B0604020202020204" pitchFamily="34" charset="0"/>
              </a:rPr>
              <a:t>Niatan</a:t>
            </a:r>
            <a:r>
              <a:rPr lang="en-US" sz="2400" b="0" dirty="0">
                <a:latin typeface="Arial" panose="020B0604020202020204" pitchFamily="34" charset="0"/>
                <a:cs typeface="Arial" panose="020B0604020202020204" pitchFamily="34" charset="0"/>
              </a:rPr>
              <a:t> yang </a:t>
            </a:r>
            <a:r>
              <a:rPr lang="en-US" sz="2400" b="0" dirty="0" err="1">
                <a:latin typeface="Arial" panose="020B0604020202020204" pitchFamily="34" charset="0"/>
                <a:cs typeface="Arial" panose="020B0604020202020204" pitchFamily="34" charset="0"/>
              </a:rPr>
              <a:t>baik</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dari</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masyarakat</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namun</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kurang</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paham</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akan</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peraturan</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dari</a:t>
            </a:r>
            <a:r>
              <a:rPr lang="en-US" sz="2400" b="0" dirty="0">
                <a:latin typeface="Arial" panose="020B0604020202020204" pitchFamily="34" charset="0"/>
                <a:cs typeface="Arial" panose="020B0604020202020204" pitchFamily="34" charset="0"/>
              </a:rPr>
              <a:t> UU No. 36 </a:t>
            </a:r>
            <a:r>
              <a:rPr lang="en-US" sz="2400" b="0" dirty="0" err="1">
                <a:latin typeface="Arial" panose="020B0604020202020204" pitchFamily="34" charset="0"/>
                <a:cs typeface="Arial" panose="020B0604020202020204" pitchFamily="34" charset="0"/>
              </a:rPr>
              <a:t>tentang</a:t>
            </a:r>
            <a:r>
              <a:rPr lang="en-US" sz="2400" b="0" dirty="0">
                <a:latin typeface="Arial" panose="020B0604020202020204" pitchFamily="34" charset="0"/>
                <a:cs typeface="Arial" panose="020B0604020202020204" pitchFamily="34" charset="0"/>
              </a:rPr>
              <a:t> Telekomunikasi, PP No. 52 </a:t>
            </a:r>
            <a:r>
              <a:rPr lang="en-US" sz="2400" b="0" dirty="0" err="1">
                <a:latin typeface="Arial" panose="020B0604020202020204" pitchFamily="34" charset="0"/>
                <a:cs typeface="Arial" panose="020B0604020202020204" pitchFamily="34" charset="0"/>
              </a:rPr>
              <a:t>Tahun</a:t>
            </a:r>
            <a:r>
              <a:rPr lang="en-US" sz="2400" b="0" dirty="0">
                <a:latin typeface="Arial" panose="020B0604020202020204" pitchFamily="34" charset="0"/>
                <a:cs typeface="Arial" panose="020B0604020202020204" pitchFamily="34" charset="0"/>
              </a:rPr>
              <a:t> 2000 </a:t>
            </a:r>
            <a:r>
              <a:rPr lang="en-US" sz="2400" b="0" dirty="0" err="1">
                <a:latin typeface="Arial" panose="020B0604020202020204" pitchFamily="34" charset="0"/>
                <a:cs typeface="Arial" panose="020B0604020202020204" pitchFamily="34" charset="0"/>
              </a:rPr>
              <a:t>tentang</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Penyelenggaraan</a:t>
            </a:r>
            <a:r>
              <a:rPr lang="en-US" sz="2400" b="0" dirty="0">
                <a:latin typeface="Arial" panose="020B0604020202020204" pitchFamily="34" charset="0"/>
                <a:cs typeface="Arial" panose="020B0604020202020204" pitchFamily="34" charset="0"/>
              </a:rPr>
              <a:t> Telekomunikasi, </a:t>
            </a:r>
            <a:r>
              <a:rPr lang="en-US" sz="2400" b="0" dirty="0" err="1">
                <a:latin typeface="Arial" panose="020B0604020202020204" pitchFamily="34" charset="0"/>
                <a:cs typeface="Arial" panose="020B0604020202020204" pitchFamily="34" charset="0"/>
              </a:rPr>
              <a:t>dan</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Peraturan</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Menteri</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Kominfo</a:t>
            </a:r>
            <a:r>
              <a:rPr lang="en-US" sz="2400" b="0" dirty="0">
                <a:latin typeface="Arial" panose="020B0604020202020204" pitchFamily="34" charset="0"/>
                <a:cs typeface="Arial" panose="020B0604020202020204" pitchFamily="34" charset="0"/>
              </a:rPr>
              <a:t> No. 29/PER/M.KOMINFO/8/2008 </a:t>
            </a:r>
            <a:r>
              <a:rPr lang="en-US" sz="2400" b="0" dirty="0" err="1">
                <a:latin typeface="Arial" panose="020B0604020202020204" pitchFamily="34" charset="0"/>
                <a:cs typeface="Arial" panose="020B0604020202020204" pitchFamily="34" charset="0"/>
              </a:rPr>
              <a:t>tentang</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Sertifikasi</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Alat</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dan</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Perangkat</a:t>
            </a:r>
            <a:r>
              <a:rPr lang="en-US" sz="2400" b="0" dirty="0">
                <a:latin typeface="Arial" panose="020B0604020202020204" pitchFamily="34" charset="0"/>
                <a:cs typeface="Arial" panose="020B0604020202020204" pitchFamily="34" charset="0"/>
              </a:rPr>
              <a:t> Telekomunikasi. </a:t>
            </a:r>
          </a:p>
          <a:p>
            <a:pPr algn="just">
              <a:buFont typeface="Wingdings" panose="05000000000000000000" pitchFamily="2" charset="2"/>
              <a:buChar char="§"/>
            </a:pPr>
            <a:r>
              <a:rPr lang="en-US" sz="2400" b="0" dirty="0" err="1" smtClean="0">
                <a:latin typeface="Arial" panose="020B0604020202020204" pitchFamily="34" charset="0"/>
                <a:cs typeface="Arial" panose="020B0604020202020204" pitchFamily="34" charset="0"/>
              </a:rPr>
              <a:t>Akhirnya</a:t>
            </a:r>
            <a:r>
              <a:rPr lang="en-US" sz="2400" b="0" dirty="0" smtClean="0">
                <a:latin typeface="Arial" panose="020B0604020202020204" pitchFamily="34" charset="0"/>
                <a:cs typeface="Arial" panose="020B0604020202020204" pitchFamily="34" charset="0"/>
              </a:rPr>
              <a:t> repeater yang </a:t>
            </a:r>
            <a:r>
              <a:rPr lang="en-US" sz="2400" b="0" dirty="0" err="1" smtClean="0">
                <a:latin typeface="Arial" panose="020B0604020202020204" pitchFamily="34" charset="0"/>
                <a:cs typeface="Arial" panose="020B0604020202020204" pitchFamily="34" charset="0"/>
              </a:rPr>
              <a:t>dipasang</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masyarakat</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mengganggu</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sinyal</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dari</a:t>
            </a:r>
            <a:r>
              <a:rPr lang="en-US" sz="2400" b="0" dirty="0" smtClean="0">
                <a:latin typeface="Arial" panose="020B0604020202020204" pitchFamily="34" charset="0"/>
                <a:cs typeface="Arial" panose="020B0604020202020204" pitchFamily="34" charset="0"/>
              </a:rPr>
              <a:t> BTS operator lain, </a:t>
            </a:r>
            <a:r>
              <a:rPr lang="en-US" sz="2400" b="0" dirty="0" err="1" smtClean="0">
                <a:latin typeface="Arial" panose="020B0604020202020204" pitchFamily="34" charset="0"/>
                <a:cs typeface="Arial" panose="020B0604020202020204" pitchFamily="34" charset="0"/>
              </a:rPr>
              <a:t>contoh</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memperkuat</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sinyal</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penerimaan</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Telkomsel</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namun</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karena</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pemasangan</a:t>
            </a:r>
            <a:r>
              <a:rPr lang="en-US" sz="2400" b="0" dirty="0" smtClean="0">
                <a:latin typeface="Arial" panose="020B0604020202020204" pitchFamily="34" charset="0"/>
                <a:cs typeface="Arial" panose="020B0604020202020204" pitchFamily="34" charset="0"/>
              </a:rPr>
              <a:t> yang </a:t>
            </a:r>
            <a:r>
              <a:rPr lang="en-US" sz="2400" b="0" dirty="0" err="1" smtClean="0">
                <a:latin typeface="Arial" panose="020B0604020202020204" pitchFamily="34" charset="0"/>
                <a:cs typeface="Arial" panose="020B0604020202020204" pitchFamily="34" charset="0"/>
              </a:rPr>
              <a:t>tanpa</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ijin</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akhirnya</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melemahkan</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sinyal</a:t>
            </a:r>
            <a:r>
              <a:rPr lang="en-US" sz="2400" b="0" dirty="0" smtClean="0">
                <a:latin typeface="Arial" panose="020B0604020202020204" pitchFamily="34" charset="0"/>
                <a:cs typeface="Arial" panose="020B0604020202020204" pitchFamily="34" charset="0"/>
              </a:rPr>
              <a:t> XL Axiata</a:t>
            </a:r>
          </a:p>
          <a:p>
            <a:pPr algn="just">
              <a:buFont typeface="Wingdings" panose="05000000000000000000" pitchFamily="2" charset="2"/>
              <a:buChar char="§"/>
            </a:pPr>
            <a:endParaRPr lang="en-US" sz="2400" b="0" dirty="0">
              <a:latin typeface="Arial" panose="020B0604020202020204" pitchFamily="34" charset="0"/>
              <a:cs typeface="Arial" panose="020B0604020202020204" pitchFamily="34" charset="0"/>
            </a:endParaRPr>
          </a:p>
          <a:p>
            <a:pPr algn="just">
              <a:buFont typeface="Wingdings" panose="05000000000000000000" pitchFamily="2" charset="2"/>
              <a:buChar char="§"/>
            </a:pPr>
            <a:endParaRPr lang="en-US" sz="2400" b="0" dirty="0">
              <a:latin typeface="Arial" panose="020B0604020202020204" pitchFamily="34" charset="0"/>
              <a:cs typeface="Arial" panose="020B0604020202020204" pitchFamily="34" charset="0"/>
            </a:endParaRPr>
          </a:p>
        </p:txBody>
      </p:sp>
      <p:sp>
        <p:nvSpPr>
          <p:cNvPr id="6" name="Title 3"/>
          <p:cNvSpPr txBox="1">
            <a:spLocks/>
          </p:cNvSpPr>
          <p:nvPr/>
        </p:nvSpPr>
        <p:spPr bwMode="white">
          <a:xfrm>
            <a:off x="911424" y="692696"/>
            <a:ext cx="11014248"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b="1" baseline="0">
                <a:solidFill>
                  <a:schemeClr val="bg1"/>
                </a:solidFill>
                <a:latin typeface="+mj-lt"/>
                <a:ea typeface="+mj-ea"/>
                <a:cs typeface="+mj-cs"/>
              </a:defRPr>
            </a:lvl1pPr>
            <a:lvl2pPr algn="l" rtl="0" eaLnBrk="1" fontAlgn="base" hangingPunct="1">
              <a:spcBef>
                <a:spcPct val="0"/>
              </a:spcBef>
              <a:spcAft>
                <a:spcPct val="0"/>
              </a:spcAft>
              <a:defRPr sz="3200" b="1">
                <a:solidFill>
                  <a:schemeClr val="bg1"/>
                </a:solidFill>
                <a:latin typeface="Verdana" pitchFamily="34" charset="0"/>
              </a:defRPr>
            </a:lvl2pPr>
            <a:lvl3pPr algn="l" rtl="0" eaLnBrk="1" fontAlgn="base" hangingPunct="1">
              <a:spcBef>
                <a:spcPct val="0"/>
              </a:spcBef>
              <a:spcAft>
                <a:spcPct val="0"/>
              </a:spcAft>
              <a:defRPr sz="3200" b="1">
                <a:solidFill>
                  <a:schemeClr val="bg1"/>
                </a:solidFill>
                <a:latin typeface="Verdana" pitchFamily="34" charset="0"/>
              </a:defRPr>
            </a:lvl3pPr>
            <a:lvl4pPr algn="l" rtl="0" eaLnBrk="1" fontAlgn="base" hangingPunct="1">
              <a:spcBef>
                <a:spcPct val="0"/>
              </a:spcBef>
              <a:spcAft>
                <a:spcPct val="0"/>
              </a:spcAft>
              <a:defRPr sz="3200" b="1">
                <a:solidFill>
                  <a:schemeClr val="bg1"/>
                </a:solidFill>
                <a:latin typeface="Verdana" pitchFamily="34" charset="0"/>
              </a:defRPr>
            </a:lvl4pPr>
            <a:lvl5pPr algn="l" rtl="0" eaLnBrk="1" fontAlgn="base" hangingPunct="1">
              <a:spcBef>
                <a:spcPct val="0"/>
              </a:spcBef>
              <a:spcAft>
                <a:spcPct val="0"/>
              </a:spcAft>
              <a:defRPr sz="3200" b="1">
                <a:solidFill>
                  <a:schemeClr val="bg1"/>
                </a:solidFill>
                <a:latin typeface="Verdana" pitchFamily="34" charset="0"/>
              </a:defRPr>
            </a:lvl5pPr>
            <a:lvl6pPr marL="457200" algn="l" rtl="0" eaLnBrk="1" fontAlgn="base" hangingPunct="1">
              <a:spcBef>
                <a:spcPct val="0"/>
              </a:spcBef>
              <a:spcAft>
                <a:spcPct val="0"/>
              </a:spcAft>
              <a:defRPr sz="3200" b="1">
                <a:solidFill>
                  <a:schemeClr val="bg1"/>
                </a:solidFill>
                <a:latin typeface="Verdana" pitchFamily="34" charset="0"/>
              </a:defRPr>
            </a:lvl6pPr>
            <a:lvl7pPr marL="914400" algn="l" rtl="0" eaLnBrk="1" fontAlgn="base" hangingPunct="1">
              <a:spcBef>
                <a:spcPct val="0"/>
              </a:spcBef>
              <a:spcAft>
                <a:spcPct val="0"/>
              </a:spcAft>
              <a:defRPr sz="3200" b="1">
                <a:solidFill>
                  <a:schemeClr val="bg1"/>
                </a:solidFill>
                <a:latin typeface="Verdana" pitchFamily="34" charset="0"/>
              </a:defRPr>
            </a:lvl7pPr>
            <a:lvl8pPr marL="1371600" algn="l" rtl="0" eaLnBrk="1" fontAlgn="base" hangingPunct="1">
              <a:spcBef>
                <a:spcPct val="0"/>
              </a:spcBef>
              <a:spcAft>
                <a:spcPct val="0"/>
              </a:spcAft>
              <a:defRPr sz="3200" b="1">
                <a:solidFill>
                  <a:schemeClr val="bg1"/>
                </a:solidFill>
                <a:latin typeface="Verdana" pitchFamily="34" charset="0"/>
              </a:defRPr>
            </a:lvl8pPr>
            <a:lvl9pPr marL="1828800" algn="l" rtl="0" eaLnBrk="1" fontAlgn="base" hangingPunct="1">
              <a:spcBef>
                <a:spcPct val="0"/>
              </a:spcBef>
              <a:spcAft>
                <a:spcPct val="0"/>
              </a:spcAft>
              <a:defRPr sz="3200" b="1">
                <a:solidFill>
                  <a:schemeClr val="bg1"/>
                </a:solidFill>
                <a:latin typeface="Verdana" pitchFamily="34" charset="0"/>
              </a:defRPr>
            </a:lvl9pPr>
          </a:lstStyle>
          <a:p>
            <a:r>
              <a:rPr lang="en-US" sz="2400" dirty="0"/>
              <a:t>Cellular</a:t>
            </a:r>
            <a:r>
              <a:rPr lang="en-US" sz="2400" kern="0" dirty="0" smtClean="0"/>
              <a:t> Vulnerabilities						</a:t>
            </a:r>
            <a:endParaRPr lang="en-US" sz="2400" kern="0" dirty="0"/>
          </a:p>
        </p:txBody>
      </p:sp>
    </p:spTree>
    <p:extLst>
      <p:ext uri="{BB962C8B-B14F-4D97-AF65-F5344CB8AC3E}">
        <p14:creationId xmlns:p14="http://schemas.microsoft.com/office/powerpoint/2010/main" val="3871897327"/>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767408" y="1484784"/>
            <a:ext cx="10513168" cy="4896544"/>
          </a:xfrm>
        </p:spPr>
        <p:txBody>
          <a:bodyPr/>
          <a:lstStyle/>
          <a:p>
            <a:pPr marL="0" indent="0" algn="just">
              <a:buNone/>
            </a:pPr>
            <a:r>
              <a:rPr lang="fi-FI" dirty="0">
                <a:latin typeface="Arial" panose="020B0604020202020204" pitchFamily="34" charset="0"/>
                <a:cs typeface="Arial" panose="020B0604020202020204" pitchFamily="34" charset="0"/>
              </a:rPr>
              <a:t>Penyalahgunaan internet gratis dengan SSH</a:t>
            </a:r>
          </a:p>
          <a:p>
            <a:pPr algn="just">
              <a:buFont typeface="Wingdings" panose="05000000000000000000" pitchFamily="2" charset="2"/>
              <a:buChar char="§"/>
            </a:pPr>
            <a:r>
              <a:rPr lang="en-US" sz="2400" b="0" dirty="0" err="1" smtClean="0">
                <a:latin typeface="Arial" panose="020B0604020202020204" pitchFamily="34" charset="0"/>
                <a:cs typeface="Arial" panose="020B0604020202020204" pitchFamily="34" charset="0"/>
              </a:rPr>
              <a:t>Penyebabnya</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masyarakat</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sangat</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membutuhkan</a:t>
            </a:r>
            <a:r>
              <a:rPr lang="en-US" sz="2400" b="0" dirty="0" smtClean="0">
                <a:latin typeface="Arial" panose="020B0604020202020204" pitchFamily="34" charset="0"/>
                <a:cs typeface="Arial" panose="020B0604020202020204" pitchFamily="34" charset="0"/>
              </a:rPr>
              <a:t> internet, </a:t>
            </a:r>
            <a:r>
              <a:rPr lang="en-US" sz="2400" b="0" dirty="0" err="1" smtClean="0">
                <a:latin typeface="Arial" panose="020B0604020202020204" pitchFamily="34" charset="0"/>
                <a:cs typeface="Arial" panose="020B0604020202020204" pitchFamily="34" charset="0"/>
              </a:rPr>
              <a:t>namun</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harga</a:t>
            </a:r>
            <a:r>
              <a:rPr lang="en-US" sz="2400" b="0" dirty="0" smtClean="0">
                <a:latin typeface="Arial" panose="020B0604020202020204" pitchFamily="34" charset="0"/>
                <a:cs typeface="Arial" panose="020B0604020202020204" pitchFamily="34" charset="0"/>
              </a:rPr>
              <a:t> yang </a:t>
            </a:r>
            <a:r>
              <a:rPr lang="en-US" sz="2400" b="0" dirty="0" err="1" smtClean="0">
                <a:latin typeface="Arial" panose="020B0604020202020204" pitchFamily="34" charset="0"/>
                <a:cs typeface="Arial" panose="020B0604020202020204" pitchFamily="34" charset="0"/>
              </a:rPr>
              <a:t>sulit</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terjangkau</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bagi</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masyarakat</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menengah</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ke</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bawah</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atau</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pelajar</a:t>
            </a:r>
            <a:endParaRPr lang="en-US" sz="2400" b="0" dirty="0" smtClean="0">
              <a:latin typeface="Arial" panose="020B0604020202020204" pitchFamily="34" charset="0"/>
              <a:cs typeface="Arial" panose="020B0604020202020204" pitchFamily="34" charset="0"/>
            </a:endParaRPr>
          </a:p>
          <a:p>
            <a:pPr algn="just">
              <a:buFont typeface="Wingdings" panose="05000000000000000000" pitchFamily="2" charset="2"/>
              <a:buChar char="§"/>
            </a:pPr>
            <a:r>
              <a:rPr lang="en-US" sz="2400" b="0" dirty="0" err="1" smtClean="0">
                <a:latin typeface="Arial" panose="020B0604020202020204" pitchFamily="34" charset="0"/>
                <a:cs typeface="Arial" panose="020B0604020202020204" pitchFamily="34" charset="0"/>
              </a:rPr>
              <a:t>Terdapat</a:t>
            </a:r>
            <a:r>
              <a:rPr lang="en-US" sz="2400" b="0" dirty="0" smtClean="0">
                <a:latin typeface="Arial" panose="020B0604020202020204" pitchFamily="34" charset="0"/>
                <a:cs typeface="Arial" panose="020B0604020202020204" pitchFamily="34" charset="0"/>
              </a:rPr>
              <a:t> sharing knowledge yang </a:t>
            </a:r>
            <a:r>
              <a:rPr lang="en-US" sz="2400" b="0" dirty="0" err="1" smtClean="0">
                <a:latin typeface="Arial" panose="020B0604020202020204" pitchFamily="34" charset="0"/>
                <a:cs typeface="Arial" panose="020B0604020202020204" pitchFamily="34" charset="0"/>
              </a:rPr>
              <a:t>beredar</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bebas</a:t>
            </a:r>
            <a:r>
              <a:rPr lang="en-US" sz="2400" b="0" dirty="0" smtClean="0">
                <a:latin typeface="Arial" panose="020B0604020202020204" pitchFamily="34" charset="0"/>
                <a:cs typeface="Arial" panose="020B0604020202020204" pitchFamily="34" charset="0"/>
              </a:rPr>
              <a:t> di internet </a:t>
            </a:r>
            <a:r>
              <a:rPr lang="en-US" sz="2400" b="0" dirty="0" err="1" smtClean="0">
                <a:latin typeface="Arial" panose="020B0604020202020204" pitchFamily="34" charset="0"/>
                <a:cs typeface="Arial" panose="020B0604020202020204" pitchFamily="34" charset="0"/>
              </a:rPr>
              <a:t>tentang</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Config</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penggunaan</a:t>
            </a:r>
            <a:r>
              <a:rPr lang="en-US" sz="2400" b="0" dirty="0" smtClean="0">
                <a:latin typeface="Arial" panose="020B0604020202020204" pitchFamily="34" charset="0"/>
                <a:cs typeface="Arial" panose="020B0604020202020204" pitchFamily="34" charset="0"/>
              </a:rPr>
              <a:t> SSH </a:t>
            </a:r>
            <a:r>
              <a:rPr lang="en-US" sz="2400" b="0" dirty="0" err="1" smtClean="0">
                <a:latin typeface="Arial" panose="020B0604020202020204" pitchFamily="34" charset="0"/>
                <a:cs typeface="Arial" panose="020B0604020202020204" pitchFamily="34" charset="0"/>
              </a:rPr>
              <a:t>dan</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akun</a:t>
            </a:r>
            <a:r>
              <a:rPr lang="en-US" sz="2400" b="0" dirty="0" smtClean="0">
                <a:latin typeface="Arial" panose="020B0604020202020204" pitchFamily="34" charset="0"/>
                <a:cs typeface="Arial" panose="020B0604020202020204" pitchFamily="34" charset="0"/>
              </a:rPr>
              <a:t> SSH</a:t>
            </a:r>
          </a:p>
          <a:p>
            <a:pPr algn="just">
              <a:buFont typeface="Wingdings" panose="05000000000000000000" pitchFamily="2" charset="2"/>
              <a:buChar char="§"/>
            </a:pPr>
            <a:r>
              <a:rPr lang="en-US" sz="2400" b="0" dirty="0" err="1" smtClean="0">
                <a:latin typeface="Arial" panose="020B0604020202020204" pitchFamily="34" charset="0"/>
                <a:cs typeface="Arial" panose="020B0604020202020204" pitchFamily="34" charset="0"/>
              </a:rPr>
              <a:t>Metodenya</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secara</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umum</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berupa</a:t>
            </a:r>
            <a:r>
              <a:rPr lang="en-US" sz="2400" b="0" dirty="0" smtClean="0">
                <a:latin typeface="Arial" panose="020B0604020202020204" pitchFamily="34" charset="0"/>
                <a:cs typeface="Arial" panose="020B0604020202020204" pitchFamily="34" charset="0"/>
              </a:rPr>
              <a:t> inject </a:t>
            </a:r>
            <a:r>
              <a:rPr lang="en-US" sz="2400" b="0" dirty="0" err="1" smtClean="0">
                <a:latin typeface="Arial" panose="020B0604020202020204" pitchFamily="34" charset="0"/>
                <a:cs typeface="Arial" panose="020B0604020202020204" pitchFamily="34" charset="0"/>
              </a:rPr>
              <a:t>pada</a:t>
            </a:r>
            <a:r>
              <a:rPr lang="en-US" sz="2400" b="0" dirty="0" smtClean="0">
                <a:latin typeface="Arial" panose="020B0604020202020204" pitchFamily="34" charset="0"/>
                <a:cs typeface="Arial" panose="020B0604020202020204" pitchFamily="34" charset="0"/>
              </a:rPr>
              <a:t> service provider</a:t>
            </a:r>
          </a:p>
          <a:p>
            <a:pPr algn="just">
              <a:buFont typeface="Wingdings" panose="05000000000000000000" pitchFamily="2" charset="2"/>
              <a:buChar char="§"/>
            </a:pPr>
            <a:r>
              <a:rPr lang="en-US" sz="2400" b="0" dirty="0" err="1" smtClean="0">
                <a:latin typeface="Arial" panose="020B0604020202020204" pitchFamily="34" charset="0"/>
                <a:cs typeface="Arial" panose="020B0604020202020204" pitchFamily="34" charset="0"/>
              </a:rPr>
              <a:t>Terdapat</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Aplikasi</a:t>
            </a:r>
            <a:r>
              <a:rPr lang="en-US" sz="2400" b="0" dirty="0" smtClean="0">
                <a:latin typeface="Arial" panose="020B0604020202020204" pitchFamily="34" charset="0"/>
                <a:cs typeface="Arial" panose="020B0604020202020204" pitchFamily="34" charset="0"/>
              </a:rPr>
              <a:t> Freeware Inject di internet</a:t>
            </a:r>
          </a:p>
          <a:p>
            <a:pPr algn="just">
              <a:buFont typeface="Wingdings" panose="05000000000000000000" pitchFamily="2" charset="2"/>
              <a:buChar char="§"/>
            </a:pPr>
            <a:endParaRPr lang="en-US" sz="2400" b="0" dirty="0">
              <a:latin typeface="Arial" panose="020B0604020202020204" pitchFamily="34" charset="0"/>
              <a:cs typeface="Arial" panose="020B0604020202020204" pitchFamily="34" charset="0"/>
            </a:endParaRPr>
          </a:p>
          <a:p>
            <a:pPr algn="just">
              <a:buFont typeface="Wingdings" panose="05000000000000000000" pitchFamily="2" charset="2"/>
              <a:buChar char="§"/>
            </a:pPr>
            <a:endParaRPr lang="en-US" sz="2400" b="0" dirty="0">
              <a:latin typeface="Arial" panose="020B0604020202020204" pitchFamily="34" charset="0"/>
              <a:cs typeface="Arial" panose="020B0604020202020204" pitchFamily="34" charset="0"/>
            </a:endParaRPr>
          </a:p>
        </p:txBody>
      </p:sp>
      <p:sp>
        <p:nvSpPr>
          <p:cNvPr id="6" name="Title 3"/>
          <p:cNvSpPr txBox="1">
            <a:spLocks/>
          </p:cNvSpPr>
          <p:nvPr/>
        </p:nvSpPr>
        <p:spPr bwMode="white">
          <a:xfrm>
            <a:off x="911424" y="692696"/>
            <a:ext cx="11014248"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b="1" baseline="0">
                <a:solidFill>
                  <a:schemeClr val="bg1"/>
                </a:solidFill>
                <a:latin typeface="+mj-lt"/>
                <a:ea typeface="+mj-ea"/>
                <a:cs typeface="+mj-cs"/>
              </a:defRPr>
            </a:lvl1pPr>
            <a:lvl2pPr algn="l" rtl="0" eaLnBrk="1" fontAlgn="base" hangingPunct="1">
              <a:spcBef>
                <a:spcPct val="0"/>
              </a:spcBef>
              <a:spcAft>
                <a:spcPct val="0"/>
              </a:spcAft>
              <a:defRPr sz="3200" b="1">
                <a:solidFill>
                  <a:schemeClr val="bg1"/>
                </a:solidFill>
                <a:latin typeface="Verdana" pitchFamily="34" charset="0"/>
              </a:defRPr>
            </a:lvl2pPr>
            <a:lvl3pPr algn="l" rtl="0" eaLnBrk="1" fontAlgn="base" hangingPunct="1">
              <a:spcBef>
                <a:spcPct val="0"/>
              </a:spcBef>
              <a:spcAft>
                <a:spcPct val="0"/>
              </a:spcAft>
              <a:defRPr sz="3200" b="1">
                <a:solidFill>
                  <a:schemeClr val="bg1"/>
                </a:solidFill>
                <a:latin typeface="Verdana" pitchFamily="34" charset="0"/>
              </a:defRPr>
            </a:lvl3pPr>
            <a:lvl4pPr algn="l" rtl="0" eaLnBrk="1" fontAlgn="base" hangingPunct="1">
              <a:spcBef>
                <a:spcPct val="0"/>
              </a:spcBef>
              <a:spcAft>
                <a:spcPct val="0"/>
              </a:spcAft>
              <a:defRPr sz="3200" b="1">
                <a:solidFill>
                  <a:schemeClr val="bg1"/>
                </a:solidFill>
                <a:latin typeface="Verdana" pitchFamily="34" charset="0"/>
              </a:defRPr>
            </a:lvl4pPr>
            <a:lvl5pPr algn="l" rtl="0" eaLnBrk="1" fontAlgn="base" hangingPunct="1">
              <a:spcBef>
                <a:spcPct val="0"/>
              </a:spcBef>
              <a:spcAft>
                <a:spcPct val="0"/>
              </a:spcAft>
              <a:defRPr sz="3200" b="1">
                <a:solidFill>
                  <a:schemeClr val="bg1"/>
                </a:solidFill>
                <a:latin typeface="Verdana" pitchFamily="34" charset="0"/>
              </a:defRPr>
            </a:lvl5pPr>
            <a:lvl6pPr marL="457200" algn="l" rtl="0" eaLnBrk="1" fontAlgn="base" hangingPunct="1">
              <a:spcBef>
                <a:spcPct val="0"/>
              </a:spcBef>
              <a:spcAft>
                <a:spcPct val="0"/>
              </a:spcAft>
              <a:defRPr sz="3200" b="1">
                <a:solidFill>
                  <a:schemeClr val="bg1"/>
                </a:solidFill>
                <a:latin typeface="Verdana" pitchFamily="34" charset="0"/>
              </a:defRPr>
            </a:lvl6pPr>
            <a:lvl7pPr marL="914400" algn="l" rtl="0" eaLnBrk="1" fontAlgn="base" hangingPunct="1">
              <a:spcBef>
                <a:spcPct val="0"/>
              </a:spcBef>
              <a:spcAft>
                <a:spcPct val="0"/>
              </a:spcAft>
              <a:defRPr sz="3200" b="1">
                <a:solidFill>
                  <a:schemeClr val="bg1"/>
                </a:solidFill>
                <a:latin typeface="Verdana" pitchFamily="34" charset="0"/>
              </a:defRPr>
            </a:lvl7pPr>
            <a:lvl8pPr marL="1371600" algn="l" rtl="0" eaLnBrk="1" fontAlgn="base" hangingPunct="1">
              <a:spcBef>
                <a:spcPct val="0"/>
              </a:spcBef>
              <a:spcAft>
                <a:spcPct val="0"/>
              </a:spcAft>
              <a:defRPr sz="3200" b="1">
                <a:solidFill>
                  <a:schemeClr val="bg1"/>
                </a:solidFill>
                <a:latin typeface="Verdana" pitchFamily="34" charset="0"/>
              </a:defRPr>
            </a:lvl8pPr>
            <a:lvl9pPr marL="1828800" algn="l" rtl="0" eaLnBrk="1" fontAlgn="base" hangingPunct="1">
              <a:spcBef>
                <a:spcPct val="0"/>
              </a:spcBef>
              <a:spcAft>
                <a:spcPct val="0"/>
              </a:spcAft>
              <a:defRPr sz="3200" b="1">
                <a:solidFill>
                  <a:schemeClr val="bg1"/>
                </a:solidFill>
                <a:latin typeface="Verdana" pitchFamily="34" charset="0"/>
              </a:defRPr>
            </a:lvl9pPr>
          </a:lstStyle>
          <a:p>
            <a:r>
              <a:rPr lang="en-US" sz="2400" dirty="0"/>
              <a:t>Cellular</a:t>
            </a:r>
            <a:r>
              <a:rPr lang="en-US" sz="2400" kern="0" dirty="0" smtClean="0"/>
              <a:t> Vulnerabilities						</a:t>
            </a:r>
            <a:endParaRPr lang="en-US" sz="2400" kern="0" dirty="0"/>
          </a:p>
        </p:txBody>
      </p:sp>
    </p:spTree>
    <p:extLst>
      <p:ext uri="{BB962C8B-B14F-4D97-AF65-F5344CB8AC3E}">
        <p14:creationId xmlns:p14="http://schemas.microsoft.com/office/powerpoint/2010/main" val="771316885"/>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767408" y="1484784"/>
            <a:ext cx="10513168" cy="4896544"/>
          </a:xfrm>
        </p:spPr>
        <p:txBody>
          <a:bodyPr/>
          <a:lstStyle/>
          <a:p>
            <a:pPr marL="0" indent="0" algn="just">
              <a:buNone/>
            </a:pPr>
            <a:r>
              <a:rPr lang="fi-FI" dirty="0">
                <a:latin typeface="Arial" panose="020B0604020202020204" pitchFamily="34" charset="0"/>
                <a:cs typeface="Arial" panose="020B0604020202020204" pitchFamily="34" charset="0"/>
              </a:rPr>
              <a:t>Penyalahgunaan trafik roaming </a:t>
            </a:r>
            <a:r>
              <a:rPr lang="fi-FI" dirty="0" smtClean="0">
                <a:latin typeface="Arial" panose="020B0604020202020204" pitchFamily="34" charset="0"/>
                <a:cs typeface="Arial" panose="020B0604020202020204" pitchFamily="34" charset="0"/>
              </a:rPr>
              <a:t>melalui </a:t>
            </a:r>
            <a:r>
              <a:rPr lang="fi-FI" dirty="0">
                <a:latin typeface="Arial" panose="020B0604020202020204" pitchFamily="34" charset="0"/>
                <a:cs typeface="Arial" panose="020B0604020202020204" pitchFamily="34" charset="0"/>
              </a:rPr>
              <a:t>SIMBox</a:t>
            </a:r>
          </a:p>
          <a:p>
            <a:pPr algn="just">
              <a:buFont typeface="Wingdings" panose="05000000000000000000" pitchFamily="2" charset="2"/>
              <a:buChar char="§"/>
            </a:pPr>
            <a:r>
              <a:rPr lang="en-US" sz="2400" b="0" dirty="0" err="1" smtClean="0">
                <a:latin typeface="Arial" panose="020B0604020202020204" pitchFamily="34" charset="0"/>
                <a:cs typeface="Arial" panose="020B0604020202020204" pitchFamily="34" charset="0"/>
              </a:rPr>
              <a:t>Harga</a:t>
            </a:r>
            <a:r>
              <a:rPr lang="en-US" sz="2400" b="0" dirty="0" smtClean="0">
                <a:latin typeface="Arial" panose="020B0604020202020204" pitchFamily="34" charset="0"/>
                <a:cs typeface="Arial" panose="020B0604020202020204" pitchFamily="34" charset="0"/>
              </a:rPr>
              <a:t> Roaming </a:t>
            </a:r>
            <a:r>
              <a:rPr lang="en-US" sz="2400" b="0" dirty="0" err="1" smtClean="0">
                <a:latin typeface="Arial" panose="020B0604020202020204" pitchFamily="34" charset="0"/>
                <a:cs typeface="Arial" panose="020B0604020202020204" pitchFamily="34" charset="0"/>
              </a:rPr>
              <a:t>Internasional</a:t>
            </a:r>
            <a:r>
              <a:rPr lang="en-US" sz="2400" b="0" dirty="0" smtClean="0">
                <a:latin typeface="Arial" panose="020B0604020202020204" pitchFamily="34" charset="0"/>
                <a:cs typeface="Arial" panose="020B0604020202020204" pitchFamily="34" charset="0"/>
              </a:rPr>
              <a:t> yang </a:t>
            </a:r>
            <a:r>
              <a:rPr lang="en-US" sz="2400" b="0" dirty="0" err="1" smtClean="0">
                <a:latin typeface="Arial" panose="020B0604020202020204" pitchFamily="34" charset="0"/>
                <a:cs typeface="Arial" panose="020B0604020202020204" pitchFamily="34" charset="0"/>
              </a:rPr>
              <a:t>cukup</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mahal</a:t>
            </a:r>
            <a:r>
              <a:rPr lang="en-US" sz="2400" b="0" dirty="0" smtClean="0">
                <a:latin typeface="Arial" panose="020B0604020202020204" pitchFamily="34" charset="0"/>
                <a:cs typeface="Arial" panose="020B0604020202020204" pitchFamily="34" charset="0"/>
              </a:rPr>
              <a:t> di Indonesia</a:t>
            </a:r>
          </a:p>
          <a:p>
            <a:pPr algn="just">
              <a:buFont typeface="Wingdings" panose="05000000000000000000" pitchFamily="2" charset="2"/>
              <a:buChar char="§"/>
            </a:pPr>
            <a:r>
              <a:rPr lang="en-US" sz="2400" b="0" dirty="0" err="1" smtClean="0">
                <a:latin typeface="Arial" panose="020B0604020202020204" pitchFamily="34" charset="0"/>
                <a:cs typeface="Arial" panose="020B0604020202020204" pitchFamily="34" charset="0"/>
              </a:rPr>
              <a:t>Maraknya</a:t>
            </a:r>
            <a:r>
              <a:rPr lang="en-US" sz="2400" b="0" dirty="0" smtClean="0">
                <a:latin typeface="Arial" panose="020B0604020202020204" pitchFamily="34" charset="0"/>
                <a:cs typeface="Arial" panose="020B0604020202020204" pitchFamily="34" charset="0"/>
              </a:rPr>
              <a:t> voice call </a:t>
            </a:r>
            <a:r>
              <a:rPr lang="en-US" sz="2400" b="0" dirty="0" err="1" smtClean="0">
                <a:latin typeface="Arial" panose="020B0604020202020204" pitchFamily="34" charset="0"/>
                <a:cs typeface="Arial" panose="020B0604020202020204" pitchFamily="34" charset="0"/>
              </a:rPr>
              <a:t>dari</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luar</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negeri</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ke</a:t>
            </a:r>
            <a:r>
              <a:rPr lang="en-US" sz="2400" b="0" dirty="0" smtClean="0">
                <a:latin typeface="Arial" panose="020B0604020202020204" pitchFamily="34" charset="0"/>
                <a:cs typeface="Arial" panose="020B0604020202020204" pitchFamily="34" charset="0"/>
              </a:rPr>
              <a:t> Indonesia</a:t>
            </a:r>
          </a:p>
          <a:p>
            <a:pPr algn="just">
              <a:buFont typeface="Wingdings" panose="05000000000000000000" pitchFamily="2" charset="2"/>
              <a:buChar char="§"/>
            </a:pPr>
            <a:r>
              <a:rPr lang="en-US" sz="2400" b="0" dirty="0" err="1" smtClean="0">
                <a:latin typeface="Arial" panose="020B0604020202020204" pitchFamily="34" charset="0"/>
                <a:cs typeface="Arial" panose="020B0604020202020204" pitchFamily="34" charset="0"/>
              </a:rPr>
              <a:t>Terdapat</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oknum</a:t>
            </a:r>
            <a:r>
              <a:rPr lang="en-US" sz="2400" b="0" dirty="0" smtClean="0">
                <a:latin typeface="Arial" panose="020B0604020202020204" pitchFamily="34" charset="0"/>
                <a:cs typeface="Arial" panose="020B0604020202020204" pitchFamily="34" charset="0"/>
              </a:rPr>
              <a:t> yang </a:t>
            </a:r>
            <a:r>
              <a:rPr lang="en-US" sz="2400" b="0" dirty="0" err="1" smtClean="0">
                <a:latin typeface="Arial" panose="020B0604020202020204" pitchFamily="34" charset="0"/>
                <a:cs typeface="Arial" panose="020B0604020202020204" pitchFamily="34" charset="0"/>
              </a:rPr>
              <a:t>memanfaatkan</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celah</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tersebut</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melalui</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perangkat</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SIMBox</a:t>
            </a:r>
            <a:endParaRPr lang="en-US" sz="2400" b="0" dirty="0" smtClean="0">
              <a:latin typeface="Arial" panose="020B0604020202020204" pitchFamily="34" charset="0"/>
              <a:cs typeface="Arial" panose="020B0604020202020204" pitchFamily="34" charset="0"/>
            </a:endParaRPr>
          </a:p>
          <a:p>
            <a:pPr algn="just">
              <a:buFont typeface="Wingdings" panose="05000000000000000000" pitchFamily="2" charset="2"/>
              <a:buChar char="§"/>
            </a:pPr>
            <a:r>
              <a:rPr lang="en-US" sz="2400" b="0" dirty="0" err="1">
                <a:latin typeface="Arial" panose="020B0604020202020204" pitchFamily="34" charset="0"/>
                <a:cs typeface="Arial" panose="020B0604020202020204" pitchFamily="34" charset="0"/>
              </a:rPr>
              <a:t>Pada</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umumnya</a:t>
            </a:r>
            <a:r>
              <a:rPr lang="en-US" sz="2400" b="0" dirty="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penelepon</a:t>
            </a:r>
            <a:r>
              <a:rPr lang="en-US" sz="2400" b="0" dirty="0" smtClean="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dari</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luar</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negeri</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ke</a:t>
            </a:r>
            <a:r>
              <a:rPr lang="en-US" sz="2400" b="0" dirty="0">
                <a:latin typeface="Arial" panose="020B0604020202020204" pitchFamily="34" charset="0"/>
                <a:cs typeface="Arial" panose="020B0604020202020204" pitchFamily="34" charset="0"/>
              </a:rPr>
              <a:t> Indonesia </a:t>
            </a:r>
            <a:r>
              <a:rPr lang="en-US" sz="2400" b="0" dirty="0" err="1">
                <a:latin typeface="Arial" panose="020B0604020202020204" pitchFamily="34" charset="0"/>
                <a:cs typeface="Arial" panose="020B0604020202020204" pitchFamily="34" charset="0"/>
              </a:rPr>
              <a:t>tidak</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akan</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dikenakan</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tarif</a:t>
            </a:r>
            <a:r>
              <a:rPr lang="en-US" sz="2400" b="0" dirty="0">
                <a:latin typeface="Arial" panose="020B0604020202020204" pitchFamily="34" charset="0"/>
                <a:cs typeface="Arial" panose="020B0604020202020204" pitchFamily="34" charset="0"/>
              </a:rPr>
              <a:t> roaming </a:t>
            </a:r>
            <a:r>
              <a:rPr lang="en-US" sz="2400" b="0" dirty="0" err="1">
                <a:latin typeface="Arial" panose="020B0604020202020204" pitchFamily="34" charset="0"/>
                <a:cs typeface="Arial" panose="020B0604020202020204" pitchFamily="34" charset="0"/>
              </a:rPr>
              <a:t>Internasional</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Melainkan</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akan</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dikenakan</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tarif</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lokal</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dimanapun</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asal</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negara</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penelepon</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internasional</a:t>
            </a:r>
            <a:r>
              <a:rPr lang="en-US" sz="2400" b="0" dirty="0">
                <a:latin typeface="Arial" panose="020B0604020202020204" pitchFamily="34" charset="0"/>
                <a:cs typeface="Arial" panose="020B0604020202020204" pitchFamily="34" charset="0"/>
              </a:rPr>
              <a:t>.</a:t>
            </a:r>
            <a:endParaRPr lang="en-US" sz="2400" b="0" dirty="0" smtClean="0">
              <a:latin typeface="Arial" panose="020B0604020202020204" pitchFamily="34" charset="0"/>
              <a:cs typeface="Arial" panose="020B0604020202020204" pitchFamily="34" charset="0"/>
            </a:endParaRPr>
          </a:p>
          <a:p>
            <a:pPr algn="just">
              <a:buFont typeface="Wingdings" panose="05000000000000000000" pitchFamily="2" charset="2"/>
              <a:buChar char="§"/>
            </a:pPr>
            <a:endParaRPr lang="en-US" sz="2400" b="0" dirty="0">
              <a:latin typeface="Arial" panose="020B0604020202020204" pitchFamily="34" charset="0"/>
              <a:cs typeface="Arial" panose="020B0604020202020204" pitchFamily="34" charset="0"/>
            </a:endParaRPr>
          </a:p>
          <a:p>
            <a:pPr algn="just">
              <a:buFont typeface="Wingdings" panose="05000000000000000000" pitchFamily="2" charset="2"/>
              <a:buChar char="§"/>
            </a:pPr>
            <a:endParaRPr lang="en-US" sz="2400" b="0" dirty="0">
              <a:latin typeface="Arial" panose="020B0604020202020204" pitchFamily="34" charset="0"/>
              <a:cs typeface="Arial" panose="020B0604020202020204" pitchFamily="34" charset="0"/>
            </a:endParaRPr>
          </a:p>
        </p:txBody>
      </p:sp>
      <p:sp>
        <p:nvSpPr>
          <p:cNvPr id="6" name="Title 3"/>
          <p:cNvSpPr txBox="1">
            <a:spLocks/>
          </p:cNvSpPr>
          <p:nvPr/>
        </p:nvSpPr>
        <p:spPr bwMode="white">
          <a:xfrm>
            <a:off x="911424" y="692696"/>
            <a:ext cx="11014248"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b="1" baseline="0">
                <a:solidFill>
                  <a:schemeClr val="bg1"/>
                </a:solidFill>
                <a:latin typeface="+mj-lt"/>
                <a:ea typeface="+mj-ea"/>
                <a:cs typeface="+mj-cs"/>
              </a:defRPr>
            </a:lvl1pPr>
            <a:lvl2pPr algn="l" rtl="0" eaLnBrk="1" fontAlgn="base" hangingPunct="1">
              <a:spcBef>
                <a:spcPct val="0"/>
              </a:spcBef>
              <a:spcAft>
                <a:spcPct val="0"/>
              </a:spcAft>
              <a:defRPr sz="3200" b="1">
                <a:solidFill>
                  <a:schemeClr val="bg1"/>
                </a:solidFill>
                <a:latin typeface="Verdana" pitchFamily="34" charset="0"/>
              </a:defRPr>
            </a:lvl2pPr>
            <a:lvl3pPr algn="l" rtl="0" eaLnBrk="1" fontAlgn="base" hangingPunct="1">
              <a:spcBef>
                <a:spcPct val="0"/>
              </a:spcBef>
              <a:spcAft>
                <a:spcPct val="0"/>
              </a:spcAft>
              <a:defRPr sz="3200" b="1">
                <a:solidFill>
                  <a:schemeClr val="bg1"/>
                </a:solidFill>
                <a:latin typeface="Verdana" pitchFamily="34" charset="0"/>
              </a:defRPr>
            </a:lvl3pPr>
            <a:lvl4pPr algn="l" rtl="0" eaLnBrk="1" fontAlgn="base" hangingPunct="1">
              <a:spcBef>
                <a:spcPct val="0"/>
              </a:spcBef>
              <a:spcAft>
                <a:spcPct val="0"/>
              </a:spcAft>
              <a:defRPr sz="3200" b="1">
                <a:solidFill>
                  <a:schemeClr val="bg1"/>
                </a:solidFill>
                <a:latin typeface="Verdana" pitchFamily="34" charset="0"/>
              </a:defRPr>
            </a:lvl4pPr>
            <a:lvl5pPr algn="l" rtl="0" eaLnBrk="1" fontAlgn="base" hangingPunct="1">
              <a:spcBef>
                <a:spcPct val="0"/>
              </a:spcBef>
              <a:spcAft>
                <a:spcPct val="0"/>
              </a:spcAft>
              <a:defRPr sz="3200" b="1">
                <a:solidFill>
                  <a:schemeClr val="bg1"/>
                </a:solidFill>
                <a:latin typeface="Verdana" pitchFamily="34" charset="0"/>
              </a:defRPr>
            </a:lvl5pPr>
            <a:lvl6pPr marL="457200" algn="l" rtl="0" eaLnBrk="1" fontAlgn="base" hangingPunct="1">
              <a:spcBef>
                <a:spcPct val="0"/>
              </a:spcBef>
              <a:spcAft>
                <a:spcPct val="0"/>
              </a:spcAft>
              <a:defRPr sz="3200" b="1">
                <a:solidFill>
                  <a:schemeClr val="bg1"/>
                </a:solidFill>
                <a:latin typeface="Verdana" pitchFamily="34" charset="0"/>
              </a:defRPr>
            </a:lvl6pPr>
            <a:lvl7pPr marL="914400" algn="l" rtl="0" eaLnBrk="1" fontAlgn="base" hangingPunct="1">
              <a:spcBef>
                <a:spcPct val="0"/>
              </a:spcBef>
              <a:spcAft>
                <a:spcPct val="0"/>
              </a:spcAft>
              <a:defRPr sz="3200" b="1">
                <a:solidFill>
                  <a:schemeClr val="bg1"/>
                </a:solidFill>
                <a:latin typeface="Verdana" pitchFamily="34" charset="0"/>
              </a:defRPr>
            </a:lvl7pPr>
            <a:lvl8pPr marL="1371600" algn="l" rtl="0" eaLnBrk="1" fontAlgn="base" hangingPunct="1">
              <a:spcBef>
                <a:spcPct val="0"/>
              </a:spcBef>
              <a:spcAft>
                <a:spcPct val="0"/>
              </a:spcAft>
              <a:defRPr sz="3200" b="1">
                <a:solidFill>
                  <a:schemeClr val="bg1"/>
                </a:solidFill>
                <a:latin typeface="Verdana" pitchFamily="34" charset="0"/>
              </a:defRPr>
            </a:lvl8pPr>
            <a:lvl9pPr marL="1828800" algn="l" rtl="0" eaLnBrk="1" fontAlgn="base" hangingPunct="1">
              <a:spcBef>
                <a:spcPct val="0"/>
              </a:spcBef>
              <a:spcAft>
                <a:spcPct val="0"/>
              </a:spcAft>
              <a:defRPr sz="3200" b="1">
                <a:solidFill>
                  <a:schemeClr val="bg1"/>
                </a:solidFill>
                <a:latin typeface="Verdana" pitchFamily="34" charset="0"/>
              </a:defRPr>
            </a:lvl9pPr>
          </a:lstStyle>
          <a:p>
            <a:r>
              <a:rPr lang="en-US" sz="2400" dirty="0"/>
              <a:t>Cellular</a:t>
            </a:r>
            <a:r>
              <a:rPr lang="en-US" sz="2400" kern="0" dirty="0" smtClean="0"/>
              <a:t> Vulnerabilities						</a:t>
            </a:r>
            <a:endParaRPr lang="en-US" sz="2400" kern="0" dirty="0"/>
          </a:p>
        </p:txBody>
      </p:sp>
    </p:spTree>
    <p:extLst>
      <p:ext uri="{BB962C8B-B14F-4D97-AF65-F5344CB8AC3E}">
        <p14:creationId xmlns:p14="http://schemas.microsoft.com/office/powerpoint/2010/main" val="268639741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Hasil gambar untuk logo elnus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ectangle 3"/>
          <p:cNvSpPr/>
          <p:nvPr/>
        </p:nvSpPr>
        <p:spPr>
          <a:xfrm>
            <a:off x="911424" y="836712"/>
            <a:ext cx="11017224" cy="461665"/>
          </a:xfrm>
          <a:prstGeom prst="rect">
            <a:avLst/>
          </a:prstGeom>
        </p:spPr>
        <p:txBody>
          <a:bodyPr wrap="square">
            <a:spAutoFit/>
          </a:bodyPr>
          <a:lstStyle/>
          <a:p>
            <a:r>
              <a:rPr lang="en-US" sz="2400" b="1" dirty="0">
                <a:solidFill>
                  <a:srgbClr val="FFFFFF"/>
                </a:solidFill>
                <a:latin typeface="Arial" panose="020B0604020202020204" pitchFamily="34" charset="0"/>
                <a:cs typeface="Arial" panose="020B0604020202020204" pitchFamily="34" charset="0"/>
              </a:rPr>
              <a:t>Mobile Security Testing</a:t>
            </a:r>
            <a:endParaRPr lang="en-US" sz="2400" b="1" dirty="0">
              <a:solidFill>
                <a:srgbClr val="FFFFFF"/>
              </a:solidFill>
              <a:latin typeface="+mj-lt"/>
            </a:endParaRPr>
          </a:p>
        </p:txBody>
      </p:sp>
      <p:sp>
        <p:nvSpPr>
          <p:cNvPr id="5" name="Content Placeholder 4"/>
          <p:cNvSpPr>
            <a:spLocks noGrp="1"/>
          </p:cNvSpPr>
          <p:nvPr>
            <p:ph idx="1"/>
          </p:nvPr>
        </p:nvSpPr>
        <p:spPr/>
        <p:txBody>
          <a:bodyPr/>
          <a:lstStyle/>
          <a:p>
            <a:pPr marL="0" indent="0" algn="just">
              <a:buNone/>
            </a:pPr>
            <a:endParaRPr lang="en-US" dirty="0" smtClean="0">
              <a:latin typeface="Arial" panose="020B0604020202020204" pitchFamily="34" charset="0"/>
              <a:cs typeface="Arial" panose="020B0604020202020204" pitchFamily="34" charset="0"/>
            </a:endParaRPr>
          </a:p>
          <a:p>
            <a:pPr marL="0" indent="0" algn="just">
              <a:buNone/>
            </a:pPr>
            <a:r>
              <a:rPr lang="en-US" sz="2400" b="0" dirty="0" err="1" smtClean="0">
                <a:latin typeface="Arial" panose="020B0604020202020204" pitchFamily="34" charset="0"/>
                <a:cs typeface="Arial" panose="020B0604020202020204" pitchFamily="34" charset="0"/>
              </a:rPr>
              <a:t>Metodologi</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umum</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dalam</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melakukan</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pengujian</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aplikasi</a:t>
            </a:r>
            <a:r>
              <a:rPr lang="en-US" sz="2400" b="0" dirty="0" smtClean="0">
                <a:latin typeface="Arial" panose="020B0604020202020204" pitchFamily="34" charset="0"/>
                <a:cs typeface="Arial" panose="020B0604020202020204" pitchFamily="34" charset="0"/>
              </a:rPr>
              <a:t> mobile:</a:t>
            </a:r>
          </a:p>
          <a:p>
            <a:pPr marL="514350" indent="-514350" algn="just">
              <a:buFont typeface="+mj-lt"/>
              <a:buAutoNum type="arabicPeriod"/>
            </a:pPr>
            <a:r>
              <a:rPr lang="en-US" sz="2400" b="0" dirty="0" err="1" smtClean="0">
                <a:latin typeface="Arial" panose="020B0604020202020204" pitchFamily="34" charset="0"/>
                <a:cs typeface="Arial" panose="020B0604020202020204" pitchFamily="34" charset="0"/>
              </a:rPr>
              <a:t>Memahami</a:t>
            </a:r>
            <a:r>
              <a:rPr lang="en-US" sz="2400" b="0" dirty="0" smtClean="0">
                <a:latin typeface="Arial" panose="020B0604020202020204" pitchFamily="34" charset="0"/>
                <a:cs typeface="Arial" panose="020B0604020202020204" pitchFamily="34" charset="0"/>
              </a:rPr>
              <a:t> </a:t>
            </a:r>
            <a:r>
              <a:rPr lang="en-US" sz="2400" b="0" dirty="0">
                <a:latin typeface="Arial" panose="020B0604020202020204" pitchFamily="34" charset="0"/>
                <a:cs typeface="Arial" panose="020B0604020202020204" pitchFamily="34" charset="0"/>
              </a:rPr>
              <a:t>proses </a:t>
            </a:r>
            <a:r>
              <a:rPr lang="en-US" sz="2400" b="0" dirty="0" err="1">
                <a:latin typeface="Arial" panose="020B0604020202020204" pitchFamily="34" charset="0"/>
                <a:cs typeface="Arial" panose="020B0604020202020204" pitchFamily="34" charset="0"/>
              </a:rPr>
              <a:t>bisnis</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aplikasi</a:t>
            </a:r>
            <a:r>
              <a:rPr lang="en-US" sz="2400" b="0" dirty="0">
                <a:latin typeface="Arial" panose="020B0604020202020204" pitchFamily="34" charset="0"/>
                <a:cs typeface="Arial" panose="020B0604020202020204" pitchFamily="34" charset="0"/>
              </a:rPr>
              <a:t> (Understanding application business process</a:t>
            </a:r>
            <a:r>
              <a:rPr lang="en-US" sz="2400" b="0" dirty="0" smtClean="0">
                <a:latin typeface="Arial" panose="020B0604020202020204" pitchFamily="34" charset="0"/>
                <a:cs typeface="Arial" panose="020B0604020202020204" pitchFamily="34" charset="0"/>
              </a:rPr>
              <a:t>)</a:t>
            </a:r>
          </a:p>
          <a:p>
            <a:pPr marL="514350" indent="-514350" algn="just">
              <a:buFont typeface="+mj-lt"/>
              <a:buAutoNum type="arabicPeriod"/>
            </a:pPr>
            <a:r>
              <a:rPr lang="en-US" sz="2400" b="0" dirty="0" err="1" smtClean="0">
                <a:latin typeface="Arial" panose="020B0604020202020204" pitchFamily="34" charset="0"/>
                <a:cs typeface="Arial" panose="020B0604020202020204" pitchFamily="34" charset="0"/>
              </a:rPr>
              <a:t>Menguraikan</a:t>
            </a:r>
            <a:r>
              <a:rPr lang="en-US" sz="2400" b="0" dirty="0" smtClean="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aplikasi</a:t>
            </a:r>
            <a:r>
              <a:rPr lang="en-US" sz="2400" b="0" dirty="0">
                <a:latin typeface="Arial" panose="020B0604020202020204" pitchFamily="34" charset="0"/>
                <a:cs typeface="Arial" panose="020B0604020202020204" pitchFamily="34" charset="0"/>
              </a:rPr>
              <a:t> (Decomposing application</a:t>
            </a:r>
            <a:r>
              <a:rPr lang="en-US" sz="2400" b="0" dirty="0" smtClean="0">
                <a:latin typeface="Arial" panose="020B0604020202020204" pitchFamily="34" charset="0"/>
                <a:cs typeface="Arial" panose="020B0604020202020204" pitchFamily="34" charset="0"/>
              </a:rPr>
              <a:t>)</a:t>
            </a:r>
          </a:p>
          <a:p>
            <a:pPr marL="514350" indent="-514350" algn="just">
              <a:buFont typeface="+mj-lt"/>
              <a:buAutoNum type="arabicPeriod"/>
            </a:pPr>
            <a:r>
              <a:rPr lang="en-US" sz="2400" b="0" dirty="0" err="1">
                <a:latin typeface="Arial" panose="020B0604020202020204" pitchFamily="34" charset="0"/>
                <a:cs typeface="Arial" panose="020B0604020202020204" pitchFamily="34" charset="0"/>
              </a:rPr>
              <a:t>Mengembangkan</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skenario</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serangan</a:t>
            </a:r>
            <a:r>
              <a:rPr lang="en-US" sz="2400" b="0" dirty="0">
                <a:latin typeface="Arial" panose="020B0604020202020204" pitchFamily="34" charset="0"/>
                <a:cs typeface="Arial" panose="020B0604020202020204" pitchFamily="34" charset="0"/>
              </a:rPr>
              <a:t> (Developing attack scenarios</a:t>
            </a:r>
            <a:r>
              <a:rPr lang="en-US" sz="2400" b="0" dirty="0" smtClean="0">
                <a:latin typeface="Arial" panose="020B0604020202020204" pitchFamily="34" charset="0"/>
                <a:cs typeface="Arial" panose="020B0604020202020204" pitchFamily="34" charset="0"/>
              </a:rPr>
              <a:t>)</a:t>
            </a:r>
          </a:p>
          <a:p>
            <a:pPr marL="514350" indent="-514350" algn="just">
              <a:buFont typeface="+mj-lt"/>
              <a:buAutoNum type="arabicPeriod"/>
            </a:pPr>
            <a:r>
              <a:rPr lang="en-US" sz="2400" b="0" dirty="0" err="1">
                <a:latin typeface="Arial" panose="020B0604020202020204" pitchFamily="34" charset="0"/>
                <a:cs typeface="Arial" panose="020B0604020202020204" pitchFamily="34" charset="0"/>
              </a:rPr>
              <a:t>Menentukan</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prioritas</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risiko</a:t>
            </a:r>
            <a:r>
              <a:rPr lang="en-US" sz="2400" b="0" dirty="0">
                <a:latin typeface="Arial" panose="020B0604020202020204" pitchFamily="34" charset="0"/>
                <a:cs typeface="Arial" panose="020B0604020202020204" pitchFamily="34" charset="0"/>
              </a:rPr>
              <a:t> (Prioritizing risks</a:t>
            </a:r>
            <a:r>
              <a:rPr lang="en-US" sz="2400" b="0" dirty="0" smtClean="0">
                <a:latin typeface="Arial" panose="020B0604020202020204" pitchFamily="34" charset="0"/>
                <a:cs typeface="Arial" panose="020B0604020202020204" pitchFamily="34" charset="0"/>
              </a:rPr>
              <a:t>)</a:t>
            </a:r>
          </a:p>
          <a:p>
            <a:pPr marL="514350" indent="-514350" algn="just">
              <a:buFont typeface="+mj-lt"/>
              <a:buAutoNum type="arabicPeriod"/>
            </a:pPr>
            <a:r>
              <a:rPr lang="en-US" sz="2400" b="0" dirty="0" err="1">
                <a:latin typeface="Arial" panose="020B0604020202020204" pitchFamily="34" charset="0"/>
                <a:cs typeface="Arial" panose="020B0604020202020204" pitchFamily="34" charset="0"/>
              </a:rPr>
              <a:t>Melakukan</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pengujian</a:t>
            </a:r>
            <a:r>
              <a:rPr lang="en-US" sz="2400" b="0" dirty="0">
                <a:latin typeface="Arial" panose="020B0604020202020204" pitchFamily="34" charset="0"/>
                <a:cs typeface="Arial" panose="020B0604020202020204" pitchFamily="34" charset="0"/>
              </a:rPr>
              <a:t> (Conducting tests</a:t>
            </a:r>
            <a:r>
              <a:rPr lang="en-US" sz="2400" b="0" dirty="0" smtClean="0">
                <a:latin typeface="Arial" panose="020B0604020202020204" pitchFamily="34" charset="0"/>
                <a:cs typeface="Arial" panose="020B0604020202020204" pitchFamily="34" charset="0"/>
              </a:rPr>
              <a:t>)</a:t>
            </a:r>
          </a:p>
          <a:p>
            <a:pPr marL="514350" indent="-514350">
              <a:buFont typeface="+mj-lt"/>
              <a:buAutoNum type="arabicPeriod" startAt="6"/>
            </a:pPr>
            <a:r>
              <a:rPr lang="en-US" sz="2400" b="0" dirty="0" err="1"/>
              <a:t>Menganalisis</a:t>
            </a:r>
            <a:r>
              <a:rPr lang="en-US" sz="2400" b="0" dirty="0"/>
              <a:t> </a:t>
            </a:r>
            <a:r>
              <a:rPr lang="en-US" sz="2400" b="0" dirty="0" err="1"/>
              <a:t>hasil</a:t>
            </a:r>
            <a:r>
              <a:rPr lang="en-US" sz="2400" b="0" dirty="0"/>
              <a:t> </a:t>
            </a:r>
            <a:r>
              <a:rPr lang="en-US" sz="2400" b="0" dirty="0" err="1"/>
              <a:t>pengujian</a:t>
            </a:r>
            <a:r>
              <a:rPr lang="en-US" sz="2400" b="0" dirty="0"/>
              <a:t> (Analyzing test results)</a:t>
            </a:r>
          </a:p>
          <a:p>
            <a:pPr marL="514350" indent="-514350">
              <a:buFont typeface="+mj-lt"/>
              <a:buAutoNum type="arabicPeriod" startAt="6"/>
            </a:pPr>
            <a:r>
              <a:rPr lang="en-US" sz="2400" b="0" dirty="0" err="1"/>
              <a:t>Merekomendasikan</a:t>
            </a:r>
            <a:r>
              <a:rPr lang="en-US" sz="2400" b="0" dirty="0"/>
              <a:t> </a:t>
            </a:r>
            <a:r>
              <a:rPr lang="en-US" sz="2400" b="0" dirty="0" err="1"/>
              <a:t>perbaikan</a:t>
            </a:r>
            <a:endParaRPr lang="en-US" sz="2400" b="0" dirty="0"/>
          </a:p>
          <a:p>
            <a:pPr marL="514350" indent="-514350" algn="just">
              <a:buFont typeface="+mj-lt"/>
              <a:buAutoNum type="arabicPeriod"/>
            </a:pPr>
            <a:endParaRPr lang="en-US" sz="2400" b="0" dirty="0">
              <a:latin typeface="Arial" panose="020B0604020202020204" pitchFamily="34" charset="0"/>
              <a:cs typeface="Arial" panose="020B0604020202020204" pitchFamily="34" charset="0"/>
            </a:endParaRPr>
          </a:p>
          <a:p>
            <a:pPr marL="514350" indent="-514350" algn="just">
              <a:buFont typeface="+mj-lt"/>
              <a:buAutoNum type="arabicPeriod"/>
            </a:pPr>
            <a:endParaRPr lang="en-US" dirty="0" smtClean="0">
              <a:latin typeface="Arial" panose="020B0604020202020204" pitchFamily="34" charset="0"/>
              <a:cs typeface="Arial" panose="020B0604020202020204" pitchFamily="34" charset="0"/>
            </a:endParaRPr>
          </a:p>
          <a:p>
            <a:pPr marL="514350" indent="-514350" algn="just">
              <a:buFont typeface="+mj-lt"/>
              <a:buAutoNum type="arabicPeriod"/>
            </a:pPr>
            <a:endParaRPr lang="en-US" dirty="0">
              <a:latin typeface="Arial" panose="020B0604020202020204" pitchFamily="34" charset="0"/>
              <a:cs typeface="Arial" panose="020B0604020202020204" pitchFamily="34" charset="0"/>
            </a:endParaRPr>
          </a:p>
          <a:p>
            <a:pPr marL="514350" indent="-514350" algn="just">
              <a:buFont typeface="+mj-lt"/>
              <a:buAutoNum type="arabicPeriod"/>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09485363"/>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82261" y="1412776"/>
            <a:ext cx="9793088" cy="4896544"/>
          </a:xfrm>
        </p:spPr>
        <p:txBody>
          <a:bodyPr/>
          <a:lstStyle/>
          <a:p>
            <a:pPr>
              <a:buFont typeface="Wingdings" panose="05000000000000000000" pitchFamily="2" charset="2"/>
              <a:buChar char="§"/>
            </a:pPr>
            <a:endParaRPr lang="en-US" sz="2400" dirty="0">
              <a:latin typeface="Arial" panose="020B0604020202020204" pitchFamily="34" charset="0"/>
              <a:cs typeface="Arial" panose="020B0604020202020204" pitchFamily="34" charset="0"/>
            </a:endParaRPr>
          </a:p>
          <a:p>
            <a:pPr marL="0" indent="0">
              <a:buNone/>
            </a:pPr>
            <a:r>
              <a:rPr lang="en-US" dirty="0" err="1" smtClean="0">
                <a:latin typeface="Arial" panose="020B0604020202020204" pitchFamily="34" charset="0"/>
                <a:cs typeface="Arial" panose="020B0604020202020204" pitchFamily="34" charset="0"/>
              </a:rPr>
              <a:t>Pemalsuan</a:t>
            </a:r>
            <a:r>
              <a:rPr lang="en-US" dirty="0" smtClean="0">
                <a:latin typeface="Arial" panose="020B0604020202020204" pitchFamily="34" charset="0"/>
                <a:cs typeface="Arial" panose="020B0604020202020204" pitchFamily="34" charset="0"/>
              </a:rPr>
              <a:t> User (</a:t>
            </a:r>
            <a:r>
              <a:rPr lang="en-US" dirty="0" err="1" smtClean="0">
                <a:latin typeface="Arial" panose="020B0604020202020204" pitchFamily="34" charset="0"/>
                <a:cs typeface="Arial" panose="020B0604020202020204" pitchFamily="34" charset="0"/>
              </a:rPr>
              <a:t>Pengguna</a:t>
            </a:r>
            <a:r>
              <a:rPr lang="en-US" dirty="0" smtClean="0">
                <a:latin typeface="Arial" panose="020B0604020202020204" pitchFamily="34" charset="0"/>
                <a:cs typeface="Arial" panose="020B0604020202020204" pitchFamily="34" charset="0"/>
              </a:rPr>
              <a:t>)</a:t>
            </a:r>
          </a:p>
          <a:p>
            <a:pPr algn="just">
              <a:buFont typeface="Wingdings" panose="05000000000000000000" pitchFamily="2" charset="2"/>
              <a:buChar char="§"/>
            </a:pPr>
            <a:r>
              <a:rPr lang="en-US" sz="2400" b="0" dirty="0" err="1">
                <a:latin typeface="Arial" panose="020B0604020202020204" pitchFamily="34" charset="0"/>
                <a:cs typeface="Arial" panose="020B0604020202020204" pitchFamily="34" charset="0"/>
              </a:rPr>
              <a:t>Penyusup</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mengirimkan</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sinyal</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pengguna</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kepada</a:t>
            </a:r>
            <a:r>
              <a:rPr lang="en-US" sz="2400" b="0" dirty="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perangkat</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jaringan</a:t>
            </a:r>
            <a:r>
              <a:rPr lang="en-US" sz="2400" b="0" dirty="0" smtClean="0">
                <a:latin typeface="Arial" panose="020B0604020202020204" pitchFamily="34" charset="0"/>
                <a:cs typeface="Arial" panose="020B0604020202020204" pitchFamily="34" charset="0"/>
              </a:rPr>
              <a:t> </a:t>
            </a:r>
            <a:r>
              <a:rPr lang="en-US" sz="2400" b="0" dirty="0">
                <a:latin typeface="Arial" panose="020B0604020202020204" pitchFamily="34" charset="0"/>
                <a:cs typeface="Arial" panose="020B0604020202020204" pitchFamily="34" charset="0"/>
              </a:rPr>
              <a:t>agar </a:t>
            </a:r>
            <a:r>
              <a:rPr lang="en-US" sz="2400" b="0" dirty="0" err="1" smtClean="0">
                <a:latin typeface="Arial" panose="020B0604020202020204" pitchFamily="34" charset="0"/>
                <a:cs typeface="Arial" panose="020B0604020202020204" pitchFamily="34" charset="0"/>
              </a:rPr>
              <a:t>meyakinkan</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perangkat</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tersebut</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bahwa</a:t>
            </a:r>
            <a:r>
              <a:rPr lang="en-US" sz="2400" b="0" dirty="0" smtClean="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penyusup</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merupakan</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pengguna</a:t>
            </a:r>
            <a:r>
              <a:rPr lang="en-US" sz="2400" b="0" dirty="0">
                <a:latin typeface="Arial" panose="020B0604020202020204" pitchFamily="34" charset="0"/>
                <a:cs typeface="Arial" panose="020B0604020202020204" pitchFamily="34" charset="0"/>
              </a:rPr>
              <a:t> yang </a:t>
            </a:r>
            <a:r>
              <a:rPr lang="en-US" sz="2400" b="0" dirty="0" err="1">
                <a:latin typeface="Arial" panose="020B0604020202020204" pitchFamily="34" charset="0"/>
                <a:cs typeface="Arial" panose="020B0604020202020204" pitchFamily="34" charset="0"/>
              </a:rPr>
              <a:t>asli</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Umumnya</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perangkat</a:t>
            </a:r>
            <a:r>
              <a:rPr lang="en-US" sz="2400" b="0" dirty="0">
                <a:latin typeface="Arial" panose="020B0604020202020204" pitchFamily="34" charset="0"/>
                <a:cs typeface="Arial" panose="020B0604020202020204" pitchFamily="34" charset="0"/>
              </a:rPr>
              <a:t> yang </a:t>
            </a:r>
            <a:r>
              <a:rPr lang="en-US" sz="2400" b="0" dirty="0" err="1">
                <a:latin typeface="Arial" panose="020B0604020202020204" pitchFamily="34" charset="0"/>
                <a:cs typeface="Arial" panose="020B0604020202020204" pitchFamily="34" charset="0"/>
              </a:rPr>
              <a:t>dimodifikasi</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adalah</a:t>
            </a:r>
            <a:r>
              <a:rPr lang="en-US" sz="2400" b="0" dirty="0">
                <a:latin typeface="Arial" panose="020B0604020202020204" pitchFamily="34" charset="0"/>
                <a:cs typeface="Arial" panose="020B0604020202020204" pitchFamily="34" charset="0"/>
              </a:rPr>
              <a:t> mobile station.</a:t>
            </a:r>
          </a:p>
          <a:p>
            <a:pPr>
              <a:buFont typeface="Wingdings" panose="05000000000000000000" pitchFamily="2" charset="2"/>
              <a:buChar char="§"/>
            </a:pPr>
            <a:endParaRPr lang="en-US" sz="2400" dirty="0">
              <a:latin typeface="Arial" panose="020B0604020202020204" pitchFamily="34" charset="0"/>
              <a:cs typeface="Arial" panose="020B0604020202020204" pitchFamily="34" charset="0"/>
            </a:endParaRPr>
          </a:p>
          <a:p>
            <a:pPr marL="0" indent="0">
              <a:buNone/>
            </a:pPr>
            <a:r>
              <a:rPr lang="en-US" dirty="0" err="1" smtClean="0">
                <a:latin typeface="Arial" panose="020B0604020202020204" pitchFamily="34" charset="0"/>
                <a:cs typeface="Arial" panose="020B0604020202020204" pitchFamily="34" charset="0"/>
              </a:rPr>
              <a:t>Pemalsuan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Jaringan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Sinyal</a:t>
            </a:r>
            <a:r>
              <a:rPr lang="en-US" dirty="0" smtClean="0">
                <a:latin typeface="Arial" panose="020B0604020202020204" pitchFamily="34" charset="0"/>
                <a:cs typeface="Arial" panose="020B0604020202020204" pitchFamily="34" charset="0"/>
              </a:rPr>
              <a:t> Operator)</a:t>
            </a:r>
          </a:p>
          <a:p>
            <a:pPr algn="just">
              <a:buFont typeface="Wingdings" panose="05000000000000000000" pitchFamily="2" charset="2"/>
              <a:buChar char="§"/>
            </a:pPr>
            <a:r>
              <a:rPr lang="en-US" sz="2400" b="0" dirty="0" err="1">
                <a:latin typeface="Arial" panose="020B0604020202020204" pitchFamily="34" charset="0"/>
                <a:cs typeface="Arial" panose="020B0604020202020204" pitchFamily="34" charset="0"/>
              </a:rPr>
              <a:t>Penyusup</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mengirimkan</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sinyal</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kepada</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pengguna</a:t>
            </a:r>
            <a:r>
              <a:rPr lang="en-US" sz="2400" b="0" dirty="0">
                <a:latin typeface="Arial" panose="020B0604020202020204" pitchFamily="34" charset="0"/>
                <a:cs typeface="Arial" panose="020B0604020202020204" pitchFamily="34" charset="0"/>
              </a:rPr>
              <a:t> agar </a:t>
            </a:r>
            <a:r>
              <a:rPr lang="en-US" sz="2400" b="0" dirty="0" err="1">
                <a:latin typeface="Arial" panose="020B0604020202020204" pitchFamily="34" charset="0"/>
                <a:cs typeface="Arial" panose="020B0604020202020204" pitchFamily="34" charset="0"/>
              </a:rPr>
              <a:t>meyakinkan</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pengguna</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tersebut</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bahwa</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penyusup</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merupakan</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jaringan</a:t>
            </a:r>
            <a:r>
              <a:rPr lang="en-US" sz="2400" b="0" dirty="0">
                <a:latin typeface="Arial" panose="020B0604020202020204" pitchFamily="34" charset="0"/>
                <a:cs typeface="Arial" panose="020B0604020202020204" pitchFamily="34" charset="0"/>
              </a:rPr>
              <a:t> yang </a:t>
            </a:r>
            <a:r>
              <a:rPr lang="en-US" sz="2400" b="0" dirty="0" err="1">
                <a:latin typeface="Arial" panose="020B0604020202020204" pitchFamily="34" charset="0"/>
                <a:cs typeface="Arial" panose="020B0604020202020204" pitchFamily="34" charset="0"/>
              </a:rPr>
              <a:t>asli</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Umumnya</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perangkat</a:t>
            </a:r>
            <a:r>
              <a:rPr lang="en-US" sz="2400" b="0" dirty="0">
                <a:latin typeface="Arial" panose="020B0604020202020204" pitchFamily="34" charset="0"/>
                <a:cs typeface="Arial" panose="020B0604020202020204" pitchFamily="34" charset="0"/>
              </a:rPr>
              <a:t> yang </a:t>
            </a:r>
            <a:r>
              <a:rPr lang="en-US" sz="2400" b="0" dirty="0" err="1">
                <a:latin typeface="Arial" panose="020B0604020202020204" pitchFamily="34" charset="0"/>
                <a:cs typeface="Arial" panose="020B0604020202020204" pitchFamily="34" charset="0"/>
              </a:rPr>
              <a:t>dimodikasi</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adalah</a:t>
            </a:r>
            <a:r>
              <a:rPr lang="en-US" sz="2400" b="0" dirty="0">
                <a:latin typeface="Arial" panose="020B0604020202020204" pitchFamily="34" charset="0"/>
                <a:cs typeface="Arial" panose="020B0604020202020204" pitchFamily="34" charset="0"/>
              </a:rPr>
              <a:t> Base Transceiver Station</a:t>
            </a:r>
          </a:p>
          <a:p>
            <a:pPr>
              <a:buFont typeface="Wingdings" panose="05000000000000000000" pitchFamily="2" charset="2"/>
              <a:buChar char="§"/>
            </a:pPr>
            <a:endParaRPr lang="en-US" sz="2400" dirty="0">
              <a:latin typeface="Arial" panose="020B0604020202020204" pitchFamily="34" charset="0"/>
              <a:cs typeface="Arial" panose="020B0604020202020204" pitchFamily="34" charset="0"/>
            </a:endParaRPr>
          </a:p>
        </p:txBody>
      </p:sp>
      <p:sp>
        <p:nvSpPr>
          <p:cNvPr id="6" name="Title 3"/>
          <p:cNvSpPr txBox="1">
            <a:spLocks/>
          </p:cNvSpPr>
          <p:nvPr/>
        </p:nvSpPr>
        <p:spPr bwMode="white">
          <a:xfrm>
            <a:off x="911424" y="692696"/>
            <a:ext cx="11014248"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b="1" baseline="0">
                <a:solidFill>
                  <a:schemeClr val="bg1"/>
                </a:solidFill>
                <a:latin typeface="+mj-lt"/>
                <a:ea typeface="+mj-ea"/>
                <a:cs typeface="+mj-cs"/>
              </a:defRPr>
            </a:lvl1pPr>
            <a:lvl2pPr algn="l" rtl="0" eaLnBrk="1" fontAlgn="base" hangingPunct="1">
              <a:spcBef>
                <a:spcPct val="0"/>
              </a:spcBef>
              <a:spcAft>
                <a:spcPct val="0"/>
              </a:spcAft>
              <a:defRPr sz="3200" b="1">
                <a:solidFill>
                  <a:schemeClr val="bg1"/>
                </a:solidFill>
                <a:latin typeface="Verdana" pitchFamily="34" charset="0"/>
              </a:defRPr>
            </a:lvl2pPr>
            <a:lvl3pPr algn="l" rtl="0" eaLnBrk="1" fontAlgn="base" hangingPunct="1">
              <a:spcBef>
                <a:spcPct val="0"/>
              </a:spcBef>
              <a:spcAft>
                <a:spcPct val="0"/>
              </a:spcAft>
              <a:defRPr sz="3200" b="1">
                <a:solidFill>
                  <a:schemeClr val="bg1"/>
                </a:solidFill>
                <a:latin typeface="Verdana" pitchFamily="34" charset="0"/>
              </a:defRPr>
            </a:lvl3pPr>
            <a:lvl4pPr algn="l" rtl="0" eaLnBrk="1" fontAlgn="base" hangingPunct="1">
              <a:spcBef>
                <a:spcPct val="0"/>
              </a:spcBef>
              <a:spcAft>
                <a:spcPct val="0"/>
              </a:spcAft>
              <a:defRPr sz="3200" b="1">
                <a:solidFill>
                  <a:schemeClr val="bg1"/>
                </a:solidFill>
                <a:latin typeface="Verdana" pitchFamily="34" charset="0"/>
              </a:defRPr>
            </a:lvl4pPr>
            <a:lvl5pPr algn="l" rtl="0" eaLnBrk="1" fontAlgn="base" hangingPunct="1">
              <a:spcBef>
                <a:spcPct val="0"/>
              </a:spcBef>
              <a:spcAft>
                <a:spcPct val="0"/>
              </a:spcAft>
              <a:defRPr sz="3200" b="1">
                <a:solidFill>
                  <a:schemeClr val="bg1"/>
                </a:solidFill>
                <a:latin typeface="Verdana" pitchFamily="34" charset="0"/>
              </a:defRPr>
            </a:lvl5pPr>
            <a:lvl6pPr marL="457200" algn="l" rtl="0" eaLnBrk="1" fontAlgn="base" hangingPunct="1">
              <a:spcBef>
                <a:spcPct val="0"/>
              </a:spcBef>
              <a:spcAft>
                <a:spcPct val="0"/>
              </a:spcAft>
              <a:defRPr sz="3200" b="1">
                <a:solidFill>
                  <a:schemeClr val="bg1"/>
                </a:solidFill>
                <a:latin typeface="Verdana" pitchFamily="34" charset="0"/>
              </a:defRPr>
            </a:lvl6pPr>
            <a:lvl7pPr marL="914400" algn="l" rtl="0" eaLnBrk="1" fontAlgn="base" hangingPunct="1">
              <a:spcBef>
                <a:spcPct val="0"/>
              </a:spcBef>
              <a:spcAft>
                <a:spcPct val="0"/>
              </a:spcAft>
              <a:defRPr sz="3200" b="1">
                <a:solidFill>
                  <a:schemeClr val="bg1"/>
                </a:solidFill>
                <a:latin typeface="Verdana" pitchFamily="34" charset="0"/>
              </a:defRPr>
            </a:lvl7pPr>
            <a:lvl8pPr marL="1371600" algn="l" rtl="0" eaLnBrk="1" fontAlgn="base" hangingPunct="1">
              <a:spcBef>
                <a:spcPct val="0"/>
              </a:spcBef>
              <a:spcAft>
                <a:spcPct val="0"/>
              </a:spcAft>
              <a:defRPr sz="3200" b="1">
                <a:solidFill>
                  <a:schemeClr val="bg1"/>
                </a:solidFill>
                <a:latin typeface="Verdana" pitchFamily="34" charset="0"/>
              </a:defRPr>
            </a:lvl8pPr>
            <a:lvl9pPr marL="1828800" algn="l" rtl="0" eaLnBrk="1" fontAlgn="base" hangingPunct="1">
              <a:spcBef>
                <a:spcPct val="0"/>
              </a:spcBef>
              <a:spcAft>
                <a:spcPct val="0"/>
              </a:spcAft>
              <a:defRPr sz="3200" b="1">
                <a:solidFill>
                  <a:schemeClr val="bg1"/>
                </a:solidFill>
                <a:latin typeface="Verdana" pitchFamily="34" charset="0"/>
              </a:defRPr>
            </a:lvl9pPr>
          </a:lstStyle>
          <a:p>
            <a:r>
              <a:rPr lang="en-US" sz="2400" dirty="0"/>
              <a:t>Cellular</a:t>
            </a:r>
            <a:r>
              <a:rPr lang="en-US" sz="2400" kern="0" dirty="0" smtClean="0"/>
              <a:t> Vulnerabilities						</a:t>
            </a:r>
            <a:endParaRPr lang="en-US" sz="2400" kern="0" dirty="0"/>
          </a:p>
        </p:txBody>
      </p:sp>
    </p:spTree>
    <p:extLst>
      <p:ext uri="{BB962C8B-B14F-4D97-AF65-F5344CB8AC3E}">
        <p14:creationId xmlns:p14="http://schemas.microsoft.com/office/powerpoint/2010/main" val="577927361"/>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86205" y="1628800"/>
            <a:ext cx="8097888" cy="4608512"/>
          </a:xfrm>
        </p:spPr>
        <p:txBody>
          <a:bodyPr/>
          <a:lstStyle/>
          <a:p>
            <a:pPr marL="0" indent="0">
              <a:buNone/>
            </a:pPr>
            <a:r>
              <a:rPr lang="en-US" smtClean="0">
                <a:latin typeface="Arial" panose="020B0604020202020204" pitchFamily="34" charset="0"/>
                <a:cs typeface="Arial" panose="020B0604020202020204" pitchFamily="34" charset="0"/>
              </a:rPr>
              <a:t>Man-in-the-middle</a:t>
            </a:r>
          </a:p>
          <a:p>
            <a:pPr algn="just">
              <a:buFont typeface="Wingdings" panose="05000000000000000000" pitchFamily="2" charset="2"/>
              <a:buChar char="§"/>
            </a:pPr>
            <a:r>
              <a:rPr lang="en-US" sz="2400" b="0">
                <a:latin typeface="Arial" panose="020B0604020202020204" pitchFamily="34" charset="0"/>
                <a:cs typeface="Arial" panose="020B0604020202020204" pitchFamily="34" charset="0"/>
              </a:rPr>
              <a:t>Penyusup menempatkan dirinya antara pengguna dan perangkat jaringan, sehingga memiliki kemampuan untuk eavesdrop, modifikasi, menghapus, re-order, replay dan spoof sinyal. Perangkat yang dimodifikasi ialah Mobile Station dan Base Transceiver Station</a:t>
            </a:r>
          </a:p>
          <a:p>
            <a:pPr>
              <a:buFont typeface="Wingdings" panose="05000000000000000000" pitchFamily="2" charset="2"/>
              <a:buChar char="§"/>
            </a:pPr>
            <a:endParaRPr lang="en-US" sz="2400" smtClean="0">
              <a:latin typeface="Arial" panose="020B0604020202020204" pitchFamily="34" charset="0"/>
              <a:cs typeface="Arial" panose="020B0604020202020204" pitchFamily="34" charset="0"/>
            </a:endParaRPr>
          </a:p>
          <a:p>
            <a:pPr marL="0" indent="0">
              <a:buNone/>
            </a:pPr>
            <a:r>
              <a:rPr lang="en-US" smtClean="0">
                <a:latin typeface="Arial" panose="020B0604020202020204" pitchFamily="34" charset="0"/>
                <a:cs typeface="Arial" panose="020B0604020202020204" pitchFamily="34" charset="0"/>
              </a:rPr>
              <a:t>Eavesdropping</a:t>
            </a:r>
            <a:r>
              <a:rPr lang="en-US">
                <a:latin typeface="Arial" panose="020B0604020202020204" pitchFamily="34" charset="0"/>
                <a:cs typeface="Arial" panose="020B0604020202020204" pitchFamily="34" charset="0"/>
              </a:rPr>
              <a:t> </a:t>
            </a:r>
            <a:r>
              <a:rPr lang="en-US" smtClean="0">
                <a:latin typeface="Arial" panose="020B0604020202020204" pitchFamily="34" charset="0"/>
                <a:cs typeface="Arial" panose="020B0604020202020204" pitchFamily="34" charset="0"/>
              </a:rPr>
              <a:t>(Memata-matai)</a:t>
            </a:r>
            <a:endParaRPr lang="en-US">
              <a:latin typeface="Arial" panose="020B0604020202020204" pitchFamily="34" charset="0"/>
              <a:cs typeface="Arial" panose="020B0604020202020204" pitchFamily="34" charset="0"/>
            </a:endParaRPr>
          </a:p>
          <a:p>
            <a:pPr algn="just">
              <a:buFont typeface="Wingdings" panose="05000000000000000000" pitchFamily="2" charset="2"/>
              <a:buChar char="§"/>
            </a:pPr>
            <a:r>
              <a:rPr lang="en-US" sz="2400" b="0">
                <a:latin typeface="Arial" panose="020B0604020202020204" pitchFamily="34" charset="0"/>
                <a:cs typeface="Arial" panose="020B0604020202020204" pitchFamily="34" charset="0"/>
              </a:rPr>
              <a:t>Penyerang melakukan penyusupan melalui jalur sinyal dan jalur data yang terhubung dengan pengguna. Umumnya perangkat yang dimodifikasi adalah mobile station.</a:t>
            </a:r>
          </a:p>
          <a:p>
            <a:pPr>
              <a:buFont typeface="Wingdings" panose="05000000000000000000" pitchFamily="2" charset="2"/>
              <a:buChar char="§"/>
            </a:pPr>
            <a:endParaRPr lang="en-US" sz="2400">
              <a:latin typeface="Arial" panose="020B0604020202020204" pitchFamily="34" charset="0"/>
              <a:cs typeface="Arial" panose="020B0604020202020204" pitchFamily="34" charset="0"/>
            </a:endParaRPr>
          </a:p>
        </p:txBody>
      </p:sp>
      <p:sp>
        <p:nvSpPr>
          <p:cNvPr id="7" name="Title 3"/>
          <p:cNvSpPr txBox="1">
            <a:spLocks/>
          </p:cNvSpPr>
          <p:nvPr/>
        </p:nvSpPr>
        <p:spPr bwMode="white">
          <a:xfrm>
            <a:off x="911424" y="692696"/>
            <a:ext cx="11014248"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b="1" baseline="0">
                <a:solidFill>
                  <a:schemeClr val="bg1"/>
                </a:solidFill>
                <a:latin typeface="+mj-lt"/>
                <a:ea typeface="+mj-ea"/>
                <a:cs typeface="+mj-cs"/>
              </a:defRPr>
            </a:lvl1pPr>
            <a:lvl2pPr algn="l" rtl="0" eaLnBrk="1" fontAlgn="base" hangingPunct="1">
              <a:spcBef>
                <a:spcPct val="0"/>
              </a:spcBef>
              <a:spcAft>
                <a:spcPct val="0"/>
              </a:spcAft>
              <a:defRPr sz="3200" b="1">
                <a:solidFill>
                  <a:schemeClr val="bg1"/>
                </a:solidFill>
                <a:latin typeface="Verdana" pitchFamily="34" charset="0"/>
              </a:defRPr>
            </a:lvl2pPr>
            <a:lvl3pPr algn="l" rtl="0" eaLnBrk="1" fontAlgn="base" hangingPunct="1">
              <a:spcBef>
                <a:spcPct val="0"/>
              </a:spcBef>
              <a:spcAft>
                <a:spcPct val="0"/>
              </a:spcAft>
              <a:defRPr sz="3200" b="1">
                <a:solidFill>
                  <a:schemeClr val="bg1"/>
                </a:solidFill>
                <a:latin typeface="Verdana" pitchFamily="34" charset="0"/>
              </a:defRPr>
            </a:lvl3pPr>
            <a:lvl4pPr algn="l" rtl="0" eaLnBrk="1" fontAlgn="base" hangingPunct="1">
              <a:spcBef>
                <a:spcPct val="0"/>
              </a:spcBef>
              <a:spcAft>
                <a:spcPct val="0"/>
              </a:spcAft>
              <a:defRPr sz="3200" b="1">
                <a:solidFill>
                  <a:schemeClr val="bg1"/>
                </a:solidFill>
                <a:latin typeface="Verdana" pitchFamily="34" charset="0"/>
              </a:defRPr>
            </a:lvl4pPr>
            <a:lvl5pPr algn="l" rtl="0" eaLnBrk="1" fontAlgn="base" hangingPunct="1">
              <a:spcBef>
                <a:spcPct val="0"/>
              </a:spcBef>
              <a:spcAft>
                <a:spcPct val="0"/>
              </a:spcAft>
              <a:defRPr sz="3200" b="1">
                <a:solidFill>
                  <a:schemeClr val="bg1"/>
                </a:solidFill>
                <a:latin typeface="Verdana" pitchFamily="34" charset="0"/>
              </a:defRPr>
            </a:lvl5pPr>
            <a:lvl6pPr marL="457200" algn="l" rtl="0" eaLnBrk="1" fontAlgn="base" hangingPunct="1">
              <a:spcBef>
                <a:spcPct val="0"/>
              </a:spcBef>
              <a:spcAft>
                <a:spcPct val="0"/>
              </a:spcAft>
              <a:defRPr sz="3200" b="1">
                <a:solidFill>
                  <a:schemeClr val="bg1"/>
                </a:solidFill>
                <a:latin typeface="Verdana" pitchFamily="34" charset="0"/>
              </a:defRPr>
            </a:lvl6pPr>
            <a:lvl7pPr marL="914400" algn="l" rtl="0" eaLnBrk="1" fontAlgn="base" hangingPunct="1">
              <a:spcBef>
                <a:spcPct val="0"/>
              </a:spcBef>
              <a:spcAft>
                <a:spcPct val="0"/>
              </a:spcAft>
              <a:defRPr sz="3200" b="1">
                <a:solidFill>
                  <a:schemeClr val="bg1"/>
                </a:solidFill>
                <a:latin typeface="Verdana" pitchFamily="34" charset="0"/>
              </a:defRPr>
            </a:lvl7pPr>
            <a:lvl8pPr marL="1371600" algn="l" rtl="0" eaLnBrk="1" fontAlgn="base" hangingPunct="1">
              <a:spcBef>
                <a:spcPct val="0"/>
              </a:spcBef>
              <a:spcAft>
                <a:spcPct val="0"/>
              </a:spcAft>
              <a:defRPr sz="3200" b="1">
                <a:solidFill>
                  <a:schemeClr val="bg1"/>
                </a:solidFill>
                <a:latin typeface="Verdana" pitchFamily="34" charset="0"/>
              </a:defRPr>
            </a:lvl8pPr>
            <a:lvl9pPr marL="1828800" algn="l" rtl="0" eaLnBrk="1" fontAlgn="base" hangingPunct="1">
              <a:spcBef>
                <a:spcPct val="0"/>
              </a:spcBef>
              <a:spcAft>
                <a:spcPct val="0"/>
              </a:spcAft>
              <a:defRPr sz="3200" b="1">
                <a:solidFill>
                  <a:schemeClr val="bg1"/>
                </a:solidFill>
                <a:latin typeface="Verdana" pitchFamily="34" charset="0"/>
              </a:defRPr>
            </a:lvl9pPr>
          </a:lstStyle>
          <a:p>
            <a:r>
              <a:rPr lang="en-US" sz="2400" dirty="0" smtClean="0"/>
              <a:t>Cellular</a:t>
            </a:r>
            <a:r>
              <a:rPr lang="en-US" sz="2400" kern="0" dirty="0" smtClean="0"/>
              <a:t> Vulnerabilities						</a:t>
            </a:r>
            <a:endParaRPr lang="en-US" sz="2400" kern="0" dirty="0"/>
          </a:p>
        </p:txBody>
      </p:sp>
    </p:spTree>
    <p:extLst>
      <p:ext uri="{BB962C8B-B14F-4D97-AF65-F5344CB8AC3E}">
        <p14:creationId xmlns:p14="http://schemas.microsoft.com/office/powerpoint/2010/main" val="3803157163"/>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3084" y="3429000"/>
            <a:ext cx="10363200" cy="822299"/>
          </a:xfrm>
        </p:spPr>
        <p:txBody>
          <a:bodyPr/>
          <a:lstStyle/>
          <a:p>
            <a:pPr algn="ctr"/>
            <a:r>
              <a:rPr lang="nl-NL" dirty="0" smtClean="0">
                <a:solidFill>
                  <a:srgbClr val="C00000"/>
                </a:solidFill>
              </a:rPr>
              <a:t>APPlication </a:t>
            </a:r>
            <a:r>
              <a:rPr lang="nl-NL" dirty="0">
                <a:solidFill>
                  <a:srgbClr val="C00000"/>
                </a:solidFill>
              </a:rPr>
              <a:t>Vulnerabilities</a:t>
            </a:r>
            <a:endParaRPr lang="en-US" dirty="0">
              <a:solidFill>
                <a:srgbClr val="C00000"/>
              </a:solidFill>
            </a:endParaRPr>
          </a:p>
        </p:txBody>
      </p:sp>
      <p:sp>
        <p:nvSpPr>
          <p:cNvPr id="3" name="Text Placeholder 2"/>
          <p:cNvSpPr>
            <a:spLocks noGrp="1"/>
          </p:cNvSpPr>
          <p:nvPr>
            <p:ph type="body" idx="1"/>
          </p:nvPr>
        </p:nvSpPr>
        <p:spPr>
          <a:xfrm>
            <a:off x="963084" y="2906713"/>
            <a:ext cx="10363200" cy="522287"/>
          </a:xfrm>
        </p:spPr>
        <p:txBody>
          <a:bodyPr/>
          <a:lstStyle/>
          <a:p>
            <a:pPr algn="ctr"/>
            <a:r>
              <a:rPr lang="nl-NL">
                <a:solidFill>
                  <a:srgbClr val="692AA2"/>
                </a:solidFill>
              </a:rPr>
              <a:t>(Kerentanan </a:t>
            </a:r>
            <a:r>
              <a:rPr lang="nl-NL" smtClean="0">
                <a:solidFill>
                  <a:srgbClr val="692AA2"/>
                </a:solidFill>
              </a:rPr>
              <a:t>Aplikasi)</a:t>
            </a:r>
            <a:endParaRPr lang="en-US"/>
          </a:p>
        </p:txBody>
      </p:sp>
    </p:spTree>
    <p:extLst>
      <p:ext uri="{BB962C8B-B14F-4D97-AF65-F5344CB8AC3E}">
        <p14:creationId xmlns:p14="http://schemas.microsoft.com/office/powerpoint/2010/main" val="108821078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51384" y="1743224"/>
            <a:ext cx="6505940" cy="4608512"/>
          </a:xfrm>
        </p:spPr>
        <p:txBody>
          <a:bodyPr/>
          <a:lstStyle/>
          <a:p>
            <a:pPr algn="just">
              <a:buFont typeface="Wingdings" panose="05000000000000000000" pitchFamily="2" charset="2"/>
              <a:buChar char="§"/>
            </a:pPr>
            <a:r>
              <a:rPr lang="en-US" sz="2400" b="0" dirty="0" err="1" smtClean="0">
                <a:latin typeface="Arial" panose="020B0604020202020204" pitchFamily="34" charset="0"/>
                <a:cs typeface="Arial" panose="020B0604020202020204" pitchFamily="34" charset="0"/>
              </a:rPr>
              <a:t>Keamanan</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aplikasi</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termasuk</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didalamnya</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pengukuran</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melalui</a:t>
            </a:r>
            <a:r>
              <a:rPr lang="en-US" sz="2400" b="0" dirty="0" smtClean="0">
                <a:latin typeface="Arial" panose="020B0604020202020204" pitchFamily="34" charset="0"/>
                <a:cs typeface="Arial" panose="020B0604020202020204" pitchFamily="34" charset="0"/>
              </a:rPr>
              <a:t> life-cycle </a:t>
            </a:r>
            <a:r>
              <a:rPr lang="en-US" sz="2400" b="0" dirty="0" err="1" smtClean="0">
                <a:latin typeface="Arial" panose="020B0604020202020204" pitchFamily="34" charset="0"/>
                <a:cs typeface="Arial" panose="020B0604020202020204" pitchFamily="34" charset="0"/>
              </a:rPr>
              <a:t>aplikasi</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untuk</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mencegah</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serangan</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pada</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sistemnya</a:t>
            </a:r>
            <a:endParaRPr lang="en-US" sz="2400" b="0" dirty="0" smtClean="0">
              <a:latin typeface="Arial" panose="020B0604020202020204" pitchFamily="34" charset="0"/>
              <a:cs typeface="Arial" panose="020B0604020202020204" pitchFamily="34" charset="0"/>
            </a:endParaRPr>
          </a:p>
          <a:p>
            <a:pPr algn="just">
              <a:buFont typeface="Wingdings" panose="05000000000000000000" pitchFamily="2" charset="2"/>
              <a:buChar char="§"/>
            </a:pPr>
            <a:r>
              <a:rPr lang="en-US" sz="2400" b="0" dirty="0" smtClean="0">
                <a:latin typeface="Arial" panose="020B0604020202020204" pitchFamily="34" charset="0"/>
                <a:cs typeface="Arial" panose="020B0604020202020204" pitchFamily="34" charset="0"/>
              </a:rPr>
              <a:t>Layer </a:t>
            </a:r>
            <a:r>
              <a:rPr lang="en-US" sz="2400" b="0" dirty="0" err="1" smtClean="0">
                <a:latin typeface="Arial" panose="020B0604020202020204" pitchFamily="34" charset="0"/>
                <a:cs typeface="Arial" panose="020B0604020202020204" pitchFamily="34" charset="0"/>
              </a:rPr>
              <a:t>utama</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adalah</a:t>
            </a:r>
            <a:r>
              <a:rPr lang="en-US" sz="2400" b="0" dirty="0" smtClean="0">
                <a:latin typeface="Arial" panose="020B0604020202020204" pitchFamily="34" charset="0"/>
                <a:cs typeface="Arial" panose="020B0604020202020204" pitchFamily="34" charset="0"/>
              </a:rPr>
              <a:t> layer 7</a:t>
            </a:r>
          </a:p>
          <a:p>
            <a:pPr algn="just">
              <a:buFont typeface="Wingdings" panose="05000000000000000000" pitchFamily="2" charset="2"/>
              <a:buChar char="§"/>
            </a:pPr>
            <a:r>
              <a:rPr lang="en-US" sz="2400" b="0" dirty="0" err="1" smtClean="0">
                <a:latin typeface="Arial" panose="020B0604020202020204" pitchFamily="34" charset="0"/>
                <a:cs typeface="Arial" panose="020B0604020202020204" pitchFamily="34" charset="0"/>
              </a:rPr>
              <a:t>Keamanan</a:t>
            </a:r>
            <a:r>
              <a:rPr lang="en-US" sz="2400" b="0" dirty="0" smtClean="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aplikasi</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juga</a:t>
            </a:r>
            <a:r>
              <a:rPr lang="en-US" sz="2400" b="0" dirty="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bagian</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dari</a:t>
            </a:r>
            <a:r>
              <a:rPr lang="en-US" sz="2400" b="0" dirty="0" smtClean="0">
                <a:latin typeface="Arial" panose="020B0604020202020204" pitchFamily="34" charset="0"/>
                <a:cs typeface="Arial" panose="020B0604020202020204" pitchFamily="34" charset="0"/>
              </a:rPr>
              <a:t> </a:t>
            </a:r>
            <a:r>
              <a:rPr lang="en-US" sz="2400" b="0" dirty="0">
                <a:latin typeface="Arial" panose="020B0604020202020204" pitchFamily="34" charset="0"/>
                <a:cs typeface="Arial" panose="020B0604020202020204" pitchFamily="34" charset="0"/>
              </a:rPr>
              <a:t>Software (or System) Development Life-Cycle (SDLC</a:t>
            </a:r>
            <a:r>
              <a:rPr lang="en-US" sz="2400" b="0" dirty="0" smtClean="0">
                <a:latin typeface="Arial" panose="020B0604020202020204" pitchFamily="34" charset="0"/>
                <a:cs typeface="Arial" panose="020B0604020202020204" pitchFamily="34" charset="0"/>
              </a:rPr>
              <a:t>)</a:t>
            </a:r>
          </a:p>
          <a:p>
            <a:pPr algn="just">
              <a:buFont typeface="Wingdings" panose="05000000000000000000" pitchFamily="2" charset="2"/>
              <a:buChar char="§"/>
            </a:pPr>
            <a:r>
              <a:rPr lang="en-US" sz="2400" b="0" dirty="0" err="1" smtClean="0">
                <a:latin typeface="Arial" panose="020B0604020202020204" pitchFamily="34" charset="0"/>
                <a:cs typeface="Arial" panose="020B0604020202020204" pitchFamily="34" charset="0"/>
              </a:rPr>
              <a:t>Pihak</a:t>
            </a:r>
            <a:r>
              <a:rPr lang="en-US" sz="2400" b="0" dirty="0" smtClean="0">
                <a:latin typeface="Arial" panose="020B0604020202020204" pitchFamily="34" charset="0"/>
                <a:cs typeface="Arial" panose="020B0604020202020204" pitchFamily="34" charset="0"/>
              </a:rPr>
              <a:t> yang </a:t>
            </a:r>
            <a:r>
              <a:rPr lang="en-US" sz="2400" b="0" dirty="0" err="1" smtClean="0">
                <a:latin typeface="Arial" panose="020B0604020202020204" pitchFamily="34" charset="0"/>
                <a:cs typeface="Arial" panose="020B0604020202020204" pitchFamily="34" charset="0"/>
              </a:rPr>
              <a:t>sangat</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memperhatikan</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keamanan</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pada</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aplikasi</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adalah</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pengembang</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aplikasi</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dan</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manajer</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dari</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pengembang</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aplikasi</a:t>
            </a:r>
            <a:endParaRPr lang="en-US" sz="2400" b="0" dirty="0">
              <a:latin typeface="Arial" panose="020B0604020202020204" pitchFamily="34" charset="0"/>
              <a:cs typeface="Arial" panose="020B0604020202020204" pitchFamily="34" charset="0"/>
            </a:endParaRPr>
          </a:p>
          <a:p>
            <a:pPr algn="just">
              <a:buFont typeface="Wingdings" panose="05000000000000000000" pitchFamily="2" charset="2"/>
              <a:buChar char="§"/>
            </a:pPr>
            <a:endParaRPr lang="en-US" sz="2400" b="0" dirty="0" smtClean="0">
              <a:latin typeface="Arial" panose="020B0604020202020204" pitchFamily="34" charset="0"/>
              <a:cs typeface="Arial" panose="020B0604020202020204" pitchFamily="34" charset="0"/>
            </a:endParaRPr>
          </a:p>
          <a:p>
            <a:pPr algn="just">
              <a:buFont typeface="Wingdings" panose="05000000000000000000" pitchFamily="2" charset="2"/>
              <a:buChar char="§"/>
            </a:pPr>
            <a:endParaRPr lang="en-US" sz="2400" dirty="0">
              <a:latin typeface="Arial" panose="020B0604020202020204" pitchFamily="34" charset="0"/>
              <a:cs typeface="Arial" panose="020B0604020202020204" pitchFamily="34" charset="0"/>
            </a:endParaRPr>
          </a:p>
        </p:txBody>
      </p:sp>
      <p:pic>
        <p:nvPicPr>
          <p:cNvPr id="6" name="Content Placeholder 4"/>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bwMode="auto">
          <a:xfrm>
            <a:off x="7291035" y="1743225"/>
            <a:ext cx="4421589" cy="43628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itle 3"/>
          <p:cNvSpPr txBox="1">
            <a:spLocks/>
          </p:cNvSpPr>
          <p:nvPr/>
        </p:nvSpPr>
        <p:spPr bwMode="white">
          <a:xfrm>
            <a:off x="911424" y="692696"/>
            <a:ext cx="11014248"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b="1" baseline="0">
                <a:solidFill>
                  <a:schemeClr val="bg1"/>
                </a:solidFill>
                <a:latin typeface="+mj-lt"/>
                <a:ea typeface="+mj-ea"/>
                <a:cs typeface="+mj-cs"/>
              </a:defRPr>
            </a:lvl1pPr>
            <a:lvl2pPr algn="l" rtl="0" eaLnBrk="1" fontAlgn="base" hangingPunct="1">
              <a:spcBef>
                <a:spcPct val="0"/>
              </a:spcBef>
              <a:spcAft>
                <a:spcPct val="0"/>
              </a:spcAft>
              <a:defRPr sz="3200" b="1">
                <a:solidFill>
                  <a:schemeClr val="bg1"/>
                </a:solidFill>
                <a:latin typeface="Verdana" pitchFamily="34" charset="0"/>
              </a:defRPr>
            </a:lvl2pPr>
            <a:lvl3pPr algn="l" rtl="0" eaLnBrk="1" fontAlgn="base" hangingPunct="1">
              <a:spcBef>
                <a:spcPct val="0"/>
              </a:spcBef>
              <a:spcAft>
                <a:spcPct val="0"/>
              </a:spcAft>
              <a:defRPr sz="3200" b="1">
                <a:solidFill>
                  <a:schemeClr val="bg1"/>
                </a:solidFill>
                <a:latin typeface="Verdana" pitchFamily="34" charset="0"/>
              </a:defRPr>
            </a:lvl3pPr>
            <a:lvl4pPr algn="l" rtl="0" eaLnBrk="1" fontAlgn="base" hangingPunct="1">
              <a:spcBef>
                <a:spcPct val="0"/>
              </a:spcBef>
              <a:spcAft>
                <a:spcPct val="0"/>
              </a:spcAft>
              <a:defRPr sz="3200" b="1">
                <a:solidFill>
                  <a:schemeClr val="bg1"/>
                </a:solidFill>
                <a:latin typeface="Verdana" pitchFamily="34" charset="0"/>
              </a:defRPr>
            </a:lvl4pPr>
            <a:lvl5pPr algn="l" rtl="0" eaLnBrk="1" fontAlgn="base" hangingPunct="1">
              <a:spcBef>
                <a:spcPct val="0"/>
              </a:spcBef>
              <a:spcAft>
                <a:spcPct val="0"/>
              </a:spcAft>
              <a:defRPr sz="3200" b="1">
                <a:solidFill>
                  <a:schemeClr val="bg1"/>
                </a:solidFill>
                <a:latin typeface="Verdana" pitchFamily="34" charset="0"/>
              </a:defRPr>
            </a:lvl5pPr>
            <a:lvl6pPr marL="457200" algn="l" rtl="0" eaLnBrk="1" fontAlgn="base" hangingPunct="1">
              <a:spcBef>
                <a:spcPct val="0"/>
              </a:spcBef>
              <a:spcAft>
                <a:spcPct val="0"/>
              </a:spcAft>
              <a:defRPr sz="3200" b="1">
                <a:solidFill>
                  <a:schemeClr val="bg1"/>
                </a:solidFill>
                <a:latin typeface="Verdana" pitchFamily="34" charset="0"/>
              </a:defRPr>
            </a:lvl6pPr>
            <a:lvl7pPr marL="914400" algn="l" rtl="0" eaLnBrk="1" fontAlgn="base" hangingPunct="1">
              <a:spcBef>
                <a:spcPct val="0"/>
              </a:spcBef>
              <a:spcAft>
                <a:spcPct val="0"/>
              </a:spcAft>
              <a:defRPr sz="3200" b="1">
                <a:solidFill>
                  <a:schemeClr val="bg1"/>
                </a:solidFill>
                <a:latin typeface="Verdana" pitchFamily="34" charset="0"/>
              </a:defRPr>
            </a:lvl7pPr>
            <a:lvl8pPr marL="1371600" algn="l" rtl="0" eaLnBrk="1" fontAlgn="base" hangingPunct="1">
              <a:spcBef>
                <a:spcPct val="0"/>
              </a:spcBef>
              <a:spcAft>
                <a:spcPct val="0"/>
              </a:spcAft>
              <a:defRPr sz="3200" b="1">
                <a:solidFill>
                  <a:schemeClr val="bg1"/>
                </a:solidFill>
                <a:latin typeface="Verdana" pitchFamily="34" charset="0"/>
              </a:defRPr>
            </a:lvl8pPr>
            <a:lvl9pPr marL="1828800" algn="l" rtl="0" eaLnBrk="1" fontAlgn="base" hangingPunct="1">
              <a:spcBef>
                <a:spcPct val="0"/>
              </a:spcBef>
              <a:spcAft>
                <a:spcPct val="0"/>
              </a:spcAft>
              <a:defRPr sz="3200" b="1">
                <a:solidFill>
                  <a:schemeClr val="bg1"/>
                </a:solidFill>
                <a:latin typeface="Verdana" pitchFamily="34" charset="0"/>
              </a:defRPr>
            </a:lvl9pPr>
          </a:lstStyle>
          <a:p>
            <a:r>
              <a:rPr lang="en-US" sz="2400" dirty="0" smtClean="0"/>
              <a:t>Application</a:t>
            </a:r>
            <a:r>
              <a:rPr lang="en-US" sz="2400" kern="0" dirty="0" smtClean="0"/>
              <a:t> Vulnerabilities						</a:t>
            </a:r>
            <a:endParaRPr lang="en-US" sz="2400" kern="0" dirty="0"/>
          </a:p>
        </p:txBody>
      </p:sp>
    </p:spTree>
    <p:extLst>
      <p:ext uri="{BB962C8B-B14F-4D97-AF65-F5344CB8AC3E}">
        <p14:creationId xmlns:p14="http://schemas.microsoft.com/office/powerpoint/2010/main" val="2937979649"/>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86204" y="1628800"/>
            <a:ext cx="9602283" cy="4608512"/>
          </a:xfrm>
        </p:spPr>
        <p:txBody>
          <a:bodyPr/>
          <a:lstStyle/>
          <a:p>
            <a:pPr marL="0" indent="0">
              <a:buNone/>
            </a:pPr>
            <a:r>
              <a:rPr lang="en-US" sz="2400" dirty="0" err="1" smtClean="0">
                <a:latin typeface="Arial" panose="020B0604020202020204" pitchFamily="34" charset="0"/>
                <a:cs typeface="Arial" panose="020B0604020202020204" pitchFamily="34" charset="0"/>
              </a:rPr>
              <a:t>Resiko</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Pada</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Keamanan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Aplikasi</a:t>
            </a:r>
            <a:r>
              <a:rPr lang="en-US" sz="2400" dirty="0" smtClean="0">
                <a:latin typeface="Arial" panose="020B0604020202020204" pitchFamily="34" charset="0"/>
                <a:cs typeface="Arial" panose="020B0604020202020204" pitchFamily="34" charset="0"/>
              </a:rPr>
              <a:t> Desktop</a:t>
            </a:r>
            <a:endParaRPr lang="en-US" sz="2400" dirty="0">
              <a:latin typeface="Arial" panose="020B0604020202020204" pitchFamily="34" charset="0"/>
              <a:cs typeface="Arial" panose="020B0604020202020204" pitchFamily="34" charset="0"/>
            </a:endParaRPr>
          </a:p>
          <a:p>
            <a:pPr>
              <a:buFont typeface="Wingdings" panose="05000000000000000000" pitchFamily="2" charset="2"/>
              <a:buChar char="§"/>
            </a:pPr>
            <a:r>
              <a:rPr lang="en-US" sz="2400" b="0" dirty="0" err="1" smtClean="0">
                <a:latin typeface="Arial" panose="020B0604020202020204" pitchFamily="34" charset="0"/>
                <a:cs typeface="Arial" panose="020B0604020202020204" pitchFamily="34" charset="0"/>
              </a:rPr>
              <a:t>Akses</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Ilegal</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terhadap</a:t>
            </a:r>
            <a:r>
              <a:rPr lang="en-US" sz="2400" b="0" dirty="0" smtClean="0">
                <a:latin typeface="Arial" panose="020B0604020202020204" pitchFamily="34" charset="0"/>
                <a:cs typeface="Arial" panose="020B0604020202020204" pitchFamily="34" charset="0"/>
              </a:rPr>
              <a:t> data </a:t>
            </a:r>
            <a:r>
              <a:rPr lang="en-US" sz="2400" b="0" dirty="0" err="1" smtClean="0">
                <a:latin typeface="Arial" panose="020B0604020202020204" pitchFamily="34" charset="0"/>
                <a:cs typeface="Arial" panose="020B0604020202020204" pitchFamily="34" charset="0"/>
              </a:rPr>
              <a:t>pelanggan</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atau</a:t>
            </a:r>
            <a:r>
              <a:rPr lang="en-US" sz="2400" b="0" dirty="0" smtClean="0">
                <a:latin typeface="Arial" panose="020B0604020202020204" pitchFamily="34" charset="0"/>
                <a:cs typeface="Arial" panose="020B0604020202020204" pitchFamily="34" charset="0"/>
              </a:rPr>
              <a:t> data </a:t>
            </a:r>
            <a:r>
              <a:rPr lang="en-US" sz="2400" b="0" dirty="0" err="1" smtClean="0">
                <a:latin typeface="Arial" panose="020B0604020202020204" pitchFamily="34" charset="0"/>
                <a:cs typeface="Arial" panose="020B0604020202020204" pitchFamily="34" charset="0"/>
              </a:rPr>
              <a:t>perusahaan</a:t>
            </a:r>
            <a:endParaRPr lang="en-US" sz="2400" b="0" dirty="0" smtClean="0">
              <a:latin typeface="Arial" panose="020B0604020202020204" pitchFamily="34" charset="0"/>
              <a:cs typeface="Arial" panose="020B0604020202020204" pitchFamily="34" charset="0"/>
            </a:endParaRPr>
          </a:p>
          <a:p>
            <a:pPr>
              <a:buFont typeface="Wingdings" panose="05000000000000000000" pitchFamily="2" charset="2"/>
              <a:buChar char="§"/>
            </a:pPr>
            <a:r>
              <a:rPr lang="en-US" sz="2400" b="0" dirty="0" err="1" smtClean="0">
                <a:latin typeface="Arial" panose="020B0604020202020204" pitchFamily="34" charset="0"/>
                <a:cs typeface="Arial" panose="020B0604020202020204" pitchFamily="34" charset="0"/>
              </a:rPr>
              <a:t>Pencurian</a:t>
            </a:r>
            <a:r>
              <a:rPr lang="en-US" sz="2400" b="0" dirty="0" smtClean="0">
                <a:latin typeface="Arial" panose="020B0604020202020204" pitchFamily="34" charset="0"/>
                <a:cs typeface="Arial" panose="020B0604020202020204" pitchFamily="34" charset="0"/>
              </a:rPr>
              <a:t> data sensitive </a:t>
            </a:r>
            <a:r>
              <a:rPr lang="en-US" sz="2400" b="0" dirty="0" err="1" smtClean="0">
                <a:latin typeface="Arial" panose="020B0604020202020204" pitchFamily="34" charset="0"/>
                <a:cs typeface="Arial" panose="020B0604020202020204" pitchFamily="34" charset="0"/>
              </a:rPr>
              <a:t>seperti</a:t>
            </a:r>
            <a:r>
              <a:rPr lang="en-US" sz="2400" b="0" dirty="0" smtClean="0">
                <a:latin typeface="Arial" panose="020B0604020202020204" pitchFamily="34" charset="0"/>
                <a:cs typeface="Arial" panose="020B0604020202020204" pitchFamily="34" charset="0"/>
              </a:rPr>
              <a:t> data </a:t>
            </a:r>
            <a:r>
              <a:rPr lang="en-US" sz="2400" b="0" dirty="0" err="1" smtClean="0">
                <a:latin typeface="Arial" panose="020B0604020202020204" pitchFamily="34" charset="0"/>
                <a:cs typeface="Arial" panose="020B0604020202020204" pitchFamily="34" charset="0"/>
              </a:rPr>
              <a:t>kartu</a:t>
            </a:r>
            <a:r>
              <a:rPr lang="en-US" sz="2400" b="0" dirty="0" smtClean="0">
                <a:latin typeface="Arial" panose="020B0604020202020204" pitchFamily="34" charset="0"/>
                <a:cs typeface="Arial" panose="020B0604020202020204" pitchFamily="34" charset="0"/>
              </a:rPr>
              <a:t> </a:t>
            </a:r>
            <a:r>
              <a:rPr lang="en-US" sz="2400" b="0" dirty="0" err="1" smtClean="0">
                <a:latin typeface="Arial" panose="020B0604020202020204" pitchFamily="34" charset="0"/>
                <a:cs typeface="Arial" panose="020B0604020202020204" pitchFamily="34" charset="0"/>
              </a:rPr>
              <a:t>kredit</a:t>
            </a:r>
            <a:endParaRPr lang="en-US" sz="2400" b="0" dirty="0" smtClean="0">
              <a:latin typeface="Arial" panose="020B0604020202020204" pitchFamily="34" charset="0"/>
              <a:cs typeface="Arial" panose="020B0604020202020204" pitchFamily="34" charset="0"/>
            </a:endParaRPr>
          </a:p>
          <a:p>
            <a:pPr>
              <a:buFont typeface="Wingdings" panose="05000000000000000000" pitchFamily="2" charset="2"/>
              <a:buChar char="§"/>
            </a:pPr>
            <a:r>
              <a:rPr lang="en-US" sz="2400" b="0" dirty="0" err="1" smtClean="0">
                <a:latin typeface="Arial" panose="020B0604020202020204" pitchFamily="34" charset="0"/>
                <a:cs typeface="Arial" panose="020B0604020202020204" pitchFamily="34" charset="0"/>
              </a:rPr>
              <a:t>Terjadinya</a:t>
            </a:r>
            <a:r>
              <a:rPr lang="en-US" sz="2400" b="0" dirty="0" smtClean="0">
                <a:latin typeface="Arial" panose="020B0604020202020204" pitchFamily="34" charset="0"/>
                <a:cs typeface="Arial" panose="020B0604020202020204" pitchFamily="34" charset="0"/>
              </a:rPr>
              <a:t> cracking </a:t>
            </a:r>
            <a:r>
              <a:rPr lang="en-US" sz="2400" b="0" dirty="0" err="1" smtClean="0">
                <a:latin typeface="Arial" panose="020B0604020202020204" pitchFamily="34" charset="0"/>
                <a:cs typeface="Arial" panose="020B0604020202020204" pitchFamily="34" charset="0"/>
              </a:rPr>
              <a:t>aplikasi</a:t>
            </a:r>
            <a:endParaRPr lang="en-US" sz="2400" b="0" dirty="0" smtClean="0">
              <a:latin typeface="Arial" panose="020B0604020202020204" pitchFamily="34" charset="0"/>
              <a:cs typeface="Arial" panose="020B0604020202020204" pitchFamily="34" charset="0"/>
            </a:endParaRPr>
          </a:p>
        </p:txBody>
      </p:sp>
      <p:sp>
        <p:nvSpPr>
          <p:cNvPr id="7" name="Title 3"/>
          <p:cNvSpPr txBox="1">
            <a:spLocks/>
          </p:cNvSpPr>
          <p:nvPr/>
        </p:nvSpPr>
        <p:spPr bwMode="white">
          <a:xfrm>
            <a:off x="911424" y="692696"/>
            <a:ext cx="11014248"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b="1" baseline="0">
                <a:solidFill>
                  <a:schemeClr val="bg1"/>
                </a:solidFill>
                <a:latin typeface="+mj-lt"/>
                <a:ea typeface="+mj-ea"/>
                <a:cs typeface="+mj-cs"/>
              </a:defRPr>
            </a:lvl1pPr>
            <a:lvl2pPr algn="l" rtl="0" eaLnBrk="1" fontAlgn="base" hangingPunct="1">
              <a:spcBef>
                <a:spcPct val="0"/>
              </a:spcBef>
              <a:spcAft>
                <a:spcPct val="0"/>
              </a:spcAft>
              <a:defRPr sz="3200" b="1">
                <a:solidFill>
                  <a:schemeClr val="bg1"/>
                </a:solidFill>
                <a:latin typeface="Verdana" pitchFamily="34" charset="0"/>
              </a:defRPr>
            </a:lvl2pPr>
            <a:lvl3pPr algn="l" rtl="0" eaLnBrk="1" fontAlgn="base" hangingPunct="1">
              <a:spcBef>
                <a:spcPct val="0"/>
              </a:spcBef>
              <a:spcAft>
                <a:spcPct val="0"/>
              </a:spcAft>
              <a:defRPr sz="3200" b="1">
                <a:solidFill>
                  <a:schemeClr val="bg1"/>
                </a:solidFill>
                <a:latin typeface="Verdana" pitchFamily="34" charset="0"/>
              </a:defRPr>
            </a:lvl3pPr>
            <a:lvl4pPr algn="l" rtl="0" eaLnBrk="1" fontAlgn="base" hangingPunct="1">
              <a:spcBef>
                <a:spcPct val="0"/>
              </a:spcBef>
              <a:spcAft>
                <a:spcPct val="0"/>
              </a:spcAft>
              <a:defRPr sz="3200" b="1">
                <a:solidFill>
                  <a:schemeClr val="bg1"/>
                </a:solidFill>
                <a:latin typeface="Verdana" pitchFamily="34" charset="0"/>
              </a:defRPr>
            </a:lvl4pPr>
            <a:lvl5pPr algn="l" rtl="0" eaLnBrk="1" fontAlgn="base" hangingPunct="1">
              <a:spcBef>
                <a:spcPct val="0"/>
              </a:spcBef>
              <a:spcAft>
                <a:spcPct val="0"/>
              </a:spcAft>
              <a:defRPr sz="3200" b="1">
                <a:solidFill>
                  <a:schemeClr val="bg1"/>
                </a:solidFill>
                <a:latin typeface="Verdana" pitchFamily="34" charset="0"/>
              </a:defRPr>
            </a:lvl5pPr>
            <a:lvl6pPr marL="457200" algn="l" rtl="0" eaLnBrk="1" fontAlgn="base" hangingPunct="1">
              <a:spcBef>
                <a:spcPct val="0"/>
              </a:spcBef>
              <a:spcAft>
                <a:spcPct val="0"/>
              </a:spcAft>
              <a:defRPr sz="3200" b="1">
                <a:solidFill>
                  <a:schemeClr val="bg1"/>
                </a:solidFill>
                <a:latin typeface="Verdana" pitchFamily="34" charset="0"/>
              </a:defRPr>
            </a:lvl6pPr>
            <a:lvl7pPr marL="914400" algn="l" rtl="0" eaLnBrk="1" fontAlgn="base" hangingPunct="1">
              <a:spcBef>
                <a:spcPct val="0"/>
              </a:spcBef>
              <a:spcAft>
                <a:spcPct val="0"/>
              </a:spcAft>
              <a:defRPr sz="3200" b="1">
                <a:solidFill>
                  <a:schemeClr val="bg1"/>
                </a:solidFill>
                <a:latin typeface="Verdana" pitchFamily="34" charset="0"/>
              </a:defRPr>
            </a:lvl7pPr>
            <a:lvl8pPr marL="1371600" algn="l" rtl="0" eaLnBrk="1" fontAlgn="base" hangingPunct="1">
              <a:spcBef>
                <a:spcPct val="0"/>
              </a:spcBef>
              <a:spcAft>
                <a:spcPct val="0"/>
              </a:spcAft>
              <a:defRPr sz="3200" b="1">
                <a:solidFill>
                  <a:schemeClr val="bg1"/>
                </a:solidFill>
                <a:latin typeface="Verdana" pitchFamily="34" charset="0"/>
              </a:defRPr>
            </a:lvl8pPr>
            <a:lvl9pPr marL="1828800" algn="l" rtl="0" eaLnBrk="1" fontAlgn="base" hangingPunct="1">
              <a:spcBef>
                <a:spcPct val="0"/>
              </a:spcBef>
              <a:spcAft>
                <a:spcPct val="0"/>
              </a:spcAft>
              <a:defRPr sz="3200" b="1">
                <a:solidFill>
                  <a:schemeClr val="bg1"/>
                </a:solidFill>
                <a:latin typeface="Verdana" pitchFamily="34" charset="0"/>
              </a:defRPr>
            </a:lvl9pPr>
          </a:lstStyle>
          <a:p>
            <a:r>
              <a:rPr lang="en-US" sz="2400" dirty="0" smtClean="0"/>
              <a:t>Application</a:t>
            </a:r>
            <a:r>
              <a:rPr lang="en-US" sz="2400" kern="0" dirty="0" smtClean="0"/>
              <a:t> Vulnerabilities						</a:t>
            </a:r>
            <a:endParaRPr lang="en-US" sz="2400" kern="0" dirty="0"/>
          </a:p>
        </p:txBody>
      </p:sp>
    </p:spTree>
    <p:extLst>
      <p:ext uri="{BB962C8B-B14F-4D97-AF65-F5344CB8AC3E}">
        <p14:creationId xmlns:p14="http://schemas.microsoft.com/office/powerpoint/2010/main" val="2311243296"/>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86204" y="1628800"/>
            <a:ext cx="9602283" cy="4608512"/>
          </a:xfrm>
        </p:spPr>
        <p:txBody>
          <a:bodyPr/>
          <a:lstStyle/>
          <a:p>
            <a:pPr marL="0" indent="0">
              <a:buNone/>
            </a:pPr>
            <a:r>
              <a:rPr lang="en-US" sz="2400" dirty="0" err="1">
                <a:latin typeface="Arial" panose="020B0604020202020204" pitchFamily="34" charset="0"/>
                <a:cs typeface="Arial" panose="020B0604020202020204" pitchFamily="34" charset="0"/>
              </a:rPr>
              <a:t>Resiko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Pada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Keamanan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Aplikasi</a:t>
            </a:r>
            <a:r>
              <a:rPr lang="en-US" sz="2400" dirty="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Jaringan</a:t>
            </a:r>
            <a:endParaRPr lang="en-US" sz="2400" dirty="0">
              <a:latin typeface="Arial" panose="020B0604020202020204" pitchFamily="34" charset="0"/>
              <a:cs typeface="Arial" panose="020B0604020202020204" pitchFamily="34" charset="0"/>
            </a:endParaRPr>
          </a:p>
          <a:p>
            <a:pPr>
              <a:buFont typeface="Wingdings" panose="05000000000000000000" pitchFamily="2" charset="2"/>
              <a:buChar char="§"/>
            </a:pPr>
            <a:r>
              <a:rPr lang="en-US" sz="2400" b="0" dirty="0" err="1" smtClean="0">
                <a:latin typeface="Arial" panose="020B0604020202020204" pitchFamily="34" charset="0"/>
                <a:cs typeface="Arial" panose="020B0604020202020204" pitchFamily="34" charset="0"/>
              </a:rPr>
              <a:t>Pengalihan</a:t>
            </a:r>
            <a:r>
              <a:rPr lang="en-US" sz="2400" b="0" dirty="0" smtClean="0">
                <a:latin typeface="Arial" panose="020B0604020202020204" pitchFamily="34" charset="0"/>
                <a:cs typeface="Arial" panose="020B0604020202020204" pitchFamily="34" charset="0"/>
              </a:rPr>
              <a:t> link </a:t>
            </a:r>
            <a:r>
              <a:rPr lang="en-US" sz="2400" b="0" dirty="0" err="1" smtClean="0">
                <a:latin typeface="Arial" panose="020B0604020202020204" pitchFamily="34" charset="0"/>
                <a:cs typeface="Arial" panose="020B0604020202020204" pitchFamily="34" charset="0"/>
              </a:rPr>
              <a:t>ke</a:t>
            </a:r>
            <a:r>
              <a:rPr lang="en-US" sz="2400" b="0" dirty="0" smtClean="0">
                <a:latin typeface="Arial" panose="020B0604020202020204" pitchFamily="34" charset="0"/>
                <a:cs typeface="Arial" panose="020B0604020202020204" pitchFamily="34" charset="0"/>
              </a:rPr>
              <a:t> web </a:t>
            </a:r>
            <a:r>
              <a:rPr lang="en-US" sz="2400" b="0" dirty="0" err="1" smtClean="0">
                <a:latin typeface="Arial" panose="020B0604020202020204" pitchFamily="34" charset="0"/>
                <a:cs typeface="Arial" panose="020B0604020202020204" pitchFamily="34" charset="0"/>
              </a:rPr>
              <a:t>berbahaya</a:t>
            </a:r>
            <a:endParaRPr lang="en-US" sz="2400" b="0" dirty="0" smtClean="0">
              <a:latin typeface="Arial" panose="020B0604020202020204" pitchFamily="34" charset="0"/>
              <a:cs typeface="Arial" panose="020B0604020202020204" pitchFamily="34" charset="0"/>
            </a:endParaRPr>
          </a:p>
          <a:p>
            <a:pPr>
              <a:buFont typeface="Wingdings" panose="05000000000000000000" pitchFamily="2" charset="2"/>
              <a:buChar char="§"/>
            </a:pPr>
            <a:r>
              <a:rPr lang="en-US" sz="2400" b="0" dirty="0" smtClean="0">
                <a:latin typeface="Arial" panose="020B0604020202020204" pitchFamily="34" charset="0"/>
                <a:cs typeface="Arial" panose="020B0604020202020204" pitchFamily="34" charset="0"/>
              </a:rPr>
              <a:t>Deface Web</a:t>
            </a:r>
          </a:p>
          <a:p>
            <a:pPr>
              <a:buFont typeface="Wingdings" panose="05000000000000000000" pitchFamily="2" charset="2"/>
              <a:buChar char="§"/>
            </a:pPr>
            <a:r>
              <a:rPr lang="en-US" sz="2400" b="0" dirty="0">
                <a:latin typeface="Arial" panose="020B0604020202020204" pitchFamily="34" charset="0"/>
                <a:cs typeface="Arial" panose="020B0604020202020204" pitchFamily="34" charset="0"/>
              </a:rPr>
              <a:t>P</a:t>
            </a:r>
            <a:r>
              <a:rPr lang="en-US" sz="2400" b="0" dirty="0" smtClean="0">
                <a:latin typeface="Arial" panose="020B0604020202020204" pitchFamily="34" charset="0"/>
                <a:cs typeface="Arial" panose="020B0604020202020204" pitchFamily="34" charset="0"/>
              </a:rPr>
              <a:t>hishing </a:t>
            </a:r>
            <a:r>
              <a:rPr lang="en-US" sz="2400" b="0" dirty="0" err="1" smtClean="0">
                <a:latin typeface="Arial" panose="020B0604020202020204" pitchFamily="34" charset="0"/>
                <a:cs typeface="Arial" panose="020B0604020202020204" pitchFamily="34" charset="0"/>
              </a:rPr>
              <a:t>dan</a:t>
            </a:r>
            <a:r>
              <a:rPr lang="en-US" sz="2400" b="0" dirty="0" smtClean="0">
                <a:latin typeface="Arial" panose="020B0604020202020204" pitchFamily="34" charset="0"/>
                <a:cs typeface="Arial" panose="020B0604020202020204" pitchFamily="34" charset="0"/>
              </a:rPr>
              <a:t> malware </a:t>
            </a:r>
            <a:r>
              <a:rPr lang="en-US" sz="2400" b="0" dirty="0">
                <a:latin typeface="Arial" panose="020B0604020202020204" pitchFamily="34" charset="0"/>
                <a:cs typeface="Arial" panose="020B0604020202020204" pitchFamily="34" charset="0"/>
              </a:rPr>
              <a:t>distribution</a:t>
            </a:r>
          </a:p>
          <a:p>
            <a:pPr>
              <a:buFont typeface="Wingdings" panose="05000000000000000000" pitchFamily="2" charset="2"/>
              <a:buChar char="§"/>
            </a:pPr>
            <a:r>
              <a:rPr lang="en-US" sz="2400" b="0" dirty="0">
                <a:latin typeface="Arial" panose="020B0604020202020204" pitchFamily="34" charset="0"/>
                <a:cs typeface="Arial" panose="020B0604020202020204" pitchFamily="34" charset="0"/>
              </a:rPr>
              <a:t>Denial of service; </a:t>
            </a:r>
          </a:p>
        </p:txBody>
      </p:sp>
      <p:sp>
        <p:nvSpPr>
          <p:cNvPr id="6" name="Title 3"/>
          <p:cNvSpPr txBox="1">
            <a:spLocks/>
          </p:cNvSpPr>
          <p:nvPr/>
        </p:nvSpPr>
        <p:spPr bwMode="white">
          <a:xfrm>
            <a:off x="911424" y="692696"/>
            <a:ext cx="11014248"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b="1" baseline="0">
                <a:solidFill>
                  <a:schemeClr val="bg1"/>
                </a:solidFill>
                <a:latin typeface="+mj-lt"/>
                <a:ea typeface="+mj-ea"/>
                <a:cs typeface="+mj-cs"/>
              </a:defRPr>
            </a:lvl1pPr>
            <a:lvl2pPr algn="l" rtl="0" eaLnBrk="1" fontAlgn="base" hangingPunct="1">
              <a:spcBef>
                <a:spcPct val="0"/>
              </a:spcBef>
              <a:spcAft>
                <a:spcPct val="0"/>
              </a:spcAft>
              <a:defRPr sz="3200" b="1">
                <a:solidFill>
                  <a:schemeClr val="bg1"/>
                </a:solidFill>
                <a:latin typeface="Verdana" pitchFamily="34" charset="0"/>
              </a:defRPr>
            </a:lvl2pPr>
            <a:lvl3pPr algn="l" rtl="0" eaLnBrk="1" fontAlgn="base" hangingPunct="1">
              <a:spcBef>
                <a:spcPct val="0"/>
              </a:spcBef>
              <a:spcAft>
                <a:spcPct val="0"/>
              </a:spcAft>
              <a:defRPr sz="3200" b="1">
                <a:solidFill>
                  <a:schemeClr val="bg1"/>
                </a:solidFill>
                <a:latin typeface="Verdana" pitchFamily="34" charset="0"/>
              </a:defRPr>
            </a:lvl3pPr>
            <a:lvl4pPr algn="l" rtl="0" eaLnBrk="1" fontAlgn="base" hangingPunct="1">
              <a:spcBef>
                <a:spcPct val="0"/>
              </a:spcBef>
              <a:spcAft>
                <a:spcPct val="0"/>
              </a:spcAft>
              <a:defRPr sz="3200" b="1">
                <a:solidFill>
                  <a:schemeClr val="bg1"/>
                </a:solidFill>
                <a:latin typeface="Verdana" pitchFamily="34" charset="0"/>
              </a:defRPr>
            </a:lvl4pPr>
            <a:lvl5pPr algn="l" rtl="0" eaLnBrk="1" fontAlgn="base" hangingPunct="1">
              <a:spcBef>
                <a:spcPct val="0"/>
              </a:spcBef>
              <a:spcAft>
                <a:spcPct val="0"/>
              </a:spcAft>
              <a:defRPr sz="3200" b="1">
                <a:solidFill>
                  <a:schemeClr val="bg1"/>
                </a:solidFill>
                <a:latin typeface="Verdana" pitchFamily="34" charset="0"/>
              </a:defRPr>
            </a:lvl5pPr>
            <a:lvl6pPr marL="457200" algn="l" rtl="0" eaLnBrk="1" fontAlgn="base" hangingPunct="1">
              <a:spcBef>
                <a:spcPct val="0"/>
              </a:spcBef>
              <a:spcAft>
                <a:spcPct val="0"/>
              </a:spcAft>
              <a:defRPr sz="3200" b="1">
                <a:solidFill>
                  <a:schemeClr val="bg1"/>
                </a:solidFill>
                <a:latin typeface="Verdana" pitchFamily="34" charset="0"/>
              </a:defRPr>
            </a:lvl6pPr>
            <a:lvl7pPr marL="914400" algn="l" rtl="0" eaLnBrk="1" fontAlgn="base" hangingPunct="1">
              <a:spcBef>
                <a:spcPct val="0"/>
              </a:spcBef>
              <a:spcAft>
                <a:spcPct val="0"/>
              </a:spcAft>
              <a:defRPr sz="3200" b="1">
                <a:solidFill>
                  <a:schemeClr val="bg1"/>
                </a:solidFill>
                <a:latin typeface="Verdana" pitchFamily="34" charset="0"/>
              </a:defRPr>
            </a:lvl7pPr>
            <a:lvl8pPr marL="1371600" algn="l" rtl="0" eaLnBrk="1" fontAlgn="base" hangingPunct="1">
              <a:spcBef>
                <a:spcPct val="0"/>
              </a:spcBef>
              <a:spcAft>
                <a:spcPct val="0"/>
              </a:spcAft>
              <a:defRPr sz="3200" b="1">
                <a:solidFill>
                  <a:schemeClr val="bg1"/>
                </a:solidFill>
                <a:latin typeface="Verdana" pitchFamily="34" charset="0"/>
              </a:defRPr>
            </a:lvl8pPr>
            <a:lvl9pPr marL="1828800" algn="l" rtl="0" eaLnBrk="1" fontAlgn="base" hangingPunct="1">
              <a:spcBef>
                <a:spcPct val="0"/>
              </a:spcBef>
              <a:spcAft>
                <a:spcPct val="0"/>
              </a:spcAft>
              <a:defRPr sz="3200" b="1">
                <a:solidFill>
                  <a:schemeClr val="bg1"/>
                </a:solidFill>
                <a:latin typeface="Verdana" pitchFamily="34" charset="0"/>
              </a:defRPr>
            </a:lvl9pPr>
          </a:lstStyle>
          <a:p>
            <a:r>
              <a:rPr lang="en-US" sz="2400" dirty="0" smtClean="0"/>
              <a:t>Application</a:t>
            </a:r>
            <a:r>
              <a:rPr lang="en-US" sz="2400" kern="0" dirty="0" smtClean="0"/>
              <a:t> Vulnerabilities						</a:t>
            </a:r>
            <a:endParaRPr lang="en-US" sz="2400" kern="0" dirty="0"/>
          </a:p>
        </p:txBody>
      </p:sp>
    </p:spTree>
    <p:extLst>
      <p:ext uri="{BB962C8B-B14F-4D97-AF65-F5344CB8AC3E}">
        <p14:creationId xmlns:p14="http://schemas.microsoft.com/office/powerpoint/2010/main" val="2254268254"/>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Hasil gambar untuk logo elnus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911424" y="631318"/>
            <a:ext cx="10873208" cy="646331"/>
          </a:xfrm>
          <a:prstGeom prst="rect">
            <a:avLst/>
          </a:prstGeom>
          <a:noFill/>
        </p:spPr>
        <p:txBody>
          <a:bodyPr wrap="square" rtlCol="0">
            <a:spAutoFit/>
          </a:bodyPr>
          <a:lstStyle/>
          <a:p>
            <a:r>
              <a:rPr lang="en-US" sz="3600" dirty="0" smtClean="0">
                <a:solidFill>
                  <a:schemeClr val="bg1"/>
                </a:solidFill>
              </a:rPr>
              <a:t>Tim </a:t>
            </a:r>
            <a:r>
              <a:rPr lang="en-US" sz="3600" dirty="0" err="1" smtClean="0">
                <a:solidFill>
                  <a:schemeClr val="bg1"/>
                </a:solidFill>
              </a:rPr>
              <a:t>Penyusun</a:t>
            </a:r>
            <a:r>
              <a:rPr lang="id-ID" sz="3600" dirty="0" smtClean="0">
                <a:solidFill>
                  <a:schemeClr val="bg1"/>
                </a:solidFill>
              </a:rPr>
              <a:t>:</a:t>
            </a:r>
            <a:endParaRPr lang="en-US" dirty="0"/>
          </a:p>
        </p:txBody>
      </p:sp>
      <p:sp>
        <p:nvSpPr>
          <p:cNvPr id="2" name="Rectangle 1"/>
          <p:cNvSpPr/>
          <p:nvPr/>
        </p:nvSpPr>
        <p:spPr>
          <a:xfrm>
            <a:off x="911424" y="1412776"/>
            <a:ext cx="7584504" cy="5167568"/>
          </a:xfrm>
          <a:prstGeom prst="rect">
            <a:avLst/>
          </a:prstGeom>
        </p:spPr>
        <p:txBody>
          <a:bodyPr wrap="square">
            <a:spAutoFit/>
          </a:bodyPr>
          <a:lstStyle/>
          <a:p>
            <a:pPr marL="171450" indent="-171450" fontAlgn="ctr">
              <a:lnSpc>
                <a:spcPct val="110000"/>
              </a:lnSpc>
              <a:buFont typeface="Arial"/>
              <a:buChar char="•"/>
            </a:pPr>
            <a:r>
              <a:rPr lang="en-US" sz="1200" b="1" dirty="0" err="1"/>
              <a:t>Alif</a:t>
            </a:r>
            <a:r>
              <a:rPr lang="en-US" sz="1200" b="1" dirty="0"/>
              <a:t> Akbar </a:t>
            </a:r>
            <a:r>
              <a:rPr lang="en-US" sz="1200" b="1" dirty="0" err="1"/>
              <a:t>Fitrawan</a:t>
            </a:r>
            <a:r>
              <a:rPr lang="en-US" sz="1200" b="1" dirty="0"/>
              <a:t>, </a:t>
            </a:r>
            <a:r>
              <a:rPr lang="en-US" sz="1200" b="1" dirty="0" err="1"/>
              <a:t>S.Pd</a:t>
            </a:r>
            <a:r>
              <a:rPr lang="en-US" sz="1200" b="1" dirty="0"/>
              <a:t>, M. </a:t>
            </a:r>
            <a:r>
              <a:rPr lang="en-US" sz="1200" b="1" dirty="0" err="1"/>
              <a:t>Kom</a:t>
            </a:r>
            <a:r>
              <a:rPr lang="en-US" sz="1200" b="1" dirty="0"/>
              <a:t> (</a:t>
            </a:r>
            <a:r>
              <a:rPr lang="en-US" sz="1200" b="1" dirty="0" err="1"/>
              <a:t>Politeknik</a:t>
            </a:r>
            <a:r>
              <a:rPr lang="en-US" sz="1200" b="1" dirty="0"/>
              <a:t> </a:t>
            </a:r>
            <a:r>
              <a:rPr lang="en-US" sz="1200" b="1" dirty="0" err="1"/>
              <a:t>Negeri</a:t>
            </a:r>
            <a:r>
              <a:rPr lang="en-US" sz="1200" b="1" dirty="0"/>
              <a:t> </a:t>
            </a:r>
            <a:r>
              <a:rPr lang="en-US" sz="1200" b="1" dirty="0" err="1"/>
              <a:t>Banyuwangi</a:t>
            </a:r>
            <a:r>
              <a:rPr lang="en-US" sz="1200" b="1" dirty="0"/>
              <a:t>); </a:t>
            </a:r>
            <a:endParaRPr lang="en-US" sz="1200" dirty="0"/>
          </a:p>
          <a:p>
            <a:pPr marL="171450" indent="-171450" fontAlgn="ctr">
              <a:lnSpc>
                <a:spcPct val="110000"/>
              </a:lnSpc>
              <a:buFont typeface="Arial"/>
              <a:buChar char="•"/>
            </a:pPr>
            <a:r>
              <a:rPr lang="en-US" sz="1200" b="1" dirty="0"/>
              <a:t>Anwar, </a:t>
            </a:r>
            <a:r>
              <a:rPr lang="en-US" sz="1200" b="1" dirty="0" err="1"/>
              <a:t>S.Si</a:t>
            </a:r>
            <a:r>
              <a:rPr lang="en-US" sz="1200" b="1" dirty="0"/>
              <a:t>, MCs.</a:t>
            </a:r>
            <a:r>
              <a:rPr lang="en-US" sz="1200" dirty="0"/>
              <a:t> </a:t>
            </a:r>
            <a:r>
              <a:rPr lang="en-US" sz="1200" b="1" dirty="0"/>
              <a:t>(</a:t>
            </a:r>
            <a:r>
              <a:rPr lang="en-US" sz="1200" b="1" dirty="0" err="1"/>
              <a:t>Politeknik</a:t>
            </a:r>
            <a:r>
              <a:rPr lang="en-US" sz="1200" b="1" dirty="0"/>
              <a:t> </a:t>
            </a:r>
            <a:r>
              <a:rPr lang="en-US" sz="1200" b="1" dirty="0" err="1"/>
              <a:t>Negeri</a:t>
            </a:r>
            <a:r>
              <a:rPr lang="en-US" sz="1200" b="1" dirty="0"/>
              <a:t> </a:t>
            </a:r>
            <a:r>
              <a:rPr lang="en-US" sz="1200" b="1" dirty="0" err="1"/>
              <a:t>Lhokseumawe</a:t>
            </a:r>
            <a:r>
              <a:rPr lang="en-US" sz="1200" b="1" dirty="0"/>
              <a:t>); </a:t>
            </a:r>
            <a:endParaRPr lang="en-US" sz="1200" dirty="0"/>
          </a:p>
          <a:p>
            <a:pPr marL="171450" indent="-171450" fontAlgn="ctr">
              <a:lnSpc>
                <a:spcPct val="110000"/>
              </a:lnSpc>
              <a:buFont typeface="Arial"/>
              <a:buChar char="•"/>
            </a:pPr>
            <a:r>
              <a:rPr lang="en-US" sz="1200" b="1" dirty="0"/>
              <a:t>Eddo </a:t>
            </a:r>
            <a:r>
              <a:rPr lang="en-US" sz="1200" b="1" dirty="0" err="1"/>
              <a:t>Fajar</a:t>
            </a:r>
            <a:r>
              <a:rPr lang="en-US" sz="1200" b="1" dirty="0"/>
              <a:t> </a:t>
            </a:r>
            <a:r>
              <a:rPr lang="en-US" sz="1200" b="1" dirty="0" err="1"/>
              <a:t>Nugroho</a:t>
            </a:r>
            <a:r>
              <a:rPr lang="en-US" sz="1200" dirty="0"/>
              <a:t> </a:t>
            </a:r>
            <a:r>
              <a:rPr lang="en-US" sz="1200" b="1" dirty="0"/>
              <a:t>(BPPTIK </a:t>
            </a:r>
            <a:r>
              <a:rPr lang="en-US" sz="1200" b="1" dirty="0" err="1"/>
              <a:t>Cikarang</a:t>
            </a:r>
            <a:r>
              <a:rPr lang="en-US" sz="1200" b="1" dirty="0"/>
              <a:t>); </a:t>
            </a:r>
            <a:endParaRPr lang="en-US" sz="1200" dirty="0"/>
          </a:p>
          <a:p>
            <a:pPr marL="171450" indent="-171450" fontAlgn="ctr">
              <a:lnSpc>
                <a:spcPct val="110000"/>
              </a:lnSpc>
              <a:buFont typeface="Arial"/>
              <a:buChar char="•"/>
            </a:pPr>
            <a:r>
              <a:rPr lang="en-US" sz="1200" b="1" dirty="0"/>
              <a:t>Eddy </a:t>
            </a:r>
            <a:r>
              <a:rPr lang="en-US" sz="1200" b="1" dirty="0" err="1"/>
              <a:t>Tungadi</a:t>
            </a:r>
            <a:r>
              <a:rPr lang="en-US" sz="1200" b="1" dirty="0"/>
              <a:t>, S.T., M.T.</a:t>
            </a:r>
            <a:r>
              <a:rPr lang="en-US" sz="1200" dirty="0"/>
              <a:t> </a:t>
            </a:r>
            <a:r>
              <a:rPr lang="en-US" sz="1200" b="1" dirty="0"/>
              <a:t>(</a:t>
            </a:r>
            <a:r>
              <a:rPr lang="en-US" sz="1200" b="1" dirty="0" err="1"/>
              <a:t>Politeknik</a:t>
            </a:r>
            <a:r>
              <a:rPr lang="en-US" sz="1200" b="1" dirty="0"/>
              <a:t> </a:t>
            </a:r>
            <a:r>
              <a:rPr lang="en-US" sz="1200" b="1" dirty="0" err="1"/>
              <a:t>Negeri</a:t>
            </a:r>
            <a:r>
              <a:rPr lang="en-US" sz="1200" b="1" dirty="0"/>
              <a:t> Ujung Pandang); </a:t>
            </a:r>
            <a:endParaRPr lang="en-US" sz="1200" dirty="0"/>
          </a:p>
          <a:p>
            <a:pPr marL="171450" indent="-171450" fontAlgn="ctr">
              <a:lnSpc>
                <a:spcPct val="110000"/>
              </a:lnSpc>
              <a:buFont typeface="Arial"/>
              <a:buChar char="•"/>
            </a:pPr>
            <a:r>
              <a:rPr lang="en-US" sz="1200" b="1" dirty="0" err="1"/>
              <a:t>Fitri</a:t>
            </a:r>
            <a:r>
              <a:rPr lang="en-US" sz="1200" b="1" dirty="0"/>
              <a:t> </a:t>
            </a:r>
            <a:r>
              <a:rPr lang="en-US" sz="1200" b="1" dirty="0" err="1"/>
              <a:t>Wibowo</a:t>
            </a:r>
            <a:r>
              <a:rPr lang="en-US" sz="1200" dirty="0"/>
              <a:t> </a:t>
            </a:r>
            <a:r>
              <a:rPr lang="en-US" sz="1200" b="1" dirty="0"/>
              <a:t>(</a:t>
            </a:r>
            <a:r>
              <a:rPr lang="en-US" sz="1200" b="1" dirty="0" err="1"/>
              <a:t>Politeknik</a:t>
            </a:r>
            <a:r>
              <a:rPr lang="en-US" sz="1200" b="1" dirty="0"/>
              <a:t> </a:t>
            </a:r>
            <a:r>
              <a:rPr lang="en-US" sz="1200" b="1" dirty="0" err="1"/>
              <a:t>Negeri</a:t>
            </a:r>
            <a:r>
              <a:rPr lang="en-US" sz="1200" b="1" dirty="0"/>
              <a:t> Pontianak); </a:t>
            </a:r>
            <a:endParaRPr lang="en-US" sz="1200" dirty="0"/>
          </a:p>
          <a:p>
            <a:pPr marL="171450" indent="-171450" fontAlgn="ctr">
              <a:lnSpc>
                <a:spcPct val="110000"/>
              </a:lnSpc>
              <a:buFont typeface="Arial"/>
              <a:buChar char="•"/>
            </a:pPr>
            <a:r>
              <a:rPr lang="en-US" sz="1200" b="1" dirty="0" err="1"/>
              <a:t>Ghifari</a:t>
            </a:r>
            <a:r>
              <a:rPr lang="en-US" sz="1200" b="1" dirty="0"/>
              <a:t> </a:t>
            </a:r>
            <a:r>
              <a:rPr lang="en-US" sz="1200" b="1" dirty="0" err="1"/>
              <a:t>Munawar</a:t>
            </a:r>
            <a:r>
              <a:rPr lang="en-US" sz="1200" dirty="0"/>
              <a:t> </a:t>
            </a:r>
            <a:r>
              <a:rPr lang="en-US" sz="1200" b="1" dirty="0"/>
              <a:t>(</a:t>
            </a:r>
            <a:r>
              <a:rPr lang="en-US" sz="1200" b="1" dirty="0" err="1"/>
              <a:t>Politeknik</a:t>
            </a:r>
            <a:r>
              <a:rPr lang="en-US" sz="1200" b="1" dirty="0"/>
              <a:t> </a:t>
            </a:r>
            <a:r>
              <a:rPr lang="en-US" sz="1200" b="1" dirty="0" err="1"/>
              <a:t>Negeri</a:t>
            </a:r>
            <a:r>
              <a:rPr lang="en-US" sz="1200" b="1" dirty="0"/>
              <a:t> Bandung); </a:t>
            </a:r>
            <a:endParaRPr lang="en-US" sz="1200" dirty="0"/>
          </a:p>
          <a:p>
            <a:pPr marL="171450" indent="-171450" fontAlgn="ctr">
              <a:lnSpc>
                <a:spcPct val="110000"/>
              </a:lnSpc>
              <a:buFont typeface="Arial"/>
              <a:buChar char="•"/>
            </a:pPr>
            <a:r>
              <a:rPr lang="en-US" sz="1200" b="1" dirty="0" err="1"/>
              <a:t>Hetty</a:t>
            </a:r>
            <a:r>
              <a:rPr lang="en-US" sz="1200" b="1" dirty="0"/>
              <a:t> </a:t>
            </a:r>
            <a:r>
              <a:rPr lang="en-US" sz="1200" b="1" dirty="0" err="1"/>
              <a:t>Meileni</a:t>
            </a:r>
            <a:r>
              <a:rPr lang="en-US" sz="1200" b="1" dirty="0"/>
              <a:t>, </a:t>
            </a:r>
            <a:r>
              <a:rPr lang="en-US" sz="1200" b="1" dirty="0" err="1"/>
              <a:t>S.Kom</a:t>
            </a:r>
            <a:r>
              <a:rPr lang="en-US" sz="1200" b="1" dirty="0"/>
              <a:t>., M.T.</a:t>
            </a:r>
            <a:r>
              <a:rPr lang="en-US" sz="1200" dirty="0"/>
              <a:t> </a:t>
            </a:r>
            <a:r>
              <a:rPr lang="en-US" sz="1200" b="1" dirty="0"/>
              <a:t>(</a:t>
            </a:r>
            <a:r>
              <a:rPr lang="en-US" sz="1200" b="1" dirty="0" err="1"/>
              <a:t>Politeknik</a:t>
            </a:r>
            <a:r>
              <a:rPr lang="en-US" sz="1200" b="1" dirty="0"/>
              <a:t> </a:t>
            </a:r>
            <a:r>
              <a:rPr lang="en-US" sz="1200" b="1" dirty="0" err="1"/>
              <a:t>Negeri</a:t>
            </a:r>
            <a:r>
              <a:rPr lang="en-US" sz="1200" b="1" dirty="0"/>
              <a:t> </a:t>
            </a:r>
            <a:r>
              <a:rPr lang="en-US" sz="1200" b="1" dirty="0" err="1"/>
              <a:t>Sriwijaya</a:t>
            </a:r>
            <a:r>
              <a:rPr lang="en-US" sz="1200" b="1" dirty="0"/>
              <a:t>) ;</a:t>
            </a:r>
            <a:endParaRPr lang="en-US" sz="1200" dirty="0"/>
          </a:p>
          <a:p>
            <a:pPr marL="171450" indent="-171450" fontAlgn="b">
              <a:lnSpc>
                <a:spcPct val="110000"/>
              </a:lnSpc>
              <a:buFont typeface="Arial"/>
              <a:buChar char="•"/>
            </a:pPr>
            <a:r>
              <a:rPr lang="en-US" sz="1200" b="1" dirty="0"/>
              <a:t>I </a:t>
            </a:r>
            <a:r>
              <a:rPr lang="en-US" sz="1200" b="1" dirty="0" err="1"/>
              <a:t>Wayan</a:t>
            </a:r>
            <a:r>
              <a:rPr lang="en-US" sz="1200" b="1" dirty="0"/>
              <a:t> </a:t>
            </a:r>
            <a:r>
              <a:rPr lang="en-US" sz="1200" b="1" dirty="0" err="1"/>
              <a:t>Candra</a:t>
            </a:r>
            <a:r>
              <a:rPr lang="en-US" sz="1200" b="1" dirty="0"/>
              <a:t> </a:t>
            </a:r>
            <a:r>
              <a:rPr lang="en-US" sz="1200" b="1" dirty="0" err="1"/>
              <a:t>Winetra</a:t>
            </a:r>
            <a:r>
              <a:rPr lang="en-US" sz="1200" b="1" dirty="0"/>
              <a:t>, </a:t>
            </a:r>
            <a:r>
              <a:rPr lang="en-US" sz="1200" b="1" dirty="0" err="1"/>
              <a:t>S.Kom</a:t>
            </a:r>
            <a:r>
              <a:rPr lang="en-US" sz="1200" b="1" dirty="0"/>
              <a:t>., </a:t>
            </a:r>
            <a:r>
              <a:rPr lang="en-US" sz="1200" b="1" dirty="0" err="1"/>
              <a:t>M.Kom</a:t>
            </a:r>
            <a:r>
              <a:rPr lang="en-US" sz="1200" dirty="0"/>
              <a:t> </a:t>
            </a:r>
            <a:r>
              <a:rPr lang="en-US" sz="1200" b="1" dirty="0"/>
              <a:t>(</a:t>
            </a:r>
            <a:r>
              <a:rPr lang="en-US" sz="1200" b="1" dirty="0" err="1"/>
              <a:t>Politeknik</a:t>
            </a:r>
            <a:r>
              <a:rPr lang="en-US" sz="1200" b="1" dirty="0"/>
              <a:t> </a:t>
            </a:r>
            <a:r>
              <a:rPr lang="en-US" sz="1200" b="1" dirty="0" err="1"/>
              <a:t>Negeri</a:t>
            </a:r>
            <a:r>
              <a:rPr lang="en-US" sz="1200" b="1" dirty="0"/>
              <a:t> Bali) ;</a:t>
            </a:r>
            <a:endParaRPr lang="en-US" sz="1200" dirty="0"/>
          </a:p>
          <a:p>
            <a:pPr marL="171450" indent="-171450" fontAlgn="ctr">
              <a:lnSpc>
                <a:spcPct val="110000"/>
              </a:lnSpc>
              <a:buFont typeface="Arial"/>
              <a:buChar char="•"/>
            </a:pPr>
            <a:r>
              <a:rPr lang="en-US" sz="1200" b="1" dirty="0" err="1"/>
              <a:t>Irkham</a:t>
            </a:r>
            <a:r>
              <a:rPr lang="en-US" sz="1200" b="1" dirty="0"/>
              <a:t> Huda</a:t>
            </a:r>
            <a:r>
              <a:rPr lang="en-US" sz="1200" dirty="0"/>
              <a:t> </a:t>
            </a:r>
            <a:r>
              <a:rPr lang="en-US" sz="1200" b="1" dirty="0"/>
              <a:t>(</a:t>
            </a:r>
            <a:r>
              <a:rPr lang="en-US" sz="1200" b="1" dirty="0" err="1"/>
              <a:t>Vokasi</a:t>
            </a:r>
            <a:r>
              <a:rPr lang="en-US" sz="1200" b="1" dirty="0"/>
              <a:t> UGM) ;</a:t>
            </a:r>
            <a:endParaRPr lang="en-US" sz="1200" dirty="0"/>
          </a:p>
          <a:p>
            <a:pPr marL="171450" indent="-171450" fontAlgn="ctr">
              <a:lnSpc>
                <a:spcPct val="110000"/>
              </a:lnSpc>
              <a:buFont typeface="Arial"/>
              <a:buChar char="•"/>
            </a:pPr>
            <a:r>
              <a:rPr lang="en-US" sz="1200" b="1" dirty="0" err="1"/>
              <a:t>Josseano</a:t>
            </a:r>
            <a:r>
              <a:rPr lang="en-US" sz="1200" b="1" dirty="0"/>
              <a:t> </a:t>
            </a:r>
            <a:r>
              <a:rPr lang="en-US" sz="1200" b="1" dirty="0" err="1"/>
              <a:t>Amakora</a:t>
            </a:r>
            <a:r>
              <a:rPr lang="en-US" sz="1200" b="1" dirty="0"/>
              <a:t> </a:t>
            </a:r>
            <a:r>
              <a:rPr lang="en-US" sz="1200" b="1" dirty="0" err="1"/>
              <a:t>Koli</a:t>
            </a:r>
            <a:r>
              <a:rPr lang="en-US" sz="1200" b="1" dirty="0"/>
              <a:t> </a:t>
            </a:r>
            <a:r>
              <a:rPr lang="en-US" sz="1200" b="1" dirty="0" err="1"/>
              <a:t>Parera</a:t>
            </a:r>
            <a:r>
              <a:rPr lang="en-US" sz="1200" b="1" dirty="0"/>
              <a:t>, </a:t>
            </a:r>
            <a:r>
              <a:rPr lang="en-US" sz="1200" b="1" dirty="0" err="1"/>
              <a:t>S.Kom</a:t>
            </a:r>
            <a:r>
              <a:rPr lang="en-US" sz="1200" b="1" dirty="0"/>
              <a:t>., M.T.</a:t>
            </a:r>
            <a:r>
              <a:rPr lang="en-US" sz="1200" dirty="0"/>
              <a:t> </a:t>
            </a:r>
            <a:r>
              <a:rPr lang="en-US" sz="1200" b="1" dirty="0"/>
              <a:t>(</a:t>
            </a:r>
            <a:r>
              <a:rPr lang="en-US" sz="1200" b="1" dirty="0" err="1"/>
              <a:t>Politeknik</a:t>
            </a:r>
            <a:r>
              <a:rPr lang="en-US" sz="1200" b="1" dirty="0"/>
              <a:t> </a:t>
            </a:r>
            <a:r>
              <a:rPr lang="en-US" sz="1200" b="1" dirty="0" err="1"/>
              <a:t>Negeri</a:t>
            </a:r>
            <a:r>
              <a:rPr lang="en-US" sz="1200" b="1" dirty="0"/>
              <a:t> Ambon) ;</a:t>
            </a:r>
            <a:endParaRPr lang="en-US" sz="1200" dirty="0"/>
          </a:p>
          <a:p>
            <a:pPr marL="171450" indent="-171450" fontAlgn="b">
              <a:lnSpc>
                <a:spcPct val="110000"/>
              </a:lnSpc>
              <a:buFont typeface="Arial"/>
              <a:buChar char="•"/>
            </a:pPr>
            <a:r>
              <a:rPr lang="en-US" sz="1200" b="1" dirty="0"/>
              <a:t>I </a:t>
            </a:r>
            <a:r>
              <a:rPr lang="en-US" sz="1200" b="1" dirty="0" err="1"/>
              <a:t>Komang</a:t>
            </a:r>
            <a:r>
              <a:rPr lang="en-US" sz="1200" b="1" dirty="0"/>
              <a:t> </a:t>
            </a:r>
            <a:r>
              <a:rPr lang="en-US" sz="1200" b="1" dirty="0" err="1"/>
              <a:t>Sugiartha</a:t>
            </a:r>
            <a:r>
              <a:rPr lang="en-US" sz="1200" b="1" dirty="0"/>
              <a:t>, </a:t>
            </a:r>
            <a:r>
              <a:rPr lang="en-US" sz="1200" b="1" dirty="0" err="1"/>
              <a:t>S.Kom</a:t>
            </a:r>
            <a:r>
              <a:rPr lang="en-US" sz="1200" b="1" dirty="0"/>
              <a:t>., MMSI</a:t>
            </a:r>
            <a:r>
              <a:rPr lang="en-US" sz="1200" dirty="0"/>
              <a:t> </a:t>
            </a:r>
            <a:r>
              <a:rPr lang="en-US" sz="1200" b="1" dirty="0"/>
              <a:t>(</a:t>
            </a:r>
            <a:r>
              <a:rPr lang="en-US" sz="1200" b="1" dirty="0" err="1"/>
              <a:t>Universitas</a:t>
            </a:r>
            <a:r>
              <a:rPr lang="en-US" sz="1200" b="1" dirty="0"/>
              <a:t> </a:t>
            </a:r>
            <a:r>
              <a:rPr lang="en-US" sz="1200" b="1" dirty="0" err="1"/>
              <a:t>Gunadarma</a:t>
            </a:r>
            <a:r>
              <a:rPr lang="en-US" sz="1200" b="1" dirty="0"/>
              <a:t>) ;</a:t>
            </a:r>
            <a:endParaRPr lang="en-US" sz="1200" dirty="0"/>
          </a:p>
          <a:p>
            <a:pPr marL="171450" indent="-171450" fontAlgn="b">
              <a:lnSpc>
                <a:spcPct val="110000"/>
              </a:lnSpc>
              <a:buFont typeface="Arial"/>
              <a:buChar char="•"/>
            </a:pPr>
            <a:r>
              <a:rPr lang="en-US" sz="1200" b="1" dirty="0"/>
              <a:t>Lucia Sri Istiyowati, </a:t>
            </a:r>
            <a:r>
              <a:rPr lang="en-US" sz="1200" b="1" dirty="0" err="1"/>
              <a:t>M.Kom</a:t>
            </a:r>
            <a:r>
              <a:rPr lang="en-US" sz="1200" dirty="0"/>
              <a:t> </a:t>
            </a:r>
            <a:r>
              <a:rPr lang="en-US" sz="1200" b="1" dirty="0"/>
              <a:t>(</a:t>
            </a:r>
            <a:r>
              <a:rPr lang="en-US" sz="1200" b="1" dirty="0" err="1"/>
              <a:t>Institut</a:t>
            </a:r>
            <a:r>
              <a:rPr lang="en-US" sz="1200" b="1" dirty="0"/>
              <a:t> </a:t>
            </a:r>
            <a:r>
              <a:rPr lang="en-US" sz="1200" b="1" dirty="0" err="1"/>
              <a:t>Perbanas</a:t>
            </a:r>
            <a:r>
              <a:rPr lang="en-US" sz="1200" b="1" dirty="0"/>
              <a:t>) ;</a:t>
            </a:r>
            <a:endParaRPr lang="en-US" sz="1200" dirty="0"/>
          </a:p>
          <a:p>
            <a:pPr marL="171450" indent="-171450" fontAlgn="ctr">
              <a:lnSpc>
                <a:spcPct val="110000"/>
              </a:lnSpc>
              <a:buFont typeface="Arial"/>
              <a:buChar char="•"/>
            </a:pPr>
            <a:r>
              <a:rPr lang="en-US" sz="1200" b="1" dirty="0" err="1"/>
              <a:t>Maksy</a:t>
            </a:r>
            <a:r>
              <a:rPr lang="en-US" sz="1200" b="1" dirty="0"/>
              <a:t> </a:t>
            </a:r>
            <a:r>
              <a:rPr lang="en-US" sz="1200" b="1" dirty="0" err="1"/>
              <a:t>Sendiang,ST,MIT</a:t>
            </a:r>
            <a:r>
              <a:rPr lang="en-US" sz="1200" dirty="0"/>
              <a:t> </a:t>
            </a:r>
            <a:r>
              <a:rPr lang="en-US" sz="1200" b="1" dirty="0"/>
              <a:t>(</a:t>
            </a:r>
            <a:r>
              <a:rPr lang="en-US" sz="1200" b="1" dirty="0" err="1"/>
              <a:t>Politeknik</a:t>
            </a:r>
            <a:r>
              <a:rPr lang="en-US" sz="1200" b="1" dirty="0"/>
              <a:t> </a:t>
            </a:r>
            <a:r>
              <a:rPr lang="en-US" sz="1200" b="1" dirty="0" err="1"/>
              <a:t>Negeri</a:t>
            </a:r>
            <a:r>
              <a:rPr lang="en-US" sz="1200" b="1" dirty="0"/>
              <a:t> Manado) ;</a:t>
            </a:r>
            <a:endParaRPr lang="en-US" sz="1200" dirty="0"/>
          </a:p>
          <a:p>
            <a:pPr marL="171450" indent="-171450" fontAlgn="b">
              <a:lnSpc>
                <a:spcPct val="110000"/>
              </a:lnSpc>
              <a:buFont typeface="Arial"/>
              <a:buChar char="•"/>
            </a:pPr>
            <a:r>
              <a:rPr lang="en-US" sz="1200" b="1" dirty="0" err="1"/>
              <a:t>Medi</a:t>
            </a:r>
            <a:r>
              <a:rPr lang="en-US" sz="1200" b="1" dirty="0"/>
              <a:t> </a:t>
            </a:r>
            <a:r>
              <a:rPr lang="en-US" sz="1200" b="1" dirty="0" err="1"/>
              <a:t>Noviana</a:t>
            </a:r>
            <a:r>
              <a:rPr lang="en-US" sz="1200" b="1" dirty="0"/>
              <a:t> (</a:t>
            </a:r>
            <a:r>
              <a:rPr lang="en-US" sz="1200" b="1" dirty="0" err="1"/>
              <a:t>Universitas</a:t>
            </a:r>
            <a:r>
              <a:rPr lang="en-US" sz="1200" b="1" dirty="0"/>
              <a:t> </a:t>
            </a:r>
            <a:r>
              <a:rPr lang="en-US" sz="1200" b="1" dirty="0" err="1"/>
              <a:t>Gunadarma</a:t>
            </a:r>
            <a:r>
              <a:rPr lang="en-US" sz="1200" b="1" dirty="0"/>
              <a:t>) ;</a:t>
            </a:r>
            <a:endParaRPr lang="en-US" sz="1200" dirty="0"/>
          </a:p>
          <a:p>
            <a:pPr marL="171450" indent="-171450" fontAlgn="ctr">
              <a:lnSpc>
                <a:spcPct val="110000"/>
              </a:lnSpc>
              <a:buFont typeface="Arial"/>
              <a:buChar char="•"/>
            </a:pPr>
            <a:r>
              <a:rPr lang="en-US" sz="1200" b="1" dirty="0"/>
              <a:t>Muhammad </a:t>
            </a:r>
            <a:r>
              <a:rPr lang="en-US" sz="1200" b="1" dirty="0" err="1"/>
              <a:t>Nashrullah</a:t>
            </a:r>
            <a:r>
              <a:rPr lang="en-US" sz="1200" b="1" dirty="0"/>
              <a:t> (</a:t>
            </a:r>
            <a:r>
              <a:rPr lang="en-US" sz="1200" b="1" dirty="0" err="1"/>
              <a:t>Politeknik</a:t>
            </a:r>
            <a:r>
              <a:rPr lang="en-US" sz="1200" b="1" dirty="0"/>
              <a:t> </a:t>
            </a:r>
            <a:r>
              <a:rPr lang="en-US" sz="1200" b="1" dirty="0" err="1"/>
              <a:t>Negeri</a:t>
            </a:r>
            <a:r>
              <a:rPr lang="en-US" sz="1200" b="1" dirty="0"/>
              <a:t> </a:t>
            </a:r>
            <a:r>
              <a:rPr lang="en-US" sz="1200" b="1" dirty="0" err="1"/>
              <a:t>Batam</a:t>
            </a:r>
            <a:r>
              <a:rPr lang="en-US" sz="1200" b="1" dirty="0"/>
              <a:t>) ;</a:t>
            </a:r>
            <a:endParaRPr lang="en-US" sz="1200" dirty="0"/>
          </a:p>
          <a:p>
            <a:pPr marL="171450" indent="-171450" fontAlgn="ctr">
              <a:lnSpc>
                <a:spcPct val="110000"/>
              </a:lnSpc>
              <a:buFont typeface="Arial"/>
              <a:buChar char="•"/>
            </a:pPr>
            <a:r>
              <a:rPr lang="en-US" sz="1200" b="1" dirty="0"/>
              <a:t>Nat. I Made </a:t>
            </a:r>
            <a:r>
              <a:rPr lang="en-US" sz="1200" b="1" dirty="0" err="1"/>
              <a:t>Wiryana</a:t>
            </a:r>
            <a:r>
              <a:rPr lang="en-US" sz="1200" b="1" dirty="0"/>
              <a:t>, </a:t>
            </a:r>
            <a:r>
              <a:rPr lang="en-US" sz="1200" b="1" dirty="0" err="1"/>
              <a:t>S.Si</a:t>
            </a:r>
            <a:r>
              <a:rPr lang="en-US" sz="1200" b="1" dirty="0"/>
              <a:t>., </a:t>
            </a:r>
            <a:r>
              <a:rPr lang="en-US" sz="1200" b="1" dirty="0" err="1"/>
              <a:t>S.Kom</a:t>
            </a:r>
            <a:r>
              <a:rPr lang="en-US" sz="1200" b="1" dirty="0"/>
              <a:t>., M.Sc. (</a:t>
            </a:r>
            <a:r>
              <a:rPr lang="en-US" sz="1200" b="1" dirty="0" err="1"/>
              <a:t>Universitas</a:t>
            </a:r>
            <a:r>
              <a:rPr lang="en-US" sz="1200" b="1" dirty="0"/>
              <a:t> </a:t>
            </a:r>
            <a:r>
              <a:rPr lang="en-US" sz="1200" b="1" dirty="0" err="1"/>
              <a:t>Gunadarma</a:t>
            </a:r>
            <a:r>
              <a:rPr lang="en-US" sz="1200" b="1" dirty="0"/>
              <a:t>) ;</a:t>
            </a:r>
            <a:endParaRPr lang="en-US" sz="1200" dirty="0"/>
          </a:p>
          <a:p>
            <a:pPr marL="171450" indent="-171450" fontAlgn="ctr">
              <a:lnSpc>
                <a:spcPct val="110000"/>
              </a:lnSpc>
              <a:buFont typeface="Arial"/>
              <a:buChar char="•"/>
            </a:pPr>
            <a:r>
              <a:rPr lang="en-US" sz="1200" b="1" dirty="0"/>
              <a:t>Rika </a:t>
            </a:r>
            <a:r>
              <a:rPr lang="en-US" sz="1200" b="1" dirty="0" err="1"/>
              <a:t>Idmayanti</a:t>
            </a:r>
            <a:r>
              <a:rPr lang="en-US" sz="1200" b="1" dirty="0"/>
              <a:t>, ST, </a:t>
            </a:r>
            <a:r>
              <a:rPr lang="en-US" sz="1200" b="1" dirty="0" err="1"/>
              <a:t>M.Kom</a:t>
            </a:r>
            <a:r>
              <a:rPr lang="en-US" sz="1200" b="1" dirty="0"/>
              <a:t> (</a:t>
            </a:r>
            <a:r>
              <a:rPr lang="en-US" sz="1200" b="1" dirty="0" err="1"/>
              <a:t>Politeknik</a:t>
            </a:r>
            <a:r>
              <a:rPr lang="en-US" sz="1200" b="1" dirty="0"/>
              <a:t> </a:t>
            </a:r>
            <a:r>
              <a:rPr lang="en-US" sz="1200" b="1" dirty="0" err="1"/>
              <a:t>Negeri</a:t>
            </a:r>
            <a:r>
              <a:rPr lang="en-US" sz="1200" b="1" dirty="0"/>
              <a:t> Padang) ;</a:t>
            </a:r>
            <a:endParaRPr lang="en-US" sz="1200" dirty="0"/>
          </a:p>
          <a:p>
            <a:pPr marL="171450" indent="-171450" fontAlgn="ctr">
              <a:lnSpc>
                <a:spcPct val="110000"/>
              </a:lnSpc>
              <a:buFont typeface="Arial"/>
              <a:buChar char="•"/>
            </a:pPr>
            <a:r>
              <a:rPr lang="en-US" sz="1200" b="1" dirty="0" err="1"/>
              <a:t>Rizky</a:t>
            </a:r>
            <a:r>
              <a:rPr lang="en-US" sz="1200" b="1" dirty="0"/>
              <a:t> </a:t>
            </a:r>
            <a:r>
              <a:rPr lang="en-US" sz="1200" b="1" dirty="0" err="1"/>
              <a:t>Yuniar</a:t>
            </a:r>
            <a:r>
              <a:rPr lang="en-US" sz="1200" b="1" dirty="0"/>
              <a:t> </a:t>
            </a:r>
            <a:r>
              <a:rPr lang="en-US" sz="1200" b="1" dirty="0" err="1"/>
              <a:t>Hakkun</a:t>
            </a:r>
            <a:r>
              <a:rPr lang="en-US" sz="1200" b="1" dirty="0"/>
              <a:t> (</a:t>
            </a:r>
            <a:r>
              <a:rPr lang="en-US" sz="1200" b="1" dirty="0" err="1"/>
              <a:t>Politeknik</a:t>
            </a:r>
            <a:r>
              <a:rPr lang="en-US" sz="1200" b="1" dirty="0"/>
              <a:t> </a:t>
            </a:r>
            <a:r>
              <a:rPr lang="en-US" sz="1200" b="1" dirty="0" err="1"/>
              <a:t>Elektronik</a:t>
            </a:r>
            <a:r>
              <a:rPr lang="en-US" sz="1200" b="1" dirty="0"/>
              <a:t> </a:t>
            </a:r>
            <a:r>
              <a:rPr lang="en-US" sz="1200" b="1" dirty="0" err="1"/>
              <a:t>Negeri</a:t>
            </a:r>
            <a:r>
              <a:rPr lang="en-US" sz="1200" b="1" dirty="0"/>
              <a:t> Surabaya) ;</a:t>
            </a:r>
            <a:endParaRPr lang="en-US" sz="1200" dirty="0"/>
          </a:p>
          <a:p>
            <a:pPr marL="171450" indent="-171450" fontAlgn="ctr">
              <a:lnSpc>
                <a:spcPct val="110000"/>
              </a:lnSpc>
              <a:buFont typeface="Arial"/>
              <a:buChar char="•"/>
            </a:pPr>
            <a:r>
              <a:rPr lang="en-US" sz="1200" b="1" dirty="0"/>
              <a:t>Robinson </a:t>
            </a:r>
            <a:r>
              <a:rPr lang="en-US" sz="1200" b="1" dirty="0" err="1"/>
              <a:t>A.Wadu,ST.,MT</a:t>
            </a:r>
            <a:r>
              <a:rPr lang="en-US" sz="1200" b="1" dirty="0"/>
              <a:t> (</a:t>
            </a:r>
            <a:r>
              <a:rPr lang="en-US" sz="1200" b="1" dirty="0" err="1"/>
              <a:t>Politeknik</a:t>
            </a:r>
            <a:r>
              <a:rPr lang="en-US" sz="1200" b="1" dirty="0"/>
              <a:t> </a:t>
            </a:r>
            <a:r>
              <a:rPr lang="en-US" sz="1200" b="1" dirty="0" err="1"/>
              <a:t>Negeri</a:t>
            </a:r>
            <a:r>
              <a:rPr lang="en-US" sz="1200" b="1" dirty="0"/>
              <a:t> </a:t>
            </a:r>
            <a:r>
              <a:rPr lang="en-US" sz="1200" b="1" dirty="0" err="1"/>
              <a:t>Kupang</a:t>
            </a:r>
            <a:r>
              <a:rPr lang="en-US" sz="1200" b="1" dirty="0"/>
              <a:t>) ;</a:t>
            </a:r>
            <a:endParaRPr lang="en-US" sz="1200" dirty="0"/>
          </a:p>
          <a:p>
            <a:pPr marL="171450" indent="-171450" fontAlgn="ctr">
              <a:lnSpc>
                <a:spcPct val="110000"/>
              </a:lnSpc>
              <a:buFont typeface="Arial"/>
              <a:buChar char="•"/>
            </a:pPr>
            <a:r>
              <a:rPr lang="en-US" sz="1200" b="1" dirty="0" err="1"/>
              <a:t>Roslina</a:t>
            </a:r>
            <a:r>
              <a:rPr lang="en-US" sz="1200" b="1" dirty="0"/>
              <a:t>. M.IT (</a:t>
            </a:r>
            <a:r>
              <a:rPr lang="en-US" sz="1200" b="1" dirty="0" err="1"/>
              <a:t>Politeknik</a:t>
            </a:r>
            <a:r>
              <a:rPr lang="en-US" sz="1200" b="1" dirty="0"/>
              <a:t> </a:t>
            </a:r>
            <a:r>
              <a:rPr lang="en-US" sz="1200" b="1" dirty="0" err="1"/>
              <a:t>Negeri</a:t>
            </a:r>
            <a:r>
              <a:rPr lang="en-US" sz="1200" b="1" dirty="0"/>
              <a:t> Medan) ;</a:t>
            </a:r>
            <a:endParaRPr lang="en-US" sz="1200" dirty="0"/>
          </a:p>
          <a:p>
            <a:pPr marL="171450" indent="-171450" fontAlgn="ctr">
              <a:lnSpc>
                <a:spcPct val="110000"/>
              </a:lnSpc>
              <a:buFont typeface="Arial"/>
              <a:buChar char="•"/>
            </a:pPr>
            <a:r>
              <a:rPr lang="en-US" sz="1200" b="1" dirty="0" err="1"/>
              <a:t>Sukamto</a:t>
            </a:r>
            <a:r>
              <a:rPr lang="en-US" sz="1200" b="1" dirty="0"/>
              <a:t>, </a:t>
            </a:r>
            <a:r>
              <a:rPr lang="en-US" sz="1200" b="1" dirty="0" err="1"/>
              <a:t>SKom</a:t>
            </a:r>
            <a:r>
              <a:rPr lang="en-US" sz="1200" b="1" dirty="0"/>
              <a:t>., MT. (</a:t>
            </a:r>
            <a:r>
              <a:rPr lang="en-US" sz="1200" b="1" dirty="0" err="1"/>
              <a:t>Politeknik</a:t>
            </a:r>
            <a:r>
              <a:rPr lang="en-US" sz="1200" b="1" dirty="0"/>
              <a:t> </a:t>
            </a:r>
            <a:r>
              <a:rPr lang="en-US" sz="1200" b="1" dirty="0" err="1"/>
              <a:t>Negeri</a:t>
            </a:r>
            <a:r>
              <a:rPr lang="en-US" sz="1200" b="1" dirty="0"/>
              <a:t> Semarang) ;</a:t>
            </a:r>
            <a:endParaRPr lang="en-US" sz="1200" dirty="0"/>
          </a:p>
          <a:p>
            <a:pPr marL="171450" indent="-171450" fontAlgn="ctr">
              <a:lnSpc>
                <a:spcPct val="110000"/>
              </a:lnSpc>
              <a:buFont typeface="Arial"/>
              <a:buChar char="•"/>
            </a:pPr>
            <a:r>
              <a:rPr lang="en-US" sz="1200" b="1" dirty="0" err="1"/>
              <a:t>Syamsi</a:t>
            </a:r>
            <a:r>
              <a:rPr lang="en-US" sz="1200" b="1" dirty="0"/>
              <a:t> </a:t>
            </a:r>
            <a:r>
              <a:rPr lang="en-US" sz="1200" b="1" dirty="0" err="1"/>
              <a:t>Dwi</a:t>
            </a:r>
            <a:r>
              <a:rPr lang="en-US" sz="1200" b="1" dirty="0"/>
              <a:t> </a:t>
            </a:r>
            <a:r>
              <a:rPr lang="en-US" sz="1200" b="1" dirty="0" err="1"/>
              <a:t>Cahya</a:t>
            </a:r>
            <a:r>
              <a:rPr lang="en-US" sz="1200" b="1" dirty="0"/>
              <a:t>, </a:t>
            </a:r>
            <a:r>
              <a:rPr lang="en-US" sz="1200" b="1" dirty="0" err="1"/>
              <a:t>M.Kom</a:t>
            </a:r>
            <a:r>
              <a:rPr lang="en-US" sz="1200" b="1" dirty="0"/>
              <a:t>. (</a:t>
            </a:r>
            <a:r>
              <a:rPr lang="en-US" sz="1200" b="1" dirty="0" err="1"/>
              <a:t>Politeknik</a:t>
            </a:r>
            <a:r>
              <a:rPr lang="en-US" sz="1200" b="1" dirty="0"/>
              <a:t> </a:t>
            </a:r>
            <a:r>
              <a:rPr lang="en-US" sz="1200" b="1" dirty="0" err="1"/>
              <a:t>Negeri</a:t>
            </a:r>
            <a:r>
              <a:rPr lang="en-US" sz="1200" b="1" dirty="0"/>
              <a:t> Jakarta) ;</a:t>
            </a:r>
            <a:endParaRPr lang="en-US" sz="1200" dirty="0"/>
          </a:p>
          <a:p>
            <a:pPr marL="171450" indent="-171450" fontAlgn="ctr">
              <a:lnSpc>
                <a:spcPct val="110000"/>
              </a:lnSpc>
              <a:buFont typeface="Arial"/>
              <a:buChar char="•"/>
            </a:pPr>
            <a:r>
              <a:rPr lang="en-US" sz="1200" b="1" dirty="0" err="1"/>
              <a:t>Syamsul</a:t>
            </a:r>
            <a:r>
              <a:rPr lang="en-US" sz="1200" b="1" dirty="0"/>
              <a:t> </a:t>
            </a:r>
            <a:r>
              <a:rPr lang="en-US" sz="1200" b="1" dirty="0" err="1"/>
              <a:t>Arifin</a:t>
            </a:r>
            <a:r>
              <a:rPr lang="en-US" sz="1200" b="1" dirty="0"/>
              <a:t>, </a:t>
            </a:r>
            <a:r>
              <a:rPr lang="en-US" sz="1200" b="1" dirty="0" err="1"/>
              <a:t>S.Kom</a:t>
            </a:r>
            <a:r>
              <a:rPr lang="en-US" sz="1200" b="1" dirty="0"/>
              <a:t>, M.Cs (</a:t>
            </a:r>
            <a:r>
              <a:rPr lang="en-US" sz="1200" b="1" dirty="0" err="1"/>
              <a:t>Politeknik</a:t>
            </a:r>
            <a:r>
              <a:rPr lang="en-US" sz="1200" b="1" dirty="0"/>
              <a:t> </a:t>
            </a:r>
            <a:r>
              <a:rPr lang="en-US" sz="1200" b="1" dirty="0" err="1"/>
              <a:t>Negeri</a:t>
            </a:r>
            <a:r>
              <a:rPr lang="en-US" sz="1200" b="1" dirty="0"/>
              <a:t> </a:t>
            </a:r>
            <a:r>
              <a:rPr lang="en-US" sz="1200" b="1" dirty="0" err="1"/>
              <a:t>Jember</a:t>
            </a:r>
            <a:r>
              <a:rPr lang="en-US" sz="1200" b="1" dirty="0"/>
              <a:t>) ;</a:t>
            </a:r>
            <a:endParaRPr lang="en-US" sz="1200" dirty="0"/>
          </a:p>
          <a:p>
            <a:pPr marL="171450" indent="-171450" fontAlgn="b">
              <a:lnSpc>
                <a:spcPct val="110000"/>
              </a:lnSpc>
              <a:buFont typeface="Arial"/>
              <a:buChar char="•"/>
            </a:pPr>
            <a:r>
              <a:rPr lang="en-US" sz="1200" b="1" dirty="0" err="1"/>
              <a:t>Usmanudin</a:t>
            </a:r>
            <a:r>
              <a:rPr lang="en-US" sz="1200" b="1" dirty="0"/>
              <a:t> (</a:t>
            </a:r>
            <a:r>
              <a:rPr lang="en-US" sz="1200" b="1" dirty="0" err="1"/>
              <a:t>Universitas</a:t>
            </a:r>
            <a:r>
              <a:rPr lang="en-US" sz="1200" b="1" dirty="0"/>
              <a:t> </a:t>
            </a:r>
            <a:r>
              <a:rPr lang="en-US" sz="1200" b="1" dirty="0" err="1"/>
              <a:t>Gunadarma</a:t>
            </a:r>
            <a:r>
              <a:rPr lang="en-US" sz="1200" b="1" dirty="0"/>
              <a:t>) ;</a:t>
            </a:r>
            <a:endParaRPr lang="en-US" sz="1200" dirty="0"/>
          </a:p>
          <a:p>
            <a:pPr marL="171450" indent="-171450">
              <a:lnSpc>
                <a:spcPct val="110000"/>
              </a:lnSpc>
              <a:buFont typeface="Arial"/>
              <a:buChar char="•"/>
            </a:pPr>
            <a:r>
              <a:rPr lang="en-US" sz="1200" b="1" dirty="0" err="1"/>
              <a:t>Wandy</a:t>
            </a:r>
            <a:r>
              <a:rPr lang="en-US" sz="1200" b="1" dirty="0"/>
              <a:t> </a:t>
            </a:r>
            <a:r>
              <a:rPr lang="en-US" sz="1200" b="1" dirty="0" err="1"/>
              <a:t>Alifha</a:t>
            </a:r>
            <a:r>
              <a:rPr lang="en-US" sz="1200" b="1" dirty="0"/>
              <a:t> </a:t>
            </a:r>
            <a:r>
              <a:rPr lang="en-US" sz="1200" b="1" dirty="0" err="1"/>
              <a:t>Saputra</a:t>
            </a:r>
            <a:r>
              <a:rPr lang="en-US" sz="1200" b="1" dirty="0"/>
              <a:t> (</a:t>
            </a:r>
            <a:r>
              <a:rPr lang="en-US" sz="1200" b="1" dirty="0" err="1"/>
              <a:t>Politeknik</a:t>
            </a:r>
            <a:r>
              <a:rPr lang="en-US" sz="1200" b="1" dirty="0"/>
              <a:t> </a:t>
            </a:r>
            <a:r>
              <a:rPr lang="en-US" sz="1200" b="1" dirty="0" err="1"/>
              <a:t>Negeri</a:t>
            </a:r>
            <a:r>
              <a:rPr lang="en-US" sz="1200" b="1" dirty="0"/>
              <a:t> Banjarmasin) ;</a:t>
            </a:r>
            <a:r>
              <a:rPr lang="en-US" sz="1200" dirty="0"/>
              <a:t> </a:t>
            </a:r>
          </a:p>
        </p:txBody>
      </p:sp>
    </p:spTree>
    <p:extLst>
      <p:ext uri="{BB962C8B-B14F-4D97-AF65-F5344CB8AC3E}">
        <p14:creationId xmlns:p14="http://schemas.microsoft.com/office/powerpoint/2010/main" val="198980325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0" indent="0">
              <a:buNone/>
            </a:pPr>
            <a:endParaRPr lang="en-US" sz="3200" dirty="0" smtClean="0"/>
          </a:p>
          <a:p>
            <a:pPr marL="0" indent="0">
              <a:buNone/>
            </a:pPr>
            <a:r>
              <a:rPr lang="en-US" b="0" dirty="0"/>
              <a:t>Mobile security assessment </a:t>
            </a:r>
            <a:r>
              <a:rPr lang="en-US" b="0" dirty="0" err="1"/>
              <a:t>dapat</a:t>
            </a:r>
            <a:r>
              <a:rPr lang="en-US" b="0" dirty="0"/>
              <a:t> </a:t>
            </a:r>
            <a:r>
              <a:rPr lang="en-US" b="0" dirty="0" err="1"/>
              <a:t>dilakukan</a:t>
            </a:r>
            <a:r>
              <a:rPr lang="en-US" b="0" dirty="0"/>
              <a:t> </a:t>
            </a:r>
            <a:r>
              <a:rPr lang="en-US" b="0" dirty="0" err="1"/>
              <a:t>dengan</a:t>
            </a:r>
            <a:r>
              <a:rPr lang="en-US" b="0" dirty="0"/>
              <a:t> </a:t>
            </a:r>
            <a:r>
              <a:rPr lang="en-US" b="0" dirty="0" err="1"/>
              <a:t>melakukan</a:t>
            </a:r>
            <a:r>
              <a:rPr lang="en-US" b="0" dirty="0"/>
              <a:t> </a:t>
            </a:r>
            <a:r>
              <a:rPr lang="en-US" b="0" dirty="0" err="1"/>
              <a:t>pengujian</a:t>
            </a:r>
            <a:r>
              <a:rPr lang="en-US" b="0" dirty="0"/>
              <a:t> </a:t>
            </a:r>
            <a:r>
              <a:rPr lang="en-US" b="0" dirty="0" err="1"/>
              <a:t>pada</a:t>
            </a:r>
            <a:r>
              <a:rPr lang="en-US" b="0" dirty="0"/>
              <a:t> </a:t>
            </a:r>
            <a:r>
              <a:rPr lang="en-US" b="0" dirty="0" err="1"/>
              <a:t>aplikasi</a:t>
            </a:r>
            <a:r>
              <a:rPr lang="en-US" b="0" dirty="0"/>
              <a:t> yang </a:t>
            </a:r>
            <a:r>
              <a:rPr lang="en-US" b="0" dirty="0" err="1"/>
              <a:t>sedang</a:t>
            </a:r>
            <a:r>
              <a:rPr lang="en-US" b="0" dirty="0"/>
              <a:t> </a:t>
            </a:r>
            <a:r>
              <a:rPr lang="en-US" b="0" dirty="0" err="1"/>
              <a:t>dijalankan</a:t>
            </a:r>
            <a:r>
              <a:rPr lang="en-US" b="0" dirty="0"/>
              <a:t> </a:t>
            </a:r>
            <a:r>
              <a:rPr lang="en-US" b="0" dirty="0" err="1"/>
              <a:t>atau</a:t>
            </a:r>
            <a:r>
              <a:rPr lang="en-US" b="0" dirty="0"/>
              <a:t> </a:t>
            </a:r>
            <a:r>
              <a:rPr lang="en-US" b="0" dirty="0" err="1"/>
              <a:t>pada</a:t>
            </a:r>
            <a:r>
              <a:rPr lang="en-US" b="0" dirty="0"/>
              <a:t> </a:t>
            </a:r>
            <a:r>
              <a:rPr lang="en-US" b="0" dirty="0" err="1"/>
              <a:t>aplikasi</a:t>
            </a:r>
            <a:r>
              <a:rPr lang="en-US" b="0" dirty="0"/>
              <a:t> yang </a:t>
            </a:r>
            <a:r>
              <a:rPr lang="en-US" b="0" dirty="0" err="1"/>
              <a:t>sedang</a:t>
            </a:r>
            <a:r>
              <a:rPr lang="en-US" b="0" dirty="0"/>
              <a:t> </a:t>
            </a:r>
            <a:r>
              <a:rPr lang="en-US" b="0" dirty="0" err="1"/>
              <a:t>tidak</a:t>
            </a:r>
            <a:r>
              <a:rPr lang="en-US" b="0" dirty="0"/>
              <a:t> </a:t>
            </a:r>
            <a:r>
              <a:rPr lang="en-US" b="0" dirty="0" err="1" smtClean="0"/>
              <a:t>dijalankan</a:t>
            </a:r>
            <a:r>
              <a:rPr lang="en-US" b="0" dirty="0" smtClean="0"/>
              <a:t>.</a:t>
            </a:r>
          </a:p>
          <a:p>
            <a:pPr marL="0" indent="0">
              <a:buNone/>
            </a:pPr>
            <a:r>
              <a:rPr lang="en-US" b="0" dirty="0" err="1"/>
              <a:t>M</a:t>
            </a:r>
            <a:r>
              <a:rPr lang="en-US" b="0" dirty="0" err="1" smtClean="0"/>
              <a:t>etodologi</a:t>
            </a:r>
            <a:r>
              <a:rPr lang="en-US" b="0" dirty="0" smtClean="0"/>
              <a:t> </a:t>
            </a:r>
            <a:r>
              <a:rPr lang="en-US" b="0" dirty="0" err="1"/>
              <a:t>pengujian</a:t>
            </a:r>
            <a:r>
              <a:rPr lang="en-US" b="0" dirty="0"/>
              <a:t> </a:t>
            </a:r>
            <a:r>
              <a:rPr lang="en-US" b="0" dirty="0" err="1"/>
              <a:t>aplikasi</a:t>
            </a:r>
            <a:r>
              <a:rPr lang="en-US" b="0" dirty="0"/>
              <a:t> mobile </a:t>
            </a:r>
            <a:r>
              <a:rPr lang="en-US" b="0" dirty="0" smtClean="0"/>
              <a:t>:</a:t>
            </a:r>
          </a:p>
          <a:p>
            <a:pPr marL="514350" indent="-514350">
              <a:buAutoNum type="arabicPeriod"/>
            </a:pPr>
            <a:r>
              <a:rPr lang="en-US" b="0" dirty="0" err="1" smtClean="0"/>
              <a:t>Analisis</a:t>
            </a:r>
            <a:r>
              <a:rPr lang="en-US" b="0" dirty="0" smtClean="0"/>
              <a:t> </a:t>
            </a:r>
            <a:r>
              <a:rPr lang="en-US" b="0" dirty="0" err="1"/>
              <a:t>Dinamik</a:t>
            </a:r>
            <a:r>
              <a:rPr lang="en-US" b="0" dirty="0"/>
              <a:t> (Dynamic Analysis</a:t>
            </a:r>
            <a:r>
              <a:rPr lang="en-US" b="0" dirty="0" smtClean="0"/>
              <a:t>)</a:t>
            </a:r>
          </a:p>
          <a:p>
            <a:pPr marL="514350" indent="-514350">
              <a:buAutoNum type="arabicPeriod"/>
            </a:pPr>
            <a:r>
              <a:rPr lang="en-US" b="0" dirty="0" err="1"/>
              <a:t>Analisis</a:t>
            </a:r>
            <a:r>
              <a:rPr lang="en-US" b="0" dirty="0"/>
              <a:t> </a:t>
            </a:r>
            <a:r>
              <a:rPr lang="en-US" b="0" dirty="0" err="1"/>
              <a:t>Statis</a:t>
            </a:r>
            <a:r>
              <a:rPr lang="en-US" b="0" dirty="0"/>
              <a:t> (Static Analysis)</a:t>
            </a:r>
          </a:p>
        </p:txBody>
      </p:sp>
      <p:sp>
        <p:nvSpPr>
          <p:cNvPr id="6" name="Rectangle 5"/>
          <p:cNvSpPr/>
          <p:nvPr/>
        </p:nvSpPr>
        <p:spPr>
          <a:xfrm>
            <a:off x="911424" y="836712"/>
            <a:ext cx="11017224" cy="461665"/>
          </a:xfrm>
          <a:prstGeom prst="rect">
            <a:avLst/>
          </a:prstGeom>
        </p:spPr>
        <p:txBody>
          <a:bodyPr wrap="square">
            <a:spAutoFit/>
          </a:bodyPr>
          <a:lstStyle/>
          <a:p>
            <a:r>
              <a:rPr lang="en-US" sz="2400" b="1" dirty="0" smtClean="0">
                <a:solidFill>
                  <a:srgbClr val="FFFFFF"/>
                </a:solidFill>
              </a:rPr>
              <a:t>Mobile </a:t>
            </a:r>
            <a:r>
              <a:rPr lang="en-US" sz="2400" b="1" dirty="0">
                <a:solidFill>
                  <a:srgbClr val="FFFFFF"/>
                </a:solidFill>
              </a:rPr>
              <a:t>Security Assessment</a:t>
            </a:r>
            <a:endParaRPr lang="en-US" sz="3200" b="1" dirty="0">
              <a:solidFill>
                <a:srgbClr val="FFFFFF"/>
              </a:solidFill>
              <a:latin typeface="+mj-lt"/>
            </a:endParaRPr>
          </a:p>
        </p:txBody>
      </p:sp>
    </p:spTree>
    <p:extLst>
      <p:ext uri="{BB962C8B-B14F-4D97-AF65-F5344CB8AC3E}">
        <p14:creationId xmlns:p14="http://schemas.microsoft.com/office/powerpoint/2010/main" val="79696706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0" indent="0" algn="just">
              <a:buNone/>
            </a:pPr>
            <a:endParaRPr lang="en-US" sz="3200" dirty="0" smtClean="0">
              <a:latin typeface="Arial" panose="020B0604020202020204" pitchFamily="34" charset="0"/>
              <a:cs typeface="Arial" panose="020B0604020202020204" pitchFamily="34" charset="0"/>
            </a:endParaRPr>
          </a:p>
          <a:p>
            <a:pPr marL="514350" indent="-514350" algn="just">
              <a:buFont typeface="+mj-lt"/>
              <a:buAutoNum type="arabicPeriod"/>
            </a:pPr>
            <a:r>
              <a:rPr lang="en-US" b="0" dirty="0" err="1" smtClean="0">
                <a:latin typeface="Arial" panose="020B0604020202020204" pitchFamily="34" charset="0"/>
                <a:cs typeface="Arial" panose="020B0604020202020204" pitchFamily="34" charset="0"/>
              </a:rPr>
              <a:t>Ekstrak</a:t>
            </a:r>
            <a:r>
              <a:rPr lang="en-US" b="0" dirty="0" smtClean="0">
                <a:latin typeface="Arial" panose="020B0604020202020204" pitchFamily="34" charset="0"/>
                <a:cs typeface="Arial" panose="020B0604020202020204" pitchFamily="34" charset="0"/>
              </a:rPr>
              <a:t> </a:t>
            </a:r>
            <a:r>
              <a:rPr lang="en-US" b="0" dirty="0" err="1">
                <a:latin typeface="Arial" panose="020B0604020202020204" pitchFamily="34" charset="0"/>
                <a:cs typeface="Arial" panose="020B0604020202020204" pitchFamily="34" charset="0"/>
              </a:rPr>
              <a:t>aplikasi</a:t>
            </a:r>
            <a:r>
              <a:rPr lang="en-US" b="0" dirty="0">
                <a:latin typeface="Arial" panose="020B0604020202020204" pitchFamily="34" charset="0"/>
                <a:cs typeface="Arial" panose="020B0604020202020204" pitchFamily="34" charset="0"/>
              </a:rPr>
              <a:t> </a:t>
            </a:r>
            <a:r>
              <a:rPr lang="en-US" b="0" dirty="0" err="1">
                <a:latin typeface="Arial" panose="020B0604020202020204" pitchFamily="34" charset="0"/>
                <a:cs typeface="Arial" panose="020B0604020202020204" pitchFamily="34" charset="0"/>
              </a:rPr>
              <a:t>dari</a:t>
            </a:r>
            <a:r>
              <a:rPr lang="en-US" b="0" dirty="0">
                <a:latin typeface="Arial" panose="020B0604020202020204" pitchFamily="34" charset="0"/>
                <a:cs typeface="Arial" panose="020B0604020202020204" pitchFamily="34" charset="0"/>
              </a:rPr>
              <a:t> </a:t>
            </a:r>
            <a:r>
              <a:rPr lang="en-US" b="0" dirty="0" err="1">
                <a:latin typeface="Arial" panose="020B0604020202020204" pitchFamily="34" charset="0"/>
                <a:cs typeface="Arial" panose="020B0604020202020204" pitchFamily="34" charset="0"/>
              </a:rPr>
              <a:t>perangkat</a:t>
            </a:r>
            <a:r>
              <a:rPr lang="en-US" b="0" dirty="0">
                <a:latin typeface="Arial" panose="020B0604020202020204" pitchFamily="34" charset="0"/>
                <a:cs typeface="Arial" panose="020B0604020202020204" pitchFamily="34" charset="0"/>
              </a:rPr>
              <a:t> </a:t>
            </a:r>
            <a:r>
              <a:rPr lang="en-US" b="0" dirty="0" err="1">
                <a:latin typeface="Arial" panose="020B0604020202020204" pitchFamily="34" charset="0"/>
                <a:cs typeface="Arial" panose="020B0604020202020204" pitchFamily="34" charset="0"/>
              </a:rPr>
              <a:t>atau</a:t>
            </a:r>
            <a:r>
              <a:rPr lang="en-US" b="0" dirty="0">
                <a:latin typeface="Arial" panose="020B0604020202020204" pitchFamily="34" charset="0"/>
                <a:cs typeface="Arial" panose="020B0604020202020204" pitchFamily="34" charset="0"/>
              </a:rPr>
              <a:t> </a:t>
            </a:r>
            <a:r>
              <a:rPr lang="en-US" b="0" dirty="0" err="1">
                <a:latin typeface="Arial" panose="020B0604020202020204" pitchFamily="34" charset="0"/>
                <a:cs typeface="Arial" panose="020B0604020202020204" pitchFamily="34" charset="0"/>
              </a:rPr>
              <a:t>dapatkan</a:t>
            </a:r>
            <a:r>
              <a:rPr lang="en-US" b="0" dirty="0">
                <a:latin typeface="Arial" panose="020B0604020202020204" pitchFamily="34" charset="0"/>
                <a:cs typeface="Arial" panose="020B0604020202020204" pitchFamily="34" charset="0"/>
              </a:rPr>
              <a:t> </a:t>
            </a:r>
            <a:r>
              <a:rPr lang="en-US" b="0" dirty="0" err="1">
                <a:latin typeface="Arial" panose="020B0604020202020204" pitchFamily="34" charset="0"/>
                <a:cs typeface="Arial" panose="020B0604020202020204" pitchFamily="34" charset="0"/>
              </a:rPr>
              <a:t>paket</a:t>
            </a:r>
            <a:r>
              <a:rPr lang="en-US" b="0" dirty="0">
                <a:latin typeface="Arial" panose="020B0604020202020204" pitchFamily="34" charset="0"/>
                <a:cs typeface="Arial" panose="020B0604020202020204" pitchFamily="34" charset="0"/>
              </a:rPr>
              <a:t> </a:t>
            </a:r>
            <a:r>
              <a:rPr lang="en-US" b="0" dirty="0" err="1">
                <a:latin typeface="Arial" panose="020B0604020202020204" pitchFamily="34" charset="0"/>
                <a:cs typeface="Arial" panose="020B0604020202020204" pitchFamily="34" charset="0"/>
              </a:rPr>
              <a:t>aplikasi</a:t>
            </a:r>
            <a:r>
              <a:rPr lang="en-US" b="0" dirty="0">
                <a:latin typeface="Arial" panose="020B0604020202020204" pitchFamily="34" charset="0"/>
                <a:cs typeface="Arial" panose="020B0604020202020204" pitchFamily="34" charset="0"/>
              </a:rPr>
              <a:t> </a:t>
            </a:r>
            <a:r>
              <a:rPr lang="en-US" b="0" dirty="0" err="1">
                <a:latin typeface="Arial" panose="020B0604020202020204" pitchFamily="34" charset="0"/>
                <a:cs typeface="Arial" panose="020B0604020202020204" pitchFamily="34" charset="0"/>
              </a:rPr>
              <a:t>dari</a:t>
            </a:r>
            <a:r>
              <a:rPr lang="en-US" b="0" dirty="0">
                <a:latin typeface="Arial" panose="020B0604020202020204" pitchFamily="34" charset="0"/>
                <a:cs typeface="Arial" panose="020B0604020202020204" pitchFamily="34" charset="0"/>
              </a:rPr>
              <a:t> </a:t>
            </a:r>
            <a:r>
              <a:rPr lang="en-US" b="0" dirty="0" err="1">
                <a:latin typeface="Arial" panose="020B0604020202020204" pitchFamily="34" charset="0"/>
                <a:cs typeface="Arial" panose="020B0604020202020204" pitchFamily="34" charset="0"/>
              </a:rPr>
              <a:t>pengembang</a:t>
            </a:r>
            <a:endParaRPr lang="en-US" b="0" dirty="0">
              <a:latin typeface="Arial" panose="020B0604020202020204" pitchFamily="34" charset="0"/>
              <a:cs typeface="Arial" panose="020B0604020202020204" pitchFamily="34" charset="0"/>
            </a:endParaRPr>
          </a:p>
          <a:p>
            <a:pPr marL="514350" indent="-514350" algn="just">
              <a:buFont typeface="+mj-lt"/>
              <a:buAutoNum type="arabicPeriod"/>
            </a:pPr>
            <a:r>
              <a:rPr lang="en-US" b="0" dirty="0" err="1" smtClean="0">
                <a:latin typeface="Arial" panose="020B0604020202020204" pitchFamily="34" charset="0"/>
                <a:cs typeface="Arial" panose="020B0604020202020204" pitchFamily="34" charset="0"/>
              </a:rPr>
              <a:t>Melakukan</a:t>
            </a:r>
            <a:r>
              <a:rPr lang="en-US" b="0" dirty="0" smtClean="0">
                <a:latin typeface="Arial" panose="020B0604020202020204" pitchFamily="34" charset="0"/>
                <a:cs typeface="Arial" panose="020B0604020202020204" pitchFamily="34" charset="0"/>
              </a:rPr>
              <a:t> </a:t>
            </a:r>
            <a:r>
              <a:rPr lang="en-US" b="0" dirty="0">
                <a:latin typeface="Arial" panose="020B0604020202020204" pitchFamily="34" charset="0"/>
                <a:cs typeface="Arial" panose="020B0604020202020204" pitchFamily="34" charset="0"/>
              </a:rPr>
              <a:t>source code review</a:t>
            </a:r>
            <a:r>
              <a:rPr lang="en-US" b="0" dirty="0" smtClean="0">
                <a:latin typeface="Arial" panose="020B0604020202020204" pitchFamily="34" charset="0"/>
                <a:cs typeface="Arial" panose="020B0604020202020204" pitchFamily="34" charset="0"/>
              </a:rPr>
              <a:t>.</a:t>
            </a:r>
          </a:p>
          <a:p>
            <a:pPr marL="514350" indent="-514350" algn="just">
              <a:buFont typeface="+mj-lt"/>
              <a:buAutoNum type="arabicPeriod"/>
            </a:pPr>
            <a:r>
              <a:rPr lang="en-US" b="0" dirty="0" err="1" smtClean="0">
                <a:latin typeface="Arial" panose="020B0604020202020204" pitchFamily="34" charset="0"/>
                <a:cs typeface="Arial" panose="020B0604020202020204" pitchFamily="34" charset="0"/>
              </a:rPr>
              <a:t>Melakukan</a:t>
            </a:r>
            <a:r>
              <a:rPr lang="en-US" b="0" dirty="0" smtClean="0">
                <a:latin typeface="Arial" panose="020B0604020202020204" pitchFamily="34" charset="0"/>
                <a:cs typeface="Arial" panose="020B0604020202020204" pitchFamily="34" charset="0"/>
              </a:rPr>
              <a:t> </a:t>
            </a:r>
            <a:r>
              <a:rPr lang="en-US" b="0" dirty="0">
                <a:latin typeface="Arial" panose="020B0604020202020204" pitchFamily="34" charset="0"/>
                <a:cs typeface="Arial" panose="020B0604020202020204" pitchFamily="34" charset="0"/>
              </a:rPr>
              <a:t>reverse engineering</a:t>
            </a:r>
          </a:p>
          <a:p>
            <a:pPr marL="514350" indent="-514350" algn="just">
              <a:buFont typeface="+mj-lt"/>
              <a:buAutoNum type="arabicPeriod"/>
            </a:pPr>
            <a:r>
              <a:rPr lang="en-US" b="0" dirty="0" err="1" smtClean="0">
                <a:latin typeface="Arial" panose="020B0604020202020204" pitchFamily="34" charset="0"/>
                <a:cs typeface="Arial" panose="020B0604020202020204" pitchFamily="34" charset="0"/>
              </a:rPr>
              <a:t>Melakukan</a:t>
            </a:r>
            <a:r>
              <a:rPr lang="en-US" b="0" dirty="0" smtClean="0">
                <a:latin typeface="Arial" panose="020B0604020202020204" pitchFamily="34" charset="0"/>
                <a:cs typeface="Arial" panose="020B0604020202020204" pitchFamily="34" charset="0"/>
              </a:rPr>
              <a:t> </a:t>
            </a:r>
            <a:r>
              <a:rPr lang="en-US" b="0" dirty="0" err="1">
                <a:latin typeface="Arial" panose="020B0604020202020204" pitchFamily="34" charset="0"/>
                <a:cs typeface="Arial" panose="020B0604020202020204" pitchFamily="34" charset="0"/>
              </a:rPr>
              <a:t>dissassembling</a:t>
            </a:r>
            <a:endParaRPr lang="en-US" b="0" dirty="0">
              <a:latin typeface="Arial" panose="020B0604020202020204" pitchFamily="34" charset="0"/>
              <a:cs typeface="Arial" panose="020B0604020202020204" pitchFamily="34" charset="0"/>
            </a:endParaRPr>
          </a:p>
          <a:p>
            <a:pPr marL="514350" indent="-514350" algn="just">
              <a:buFont typeface="+mj-lt"/>
              <a:buAutoNum type="arabicPeriod"/>
            </a:pPr>
            <a:endParaRPr lang="en-US" sz="3200" dirty="0">
              <a:latin typeface="Arial" panose="020B0604020202020204" pitchFamily="34" charset="0"/>
              <a:cs typeface="Arial" panose="020B0604020202020204" pitchFamily="34" charset="0"/>
            </a:endParaRPr>
          </a:p>
        </p:txBody>
      </p:sp>
      <p:sp>
        <p:nvSpPr>
          <p:cNvPr id="6" name="Rectangle 5"/>
          <p:cNvSpPr/>
          <p:nvPr/>
        </p:nvSpPr>
        <p:spPr>
          <a:xfrm>
            <a:off x="911424" y="836712"/>
            <a:ext cx="11017224" cy="523220"/>
          </a:xfrm>
          <a:prstGeom prst="rect">
            <a:avLst/>
          </a:prstGeom>
        </p:spPr>
        <p:txBody>
          <a:bodyPr wrap="square">
            <a:spAutoFit/>
          </a:bodyPr>
          <a:lstStyle/>
          <a:p>
            <a:r>
              <a:rPr lang="en-US" sz="2800" b="1" dirty="0" err="1">
                <a:solidFill>
                  <a:srgbClr val="FFFFFF"/>
                </a:solidFill>
                <a:latin typeface="Arial" panose="020B0604020202020204" pitchFamily="34" charset="0"/>
                <a:cs typeface="Arial" panose="020B0604020202020204" pitchFamily="34" charset="0"/>
              </a:rPr>
              <a:t>Pengujian</a:t>
            </a:r>
            <a:r>
              <a:rPr lang="en-US" sz="2800" b="1" dirty="0">
                <a:solidFill>
                  <a:srgbClr val="FFFFFF"/>
                </a:solidFill>
                <a:latin typeface="Arial" panose="020B0604020202020204" pitchFamily="34" charset="0"/>
                <a:cs typeface="Arial" panose="020B0604020202020204" pitchFamily="34" charset="0"/>
              </a:rPr>
              <a:t> </a:t>
            </a:r>
            <a:r>
              <a:rPr lang="en-US" sz="2800" b="1" dirty="0" err="1">
                <a:solidFill>
                  <a:srgbClr val="FFFFFF"/>
                </a:solidFill>
                <a:latin typeface="Arial" panose="020B0604020202020204" pitchFamily="34" charset="0"/>
                <a:cs typeface="Arial" panose="020B0604020202020204" pitchFamily="34" charset="0"/>
              </a:rPr>
              <a:t>statis</a:t>
            </a:r>
            <a:r>
              <a:rPr lang="en-US" sz="2800" b="1" dirty="0">
                <a:solidFill>
                  <a:srgbClr val="FFFFFF"/>
                </a:solidFill>
                <a:latin typeface="Arial" panose="020B0604020202020204" pitchFamily="34" charset="0"/>
                <a:cs typeface="Arial" panose="020B0604020202020204" pitchFamily="34" charset="0"/>
              </a:rPr>
              <a:t> </a:t>
            </a:r>
            <a:r>
              <a:rPr lang="en-US" sz="2800" b="1" dirty="0" err="1">
                <a:solidFill>
                  <a:srgbClr val="FFFFFF"/>
                </a:solidFill>
                <a:latin typeface="Arial" panose="020B0604020202020204" pitchFamily="34" charset="0"/>
                <a:cs typeface="Arial" panose="020B0604020202020204" pitchFamily="34" charset="0"/>
              </a:rPr>
              <a:t>dapat</a:t>
            </a:r>
            <a:r>
              <a:rPr lang="en-US" sz="2800" b="1" dirty="0">
                <a:solidFill>
                  <a:srgbClr val="FFFFFF"/>
                </a:solidFill>
                <a:latin typeface="Arial" panose="020B0604020202020204" pitchFamily="34" charset="0"/>
                <a:cs typeface="Arial" panose="020B0604020202020204" pitchFamily="34" charset="0"/>
              </a:rPr>
              <a:t> </a:t>
            </a:r>
            <a:r>
              <a:rPr lang="en-US" sz="2800" b="1" dirty="0" err="1">
                <a:solidFill>
                  <a:srgbClr val="FFFFFF"/>
                </a:solidFill>
                <a:latin typeface="Arial" panose="020B0604020202020204" pitchFamily="34" charset="0"/>
                <a:cs typeface="Arial" panose="020B0604020202020204" pitchFamily="34" charset="0"/>
              </a:rPr>
              <a:t>dilakukan</a:t>
            </a:r>
            <a:endParaRPr lang="en-US" sz="3600" b="1" dirty="0">
              <a:solidFill>
                <a:srgbClr val="FFFFFF"/>
              </a:solidFill>
              <a:latin typeface="+mj-lt"/>
            </a:endParaRPr>
          </a:p>
        </p:txBody>
      </p:sp>
    </p:spTree>
    <p:extLst>
      <p:ext uri="{BB962C8B-B14F-4D97-AF65-F5344CB8AC3E}">
        <p14:creationId xmlns:p14="http://schemas.microsoft.com/office/powerpoint/2010/main" val="420445548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09600" y="1772816"/>
            <a:ext cx="10972800" cy="4551784"/>
          </a:xfrm>
        </p:spPr>
        <p:txBody>
          <a:bodyPr/>
          <a:lstStyle/>
          <a:p>
            <a:pPr algn="just"/>
            <a:r>
              <a:rPr lang="en-US" b="0" dirty="0" err="1" smtClean="0">
                <a:latin typeface="Arial" panose="020B0604020202020204" pitchFamily="34" charset="0"/>
                <a:cs typeface="Arial" panose="020B0604020202020204" pitchFamily="34" charset="0"/>
              </a:rPr>
              <a:t>Sistem</a:t>
            </a:r>
            <a:r>
              <a:rPr lang="en-US" b="0" dirty="0" smtClean="0">
                <a:latin typeface="Arial" panose="020B0604020202020204" pitchFamily="34" charset="0"/>
                <a:cs typeface="Arial" panose="020B0604020202020204" pitchFamily="34" charset="0"/>
              </a:rPr>
              <a:t> </a:t>
            </a:r>
            <a:r>
              <a:rPr lang="en-US" b="0" dirty="0" err="1">
                <a:latin typeface="Arial" panose="020B0604020202020204" pitchFamily="34" charset="0"/>
                <a:cs typeface="Arial" panose="020B0604020202020204" pitchFamily="34" charset="0"/>
              </a:rPr>
              <a:t>keamanan</a:t>
            </a:r>
            <a:r>
              <a:rPr lang="en-US" b="0" dirty="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pada</a:t>
            </a:r>
            <a:r>
              <a:rPr lang="en-US" b="0" dirty="0" smtClean="0">
                <a:latin typeface="Arial" panose="020B0604020202020204" pitchFamily="34" charset="0"/>
                <a:cs typeface="Arial" panose="020B0604020202020204" pitchFamily="34" charset="0"/>
              </a:rPr>
              <a:t> </a:t>
            </a:r>
            <a:r>
              <a:rPr lang="en-US" b="0" dirty="0">
                <a:latin typeface="Arial" panose="020B0604020202020204" pitchFamily="34" charset="0"/>
                <a:cs typeface="Arial" panose="020B0604020202020204" pitchFamily="34" charset="0"/>
              </a:rPr>
              <a:t>wireless LAN </a:t>
            </a:r>
            <a:r>
              <a:rPr lang="en-US" b="0" dirty="0" smtClean="0">
                <a:latin typeface="Arial" panose="020B0604020202020204" pitchFamily="34" charset="0"/>
                <a:cs typeface="Arial" panose="020B0604020202020204" pitchFamily="34" charset="0"/>
              </a:rPr>
              <a:t>;</a:t>
            </a:r>
          </a:p>
          <a:p>
            <a:pPr marL="514350" indent="-514350" algn="just">
              <a:buFont typeface="+mj-lt"/>
              <a:buAutoNum type="arabicPeriod"/>
            </a:pPr>
            <a:r>
              <a:rPr lang="en-US" b="0" dirty="0">
                <a:latin typeface="Arial" panose="020B0604020202020204" pitchFamily="34" charset="0"/>
                <a:cs typeface="Arial" panose="020B0604020202020204" pitchFamily="34" charset="0"/>
              </a:rPr>
              <a:t>WEP (Wired Equivalent Privacy</a:t>
            </a:r>
            <a:r>
              <a:rPr lang="en-US" b="0" dirty="0" smtClean="0">
                <a:latin typeface="Arial" panose="020B0604020202020204" pitchFamily="34" charset="0"/>
                <a:cs typeface="Arial" panose="020B0604020202020204" pitchFamily="34" charset="0"/>
              </a:rPr>
              <a:t>).</a:t>
            </a:r>
          </a:p>
          <a:p>
            <a:pPr marL="514350" indent="-514350" algn="just">
              <a:buFont typeface="+mj-lt"/>
              <a:buAutoNum type="arabicPeriod"/>
            </a:pPr>
            <a:r>
              <a:rPr lang="en-US" b="0" dirty="0">
                <a:latin typeface="Arial" panose="020B0604020202020204" pitchFamily="34" charset="0"/>
                <a:cs typeface="Arial" panose="020B0604020202020204" pitchFamily="34" charset="0"/>
              </a:rPr>
              <a:t>WPA (Wi-Fi Protected Access</a:t>
            </a:r>
            <a:r>
              <a:rPr lang="en-US" b="0" dirty="0" smtClean="0">
                <a:latin typeface="Arial" panose="020B0604020202020204" pitchFamily="34" charset="0"/>
                <a:cs typeface="Arial" panose="020B0604020202020204" pitchFamily="34" charset="0"/>
              </a:rPr>
              <a:t>).</a:t>
            </a:r>
          </a:p>
          <a:p>
            <a:pPr marL="514350" indent="-514350" algn="just">
              <a:buFont typeface="+mj-lt"/>
              <a:buAutoNum type="arabicPeriod"/>
            </a:pPr>
            <a:endParaRPr lang="en-US" dirty="0">
              <a:latin typeface="Arial" panose="020B0604020202020204" pitchFamily="34" charset="0"/>
              <a:cs typeface="Arial" panose="020B0604020202020204" pitchFamily="34" charset="0"/>
            </a:endParaRPr>
          </a:p>
        </p:txBody>
      </p:sp>
      <p:sp>
        <p:nvSpPr>
          <p:cNvPr id="6" name="Rectangle 5"/>
          <p:cNvSpPr/>
          <p:nvPr/>
        </p:nvSpPr>
        <p:spPr>
          <a:xfrm>
            <a:off x="911424" y="764704"/>
            <a:ext cx="11017224" cy="461665"/>
          </a:xfrm>
          <a:prstGeom prst="rect">
            <a:avLst/>
          </a:prstGeom>
        </p:spPr>
        <p:txBody>
          <a:bodyPr wrap="square">
            <a:spAutoFit/>
          </a:bodyPr>
          <a:lstStyle/>
          <a:p>
            <a:r>
              <a:rPr lang="en-US" sz="2400" b="1" dirty="0">
                <a:solidFill>
                  <a:srgbClr val="FFFFFF"/>
                </a:solidFill>
                <a:latin typeface="Arial" panose="020B0604020202020204" pitchFamily="34" charset="0"/>
                <a:cs typeface="Arial" panose="020B0604020202020204" pitchFamily="34" charset="0"/>
              </a:rPr>
              <a:t>Security Wireless </a:t>
            </a:r>
            <a:r>
              <a:rPr lang="en-US" sz="2400" b="1" dirty="0" smtClean="0">
                <a:solidFill>
                  <a:srgbClr val="FFFFFF"/>
                </a:solidFill>
                <a:latin typeface="Arial" panose="020B0604020202020204" pitchFamily="34" charset="0"/>
                <a:cs typeface="Arial" panose="020B0604020202020204" pitchFamily="34" charset="0"/>
              </a:rPr>
              <a:t>network</a:t>
            </a:r>
            <a:endParaRPr lang="en-US" sz="2400" b="1" dirty="0">
              <a:solidFill>
                <a:srgbClr val="FF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6540269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powerpoint-template-apr7">
  <a:themeElements>
    <a:clrScheme name="Office Theme 1">
      <a:dk1>
        <a:srgbClr val="17347D"/>
      </a:dk1>
      <a:lt1>
        <a:srgbClr val="FFFFFF"/>
      </a:lt1>
      <a:dk2>
        <a:srgbClr val="3366CC"/>
      </a:dk2>
      <a:lt2>
        <a:srgbClr val="DDDDDD"/>
      </a:lt2>
      <a:accent1>
        <a:srgbClr val="77B7E7"/>
      </a:accent1>
      <a:accent2>
        <a:srgbClr val="FF9900"/>
      </a:accent2>
      <a:accent3>
        <a:srgbClr val="FFFFFF"/>
      </a:accent3>
      <a:accent4>
        <a:srgbClr val="122B6A"/>
      </a:accent4>
      <a:accent5>
        <a:srgbClr val="BDD8F1"/>
      </a:accent5>
      <a:accent6>
        <a:srgbClr val="E78A00"/>
      </a:accent6>
      <a:hlink>
        <a:srgbClr val="9999FF"/>
      </a:hlink>
      <a:folHlink>
        <a:srgbClr val="969696"/>
      </a:folHlink>
    </a:clrScheme>
    <a:fontScheme name="Office Them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17347D"/>
        </a:dk1>
        <a:lt1>
          <a:srgbClr val="FFFFFF"/>
        </a:lt1>
        <a:dk2>
          <a:srgbClr val="3366CC"/>
        </a:dk2>
        <a:lt2>
          <a:srgbClr val="DDDDDD"/>
        </a:lt2>
        <a:accent1>
          <a:srgbClr val="77B7E7"/>
        </a:accent1>
        <a:accent2>
          <a:srgbClr val="FF9900"/>
        </a:accent2>
        <a:accent3>
          <a:srgbClr val="FFFFFF"/>
        </a:accent3>
        <a:accent4>
          <a:srgbClr val="122B6A"/>
        </a:accent4>
        <a:accent5>
          <a:srgbClr val="BDD8F1"/>
        </a:accent5>
        <a:accent6>
          <a:srgbClr val="E78A00"/>
        </a:accent6>
        <a:hlink>
          <a:srgbClr val="9999FF"/>
        </a:hlink>
        <a:folHlink>
          <a:srgbClr val="969696"/>
        </a:folHlink>
      </a:clrScheme>
      <a:clrMap bg1="lt1" tx1="dk1" bg2="lt2" tx2="dk2" accent1="accent1" accent2="accent2" accent3="accent3" accent4="accent4" accent5="accent5" accent6="accent6" hlink="hlink" folHlink="folHlink"/>
    </a:extraClrScheme>
    <a:extraClrScheme>
      <a:clrScheme name="Office Theme 2">
        <a:dk1>
          <a:srgbClr val="1B525F"/>
        </a:dk1>
        <a:lt1>
          <a:srgbClr val="FFFFFF"/>
        </a:lt1>
        <a:dk2>
          <a:srgbClr val="339966"/>
        </a:dk2>
        <a:lt2>
          <a:srgbClr val="DDDDDD"/>
        </a:lt2>
        <a:accent1>
          <a:srgbClr val="C5BA6B"/>
        </a:accent1>
        <a:accent2>
          <a:srgbClr val="669900"/>
        </a:accent2>
        <a:accent3>
          <a:srgbClr val="FFFFFF"/>
        </a:accent3>
        <a:accent4>
          <a:srgbClr val="154550"/>
        </a:accent4>
        <a:accent5>
          <a:srgbClr val="DFD9BA"/>
        </a:accent5>
        <a:accent6>
          <a:srgbClr val="5C8A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Office Theme 3">
        <a:dk1>
          <a:srgbClr val="191961"/>
        </a:dk1>
        <a:lt1>
          <a:srgbClr val="FFFFFF"/>
        </a:lt1>
        <a:dk2>
          <a:srgbClr val="5D4CDC"/>
        </a:dk2>
        <a:lt2>
          <a:srgbClr val="DDDDDD"/>
        </a:lt2>
        <a:accent1>
          <a:srgbClr val="31B36C"/>
        </a:accent1>
        <a:accent2>
          <a:srgbClr val="0099FF"/>
        </a:accent2>
        <a:accent3>
          <a:srgbClr val="FFFFFF"/>
        </a:accent3>
        <a:accent4>
          <a:srgbClr val="141452"/>
        </a:accent4>
        <a:accent5>
          <a:srgbClr val="ADD6BA"/>
        </a:accent5>
        <a:accent6>
          <a:srgbClr val="008AE7"/>
        </a:accent6>
        <a:hlink>
          <a:srgbClr val="A0963C"/>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powerpoint-template-apr7</Template>
  <TotalTime>20179288</TotalTime>
  <Words>5428</Words>
  <Application>Microsoft Macintosh PowerPoint</Application>
  <PresentationFormat>Custom</PresentationFormat>
  <Paragraphs>647</Paragraphs>
  <Slides>66</Slides>
  <Notes>52</Notes>
  <HiddenSlides>0</HiddenSlides>
  <MMClips>0</MMClips>
  <ScaleCrop>false</ScaleCrop>
  <HeadingPairs>
    <vt:vector size="4" baseType="variant">
      <vt:variant>
        <vt:lpstr>Theme</vt:lpstr>
      </vt:variant>
      <vt:variant>
        <vt:i4>2</vt:i4>
      </vt:variant>
      <vt:variant>
        <vt:lpstr>Slide Titles</vt:lpstr>
      </vt:variant>
      <vt:variant>
        <vt:i4>66</vt:i4>
      </vt:variant>
    </vt:vector>
  </HeadingPairs>
  <TitlesOfParts>
    <vt:vector size="68" baseType="lpstr">
      <vt:lpstr>powerpoint-template-apr7</vt:lpstr>
      <vt:lpstr>3_Custom Design</vt:lpstr>
      <vt:lpstr>PowerPoint Presentation</vt:lpstr>
      <vt:lpstr>PowerPoint Presentation</vt:lpstr>
      <vt:lpstr>A. A. Risiko Keamanan Perangkat Mobile Risiko Keamanan Perangkat Mobile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Virtual Private Network   </vt:lpstr>
      <vt:lpstr> Virtual Private Network       </vt:lpstr>
      <vt:lpstr> Virtual Private Network       </vt:lpstr>
      <vt:lpstr> Virtual Private Network       </vt:lpstr>
      <vt:lpstr> Virtual Private Network       </vt:lpstr>
      <vt:lpstr>Mobile IP         </vt:lpstr>
      <vt:lpstr>Mobile IP         </vt:lpstr>
      <vt:lpstr>Mobile IP         </vt:lpstr>
      <vt:lpstr>WLAN Vulnerabilities</vt:lpstr>
      <vt:lpstr>WLAN Vulnerabilities       </vt:lpstr>
      <vt:lpstr>PowerPoint Presentation</vt:lpstr>
      <vt:lpstr>WLAN Vulnerabilities       </vt:lpstr>
      <vt:lpstr>PowerPoint Presentation</vt:lpstr>
      <vt:lpstr>PowerPoint Presentation</vt:lpstr>
      <vt:lpstr>PowerPoint Presentation</vt:lpstr>
      <vt:lpstr>WLAN Vulnerabilities       </vt:lpstr>
      <vt:lpstr>WLAN Vulnerabilities       </vt:lpstr>
      <vt:lpstr>PowerPoint Presentation</vt:lpstr>
      <vt:lpstr>WLAN Vulnerabilities       </vt:lpstr>
      <vt:lpstr>WLAN Vulnerabilities       </vt:lpstr>
      <vt:lpstr>PowerPoint Presentation</vt:lpstr>
      <vt:lpstr>PowerPoint Presentation</vt:lpstr>
      <vt:lpstr>PowerPoint Presentation</vt:lpstr>
      <vt:lpstr>WLAN Vulnerabilities       </vt:lpstr>
      <vt:lpstr>WLAN Vulnerabilities       </vt:lpstr>
      <vt:lpstr>WLAN Vulnerabilities       </vt:lpstr>
      <vt:lpstr>WLAN Vulnerabilities       </vt:lpstr>
      <vt:lpstr>WLAN Vulnerabilities       </vt:lpstr>
      <vt:lpstr>WLAN Vulnerabilities       </vt:lpstr>
      <vt:lpstr>WLAN Vulnerabilities       </vt:lpstr>
      <vt:lpstr>WLAN Vulnerabilities       </vt:lpstr>
      <vt:lpstr>WLAN Vulnerabilities       </vt:lpstr>
      <vt:lpstr>WLAN Vulnerabilities       </vt:lpstr>
      <vt:lpstr>WLAN Vulnerabilities       </vt:lpstr>
      <vt:lpstr>WLAN Vulnerabilities       </vt:lpstr>
      <vt:lpstr>Cellular Vulnerabilities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APPlication Vulnerabilities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user</dc:creator>
  <cp:lastModifiedBy>Lucia Sri  Istiyowati</cp:lastModifiedBy>
  <cp:revision>778</cp:revision>
  <dcterms:created xsi:type="dcterms:W3CDTF">2011-05-21T14:11:58Z</dcterms:created>
  <dcterms:modified xsi:type="dcterms:W3CDTF">2019-06-18T13:37:23Z</dcterms:modified>
</cp:coreProperties>
</file>