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jpg"/><Relationship Id="rId3" Type="http://schemas.openxmlformats.org/officeDocument/2006/relationships/image" Target="../media/image-10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jpg"/><Relationship Id="rId3" Type="http://schemas.openxmlformats.org/officeDocument/2006/relationships/image" Target="../media/image-11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jpg"/><Relationship Id="rId3" Type="http://schemas.openxmlformats.org/officeDocument/2006/relationships/image" Target="../media/image-2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jpg"/><Relationship Id="rId3" Type="http://schemas.openxmlformats.org/officeDocument/2006/relationships/image" Target="../media/image-3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jpg"/><Relationship Id="rId3" Type="http://schemas.openxmlformats.org/officeDocument/2006/relationships/image" Target="../media/image-4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jpg"/><Relationship Id="rId3" Type="http://schemas.openxmlformats.org/officeDocument/2006/relationships/image" Target="../media/image-5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jpg"/><Relationship Id="rId3" Type="http://schemas.openxmlformats.org/officeDocument/2006/relationships/image" Target="../media/image-6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jpg"/><Relationship Id="rId3" Type="http://schemas.openxmlformats.org/officeDocument/2006/relationships/image" Target="../media/image-7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jpg"/><Relationship Id="rId3" Type="http://schemas.openxmlformats.org/officeDocument/2006/relationships/image" Target="../media/image-8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jpg"/><Relationship Id="rId3" Type="http://schemas.openxmlformats.org/officeDocument/2006/relationships/image" Target="../media/image-9-3.jp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914400"/>
          <a:ext cx="8686800" cy="914400"/>
        </p:xfrm>
        <a:graphic>
          <a:graphicData uri="http://schemas.openxmlformats.org/drawingml/2006/table">
            <a:tbl>
              <a:tblPr/>
              <a:tblGrid>
                <a:gridCol w="411480"/>
                <a:gridCol w="3657600"/>
                <a:gridCol w="777240"/>
                <a:gridCol w="868680"/>
                <a:gridCol w="777240"/>
                <a:gridCol w="1737360"/>
                <a:gridCol w="457200"/>
              </a:tblGrid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KPI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Realisasi Nas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Ach Nas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Region Not Achieved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000" b="1" dirty="0">
                          <a:solidFill>
                            <a:srgbClr val="FFFFFF"/>
                          </a:solidFill>
                        </a:rPr>
                        <a:t>Note</a:t>
                      </a:r>
                      <a:endParaRPr lang="en-US" sz="10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ONM-WHM-Packet Loss RAN to Core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128.61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06-SUMBAGSEL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ONM-WHM-Latency RAN to Core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94.08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98.81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105.01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ONM-WHM-Jitter RAN to Core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99.06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99.40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100.33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ONM-WHM-Packet Loss Core to Internet (IX)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99.50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100.00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100.50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ONM-WHM-Latency Core to Internet (IX)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99.50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100.00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100.50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ONM-WHM-Jitter Core to Internet (IX)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85.00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100.00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117.65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ONM-WHM-MTTRq RAN to Core Major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88.50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90.15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101.86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ONM-WHM-MTTRq RAN to Core Minor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93.25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94.77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103.37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06-SUMBAGSEL</a:t>
                      </a:r>
                      <a:endParaRPr lang="en-US" sz="700" dirty="0"/>
                    </a:p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ONM-WHO-MTTR SL WDM (Quality)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1.6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437.50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EF8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ONM-WHO-MTTR SL Datin (Quality)</a:t>
                      </a:r>
                      <a:endParaRPr lang="en-US" sz="800" dirty="0"/>
                    </a:p>
                  </a:txBody>
                  <a:tcPr marL="45720" marR="4572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2E9B43"/>
                          </a:solidFill>
                        </a:rPr>
                        <a:t>195.00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-</a:t>
                      </a:r>
                      <a:endParaRPr lang="en-US" sz="7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B"/>
                    </a:solidFill>
                  </a:tcPr>
                </a:tc>
              </a:tr>
            </a:tbl>
          </a:graphicData>
        </a:graphic>
      </p:graphicFrame>
      <p:sp>
        <p:nvSpPr>
          <p:cNvPr id="6" name="Text 2"/>
          <p:cNvSpPr/>
          <p:nvPr/>
        </p:nvSpPr>
        <p:spPr>
          <a:xfrm>
            <a:off x="228600" y="694944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666666"/>
                </a:solidFill>
              </a:rPr>
              <a:t>Generated with PptxGenJS · layout mirip contoh</a:t>
            </a:r>
            <a:endParaRPr 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11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ASR-WHO-Mean Time to Recover-SL WDM (Quality Issues)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Hour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ASR-WHO-Mean Time to Recover-SL WDM (Quality Issues)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Hour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437.50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437.50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31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Waktu rata-rata penyelesaian ticket gangguan quality untuk layanan 
SL WDM adalah 1.6 jam. 
Seluruh Regional di bawah target TTR
</a:t>
            </a:r>
            <a:endParaRPr lang="en-US" sz="7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1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ASR-WHO-Mean Time to Recover-DATIN (Quality Issues)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Hour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ASR-WHO-Mean Time to Recover-DATIN (Quality Issues)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Hour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195.00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3.6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195.00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3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Waktu rata-rata penyelesaian ticket gangguan quality untuk layanan DATIN adalah 3.6 jam.
</a:t>
            </a:r>
            <a:endParaRPr lang="en-US" sz="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ONM-WHM-Packet Loss RAN to Core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ONM-WHM-Packet Loss RAN to Core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Site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7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474720" y="2752344"/>
          <a:ext cx="2926080" cy="914400"/>
        </p:xfrm>
        <a:graphic>
          <a:graphicData uri="http://schemas.openxmlformats.org/drawingml/2006/table">
            <a:tbl>
              <a:tblPr/>
              <a:tblGrid>
                <a:gridCol w="182880"/>
                <a:gridCol w="274320"/>
                <a:gridCol w="274320"/>
                <a:gridCol w="274320"/>
                <a:gridCol w="27432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Packeltloss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PL &gt; 5%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167.50%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PL 1-5%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118.73%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Nation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128.61%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1. Packet Loss 4G nasional tercapai sebesar 126.61%
</a:t>
            </a:r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2. Region yang tidak achieve untuk Packet Loss Ran to Core dan RCA nya adalah: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- 01-SUMBAGUT :  TSEL Issue 3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- 10-SUMBAGTENG :  TSEL Issue 5 site, Technical Issue 6 site sehingga totalnya 17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- 02-SUMBAGSEL : TSEL Issue 11 site, Technical Issue 10 site sehingga totalnya 21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- 06-JAWA TIMUR : Technical Issue 1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- 07-BALINUSRA : Technical Issue 3 site,  TSEL issue 2 site, sehingga totalnya 5 site</a:t>
            </a:r>
            <a:endParaRPr lang="en-US" sz="700" dirty="0"/>
          </a:p>
        </p:txBody>
      </p:sp>
      <p:sp>
        <p:nvSpPr>
          <p:cNvPr id="14" name="Text 5"/>
          <p:cNvSpPr/>
          <p:nvPr/>
        </p:nvSpPr>
        <p:spPr>
          <a:xfrm>
            <a:off x="6071616" y="2103120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1. Ticketing untuk perbaikan site untuk issue technical TIF : site (W Jul | Done)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2. Exclude SOW non-TIF: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1. Capacity: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2. Power/Temperature: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3. Technical TSEL: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3. Preventive action untuk site potensial not clear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ONM-WHM-Latency RAN to Core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ONM-WHM-Packet Loss RAN to Core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94.10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94.10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98.81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105.01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98.81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105.01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Latency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Latency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10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1. Latency 4G nasional 98.81%.
</a:t>
            </a:r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2. Region yang tidak achieve untuk Latency Ran to Core dan RCA nya adalah :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a. 11-PUMA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Alarm LOS SKSO/SKKL Ruas Fakfak - Tersili (INC39744055, INC39744014, INC39743439)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Alarm Los SKKL Ruas BU6 - Namlea (INC38666265,INC38666189,INC38660863)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TERA P-D7-AB1 TO ME-D7-FFA/Eth-Trunk16 1x100G DAN 3x10G DOWN TRAFIK METRO ME-D7-KUK, ME-D7-LIP, ME-D7-TBG, ME-D7-DOB, ME-D7-NAB, ME-D7-MRK, SME-D7-TMR, ME-D7-KIN, ME-D7-FFA, ME-D7-TUL, ME-D7-TMK, SME-D7-AGT, SME-D7-KEP CONGEST (INC39743382)
</a:t>
            </a:r>
            <a:endParaRPr lang="en-US" sz="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ONM-WHM-Jitter RAN to Core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93.96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93.96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93.96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94.16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ONM-WHM-Jitter RAN to Core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94.10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94.10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98.81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105.01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98.81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105.01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Jitter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Jitter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1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474720" y="2752344"/>
          <a:ext cx="2926080" cy="914400"/>
        </p:xfrm>
        <a:graphic>
          <a:graphicData uri="http://schemas.openxmlformats.org/drawingml/2006/table">
            <a:tbl>
              <a:tblPr/>
              <a:tblGrid>
                <a:gridCol w="182880"/>
                <a:gridCol w="274320"/>
                <a:gridCol w="274320"/>
                <a:gridCol w="274320"/>
                <a:gridCol w="27432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Packeltloss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PL &gt; 5%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167.50%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PL 1-5%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118.73%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Nation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128.61%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4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1. Jitter 4G nasional tercapai sebesar 126.61%
</a:t>
            </a:r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2. Region yang tidak achieve untuk Jitter Ran to Core dan RCA nya adalah: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- 01-SUMBAGUT :  TSEL Issue 3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- 10-SUMBAGTENG :  TSEL Issue 5 site, Technical Issue 6 site sehingga totalnya 17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- 02-SUMBAGSEL : TSEL Issue 11 site, Technical Issue 10 site sehingga totalnya 21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- 06-JAWA TIMUR : Technical Issue 1 site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- 07-BALINUSRA : Technical Issue 3 site,  TSEL issue 2 site, sehingga totalnya 5 site</a:t>
            </a:r>
            <a:endParaRPr lang="en-US" sz="700" dirty="0"/>
          </a:p>
        </p:txBody>
      </p:sp>
      <p:sp>
        <p:nvSpPr>
          <p:cNvPr id="14" name="Text 5"/>
          <p:cNvSpPr/>
          <p:nvPr/>
        </p:nvSpPr>
        <p:spPr>
          <a:xfrm>
            <a:off x="6071616" y="2103120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1. Ticketing untuk perbaikan site untuk issue technical TIF : site (W Jul | Done)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2. Exclude SOW non-TIF: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1. Capacity: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2. Power/Temperature: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   3. Technical TSEL: site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3. Preventive action untuk site potensial not clear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ONM-WHM-Packet Core to Internet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ONM-WHM-Packet Loss Core to Internet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Site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Core to Internet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Core to Internet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16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Untuk PL CTI All Region Semua Acive 100.50%.
</a:t>
            </a:r>
            <a:endParaRPr lang="en-US" sz="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ONM-WHM-Latency Core to Internet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ONM-WHM-Latency Core to Internet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99.50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99.50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100.50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100.50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sp>
        <p:nvSpPr>
          <p:cNvPr id="11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Pencapaian Latency CTI All Region pada W4 September tidak mencapai target dengan realisasi 100.00% (Ach 100.50%)
</a:t>
            </a:r>
            <a:endParaRPr lang="en-US" sz="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ONM-WHM-Jitter Core to Internet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85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ONM-WHM-Jitter Core to Internet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%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85.50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85.50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100.00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117.65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100.00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117.65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sp>
        <p:nvSpPr>
          <p:cNvPr id="11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Seluruh PE Transit Telkomsel memiliki hasil ukur Jitter yang memenuhi threshold 1 ms sehingga realisasi Jitter Core to Internet adalah sebesar 117,65%.
</a:t>
            </a:r>
            <a:endParaRPr lang="en-US" sz="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ONM-WHM-Mttrq RAN to Core Major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ONM-WHM-Mttrq RAN to Core Major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Site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25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Pencapaian MTTRq Ran-to-Core Major pada W4 September mencapai target dengan realisasi 90.15% (Ach 101.86%)
</a:t>
            </a:r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Regional MTTRQ Ran-to-Core Major yang tidak mencapai target dan RCA nya adaIah :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- 08 Kalimantan: Force Majeur (1) , ISR (1) , Physical Action (1), Warranty (2), Waiting Sparepart (5), Waiting Transport (1)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- 09-Sulawesi : Physical Action (3), Waiting Sparepart (4), ISR (1)
</a:t>
            </a:r>
            <a:endParaRPr lang="en-US" sz="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C:\Project\node\pptxgenjs\assets\images\icon_left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2880" y="182880"/>
            <a:ext cx="548640" cy="4572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1520" y="292608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Summary Ach KPI MSA CNOP Quality</a:t>
            </a:r>
            <a:endParaRPr lang="en-US" sz="1400" dirty="0"/>
          </a:p>
        </p:txBody>
      </p:sp>
      <p:sp>
        <p:nvSpPr>
          <p:cNvPr id="4" name="Text 1"/>
          <p:cNvSpPr/>
          <p:nvPr/>
        </p:nvSpPr>
        <p:spPr>
          <a:xfrm>
            <a:off x="731520" y="530352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W4 SEPTEMBER (1 – 25 September 2025)</a:t>
            </a:r>
            <a:endParaRPr lang="en-US" sz="1400" dirty="0"/>
          </a:p>
        </p:txBody>
      </p:sp>
      <p:pic>
        <p:nvPicPr>
          <p:cNvPr id="5" name="Image 1" descr="C:\Project\node\pptxgenjs\assets\images\good.jp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0" y="91440"/>
            <a:ext cx="548640" cy="548640"/>
          </a:xfrm>
          <a:prstGeom prst="rect">
            <a:avLst/>
          </a:prstGeom>
        </p:spPr>
      </p:pic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731520"/>
          <a:ext cx="7315200" cy="914400"/>
        </p:xfrm>
        <a:graphic>
          <a:graphicData uri="http://schemas.openxmlformats.org/drawingml/2006/table">
            <a:tbl>
              <a:tblPr/>
              <a:tblGrid>
                <a:gridCol w="1463040"/>
                <a:gridCol w="45720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  <a:gridCol w="548640"/>
              </a:tblGrid>
              <a:tr h="22860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Performance Indicator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Site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Target 2025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22860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Jan-25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Feb-25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Apr-25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May-25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Jun-25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Jul-25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Aug-25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Sep-25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Oct-25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Nov-25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Dec-25</a:t>
                      </a:r>
                      <a:endParaRPr lang="en-US" sz="8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ONM-WHM-Mttrq RAN to Core Minor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Total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710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609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700" dirty="0">
                          <a:solidFill>
                            <a:srgbClr val="000000"/>
                          </a:solidFill>
                        </a:rPr>
                        <a:t>405</a:t>
                      </a:r>
                      <a:endParaRPr lang="en-US" sz="700" dirty="0"/>
                    </a:p>
                  </a:txBody>
                  <a:tcPr marL="9144" marR="9144" marT="9144" marB="9144" anchor="ctr">
                    <a:lnL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89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28600" y="1554480"/>
          <a:ext cx="8229600" cy="914400"/>
        </p:xfrm>
        <a:graphic>
          <a:graphicData uri="http://schemas.openxmlformats.org/drawingml/2006/table">
            <a:tbl>
              <a:tblPr/>
              <a:tblGrid>
                <a:gridCol w="2011680"/>
                <a:gridCol w="731520"/>
                <a:gridCol w="914400"/>
                <a:gridCol w="822960"/>
                <a:gridCol w="731520"/>
                <a:gridCol w="731520"/>
                <a:gridCol w="731520"/>
                <a:gridCol w="731520"/>
                <a:gridCol w="1097280"/>
              </a:tblGrid>
              <a:tr h="182880"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INDIKATOR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UNIT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 Q3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W4 September 2025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row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KEY CHALLANGE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TARGET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MTD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YTD*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hMerge="1">
                  <a:tcPr/>
                </a:tc>
                <a:tc vMerge="1">
                  <a:tcPr/>
                </a:tc>
              </a:tr>
              <a:tr h="182880"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FFFFFF"/>
                          </a:solidFill>
                        </a:rPr>
                        <a:t>ACH.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vMerge="1">
                  <a:tcPr/>
                </a:tc>
              </a:tr>
              <a:tr h="18288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ONM-WHM-Mttrq RAN to Core Minor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Site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508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395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900" b="1" dirty="0">
                          <a:solidFill>
                            <a:srgbClr val="00B050"/>
                          </a:solidFill>
                        </a:rPr>
                        <a:t>128.61</a:t>
                      </a: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endParaRPr lang="en-US" sz="900" dirty="0"/>
                    </a:p>
                  </a:txBody>
                  <a:tcPr marL="91440" marR="91440" marT="45720" marB="45720" anchor="ctr">
                    <a:lnL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Image 2" descr="C:\Project\node\pptxgenjs\assets\images\panjang.jp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60320"/>
            <a:ext cx="8595360" cy="18288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228600" y="281635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Pencapaian kinerja Packet Loss Ran-to-Core = 126.61% </a:t>
            </a:r>
            <a:endParaRPr lang="en-US" sz="700" dirty="0"/>
          </a:p>
        </p:txBody>
      </p:sp>
      <p:sp>
        <p:nvSpPr>
          <p:cNvPr id="10" name="Text 3"/>
          <p:cNvSpPr/>
          <p:nvPr/>
        </p:nvSpPr>
        <p:spPr>
          <a:xfrm>
            <a:off x="228600" y="2999232"/>
            <a:ext cx="26517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700" dirty="0">
                <a:solidFill>
                  <a:srgbClr val="305496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Indikator Packet Loss Ran-to-Core adalah pengukuran packet data yang hilang yang diukur dari RAN (Site) sampai GGSN.</a:t>
            </a:r>
            <a:endParaRPr lang="en-US" sz="700" dirty="0"/>
          </a:p>
        </p:txBody>
      </p:sp>
      <p:graphicFrame>
        <p:nvGraphicFramePr>
          <p:cNvPr id="28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274320" y="3200400"/>
          <a:ext cx="2926080" cy="914400"/>
        </p:xfrm>
        <a:graphic>
          <a:graphicData uri="http://schemas.openxmlformats.org/drawingml/2006/table">
            <a:tbl>
              <a:tblPr/>
              <a:tblGrid>
                <a:gridCol w="109728"/>
                <a:gridCol w="457200"/>
                <a:gridCol w="274320"/>
                <a:gridCol w="274320"/>
                <a:gridCol w="365760"/>
                <a:gridCol w="274320"/>
                <a:gridCol w="274320"/>
                <a:gridCol w="365760"/>
              </a:tblGrid>
              <a:tr h="91440"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NO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SUB REGIONAL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&gt; 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gridSpan="3"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PL 1-5%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91440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TARGET Q3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REAL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FFFF"/>
                          </a:solidFill>
                        </a:rPr>
                        <a:t>ACH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01-SUMBAGUT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31.25%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172.41%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10-SUMBAGTENG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47.06%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93.62%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02-SUMBAGSEL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87.50%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93.67%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03-JABOTABEK INNER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133.33%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12-JABOTABEK OUTER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04-JAWA BARAT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05-JAWA TENGAH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06-JAWA TIMUR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10.00%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07-BALINUSRA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FF0000"/>
                          </a:solidFill>
                        </a:rPr>
                        <a:t>72.73%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08-KALIMANTAN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314.29%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92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106.94%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09-SULAWESI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460.00%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47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28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250.04%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11-PUMA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36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257.14%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40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134.78%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144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b="1" dirty="0">
                          <a:solidFill>
                            <a:srgbClr val="000000"/>
                          </a:solidFill>
                        </a:rPr>
                        <a:t>Nation Wide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134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80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167.50%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374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315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500" dirty="0">
                          <a:solidFill>
                            <a:srgbClr val="000000"/>
                          </a:solidFill>
                        </a:rPr>
                        <a:t>118.73%</a:t>
                      </a:r>
                      <a:endParaRPr lang="en-US" sz="500"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 4"/>
          <p:cNvSpPr/>
          <p:nvPr/>
        </p:nvSpPr>
        <p:spPr>
          <a:xfrm>
            <a:off x="2779776" y="2734056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Pencapaian MTTRq Ran-to-Core Minor pada W4 September mencapai target pada dengan realisasi 94.77% (Ach 103.37%)
</a:t>
            </a:r>
            <a:pPr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Regional MTTRQ Ran-to-Core Major yang tidak mencapai target dan RCA nya adaIah :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- 02-Sumbagsel : ISR (4) , Waiting Sparepart (2), Physical Action (1)
</a:t>
            </a:r>
            <a:pPr lvl="1" indent="0" marL="0">
              <a:lnSpc>
                <a:spcPct val="110000"/>
              </a:lnSpc>
              <a:buNone/>
            </a:pPr>
            <a:r>
              <a:rPr lang="en-US" sz="700" dirty="0">
                <a:solidFill>
                  <a:srgbClr val="000000"/>
                </a:solidFill>
              </a:rPr>
              <a:t> - 08-Kalimantan: Waiting Sparepart (1), Waiting Transport (1), Warranty (2)
</a:t>
            </a:r>
            <a:endParaRPr lang="en-US" sz="700" dirty="0"/>
          </a:p>
        </p:txBody>
      </p:sp>
      <p:sp>
        <p:nvSpPr>
          <p:cNvPr id="13" name="Text 5"/>
          <p:cNvSpPr/>
          <p:nvPr/>
        </p:nvSpPr>
        <p:spPr>
          <a:xfrm>
            <a:off x="6071616" y="2743200"/>
            <a:ext cx="2743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People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Melakukan sosialisasi kepada teknisi, HD, dan Regional agar lebih aware terhadap tenggat waktu, terlebih jika issue terjadi bukan di sisi TIF dan bisa closing secepatnya (UIC : TIF | Target : W Jul)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1. Rekonsiliasi Ticket Not Clear di luar SoW TIF (UIC : TIF, DCS | Target : Jun)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Process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2. Perbaikan Business Process dan Percepatan Pengiriman Sparepart (UIC: PST | Traget : Jul)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Tools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1. Pengiriman Alert Ticket Kuning (Ticket yang hampir melewati tenggat waktu) ke HD MSO Regional (UIC: TIF | Target : W Jul)
</a:t>
            </a:r>
            <a:pPr indent="0" marL="0">
              <a:lnSpc>
                <a:spcPct val="110000"/>
              </a:lnSpc>
              <a:buNone/>
            </a:pPr>
            <a:r>
              <a:rPr lang="en-US" sz="800" dirty="0">
                <a:solidFill>
                  <a:srgbClr val="000000"/>
                </a:solidFill>
              </a:rPr>
              <a:t>2. Tagging / Flagging Ticket pada INSERA agar dibuat secara otomatis (UIC : DIT | Target : Jul)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2025-10-09T14:04:13Z</dcterms:created>
  <dcterms:modified xsi:type="dcterms:W3CDTF">2025-10-09T14:04:13Z</dcterms:modified>
</cp:coreProperties>
</file>