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diwachid/Predict-Customer-Clicked-Ads-Classification-by-Using-Machin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Tulislah proses model machine learning terdiri dari </a:t>
            </a:r>
            <a:endParaRPr sz="1500" b="1" i="1" dirty="0">
              <a:solidFill>
                <a:schemeClr val="dk1"/>
              </a:solidFill>
            </a:endParaRPr>
          </a:p>
          <a:p>
            <a:pPr marL="108585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 b="1" dirty="0">
                <a:solidFill>
                  <a:schemeClr val="dk1"/>
                </a:solidFill>
              </a:rPr>
              <a:t>hasil </a:t>
            </a:r>
            <a:r>
              <a:rPr lang="en" sz="1500" b="1" i="1" dirty="0">
                <a:solidFill>
                  <a:schemeClr val="dk1"/>
                </a:solidFill>
              </a:rPr>
              <a:t>experiment 1</a:t>
            </a:r>
            <a:r>
              <a:rPr lang="en" sz="1500" dirty="0">
                <a:solidFill>
                  <a:schemeClr val="dk1"/>
                </a:solidFill>
              </a:rPr>
              <a:t> (sebelum normalisasi/standardisasi),</a:t>
            </a:r>
            <a:endParaRPr sz="1500" dirty="0">
              <a:solidFill>
                <a:schemeClr val="dk1"/>
              </a:solidFill>
            </a:endParaRPr>
          </a:p>
          <a:p>
            <a:pPr marL="108585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 b="1" dirty="0">
                <a:solidFill>
                  <a:schemeClr val="dk1"/>
                </a:solidFill>
              </a:rPr>
              <a:t>hasil </a:t>
            </a:r>
            <a:r>
              <a:rPr lang="en" sz="1500" b="1" i="1" dirty="0">
                <a:solidFill>
                  <a:schemeClr val="dk1"/>
                </a:solidFill>
              </a:rPr>
              <a:t>experiment 2</a:t>
            </a:r>
            <a:r>
              <a:rPr lang="en" sz="1500" dirty="0">
                <a:solidFill>
                  <a:schemeClr val="dk1"/>
                </a:solidFill>
              </a:rPr>
              <a:t> (setelah normalisasi/standardisasi).</a:t>
            </a:r>
            <a:endParaRPr sz="1500" dirty="0">
              <a:solidFill>
                <a:schemeClr val="dk1"/>
              </a:solidFill>
            </a:endParaRPr>
          </a:p>
          <a:p>
            <a:pPr marL="108585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 dirty="0">
                <a:solidFill>
                  <a:schemeClr val="dk1"/>
                </a:solidFill>
              </a:rPr>
              <a:t>hasil tabel</a:t>
            </a:r>
            <a:r>
              <a:rPr lang="en" sz="1500" b="1" dirty="0">
                <a:solidFill>
                  <a:schemeClr val="dk1"/>
                </a:solidFill>
              </a:rPr>
              <a:t> confusion matrix </a:t>
            </a:r>
            <a:r>
              <a:rPr lang="en" sz="1500" dirty="0">
                <a:solidFill>
                  <a:schemeClr val="dk1"/>
                </a:solidFill>
              </a:rPr>
              <a:t>dari model tersebut.</a:t>
            </a:r>
            <a:endParaRPr sz="1500" dirty="0">
              <a:solidFill>
                <a:schemeClr val="dk1"/>
              </a:solidFill>
            </a:endParaRPr>
          </a:p>
          <a:p>
            <a:pPr marL="108585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 dirty="0">
                <a:solidFill>
                  <a:schemeClr val="dk1"/>
                </a:solidFill>
              </a:rPr>
              <a:t>Daftar </a:t>
            </a:r>
            <a:r>
              <a:rPr lang="en" sz="1500" b="1" i="1" dirty="0">
                <a:solidFill>
                  <a:schemeClr val="dk1"/>
                </a:solidFill>
              </a:rPr>
              <a:t>Feature Important</a:t>
            </a:r>
            <a:r>
              <a:rPr lang="en" sz="1500" i="1" dirty="0">
                <a:solidFill>
                  <a:schemeClr val="dk1"/>
                </a:solidFill>
              </a:rPr>
              <a:t>.</a:t>
            </a:r>
            <a:endParaRPr sz="15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Tulislah hasil interpretasi dari model tersebut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jupyter notebook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4B3B-9D5D-8813-2675-7E201060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000" b="1" dirty="0">
                <a:solidFill>
                  <a:schemeClr val="dk1"/>
                </a:solidFill>
              </a:rPr>
              <a:t>A. Hasil Experiment</a:t>
            </a:r>
            <a:r>
              <a:rPr lang="en-ID" sz="2000" b="1" i="1" dirty="0">
                <a:solidFill>
                  <a:schemeClr val="dk1"/>
                </a:solidFill>
              </a:rPr>
              <a:t> </a:t>
            </a:r>
            <a:r>
              <a:rPr lang="en-ID" sz="2000" b="1" dirty="0">
                <a:solidFill>
                  <a:schemeClr val="dk1"/>
                </a:solidFill>
              </a:rPr>
              <a:t>1 (</a:t>
            </a:r>
            <a:r>
              <a:rPr lang="en-ID" sz="2000" b="1" dirty="0" err="1">
                <a:solidFill>
                  <a:schemeClr val="dk1"/>
                </a:solidFill>
              </a:rPr>
              <a:t>Sebelum</a:t>
            </a:r>
            <a:r>
              <a:rPr lang="en-ID" sz="2000" b="1" dirty="0">
                <a:solidFill>
                  <a:schemeClr val="dk1"/>
                </a:solidFill>
              </a:rPr>
              <a:t> </a:t>
            </a:r>
            <a:r>
              <a:rPr lang="en-ID" sz="2000" b="1" dirty="0" err="1">
                <a:solidFill>
                  <a:schemeClr val="dk1"/>
                </a:solidFill>
              </a:rPr>
              <a:t>normalisasi</a:t>
            </a:r>
            <a:r>
              <a:rPr lang="en-ID" sz="2000" b="1" dirty="0">
                <a:solidFill>
                  <a:schemeClr val="dk1"/>
                </a:solidFill>
              </a:rPr>
              <a:t>)</a:t>
            </a:r>
            <a:br>
              <a:rPr lang="en-ID" sz="2000" dirty="0">
                <a:solidFill>
                  <a:schemeClr val="dk1"/>
                </a:solidFill>
              </a:rPr>
            </a:br>
            <a:endParaRPr lang="en-ID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48EB9-F10E-3DC1-8AAD-FE413ED10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Logistic Regression</a:t>
            </a:r>
          </a:p>
          <a:p>
            <a:pPr marL="114300" indent="0">
              <a:buNone/>
            </a:pPr>
            <a:endParaRPr lang="en-ID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74769-409A-4976-4000-8CA540F3F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02"/>
          <a:stretch/>
        </p:blipFill>
        <p:spPr>
          <a:xfrm>
            <a:off x="871869" y="1642631"/>
            <a:ext cx="6007396" cy="18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169A-7F4A-EA1F-26F5-27B6F151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000" b="1" dirty="0">
                <a:solidFill>
                  <a:schemeClr val="dk1"/>
                </a:solidFill>
              </a:rPr>
              <a:t>A. Hasil Experiment</a:t>
            </a:r>
            <a:r>
              <a:rPr lang="en-ID" sz="2000" b="1" i="1" dirty="0">
                <a:solidFill>
                  <a:schemeClr val="dk1"/>
                </a:solidFill>
              </a:rPr>
              <a:t> </a:t>
            </a:r>
            <a:r>
              <a:rPr lang="en-ID" sz="2000" b="1" dirty="0">
                <a:solidFill>
                  <a:schemeClr val="dk1"/>
                </a:solidFill>
              </a:rPr>
              <a:t>1 (</a:t>
            </a:r>
            <a:r>
              <a:rPr lang="en-ID" sz="2000" b="1" dirty="0" err="1">
                <a:solidFill>
                  <a:schemeClr val="dk1"/>
                </a:solidFill>
              </a:rPr>
              <a:t>Sebelum</a:t>
            </a:r>
            <a:r>
              <a:rPr lang="en-ID" sz="2000" b="1" dirty="0">
                <a:solidFill>
                  <a:schemeClr val="dk1"/>
                </a:solidFill>
              </a:rPr>
              <a:t> </a:t>
            </a:r>
            <a:r>
              <a:rPr lang="en-ID" sz="2000" b="1" dirty="0" err="1">
                <a:solidFill>
                  <a:schemeClr val="dk1"/>
                </a:solidFill>
              </a:rPr>
              <a:t>normalisasi</a:t>
            </a:r>
            <a:r>
              <a:rPr lang="en-ID" sz="2000" b="1" dirty="0">
                <a:solidFill>
                  <a:schemeClr val="dk1"/>
                </a:solidFill>
              </a:rPr>
              <a:t>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2840-1F6A-53CE-4A98-9B883066B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2. XG Boost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4267D-8F07-0A47-8F41-C1D9206FF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11"/>
          <a:stretch/>
        </p:blipFill>
        <p:spPr>
          <a:xfrm>
            <a:off x="765542" y="1642631"/>
            <a:ext cx="6198783" cy="18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41DE-13DF-737E-DC4E-AAE59846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000" b="1" dirty="0">
                <a:solidFill>
                  <a:schemeClr val="dk1"/>
                </a:solidFill>
              </a:rPr>
              <a:t>B. Hasil Experiment</a:t>
            </a:r>
            <a:r>
              <a:rPr lang="en-ID" sz="2000" b="1" i="1" dirty="0">
                <a:solidFill>
                  <a:schemeClr val="dk1"/>
                </a:solidFill>
              </a:rPr>
              <a:t> 2 </a:t>
            </a:r>
            <a:r>
              <a:rPr lang="en-ID" sz="2000" b="1" dirty="0">
                <a:solidFill>
                  <a:schemeClr val="dk1"/>
                </a:solidFill>
              </a:rPr>
              <a:t>(</a:t>
            </a:r>
            <a:r>
              <a:rPr lang="en-ID" sz="2000" b="1" dirty="0" err="1">
                <a:solidFill>
                  <a:schemeClr val="dk1"/>
                </a:solidFill>
              </a:rPr>
              <a:t>Setelah</a:t>
            </a:r>
            <a:r>
              <a:rPr lang="en-ID" sz="2000" b="1" dirty="0">
                <a:solidFill>
                  <a:schemeClr val="dk1"/>
                </a:solidFill>
              </a:rPr>
              <a:t> </a:t>
            </a:r>
            <a:r>
              <a:rPr lang="en-ID" sz="2000" b="1" dirty="0" err="1">
                <a:solidFill>
                  <a:schemeClr val="dk1"/>
                </a:solidFill>
              </a:rPr>
              <a:t>normalisasi</a:t>
            </a:r>
            <a:r>
              <a:rPr lang="en-ID" sz="2000" b="1" dirty="0">
                <a:solidFill>
                  <a:schemeClr val="dk1"/>
                </a:solidFill>
              </a:rPr>
              <a:t>)</a:t>
            </a:r>
            <a:endParaRPr lang="en-ID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FD40E-78D6-0741-08B4-61EA43F8B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Logistic Regression</a:t>
            </a:r>
          </a:p>
          <a:p>
            <a:pPr marL="114300" indent="0">
              <a:buNone/>
            </a:pPr>
            <a:endParaRPr lang="en-ID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EA7EC-982A-8D73-B96E-5E45C3186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42"/>
          <a:stretch/>
        </p:blipFill>
        <p:spPr>
          <a:xfrm>
            <a:off x="882503" y="1642631"/>
            <a:ext cx="6177516" cy="18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41DE-13DF-737E-DC4E-AAE59846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000" b="1" dirty="0">
                <a:solidFill>
                  <a:schemeClr val="dk1"/>
                </a:solidFill>
              </a:rPr>
              <a:t>B. Hasil Experiment</a:t>
            </a:r>
            <a:r>
              <a:rPr lang="en-ID" sz="2000" b="1" i="1" dirty="0">
                <a:solidFill>
                  <a:schemeClr val="dk1"/>
                </a:solidFill>
              </a:rPr>
              <a:t> 2 </a:t>
            </a:r>
            <a:r>
              <a:rPr lang="en-ID" sz="2000" b="1" dirty="0">
                <a:solidFill>
                  <a:schemeClr val="dk1"/>
                </a:solidFill>
              </a:rPr>
              <a:t>(</a:t>
            </a:r>
            <a:r>
              <a:rPr lang="en-ID" sz="2000" b="1" dirty="0" err="1">
                <a:solidFill>
                  <a:schemeClr val="dk1"/>
                </a:solidFill>
              </a:rPr>
              <a:t>Setelah</a:t>
            </a:r>
            <a:r>
              <a:rPr lang="en-ID" sz="2000" b="1" dirty="0">
                <a:solidFill>
                  <a:schemeClr val="dk1"/>
                </a:solidFill>
              </a:rPr>
              <a:t> </a:t>
            </a:r>
            <a:r>
              <a:rPr lang="en-ID" sz="2000" b="1" dirty="0" err="1">
                <a:solidFill>
                  <a:schemeClr val="dk1"/>
                </a:solidFill>
              </a:rPr>
              <a:t>normalisasi</a:t>
            </a:r>
            <a:r>
              <a:rPr lang="en-ID" sz="2000" b="1" dirty="0">
                <a:solidFill>
                  <a:schemeClr val="dk1"/>
                </a:solidFill>
              </a:rPr>
              <a:t>)</a:t>
            </a:r>
            <a:endParaRPr lang="en-ID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FD40E-78D6-0741-08B4-61EA43F8B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2. XG Boost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B4A9C-413D-4B32-B0A4-DC943E92B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19"/>
          <a:stretch/>
        </p:blipFill>
        <p:spPr>
          <a:xfrm>
            <a:off x="776177" y="1642631"/>
            <a:ext cx="6453963" cy="18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6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1BA5-E815-CEE3-9822-D72F1258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000" b="1" dirty="0">
                <a:solidFill>
                  <a:schemeClr val="dk1"/>
                </a:solidFill>
              </a:rPr>
              <a:t>C. Confusion Matrix</a:t>
            </a:r>
            <a:endParaRPr lang="en-ID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0800-2D75-488C-3CAD-83C301BB1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335267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Experiment 1 :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1. Logistic  </a:t>
            </a:r>
            <a:r>
              <a:rPr lang="en-US" sz="1600" dirty="0" err="1">
                <a:solidFill>
                  <a:schemeClr val="tx1"/>
                </a:solidFill>
              </a:rPr>
              <a:t>Regresion</a:t>
            </a:r>
            <a:endParaRPr lang="en-US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D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D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D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2. XG Boost</a:t>
            </a:r>
            <a:endParaRPr lang="en-ID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34A21-A3EC-2A56-C383-539A6EB6C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68"/>
          <a:stretch/>
        </p:blipFill>
        <p:spPr>
          <a:xfrm>
            <a:off x="772809" y="1858579"/>
            <a:ext cx="2738360" cy="5905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759837-D078-E4A7-4EC6-5AFF0E9D5794}"/>
              </a:ext>
            </a:extLst>
          </p:cNvPr>
          <p:cNvSpPr txBox="1">
            <a:spLocks/>
          </p:cNvSpPr>
          <p:nvPr/>
        </p:nvSpPr>
        <p:spPr>
          <a:xfrm>
            <a:off x="3829401" y="1152475"/>
            <a:ext cx="333526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Experiment 2 :</a:t>
            </a:r>
          </a:p>
          <a:p>
            <a:pPr marL="114300" indent="0"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</a:rPr>
              <a:t>1. Logistic  </a:t>
            </a:r>
            <a:r>
              <a:rPr lang="en-US" sz="1600" dirty="0" err="1">
                <a:solidFill>
                  <a:schemeClr val="tx1"/>
                </a:solidFill>
              </a:rPr>
              <a:t>Regresion</a:t>
            </a:r>
            <a:endParaRPr lang="en-US" sz="16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endParaRPr lang="en-ID" sz="16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endParaRPr lang="en-ID" sz="16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endParaRPr lang="en-ID" sz="16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</a:rPr>
              <a:t>2. XG Boost</a:t>
            </a:r>
            <a:endParaRPr lang="en-ID" sz="16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FE5346-389D-4BE4-77E2-8B9139E97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76"/>
          <a:stretch/>
        </p:blipFill>
        <p:spPr>
          <a:xfrm>
            <a:off x="4260289" y="1858579"/>
            <a:ext cx="2704040" cy="590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6AA61-B0D1-6B65-0FCD-8D7B4603B1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59"/>
          <a:stretch/>
        </p:blipFill>
        <p:spPr>
          <a:xfrm>
            <a:off x="4260289" y="2918452"/>
            <a:ext cx="2772680" cy="590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090242-6E46-9598-BA58-1F5E8ABF6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959"/>
          <a:stretch/>
        </p:blipFill>
        <p:spPr>
          <a:xfrm>
            <a:off x="738489" y="2939718"/>
            <a:ext cx="2772679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0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171A-96DA-619D-4948-4EE6B49D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000" b="1" dirty="0">
                <a:solidFill>
                  <a:schemeClr val="dk1"/>
                </a:solidFill>
              </a:rPr>
              <a:t>D. Daftar Fitur Importance</a:t>
            </a:r>
            <a:endParaRPr lang="en-ID" sz="20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9CD4EF6-1BA9-339E-E0BA-01D9B61C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335267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Experiment 1 :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1. Logistic  </a:t>
            </a:r>
            <a:r>
              <a:rPr lang="en-US" sz="1600" dirty="0" err="1">
                <a:solidFill>
                  <a:schemeClr val="tx1"/>
                </a:solidFill>
              </a:rPr>
              <a:t>Regresion</a:t>
            </a:r>
            <a:endParaRPr lang="en-US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D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D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D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2. XG Boost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47F39B6-BE09-F19D-63C0-DEB259EEA61F}"/>
              </a:ext>
            </a:extLst>
          </p:cNvPr>
          <p:cNvSpPr txBox="1">
            <a:spLocks/>
          </p:cNvSpPr>
          <p:nvPr/>
        </p:nvSpPr>
        <p:spPr>
          <a:xfrm>
            <a:off x="4186386" y="1152475"/>
            <a:ext cx="333526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chemeClr val="tx1"/>
                </a:solidFill>
              </a:rPr>
              <a:t>Experiment 2 :</a:t>
            </a:r>
          </a:p>
          <a:p>
            <a:pPr marL="114300" indent="0"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</a:rPr>
              <a:t>1. Logistic  </a:t>
            </a:r>
            <a:r>
              <a:rPr lang="en-US" sz="1600" dirty="0" err="1">
                <a:solidFill>
                  <a:schemeClr val="tx1"/>
                </a:solidFill>
              </a:rPr>
              <a:t>Regresion</a:t>
            </a:r>
            <a:endParaRPr lang="en-US" sz="16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endParaRPr lang="en-ID" sz="16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endParaRPr lang="en-ID" sz="16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endParaRPr lang="en-ID" sz="16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</a:rPr>
              <a:t>2. XG Boost</a:t>
            </a:r>
            <a:endParaRPr lang="en-ID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7A660-451D-CFFD-7200-766509E7B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7383"/>
          <a:stretch/>
        </p:blipFill>
        <p:spPr>
          <a:xfrm>
            <a:off x="593761" y="1921835"/>
            <a:ext cx="3664843" cy="33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B84F8-29B7-6E98-2B0E-499EA80B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1" y="3083429"/>
            <a:ext cx="3505200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734B6E-2E86-25E9-F2F2-C9AD8C09A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380" y="1922249"/>
            <a:ext cx="3495675" cy="333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A42CD4-9C1C-2803-8BF0-B16B7819D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380" y="3081440"/>
            <a:ext cx="35528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6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9CF-E6CF-7AE5-0D19-A6D4626A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Interpretasi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4D0C8-5ED6-54D0-4144-E8A1B1A58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Dari experiment </a:t>
            </a:r>
            <a:r>
              <a:rPr lang="en-US" dirty="0" err="1">
                <a:solidFill>
                  <a:schemeClr val="tx1"/>
                </a:solidFill>
              </a:rPr>
              <a:t>diatas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disimpulkan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distandarisasi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akurasi</a:t>
            </a:r>
            <a:r>
              <a:rPr lang="en-US" dirty="0">
                <a:solidFill>
                  <a:schemeClr val="tx1"/>
                </a:solidFill>
              </a:rPr>
              <a:t> model sangat </a:t>
            </a:r>
            <a:r>
              <a:rPr lang="en-US" dirty="0" err="1">
                <a:solidFill>
                  <a:schemeClr val="tx1"/>
                </a:solidFill>
              </a:rPr>
              <a:t>tinggi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683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172</Words>
  <Application>Microsoft Office PowerPoint</Application>
  <PresentationFormat>On-screen Show (16:9)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Simple Light</vt:lpstr>
      <vt:lpstr>Data Modeling</vt:lpstr>
      <vt:lpstr>A. Hasil Experiment 1 (Sebelum normalisasi) </vt:lpstr>
      <vt:lpstr>A. Hasil Experiment 1 (Sebelum normalisasi)</vt:lpstr>
      <vt:lpstr>B. Hasil Experiment 2 (Setelah normalisasi)</vt:lpstr>
      <vt:lpstr>B. Hasil Experiment 2 (Setelah normalisasi)</vt:lpstr>
      <vt:lpstr>C. Confusion Matrix</vt:lpstr>
      <vt:lpstr>D. Daftar Fitur Importance</vt:lpstr>
      <vt:lpstr>Interpretasi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cp:lastModifiedBy>Aldi Wachid Arifin</cp:lastModifiedBy>
  <cp:revision>5</cp:revision>
  <dcterms:modified xsi:type="dcterms:W3CDTF">2023-03-21T18:05:39Z</dcterms:modified>
</cp:coreProperties>
</file>