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8BDF0-DC28-49F5-8380-85778678D25C}" type="datetimeFigureOut">
              <a:rPr lang="es-ES" smtClean="0"/>
              <a:t>26/02/2020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C9C62-DE8C-4C77-B94B-AA3A4D8BCA0A}" type="slidenum">
              <a:rPr lang="es-ES" smtClean="0"/>
              <a:t>‹Nº›</a:t>
            </a:fld>
            <a:endParaRPr lang="es-ES"/>
          </a:p>
        </p:txBody>
      </p:sp>
    </p:spTree>
    <p:extLst>
      <p:ext uri="{BB962C8B-B14F-4D97-AF65-F5344CB8AC3E}">
        <p14:creationId xmlns:p14="http://schemas.microsoft.com/office/powerpoint/2010/main" val="2304152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FC9C62-DE8C-4C77-B94B-AA3A4D8BCA0A}" type="slidenum">
              <a:rPr lang="es-ES" smtClean="0"/>
              <a:t>2</a:t>
            </a:fld>
            <a:endParaRPr lang="es-ES"/>
          </a:p>
        </p:txBody>
      </p:sp>
    </p:spTree>
    <p:extLst>
      <p:ext uri="{BB962C8B-B14F-4D97-AF65-F5344CB8AC3E}">
        <p14:creationId xmlns:p14="http://schemas.microsoft.com/office/powerpoint/2010/main" val="336223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FC9C62-DE8C-4C77-B94B-AA3A4D8BCA0A}" type="slidenum">
              <a:rPr lang="es-ES" smtClean="0"/>
              <a:t>5</a:t>
            </a:fld>
            <a:endParaRPr lang="es-ES"/>
          </a:p>
        </p:txBody>
      </p:sp>
    </p:spTree>
    <p:extLst>
      <p:ext uri="{BB962C8B-B14F-4D97-AF65-F5344CB8AC3E}">
        <p14:creationId xmlns:p14="http://schemas.microsoft.com/office/powerpoint/2010/main" val="38451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FC9C62-DE8C-4C77-B94B-AA3A4D8BCA0A}" type="slidenum">
              <a:rPr lang="es-ES" smtClean="0"/>
              <a:t>14</a:t>
            </a:fld>
            <a:endParaRPr lang="es-ES"/>
          </a:p>
        </p:txBody>
      </p:sp>
    </p:spTree>
    <p:extLst>
      <p:ext uri="{BB962C8B-B14F-4D97-AF65-F5344CB8AC3E}">
        <p14:creationId xmlns:p14="http://schemas.microsoft.com/office/powerpoint/2010/main" val="404700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112643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87B7E7-1A71-48FE-BEDD-9824A95C5723}" type="datetimeFigureOut">
              <a:rPr lang="es-ES" smtClean="0"/>
              <a:t>26/02/2020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410975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104497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635609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137282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8952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87674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219949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7214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197580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187B7E7-1A71-48FE-BEDD-9824A95C5723}" type="datetimeFigureOut">
              <a:rPr lang="es-ES" smtClean="0"/>
              <a:t>26/02/2020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294931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187B7E7-1A71-48FE-BEDD-9824A95C5723}" type="datetimeFigureOut">
              <a:rPr lang="es-ES" smtClean="0"/>
              <a:t>26/02/2020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7591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187B7E7-1A71-48FE-BEDD-9824A95C5723}" type="datetimeFigureOut">
              <a:rPr lang="es-ES" smtClean="0"/>
              <a:t>26/02/2020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26756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87B7E7-1A71-48FE-BEDD-9824A95C5723}" type="datetimeFigureOut">
              <a:rPr lang="es-ES" smtClean="0"/>
              <a:t>26/02/2020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01279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7B7E7-1A71-48FE-BEDD-9824A95C5723}" type="datetimeFigureOut">
              <a:rPr lang="es-ES" smtClean="0"/>
              <a:t>26/02/2020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59793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87B7E7-1A71-48FE-BEDD-9824A95C5723}" type="datetimeFigureOut">
              <a:rPr lang="es-ES" smtClean="0"/>
              <a:t>26/02/2020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36941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187B7E7-1A71-48FE-BEDD-9824A95C5723}" type="datetimeFigureOut">
              <a:rPr lang="es-ES" smtClean="0"/>
              <a:t>26/02/2020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B4E55A-AB8E-4C1C-9870-F9ACEA4044C9}" type="slidenum">
              <a:rPr lang="es-ES" smtClean="0"/>
              <a:t>‹Nº›</a:t>
            </a:fld>
            <a:endParaRPr lang="es-ES"/>
          </a:p>
        </p:txBody>
      </p:sp>
    </p:spTree>
    <p:extLst>
      <p:ext uri="{BB962C8B-B14F-4D97-AF65-F5344CB8AC3E}">
        <p14:creationId xmlns:p14="http://schemas.microsoft.com/office/powerpoint/2010/main" val="31368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87B7E7-1A71-48FE-BEDD-9824A95C5723}" type="datetimeFigureOut">
              <a:rPr lang="es-ES" smtClean="0"/>
              <a:t>26/02/2020</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B4E55A-AB8E-4C1C-9870-F9ACEA4044C9}" type="slidenum">
              <a:rPr lang="es-ES" smtClean="0"/>
              <a:t>‹Nº›</a:t>
            </a:fld>
            <a:endParaRPr lang="es-ES"/>
          </a:p>
        </p:txBody>
      </p:sp>
    </p:spTree>
    <p:extLst>
      <p:ext uri="{BB962C8B-B14F-4D97-AF65-F5344CB8AC3E}">
        <p14:creationId xmlns:p14="http://schemas.microsoft.com/office/powerpoint/2010/main" val="927587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s.wikipedia.org/wiki/Scrum_(desarrollo_de_softw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233AC-9851-4486-86A2-57759F54636A}"/>
              </a:ext>
            </a:extLst>
          </p:cNvPr>
          <p:cNvSpPr>
            <a:spLocks noGrp="1"/>
          </p:cNvSpPr>
          <p:nvPr>
            <p:ph type="ctrTitle"/>
          </p:nvPr>
        </p:nvSpPr>
        <p:spPr/>
        <p:txBody>
          <a:bodyPr/>
          <a:lstStyle/>
          <a:p>
            <a:r>
              <a:rPr lang="es-ES" dirty="0"/>
              <a:t>METODOLOGÍA SCRUM</a:t>
            </a:r>
          </a:p>
        </p:txBody>
      </p:sp>
      <p:sp>
        <p:nvSpPr>
          <p:cNvPr id="3" name="Subtítulo 2">
            <a:extLst>
              <a:ext uri="{FF2B5EF4-FFF2-40B4-BE49-F238E27FC236}">
                <a16:creationId xmlns:a16="http://schemas.microsoft.com/office/drawing/2014/main" id="{A3FC559A-DF66-4831-B0B8-254D4BBECF41}"/>
              </a:ext>
            </a:extLst>
          </p:cNvPr>
          <p:cNvSpPr>
            <a:spLocks noGrp="1"/>
          </p:cNvSpPr>
          <p:nvPr>
            <p:ph type="subTitle" idx="1"/>
          </p:nvPr>
        </p:nvSpPr>
        <p:spPr/>
        <p:txBody>
          <a:bodyPr/>
          <a:lstStyle/>
          <a:p>
            <a:r>
              <a:rPr lang="es-ES" dirty="0"/>
              <a:t>Antonio Luis Domínguez Lebrón</a:t>
            </a:r>
          </a:p>
        </p:txBody>
      </p:sp>
    </p:spTree>
    <p:extLst>
      <p:ext uri="{BB962C8B-B14F-4D97-AF65-F5344CB8AC3E}">
        <p14:creationId xmlns:p14="http://schemas.microsoft.com/office/powerpoint/2010/main" val="401339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14730-3850-4D81-AC87-905426FA5C6A}"/>
              </a:ext>
            </a:extLst>
          </p:cNvPr>
          <p:cNvSpPr>
            <a:spLocks noGrp="1"/>
          </p:cNvSpPr>
          <p:nvPr>
            <p:ph type="title"/>
          </p:nvPr>
        </p:nvSpPr>
        <p:spPr/>
        <p:txBody>
          <a:bodyPr/>
          <a:lstStyle/>
          <a:p>
            <a:r>
              <a:rPr lang="es-ES" dirty="0"/>
              <a:t>¿Sprint?</a:t>
            </a:r>
          </a:p>
        </p:txBody>
      </p:sp>
      <p:sp>
        <p:nvSpPr>
          <p:cNvPr id="3" name="Marcador de contenido 2">
            <a:extLst>
              <a:ext uri="{FF2B5EF4-FFF2-40B4-BE49-F238E27FC236}">
                <a16:creationId xmlns:a16="http://schemas.microsoft.com/office/drawing/2014/main" id="{DB048B62-E080-48FA-8C61-242A0A6B8EA6}"/>
              </a:ext>
            </a:extLst>
          </p:cNvPr>
          <p:cNvSpPr>
            <a:spLocks noGrp="1"/>
          </p:cNvSpPr>
          <p:nvPr>
            <p:ph idx="1"/>
          </p:nvPr>
        </p:nvSpPr>
        <p:spPr/>
        <p:txBody>
          <a:bodyPr>
            <a:normAutofit lnSpcReduction="10000"/>
          </a:bodyPr>
          <a:lstStyle/>
          <a:p>
            <a:pPr marL="0" indent="0">
              <a:buNone/>
            </a:pPr>
            <a:r>
              <a:rPr lang="es-ES" dirty="0"/>
              <a:t>El Sprint es el período en el cual se lleva a cabo el trabajo en sí. Es recomendado que la duración de los </a:t>
            </a:r>
            <a:r>
              <a:rPr lang="es-ES" dirty="0" err="1"/>
              <a:t>sprints</a:t>
            </a:r>
            <a:r>
              <a:rPr lang="es-ES" dirty="0"/>
              <a:t> sea constante y definida por el equipo con base en su propia experiencia. </a:t>
            </a:r>
          </a:p>
          <a:p>
            <a:pPr marL="0" indent="0">
              <a:buNone/>
            </a:pPr>
            <a:r>
              <a:rPr lang="es-ES" dirty="0"/>
              <a:t>Así mismo, se recomienda no agregar objetivos al sprint o sprint backlog a menos que su falta amenace al éxito del proyecto. La constancia permite la concentración y mejora la productividad del equipo de trabajo.</a:t>
            </a:r>
          </a:p>
          <a:p>
            <a:pPr marL="0" indent="0">
              <a:buNone/>
            </a:pPr>
            <a:r>
              <a:rPr lang="es-ES" dirty="0"/>
              <a:t>El tiempo mínimo de un Sprint es de dos semanas y el máximo es de cuatro  semanas.</a:t>
            </a:r>
          </a:p>
        </p:txBody>
      </p:sp>
    </p:spTree>
    <p:extLst>
      <p:ext uri="{BB962C8B-B14F-4D97-AF65-F5344CB8AC3E}">
        <p14:creationId xmlns:p14="http://schemas.microsoft.com/office/powerpoint/2010/main" val="36885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148FF-BA93-46FF-8AEE-A8B6329316CC}"/>
              </a:ext>
            </a:extLst>
          </p:cNvPr>
          <p:cNvSpPr>
            <a:spLocks noGrp="1"/>
          </p:cNvSpPr>
          <p:nvPr>
            <p:ph type="title"/>
          </p:nvPr>
        </p:nvSpPr>
        <p:spPr/>
        <p:txBody>
          <a:bodyPr/>
          <a:lstStyle/>
          <a:p>
            <a:r>
              <a:rPr lang="es-ES" dirty="0"/>
              <a:t>Planificación, retrospectiva y revisión de Sprint</a:t>
            </a:r>
          </a:p>
        </p:txBody>
      </p:sp>
      <p:sp>
        <p:nvSpPr>
          <p:cNvPr id="3" name="Marcador de contenido 2">
            <a:extLst>
              <a:ext uri="{FF2B5EF4-FFF2-40B4-BE49-F238E27FC236}">
                <a16:creationId xmlns:a16="http://schemas.microsoft.com/office/drawing/2014/main" id="{C67ED21D-64C8-4D84-9E7A-42ABD8DD5419}"/>
              </a:ext>
            </a:extLst>
          </p:cNvPr>
          <p:cNvSpPr>
            <a:spLocks noGrp="1"/>
          </p:cNvSpPr>
          <p:nvPr>
            <p:ph idx="1"/>
          </p:nvPr>
        </p:nvSpPr>
        <p:spPr>
          <a:xfrm>
            <a:off x="1484310" y="2236763"/>
            <a:ext cx="10018713" cy="4621237"/>
          </a:xfrm>
        </p:spPr>
        <p:txBody>
          <a:bodyPr>
            <a:normAutofit fontScale="92500" lnSpcReduction="10000"/>
          </a:bodyPr>
          <a:lstStyle/>
          <a:p>
            <a:pPr marL="0" indent="0">
              <a:buNone/>
            </a:pPr>
            <a:r>
              <a:rPr lang="es-ES" dirty="0"/>
              <a:t>Al comienzo de un sprint, el equipo de scrum tiene un evento de planificación de sprint.2​</a:t>
            </a:r>
          </a:p>
          <a:p>
            <a:pPr marL="0" indent="0">
              <a:buNone/>
            </a:pPr>
            <a:r>
              <a:rPr lang="es-ES" dirty="0"/>
              <a:t>Uno de los objetivos de la reunión es identificar y comunicar cuánto del trabajo es probable que se realice durante el actual Sprint.</a:t>
            </a:r>
          </a:p>
          <a:p>
            <a:pPr marL="0" indent="0">
              <a:buNone/>
            </a:pPr>
            <a:r>
              <a:rPr lang="es-ES" dirty="0"/>
              <a:t>Al final de un sprint, el equipo realiza dos eventos: la revisión del sprint y la retrospectiva del sprint.2​</a:t>
            </a:r>
          </a:p>
          <a:p>
            <a:pPr marL="0" indent="0">
              <a:buNone/>
            </a:pPr>
            <a:r>
              <a:rPr lang="es-ES" dirty="0"/>
              <a:t>En la reunión de revisión de sprint se presentan los trabajos completados y su duración no debería ser superior a 4 horas para un Sprint de 1 mes.</a:t>
            </a:r>
          </a:p>
          <a:p>
            <a:pPr marL="0" indent="0">
              <a:buNone/>
            </a:pPr>
            <a:r>
              <a:rPr lang="es-ES" dirty="0"/>
              <a:t>Después de cada sprint, se lleva a cabo una retrospectiva del sprint, en la cual todos los miembros del equipo dejan sus impresiones sobre el sprint recién superado. El propósito de la retrospectiva es realizar una mejora continua del proceso. Esta reunión tiene un tiempo fijo de cuatro horas.</a:t>
            </a:r>
          </a:p>
        </p:txBody>
      </p:sp>
    </p:spTree>
    <p:extLst>
      <p:ext uri="{BB962C8B-B14F-4D97-AF65-F5344CB8AC3E}">
        <p14:creationId xmlns:p14="http://schemas.microsoft.com/office/powerpoint/2010/main" val="40276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683D4-BFF3-4F6C-BD81-238CA9258C37}"/>
              </a:ext>
            </a:extLst>
          </p:cNvPr>
          <p:cNvSpPr>
            <a:spLocks noGrp="1"/>
          </p:cNvSpPr>
          <p:nvPr>
            <p:ph type="title"/>
          </p:nvPr>
        </p:nvSpPr>
        <p:spPr/>
        <p:txBody>
          <a:bodyPr/>
          <a:lstStyle/>
          <a:p>
            <a:r>
              <a:rPr lang="es-ES" dirty="0"/>
              <a:t>SCRUM a diario</a:t>
            </a:r>
          </a:p>
        </p:txBody>
      </p:sp>
      <p:sp>
        <p:nvSpPr>
          <p:cNvPr id="3" name="Marcador de contenido 2">
            <a:extLst>
              <a:ext uri="{FF2B5EF4-FFF2-40B4-BE49-F238E27FC236}">
                <a16:creationId xmlns:a16="http://schemas.microsoft.com/office/drawing/2014/main" id="{A4F6EFD4-4F51-4990-87C8-9FDC1F54F28B}"/>
              </a:ext>
            </a:extLst>
          </p:cNvPr>
          <p:cNvSpPr>
            <a:spLocks noGrp="1"/>
          </p:cNvSpPr>
          <p:nvPr>
            <p:ph idx="1"/>
          </p:nvPr>
        </p:nvSpPr>
        <p:spPr>
          <a:xfrm>
            <a:off x="1484310" y="2194561"/>
            <a:ext cx="10018713" cy="4445390"/>
          </a:xfrm>
        </p:spPr>
        <p:txBody>
          <a:bodyPr>
            <a:normAutofit/>
          </a:bodyPr>
          <a:lstStyle/>
          <a:p>
            <a:pPr marL="0" indent="0">
              <a:buNone/>
            </a:pPr>
            <a:r>
              <a:rPr lang="es-ES" dirty="0"/>
              <a:t>También llamado </a:t>
            </a:r>
            <a:r>
              <a:rPr lang="es-ES" dirty="0" err="1"/>
              <a:t>Daily</a:t>
            </a:r>
            <a:r>
              <a:rPr lang="es-ES" dirty="0"/>
              <a:t> </a:t>
            </a:r>
            <a:r>
              <a:rPr lang="es-ES" dirty="0" err="1"/>
              <a:t>Standup</a:t>
            </a:r>
            <a:r>
              <a:rPr lang="es-ES" dirty="0"/>
              <a:t>. Cada día durante la iteración, tiene lugar una reunión de estado del proyecto. Su objetivo es que los miembros del equipo se mantengan actualizados unos a otros sobre el trabajo de cada uno desde el último </a:t>
            </a:r>
            <a:r>
              <a:rPr lang="es-ES" dirty="0" err="1"/>
              <a:t>standup</a:t>
            </a:r>
            <a:r>
              <a:rPr lang="es-ES" dirty="0"/>
              <a:t>, qué problemas han encontrado o prevén encontrar, y qué planean hacer.​</a:t>
            </a:r>
          </a:p>
          <a:p>
            <a:pPr marL="0" indent="0">
              <a:buNone/>
            </a:pPr>
            <a:r>
              <a:rPr lang="es-ES" dirty="0"/>
              <a:t>La reunión tiene una duración fija de entre 5 y 15 minutos.</a:t>
            </a:r>
          </a:p>
          <a:p>
            <a:pPr marL="0" indent="0">
              <a:buNone/>
            </a:pPr>
            <a:r>
              <a:rPr lang="es-ES" dirty="0"/>
              <a:t>Se hace siempre a la misma hora y en el mismo lugar. Si falta alguien, no se pospone la reunión.</a:t>
            </a:r>
          </a:p>
        </p:txBody>
      </p:sp>
    </p:spTree>
    <p:extLst>
      <p:ext uri="{BB962C8B-B14F-4D97-AF65-F5344CB8AC3E}">
        <p14:creationId xmlns:p14="http://schemas.microsoft.com/office/powerpoint/2010/main" val="265185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613E-B52D-4A00-896B-A6BD30DC6AE9}"/>
              </a:ext>
            </a:extLst>
          </p:cNvPr>
          <p:cNvSpPr>
            <a:spLocks noGrp="1"/>
          </p:cNvSpPr>
          <p:nvPr>
            <p:ph type="title"/>
          </p:nvPr>
        </p:nvSpPr>
        <p:spPr/>
        <p:txBody>
          <a:bodyPr/>
          <a:lstStyle/>
          <a:p>
            <a:r>
              <a:rPr lang="es-ES" dirty="0"/>
              <a:t>Beneficios de SCRUM</a:t>
            </a:r>
          </a:p>
        </p:txBody>
      </p:sp>
      <p:sp>
        <p:nvSpPr>
          <p:cNvPr id="3" name="Marcador de contenido 2">
            <a:extLst>
              <a:ext uri="{FF2B5EF4-FFF2-40B4-BE49-F238E27FC236}">
                <a16:creationId xmlns:a16="http://schemas.microsoft.com/office/drawing/2014/main" id="{75823E39-F16C-4266-AF2B-FF6FC3DB8139}"/>
              </a:ext>
            </a:extLst>
          </p:cNvPr>
          <p:cNvSpPr>
            <a:spLocks noGrp="1"/>
          </p:cNvSpPr>
          <p:nvPr>
            <p:ph idx="1"/>
          </p:nvPr>
        </p:nvSpPr>
        <p:spPr>
          <a:xfrm>
            <a:off x="1484310" y="2293035"/>
            <a:ext cx="10018713" cy="4564966"/>
          </a:xfrm>
        </p:spPr>
        <p:txBody>
          <a:bodyPr/>
          <a:lstStyle/>
          <a:p>
            <a:r>
              <a:rPr lang="es-ES" b="1" dirty="0"/>
              <a:t>Flexibilidad a cambios.</a:t>
            </a:r>
          </a:p>
          <a:p>
            <a:r>
              <a:rPr lang="es-ES" b="1" dirty="0"/>
              <a:t>Reducción del Time </a:t>
            </a:r>
            <a:r>
              <a:rPr lang="es-ES" b="1" dirty="0" err="1"/>
              <a:t>to</a:t>
            </a:r>
            <a:r>
              <a:rPr lang="es-ES" b="1" dirty="0"/>
              <a:t> </a:t>
            </a:r>
            <a:r>
              <a:rPr lang="es-ES" b="1" dirty="0" err="1"/>
              <a:t>Market</a:t>
            </a:r>
            <a:r>
              <a:rPr lang="es-ES" b="1" dirty="0"/>
              <a:t>.</a:t>
            </a:r>
          </a:p>
          <a:p>
            <a:r>
              <a:rPr lang="es-ES" b="1" dirty="0"/>
              <a:t>Mayor calidad del software.</a:t>
            </a:r>
          </a:p>
          <a:p>
            <a:r>
              <a:rPr lang="es-ES" b="1" dirty="0"/>
              <a:t>Mayor productividad.</a:t>
            </a:r>
          </a:p>
          <a:p>
            <a:r>
              <a:rPr lang="es-ES" b="1" dirty="0"/>
              <a:t>Maximiza el retorno de la inversión (ROI).</a:t>
            </a:r>
            <a:r>
              <a:rPr lang="es-ES" dirty="0"/>
              <a:t> </a:t>
            </a:r>
          </a:p>
          <a:p>
            <a:r>
              <a:rPr lang="es-ES" b="1" dirty="0"/>
              <a:t>Predicciones de tiempos.</a:t>
            </a:r>
          </a:p>
          <a:p>
            <a:r>
              <a:rPr lang="es-ES" b="1" dirty="0"/>
              <a:t>Reducción de riesgos</a:t>
            </a:r>
          </a:p>
          <a:p>
            <a:r>
              <a:rPr lang="es-ES" b="1" dirty="0"/>
              <a:t>Aumento de riesgos</a:t>
            </a:r>
          </a:p>
        </p:txBody>
      </p:sp>
    </p:spTree>
    <p:extLst>
      <p:ext uri="{BB962C8B-B14F-4D97-AF65-F5344CB8AC3E}">
        <p14:creationId xmlns:p14="http://schemas.microsoft.com/office/powerpoint/2010/main" val="248143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1A7CD-FF25-4D71-BC6F-87A38C95F7ED}"/>
              </a:ext>
            </a:extLst>
          </p:cNvPr>
          <p:cNvSpPr>
            <a:spLocks noGrp="1"/>
          </p:cNvSpPr>
          <p:nvPr>
            <p:ph type="title"/>
          </p:nvPr>
        </p:nvSpPr>
        <p:spPr>
          <a:xfrm>
            <a:off x="968383" y="559191"/>
            <a:ext cx="10018713" cy="1752599"/>
          </a:xfrm>
        </p:spPr>
        <p:txBody>
          <a:bodyPr/>
          <a:lstStyle/>
          <a:p>
            <a:r>
              <a:rPr lang="es-ES" dirty="0"/>
              <a:t>SCRUM en Trello</a:t>
            </a:r>
          </a:p>
        </p:txBody>
      </p:sp>
      <p:pic>
        <p:nvPicPr>
          <p:cNvPr id="12" name="Marcador de contenido 11">
            <a:extLst>
              <a:ext uri="{FF2B5EF4-FFF2-40B4-BE49-F238E27FC236}">
                <a16:creationId xmlns:a16="http://schemas.microsoft.com/office/drawing/2014/main" id="{C9CDCCCE-EFC6-444F-A5DF-CB197F3613B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550" r="17557" b="19212"/>
          <a:stretch/>
        </p:blipFill>
        <p:spPr>
          <a:xfrm>
            <a:off x="688976" y="2210932"/>
            <a:ext cx="10577529" cy="4417339"/>
          </a:xfrm>
        </p:spPr>
      </p:pic>
    </p:spTree>
    <p:extLst>
      <p:ext uri="{BB962C8B-B14F-4D97-AF65-F5344CB8AC3E}">
        <p14:creationId xmlns:p14="http://schemas.microsoft.com/office/powerpoint/2010/main" val="272582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A9870F3-BCD7-48D8-826B-748C6AA42E2F}"/>
              </a:ext>
            </a:extLst>
          </p:cNvPr>
          <p:cNvSpPr>
            <a:spLocks noGrp="1"/>
          </p:cNvSpPr>
          <p:nvPr>
            <p:ph type="title"/>
          </p:nvPr>
        </p:nvSpPr>
        <p:spPr/>
        <p:txBody>
          <a:bodyPr/>
          <a:lstStyle/>
          <a:p>
            <a:r>
              <a:rPr lang="es-ES" dirty="0"/>
              <a:t>Webgrafía</a:t>
            </a:r>
          </a:p>
        </p:txBody>
      </p:sp>
      <p:sp>
        <p:nvSpPr>
          <p:cNvPr id="8" name="Marcador de contenido 7">
            <a:extLst>
              <a:ext uri="{FF2B5EF4-FFF2-40B4-BE49-F238E27FC236}">
                <a16:creationId xmlns:a16="http://schemas.microsoft.com/office/drawing/2014/main" id="{1616CA97-C2F6-4241-95F8-EFE3E4F06676}"/>
              </a:ext>
            </a:extLst>
          </p:cNvPr>
          <p:cNvSpPr>
            <a:spLocks noGrp="1"/>
          </p:cNvSpPr>
          <p:nvPr>
            <p:ph idx="1"/>
          </p:nvPr>
        </p:nvSpPr>
        <p:spPr/>
        <p:txBody>
          <a:bodyPr/>
          <a:lstStyle/>
          <a:p>
            <a:r>
              <a:rPr lang="es-ES" dirty="0">
                <a:hlinkClick r:id="rId2"/>
              </a:rPr>
              <a:t>Wikipedia</a:t>
            </a:r>
            <a:endParaRPr lang="es-ES" dirty="0"/>
          </a:p>
        </p:txBody>
      </p:sp>
    </p:spTree>
    <p:extLst>
      <p:ext uri="{BB962C8B-B14F-4D97-AF65-F5344CB8AC3E}">
        <p14:creationId xmlns:p14="http://schemas.microsoft.com/office/powerpoint/2010/main" val="306414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17012-EDC6-4763-95A8-8D066EDFDF02}"/>
              </a:ext>
            </a:extLst>
          </p:cNvPr>
          <p:cNvSpPr>
            <a:spLocks noGrp="1"/>
          </p:cNvSpPr>
          <p:nvPr>
            <p:ph type="title"/>
          </p:nvPr>
        </p:nvSpPr>
        <p:spPr/>
        <p:txBody>
          <a:bodyPr/>
          <a:lstStyle/>
          <a:p>
            <a:r>
              <a:rPr lang="es-ES" dirty="0"/>
              <a:t>¿Qué es la metodología?</a:t>
            </a:r>
          </a:p>
        </p:txBody>
      </p:sp>
      <p:sp>
        <p:nvSpPr>
          <p:cNvPr id="3" name="Marcador de contenido 2">
            <a:extLst>
              <a:ext uri="{FF2B5EF4-FFF2-40B4-BE49-F238E27FC236}">
                <a16:creationId xmlns:a16="http://schemas.microsoft.com/office/drawing/2014/main" id="{A936CC1C-0146-4C0F-B80B-835FDE3D6EB2}"/>
              </a:ext>
            </a:extLst>
          </p:cNvPr>
          <p:cNvSpPr>
            <a:spLocks noGrp="1"/>
          </p:cNvSpPr>
          <p:nvPr>
            <p:ph sz="half" idx="1"/>
          </p:nvPr>
        </p:nvSpPr>
        <p:spPr/>
        <p:txBody>
          <a:bodyPr>
            <a:normAutofit/>
          </a:bodyPr>
          <a:lstStyle/>
          <a:p>
            <a:pPr marL="0" indent="0">
              <a:buNone/>
            </a:pPr>
            <a:r>
              <a:rPr lang="es-ES" sz="2000" dirty="0"/>
              <a:t>La metodología puede definirse como el estudio de un método adecuadamente aplicable a determinado objeto.</a:t>
            </a:r>
          </a:p>
        </p:txBody>
      </p:sp>
      <p:pic>
        <p:nvPicPr>
          <p:cNvPr id="6" name="Marcador de contenido 5">
            <a:extLst>
              <a:ext uri="{FF2B5EF4-FFF2-40B4-BE49-F238E27FC236}">
                <a16:creationId xmlns:a16="http://schemas.microsoft.com/office/drawing/2014/main" id="{D2CD86B3-8BFF-4D44-9FB1-5E501F52CA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6700" y="2786062"/>
            <a:ext cx="4876800" cy="2886075"/>
          </a:xfrm>
        </p:spPr>
      </p:pic>
    </p:spTree>
    <p:extLst>
      <p:ext uri="{BB962C8B-B14F-4D97-AF65-F5344CB8AC3E}">
        <p14:creationId xmlns:p14="http://schemas.microsoft.com/office/powerpoint/2010/main" val="340323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82602-D22A-4A24-A408-23BA88E3FA70}"/>
              </a:ext>
            </a:extLst>
          </p:cNvPr>
          <p:cNvSpPr>
            <a:spLocks noGrp="1"/>
          </p:cNvSpPr>
          <p:nvPr>
            <p:ph type="title"/>
          </p:nvPr>
        </p:nvSpPr>
        <p:spPr/>
        <p:txBody>
          <a:bodyPr/>
          <a:lstStyle/>
          <a:p>
            <a:r>
              <a:rPr lang="es-ES" dirty="0"/>
              <a:t>¿Qué es SCRUM?</a:t>
            </a:r>
          </a:p>
        </p:txBody>
      </p:sp>
      <p:sp>
        <p:nvSpPr>
          <p:cNvPr id="4" name="Marcador de contenido 3">
            <a:extLst>
              <a:ext uri="{FF2B5EF4-FFF2-40B4-BE49-F238E27FC236}">
                <a16:creationId xmlns:a16="http://schemas.microsoft.com/office/drawing/2014/main" id="{617E35D7-A5CF-464D-8FBC-4E8EF19B324C}"/>
              </a:ext>
            </a:extLst>
          </p:cNvPr>
          <p:cNvSpPr>
            <a:spLocks noGrp="1"/>
          </p:cNvSpPr>
          <p:nvPr>
            <p:ph sz="half" idx="1"/>
          </p:nvPr>
        </p:nvSpPr>
        <p:spPr/>
        <p:txBody>
          <a:bodyPr/>
          <a:lstStyle/>
          <a:p>
            <a:pPr marL="0" indent="0">
              <a:buNone/>
            </a:pPr>
            <a:r>
              <a:rPr lang="es-ES" dirty="0"/>
              <a:t>Scrum es un marco de trabajo para desarrollo ágil de software.</a:t>
            </a:r>
          </a:p>
          <a:p>
            <a:pPr marL="0" indent="0">
              <a:buNone/>
            </a:pPr>
            <a:r>
              <a:rPr lang="es-ES" dirty="0"/>
              <a:t>Es un proceso en el que se aplican de manera regular un conjunto de buenas prácticas para trabajar colaborativamente, en equipo y obtener el mejor resultado posible de proyectos</a:t>
            </a:r>
          </a:p>
        </p:txBody>
      </p:sp>
      <p:pic>
        <p:nvPicPr>
          <p:cNvPr id="7" name="Marcador de contenido 6">
            <a:extLst>
              <a:ext uri="{FF2B5EF4-FFF2-40B4-BE49-F238E27FC236}">
                <a16:creationId xmlns:a16="http://schemas.microsoft.com/office/drawing/2014/main" id="{D7247743-251E-46BC-A560-81011CE7E9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852142"/>
            <a:ext cx="4895850" cy="2753915"/>
          </a:xfrm>
        </p:spPr>
      </p:pic>
    </p:spTree>
    <p:extLst>
      <p:ext uri="{BB962C8B-B14F-4D97-AF65-F5344CB8AC3E}">
        <p14:creationId xmlns:p14="http://schemas.microsoft.com/office/powerpoint/2010/main" val="281374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73148-A0ED-488B-8B74-FDAEB645A226}"/>
              </a:ext>
            </a:extLst>
          </p:cNvPr>
          <p:cNvSpPr>
            <a:spLocks noGrp="1"/>
          </p:cNvSpPr>
          <p:nvPr>
            <p:ph type="title"/>
          </p:nvPr>
        </p:nvSpPr>
        <p:spPr/>
        <p:txBody>
          <a:bodyPr/>
          <a:lstStyle/>
          <a:p>
            <a:r>
              <a:rPr lang="es-ES" dirty="0"/>
              <a:t>Características de SCRUM</a:t>
            </a:r>
          </a:p>
        </p:txBody>
      </p:sp>
      <p:sp>
        <p:nvSpPr>
          <p:cNvPr id="5" name="Marcador de texto 4">
            <a:extLst>
              <a:ext uri="{FF2B5EF4-FFF2-40B4-BE49-F238E27FC236}">
                <a16:creationId xmlns:a16="http://schemas.microsoft.com/office/drawing/2014/main" id="{617F49AE-8BE2-4F32-A2CC-11E6FEBC8FEC}"/>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s-ES" dirty="0"/>
              <a:t>Gestión regular de las expectativas del cliente, resultados anticipados, flexibilidad y adaptación, retorno de inversión, mitigación de riesgos, productividad y calidad, alineamiento entre cliente y equipo, por último, equipo motivado.</a:t>
            </a:r>
          </a:p>
          <a:p>
            <a:pPr marL="342900" indent="-342900" algn="l">
              <a:buFont typeface="Arial" panose="020B0604020202020204" pitchFamily="34" charset="0"/>
              <a:buChar char="•"/>
            </a:pPr>
            <a:r>
              <a:rPr lang="es-ES" dirty="0"/>
              <a:t>Se realiza a diario una reunión de Scrum, que es una reunión de avance diaria que no dura más de 15 minutos con el objetivo de obtener realimentación sobre las tareas del equipo y los obstáculos que se presentan.</a:t>
            </a:r>
          </a:p>
        </p:txBody>
      </p:sp>
    </p:spTree>
    <p:extLst>
      <p:ext uri="{BB962C8B-B14F-4D97-AF65-F5344CB8AC3E}">
        <p14:creationId xmlns:p14="http://schemas.microsoft.com/office/powerpoint/2010/main" val="18423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57753D1-0978-4083-B9F4-02DB18FA4C3D}"/>
              </a:ext>
            </a:extLst>
          </p:cNvPr>
          <p:cNvSpPr>
            <a:spLocks noGrp="1"/>
          </p:cNvSpPr>
          <p:nvPr>
            <p:ph type="title"/>
          </p:nvPr>
        </p:nvSpPr>
        <p:spPr/>
        <p:txBody>
          <a:bodyPr/>
          <a:lstStyle/>
          <a:p>
            <a:r>
              <a:rPr lang="es-ES" dirty="0"/>
              <a:t>¿En qué se basa su metodología?</a:t>
            </a:r>
          </a:p>
        </p:txBody>
      </p:sp>
      <p:sp>
        <p:nvSpPr>
          <p:cNvPr id="7" name="Marcador de contenido 6">
            <a:extLst>
              <a:ext uri="{FF2B5EF4-FFF2-40B4-BE49-F238E27FC236}">
                <a16:creationId xmlns:a16="http://schemas.microsoft.com/office/drawing/2014/main" id="{D9D7B3A3-F89D-4615-8F75-5D4D8D35D920}"/>
              </a:ext>
            </a:extLst>
          </p:cNvPr>
          <p:cNvSpPr>
            <a:spLocks noGrp="1"/>
          </p:cNvSpPr>
          <p:nvPr>
            <p:ph idx="1"/>
          </p:nvPr>
        </p:nvSpPr>
        <p:spPr>
          <a:xfrm>
            <a:off x="1484310" y="2438399"/>
            <a:ext cx="10018713" cy="3352801"/>
          </a:xfrm>
        </p:spPr>
        <p:txBody>
          <a:bodyPr>
            <a:normAutofit fontScale="85000" lnSpcReduction="20000"/>
          </a:bodyPr>
          <a:lstStyle/>
          <a:p>
            <a:pPr marL="457200" indent="-457200">
              <a:buFont typeface="+mj-lt"/>
              <a:buAutoNum type="arabicPeriod"/>
            </a:pPr>
            <a:r>
              <a:rPr lang="es-ES" dirty="0"/>
              <a:t>El desarrollo incremental de los requisitos del proyecto en bloques temporales cortos y fijos.</a:t>
            </a:r>
          </a:p>
          <a:p>
            <a:pPr marL="457200" indent="-457200">
              <a:buFont typeface="+mj-lt"/>
              <a:buAutoNum type="arabicPeriod"/>
            </a:pPr>
            <a:r>
              <a:rPr lang="es-ES" dirty="0"/>
              <a:t>Se da prioridad a lo que tiene más valor para el cliente.</a:t>
            </a:r>
          </a:p>
          <a:p>
            <a:pPr marL="457200" indent="-457200">
              <a:buFont typeface="+mj-lt"/>
              <a:buAutoNum type="arabicPeriod"/>
            </a:pPr>
            <a:r>
              <a:rPr lang="es-ES" dirty="0"/>
              <a:t>El equipo se sincroniza diariamente y se realizan las adaptaciones necesarias.</a:t>
            </a:r>
          </a:p>
          <a:p>
            <a:pPr marL="457200" indent="-457200">
              <a:buFont typeface="+mj-lt"/>
              <a:buAutoNum type="arabicPeriod"/>
            </a:pPr>
            <a:r>
              <a:rPr lang="es-ES" dirty="0"/>
              <a:t>Tras cada iteración (un mes o menos entre cada una) se muestra al cliente el resultado real obtenido, para que este tome las decisiones necesarias en relación a lo observado.</a:t>
            </a:r>
          </a:p>
          <a:p>
            <a:pPr marL="457200" indent="-457200">
              <a:buFont typeface="+mj-lt"/>
              <a:buAutoNum type="arabicPeriod"/>
            </a:pPr>
            <a:r>
              <a:rPr lang="es-ES" dirty="0"/>
              <a:t>Se le da la autoridad necesaria al equipo para poder cumplir los requisitos.</a:t>
            </a:r>
          </a:p>
          <a:p>
            <a:pPr marL="457200" indent="-457200">
              <a:buFont typeface="+mj-lt"/>
              <a:buAutoNum type="arabicPeriod"/>
            </a:pPr>
            <a:r>
              <a:rPr lang="es-ES" dirty="0"/>
              <a:t>Fijar tiempos máximos para lograr objetivos.</a:t>
            </a:r>
          </a:p>
          <a:p>
            <a:pPr marL="457200" indent="-457200">
              <a:buFont typeface="+mj-lt"/>
              <a:buAutoNum type="arabicPeriod"/>
            </a:pPr>
            <a:r>
              <a:rPr lang="es-ES" dirty="0"/>
              <a:t>Equipos pequeños (de 3 a 9 personas cada uno).</a:t>
            </a:r>
          </a:p>
          <a:p>
            <a:pPr marL="0" indent="0">
              <a:buNone/>
            </a:pPr>
            <a:endParaRPr lang="es-ES" dirty="0"/>
          </a:p>
        </p:txBody>
      </p:sp>
    </p:spTree>
    <p:extLst>
      <p:ext uri="{BB962C8B-B14F-4D97-AF65-F5344CB8AC3E}">
        <p14:creationId xmlns:p14="http://schemas.microsoft.com/office/powerpoint/2010/main" val="171467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D7403-17C0-466C-9B80-A4A7E75B2F85}"/>
              </a:ext>
            </a:extLst>
          </p:cNvPr>
          <p:cNvSpPr>
            <a:spLocks noGrp="1"/>
          </p:cNvSpPr>
          <p:nvPr>
            <p:ph type="title"/>
          </p:nvPr>
        </p:nvSpPr>
        <p:spPr/>
        <p:txBody>
          <a:bodyPr/>
          <a:lstStyle/>
          <a:p>
            <a:r>
              <a:rPr lang="es-ES" dirty="0"/>
              <a:t>¿Roles en SCRUM?</a:t>
            </a:r>
          </a:p>
        </p:txBody>
      </p:sp>
      <p:sp>
        <p:nvSpPr>
          <p:cNvPr id="3" name="Marcador de contenido 2">
            <a:extLst>
              <a:ext uri="{FF2B5EF4-FFF2-40B4-BE49-F238E27FC236}">
                <a16:creationId xmlns:a16="http://schemas.microsoft.com/office/drawing/2014/main" id="{4F2391A9-D73C-41B0-8C15-350DECC6AD9F}"/>
              </a:ext>
            </a:extLst>
          </p:cNvPr>
          <p:cNvSpPr>
            <a:spLocks noGrp="1"/>
          </p:cNvSpPr>
          <p:nvPr>
            <p:ph idx="1"/>
          </p:nvPr>
        </p:nvSpPr>
        <p:spPr/>
        <p:txBody>
          <a:bodyPr/>
          <a:lstStyle/>
          <a:p>
            <a:pPr marL="0" indent="0">
              <a:buNone/>
            </a:pPr>
            <a:r>
              <a:rPr lang="es-ES" dirty="0"/>
              <a:t>En Scrum, el equipo se focaliza en construir software de calidad. La gestión de un proyecto Scrum se centra en definir cuáles son las características que debe tener el producto a construir (qué construir, qué no y en qué orden) y en vencer cualquier obstáculo que pudiera entorpecer la tarea del equipo de desarrollo.</a:t>
            </a:r>
          </a:p>
        </p:txBody>
      </p:sp>
    </p:spTree>
    <p:extLst>
      <p:ext uri="{BB962C8B-B14F-4D97-AF65-F5344CB8AC3E}">
        <p14:creationId xmlns:p14="http://schemas.microsoft.com/office/powerpoint/2010/main" val="268728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5EEE8-E5B2-422D-8D2C-2566CF6098D8}"/>
              </a:ext>
            </a:extLst>
          </p:cNvPr>
          <p:cNvSpPr>
            <a:spLocks noGrp="1"/>
          </p:cNvSpPr>
          <p:nvPr>
            <p:ph type="title"/>
          </p:nvPr>
        </p:nvSpPr>
        <p:spPr/>
        <p:txBody>
          <a:bodyPr/>
          <a:lstStyle/>
          <a:p>
            <a:r>
              <a:rPr lang="es-ES" dirty="0"/>
              <a:t>Principales roles</a:t>
            </a:r>
          </a:p>
        </p:txBody>
      </p:sp>
      <p:sp>
        <p:nvSpPr>
          <p:cNvPr id="3" name="Marcador de contenido 2">
            <a:extLst>
              <a:ext uri="{FF2B5EF4-FFF2-40B4-BE49-F238E27FC236}">
                <a16:creationId xmlns:a16="http://schemas.microsoft.com/office/drawing/2014/main" id="{069452BF-B200-4C4A-9BAD-9FF1D2CFB033}"/>
              </a:ext>
            </a:extLst>
          </p:cNvPr>
          <p:cNvSpPr>
            <a:spLocks noGrp="1"/>
          </p:cNvSpPr>
          <p:nvPr>
            <p:ph idx="1"/>
          </p:nvPr>
        </p:nvSpPr>
        <p:spPr>
          <a:xfrm>
            <a:off x="1484311" y="2160562"/>
            <a:ext cx="10018713" cy="4191001"/>
          </a:xfrm>
        </p:spPr>
        <p:txBody>
          <a:bodyPr>
            <a:normAutofit fontScale="85000" lnSpcReduction="10000"/>
          </a:bodyPr>
          <a:lstStyle/>
          <a:p>
            <a:pPr marL="0" indent="0">
              <a:buNone/>
            </a:pPr>
            <a:r>
              <a:rPr lang="es-ES" b="1" dirty="0" err="1"/>
              <a:t>Product</a:t>
            </a:r>
            <a:r>
              <a:rPr lang="es-ES" b="1" dirty="0"/>
              <a:t> </a:t>
            </a:r>
            <a:r>
              <a:rPr lang="es-ES" b="1" dirty="0" err="1"/>
              <a:t>Owner</a:t>
            </a:r>
            <a:endParaRPr lang="es-ES" b="1" dirty="0"/>
          </a:p>
          <a:p>
            <a:pPr marL="0" indent="0">
              <a:buNone/>
            </a:pPr>
            <a:r>
              <a:rPr lang="es-ES" dirty="0"/>
              <a:t>El </a:t>
            </a:r>
            <a:r>
              <a:rPr lang="es-ES" dirty="0" err="1"/>
              <a:t>Product</a:t>
            </a:r>
            <a:r>
              <a:rPr lang="es-ES" dirty="0"/>
              <a:t> </a:t>
            </a:r>
            <a:r>
              <a:rPr lang="es-ES" dirty="0" err="1"/>
              <a:t>Owner</a:t>
            </a:r>
            <a:r>
              <a:rPr lang="es-ES" dirty="0"/>
              <a:t> se asegura de que el equipo Scrum trabaje de forma adecuada desde la perspectiva del negocio. Ayuda al usuario a escribir las historias de usuario, las prioriza, y las coloca en el </a:t>
            </a:r>
            <a:r>
              <a:rPr lang="es-ES" dirty="0" err="1"/>
              <a:t>Product</a:t>
            </a:r>
            <a:r>
              <a:rPr lang="es-ES" dirty="0"/>
              <a:t> Backlog.</a:t>
            </a:r>
          </a:p>
          <a:p>
            <a:pPr marL="0" indent="0">
              <a:buNone/>
            </a:pPr>
            <a:r>
              <a:rPr lang="es-ES" b="1" dirty="0" err="1"/>
              <a:t>ScrumMaster</a:t>
            </a:r>
            <a:r>
              <a:rPr lang="es-ES" b="1" dirty="0"/>
              <a:t> (o Facilitador)</a:t>
            </a:r>
          </a:p>
          <a:p>
            <a:pPr marL="0" indent="0">
              <a:buNone/>
            </a:pPr>
            <a:r>
              <a:rPr lang="es-ES" dirty="0"/>
              <a:t>El Scrum es facilitado por un </a:t>
            </a:r>
            <a:r>
              <a:rPr lang="es-ES" dirty="0" err="1"/>
              <a:t>ScrumMaster</a:t>
            </a:r>
            <a:r>
              <a:rPr lang="es-ES" dirty="0"/>
              <a:t>, cuyo trabajo primario es eliminar los obstáculos que impiden que el equipo alcance el objetivo del sprint. No es el líder del equipo sino que actúa como una protección entre el equipo y cualquier influencia que le distraiga. Se asegura de que el proceso Scrum se utiliza como es debido. Es el que hace que las reglas se cumplan.</a:t>
            </a:r>
          </a:p>
          <a:p>
            <a:pPr marL="0" indent="0">
              <a:buNone/>
            </a:pPr>
            <a:r>
              <a:rPr lang="es-ES" b="1" dirty="0"/>
              <a:t>Equipo de desarrollo</a:t>
            </a:r>
          </a:p>
          <a:p>
            <a:pPr marL="0" indent="0">
              <a:buNone/>
            </a:pPr>
            <a:r>
              <a:rPr lang="es-ES" dirty="0"/>
              <a:t>El equipo tiene la responsabilidad de entregar el producto. Es recomendable un pequeño equipo de 3 a 9 personas con las habilidades transversales necesarias para realizar el trabajo.</a:t>
            </a:r>
          </a:p>
        </p:txBody>
      </p:sp>
    </p:spTree>
    <p:extLst>
      <p:ext uri="{BB962C8B-B14F-4D97-AF65-F5344CB8AC3E}">
        <p14:creationId xmlns:p14="http://schemas.microsoft.com/office/powerpoint/2010/main" val="428936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C3399-0BB8-4D2C-905A-994CB3CF5551}"/>
              </a:ext>
            </a:extLst>
          </p:cNvPr>
          <p:cNvSpPr>
            <a:spLocks noGrp="1"/>
          </p:cNvSpPr>
          <p:nvPr>
            <p:ph type="title"/>
          </p:nvPr>
        </p:nvSpPr>
        <p:spPr/>
        <p:txBody>
          <a:bodyPr/>
          <a:lstStyle/>
          <a:p>
            <a:r>
              <a:rPr lang="es-ES" dirty="0"/>
              <a:t>¿Qué son los roles auxiliares?</a:t>
            </a:r>
          </a:p>
        </p:txBody>
      </p:sp>
      <p:sp>
        <p:nvSpPr>
          <p:cNvPr id="3" name="Marcador de contenido 2">
            <a:extLst>
              <a:ext uri="{FF2B5EF4-FFF2-40B4-BE49-F238E27FC236}">
                <a16:creationId xmlns:a16="http://schemas.microsoft.com/office/drawing/2014/main" id="{C7C26EE0-0452-49FF-9967-2B2A5233FD32}"/>
              </a:ext>
            </a:extLst>
          </p:cNvPr>
          <p:cNvSpPr>
            <a:spLocks noGrp="1"/>
          </p:cNvSpPr>
          <p:nvPr>
            <p:ph idx="1"/>
          </p:nvPr>
        </p:nvSpPr>
        <p:spPr>
          <a:xfrm>
            <a:off x="1432729" y="2554457"/>
            <a:ext cx="10018713" cy="3124201"/>
          </a:xfrm>
        </p:spPr>
        <p:txBody>
          <a:bodyPr/>
          <a:lstStyle/>
          <a:p>
            <a:pPr marL="0" indent="0">
              <a:buNone/>
            </a:pPr>
            <a:r>
              <a:rPr lang="es-ES" dirty="0"/>
              <a:t>Los roles auxiliares en los "equipos Scrums" son aquellos que no tienen un rol formal y no se involucran frecuentemente en el "proceso Scrum", sin embargo deben ser tomados en cuenta.</a:t>
            </a:r>
          </a:p>
        </p:txBody>
      </p:sp>
    </p:spTree>
    <p:extLst>
      <p:ext uri="{BB962C8B-B14F-4D97-AF65-F5344CB8AC3E}">
        <p14:creationId xmlns:p14="http://schemas.microsoft.com/office/powerpoint/2010/main" val="147925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B9513-F31D-497F-9E8A-875CF6DAE9E1}"/>
              </a:ext>
            </a:extLst>
          </p:cNvPr>
          <p:cNvSpPr>
            <a:spLocks noGrp="1"/>
          </p:cNvSpPr>
          <p:nvPr>
            <p:ph type="title"/>
          </p:nvPr>
        </p:nvSpPr>
        <p:spPr/>
        <p:txBody>
          <a:bodyPr/>
          <a:lstStyle/>
          <a:p>
            <a:r>
              <a:rPr lang="es-ES" dirty="0"/>
              <a:t>Roles auxiliares</a:t>
            </a:r>
          </a:p>
        </p:txBody>
      </p:sp>
      <p:sp>
        <p:nvSpPr>
          <p:cNvPr id="3" name="Marcador de contenido 2">
            <a:extLst>
              <a:ext uri="{FF2B5EF4-FFF2-40B4-BE49-F238E27FC236}">
                <a16:creationId xmlns:a16="http://schemas.microsoft.com/office/drawing/2014/main" id="{EE33B771-17E1-4E9D-B082-97181F4D697D}"/>
              </a:ext>
            </a:extLst>
          </p:cNvPr>
          <p:cNvSpPr>
            <a:spLocks noGrp="1"/>
          </p:cNvSpPr>
          <p:nvPr>
            <p:ph idx="1"/>
          </p:nvPr>
        </p:nvSpPr>
        <p:spPr/>
        <p:txBody>
          <a:bodyPr/>
          <a:lstStyle/>
          <a:p>
            <a:r>
              <a:rPr lang="es-ES" dirty="0" err="1"/>
              <a:t>Stakeholders</a:t>
            </a:r>
            <a:r>
              <a:rPr lang="es-ES" dirty="0"/>
              <a:t> (Clientes, Proveedores, Vendedores, </a:t>
            </a:r>
            <a:r>
              <a:rPr lang="es-ES" dirty="0" err="1"/>
              <a:t>etc</a:t>
            </a:r>
            <a:r>
              <a:rPr lang="es-ES" dirty="0"/>
              <a:t>)</a:t>
            </a:r>
          </a:p>
          <a:p>
            <a:pPr marL="0" indent="0">
              <a:buNone/>
            </a:pPr>
            <a:r>
              <a:rPr lang="es-ES" dirty="0"/>
              <a:t>Son las personas que hacen posible el proyecto y para quienes el proyecto producirá el beneficio acordado que justifica su desarrollo. Sólo participan directamente durante las revisiones del "sprint".</a:t>
            </a:r>
          </a:p>
          <a:p>
            <a:r>
              <a:rPr lang="es-ES" dirty="0"/>
              <a:t>Administradores (Managers)</a:t>
            </a:r>
          </a:p>
          <a:p>
            <a:pPr marL="0" indent="0">
              <a:buNone/>
            </a:pPr>
            <a:r>
              <a:rPr lang="es-ES" dirty="0"/>
              <a:t>Son los responsables de establecer el entorno para el desarrollo del proyecto.</a:t>
            </a:r>
          </a:p>
        </p:txBody>
      </p:sp>
    </p:spTree>
    <p:extLst>
      <p:ext uri="{BB962C8B-B14F-4D97-AF65-F5344CB8AC3E}">
        <p14:creationId xmlns:p14="http://schemas.microsoft.com/office/powerpoint/2010/main" val="411466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748</TotalTime>
  <Words>997</Words>
  <Application>Microsoft Office PowerPoint</Application>
  <PresentationFormat>Panorámica</PresentationFormat>
  <Paragraphs>63</Paragraphs>
  <Slides>15</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Corbel</vt:lpstr>
      <vt:lpstr>Parallax</vt:lpstr>
      <vt:lpstr>METODOLOGÍA SCRUM</vt:lpstr>
      <vt:lpstr>¿Qué es la metodología?</vt:lpstr>
      <vt:lpstr>¿Qué es SCRUM?</vt:lpstr>
      <vt:lpstr>Características de SCRUM</vt:lpstr>
      <vt:lpstr>¿En qué se basa su metodología?</vt:lpstr>
      <vt:lpstr>¿Roles en SCRUM?</vt:lpstr>
      <vt:lpstr>Principales roles</vt:lpstr>
      <vt:lpstr>¿Qué son los roles auxiliares?</vt:lpstr>
      <vt:lpstr>Roles auxiliares</vt:lpstr>
      <vt:lpstr>¿Sprint?</vt:lpstr>
      <vt:lpstr>Planificación, retrospectiva y revisión de Sprint</vt:lpstr>
      <vt:lpstr>SCRUM a diario</vt:lpstr>
      <vt:lpstr>Beneficios de SCRUM</vt:lpstr>
      <vt:lpstr>SCRUM en Trello</vt:lpstr>
      <vt:lpstr>Webgrafía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SCRUM</dc:title>
  <dc:creator>thewhitedead 18</dc:creator>
  <cp:lastModifiedBy>thewhitedead 18</cp:lastModifiedBy>
  <cp:revision>13</cp:revision>
  <dcterms:created xsi:type="dcterms:W3CDTF">2020-02-19T08:16:53Z</dcterms:created>
  <dcterms:modified xsi:type="dcterms:W3CDTF">2020-02-26T08:20:54Z</dcterms:modified>
</cp:coreProperties>
</file>