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erriweather Light"/>
      <p:regular r:id="rId24"/>
      <p:bold r:id="rId25"/>
      <p:italic r:id="rId26"/>
      <p:boldItalic r:id="rId27"/>
    </p:embeddedFont>
    <p:embeddedFont>
      <p:font typeface="Montserrat"/>
      <p:regular r:id="rId28"/>
      <p:bold r:id="rId29"/>
      <p:italic r:id="rId30"/>
      <p:boldItalic r:id="rId31"/>
    </p:embeddedFont>
    <p:embeddedFont>
      <p:font typeface="Open Sans SemiBold"/>
      <p:regular r:id="rId32"/>
      <p:bold r:id="rId33"/>
      <p:italic r:id="rId34"/>
      <p:boldItalic r:id="rId35"/>
    </p:embeddedFont>
    <p:embeddedFont>
      <p:font typeface="Vidaloka"/>
      <p:regular r:id="rId36"/>
    </p:embeddedFont>
    <p:embeddedFont>
      <p:font typeface="Russo One"/>
      <p:regular r:id="rId37"/>
    </p:embeddedFont>
    <p:embeddedFont>
      <p:font typeface="Mako"/>
      <p:regular r:id="rId38"/>
    </p:embeddedFont>
    <p:embeddedFont>
      <p:font typeface="Crimson Tex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B309A1-1FCC-4272-8498-36CBCE7DC94D}">
  <a:tblStyle styleId="{D5B309A1-1FCC-4272-8498-36CBCE7DC9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bold.fntdata"/><Relationship Id="rId42" Type="http://schemas.openxmlformats.org/officeDocument/2006/relationships/font" Target="fonts/CrimsonText-boldItalic.fntdata"/><Relationship Id="rId41" Type="http://schemas.openxmlformats.org/officeDocument/2006/relationships/font" Target="fonts/CrimsonText-italic.fntdata"/><Relationship Id="rId44" Type="http://schemas.openxmlformats.org/officeDocument/2006/relationships/font" Target="fonts/OpenSans-bold.fntdata"/><Relationship Id="rId43" Type="http://schemas.openxmlformats.org/officeDocument/2006/relationships/font" Target="fonts/OpenSans-regular.fntdata"/><Relationship Id="rId46" Type="http://schemas.openxmlformats.org/officeDocument/2006/relationships/font" Target="fonts/OpenSans-boldItalic.fntdata"/><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33" Type="http://schemas.openxmlformats.org/officeDocument/2006/relationships/font" Target="fonts/OpenSansSemiBold-bold.fntdata"/><Relationship Id="rId32" Type="http://schemas.openxmlformats.org/officeDocument/2006/relationships/font" Target="fonts/OpenSansSemiBold-regular.fntdata"/><Relationship Id="rId35" Type="http://schemas.openxmlformats.org/officeDocument/2006/relationships/font" Target="fonts/OpenSansSemiBold-boldItalic.fntdata"/><Relationship Id="rId34" Type="http://schemas.openxmlformats.org/officeDocument/2006/relationships/font" Target="fonts/OpenSansSemiBold-italic.fntdata"/><Relationship Id="rId37" Type="http://schemas.openxmlformats.org/officeDocument/2006/relationships/font" Target="fonts/RussoOne-regular.fntdata"/><Relationship Id="rId36" Type="http://schemas.openxmlformats.org/officeDocument/2006/relationships/font" Target="fonts/Vidaloka-regular.fntdata"/><Relationship Id="rId39" Type="http://schemas.openxmlformats.org/officeDocument/2006/relationships/font" Target="fonts/CrimsonText-regular.fntdata"/><Relationship Id="rId38" Type="http://schemas.openxmlformats.org/officeDocument/2006/relationships/font" Target="fonts/Mak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erriweatherLight-regular.fntdata"/><Relationship Id="rId23" Type="http://schemas.openxmlformats.org/officeDocument/2006/relationships/slide" Target="slides/slide17.xml"/><Relationship Id="rId26" Type="http://schemas.openxmlformats.org/officeDocument/2006/relationships/font" Target="fonts/MerriweatherLight-italic.fntdata"/><Relationship Id="rId25" Type="http://schemas.openxmlformats.org/officeDocument/2006/relationships/font" Target="fonts/MerriweatherLight-bold.fntdata"/><Relationship Id="rId28" Type="http://schemas.openxmlformats.org/officeDocument/2006/relationships/font" Target="fonts/Montserrat-regular.fntdata"/><Relationship Id="rId27" Type="http://schemas.openxmlformats.org/officeDocument/2006/relationships/font" Target="fonts/MerriweatherLight-boldItalic.fntdata"/><Relationship Id="rId29"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e28c954c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e28c954c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gave data analytics permissions to the marketing team so that they could take a look at this data collected from users in order to make informed marketing decisions.</a:t>
            </a:r>
            <a:endParaRPr/>
          </a:p>
          <a:p>
            <a:pPr indent="0" lvl="0" marL="0" rtl="0" algn="l">
              <a:spcBef>
                <a:spcPts val="0"/>
              </a:spcBef>
              <a:spcAft>
                <a:spcPts val="0"/>
              </a:spcAft>
              <a:buNone/>
            </a:pPr>
            <a:br>
              <a:rPr lang="en"/>
            </a:br>
            <a:r>
              <a:rPr lang="en"/>
              <a:t>AWS Marketplace metering allows the Marketing team to report the usage of their software products, which can also help to achieve their goals.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e22ef6d4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e22ef6d4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3e899a668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3e899a668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3e899a6684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3e899a6684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e28c954c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e28c954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wordpress site would not open when we opened the link, so we tried different troubleshooting methods. One of these including attempting t</a:t>
            </a:r>
            <a:r>
              <a:rPr lang="en"/>
              <a:t>o configure the DNS settings of the domain name registrar to point to the Public DNS or Elastic IP address of the EC2 instance but was unsuccessful.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3e899a6684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3e899a6684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3f1e47c3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3f1e47c3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23b15782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23b15782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e22ef6d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e22ef6d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https://www.redditinc.com/blog/sharing-our-company-values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e22ef6d4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e22ef6d4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MFA uses a combination of different methods of authentication in order to more securely verify that someone is who they say they are– authentication can be based on what you have, what you know, and who you are.</a:t>
            </a:r>
            <a:endParaRPr/>
          </a:p>
          <a:p>
            <a:pPr indent="-298450" lvl="0" marL="457200" rtl="0" algn="l">
              <a:spcBef>
                <a:spcPts val="0"/>
              </a:spcBef>
              <a:spcAft>
                <a:spcPts val="0"/>
              </a:spcAft>
              <a:buSzPts val="1100"/>
              <a:buChar char="●"/>
            </a:pPr>
            <a:r>
              <a:rPr lang="en"/>
              <a:t>Updating software to the latest version or patch level can help limit the risk of zero-day exploits because the vulnerability that the attacker is exploiting may have been fixed in the new version or patch. </a:t>
            </a:r>
            <a:endParaRPr/>
          </a:p>
          <a:p>
            <a:pPr indent="-298450" lvl="0" marL="457200" rtl="0" algn="l">
              <a:spcBef>
                <a:spcPts val="0"/>
              </a:spcBef>
              <a:spcAft>
                <a:spcPts val="0"/>
              </a:spcAft>
              <a:buSzPts val="1100"/>
              <a:buChar char="●"/>
            </a:pPr>
            <a:r>
              <a:rPr lang="en"/>
              <a:t>Limiting access control to only people who directly need access to the data will help guard against either intentional or unintentional misuse of company data.</a:t>
            </a:r>
            <a:endParaRPr/>
          </a:p>
          <a:p>
            <a:pPr indent="-298450" lvl="0" marL="457200" rtl="0" algn="l">
              <a:spcBef>
                <a:spcPts val="0"/>
              </a:spcBef>
              <a:spcAft>
                <a:spcPts val="0"/>
              </a:spcAft>
              <a:buSzPts val="1100"/>
              <a:buChar char="●"/>
            </a:pPr>
            <a:r>
              <a:rPr lang="en"/>
              <a:t>Backing up data will help us in the event of a major event impacting the availability of data, such as a ransomware attack. Having a backup will allow us to have a restore point just in case.</a:t>
            </a:r>
            <a:endParaRPr/>
          </a:p>
          <a:p>
            <a:pPr indent="-298450" lvl="0" marL="457200" rtl="0" algn="l">
              <a:spcBef>
                <a:spcPts val="0"/>
              </a:spcBef>
              <a:spcAft>
                <a:spcPts val="0"/>
              </a:spcAft>
              <a:buSzPts val="1100"/>
              <a:buChar char="●"/>
            </a:pPr>
            <a:r>
              <a:rPr lang="en"/>
              <a:t>Hard drive encryption will ensure confidentiality in the event that if hardwares are stolen or accessed by an unauthorized party, they will not have access unless they have the specific key needed.</a:t>
            </a:r>
            <a:endParaRPr/>
          </a:p>
          <a:p>
            <a:pPr indent="-298450" lvl="0" marL="457200" rtl="0" algn="l">
              <a:spcBef>
                <a:spcPts val="0"/>
              </a:spcBef>
              <a:spcAft>
                <a:spcPts val="0"/>
              </a:spcAft>
              <a:buSzPts val="1100"/>
              <a:buChar char="●"/>
            </a:pPr>
            <a:r>
              <a:rPr lang="en"/>
              <a:t>An IDS system will allow us to identify signs of </a:t>
            </a:r>
            <a:r>
              <a:rPr lang="en"/>
              <a:t>intrusion</a:t>
            </a:r>
            <a:r>
              <a:rPr lang="en"/>
              <a:t> or suspicious activity and we will use an IPS system to take immediate action against cyber threats such as blocking an IP address from a malicious party.</a:t>
            </a:r>
            <a:endParaRPr/>
          </a:p>
          <a:p>
            <a:pPr indent="-298450" lvl="0" marL="457200" rtl="0" algn="l">
              <a:spcBef>
                <a:spcPts val="0"/>
              </a:spcBef>
              <a:spcAft>
                <a:spcPts val="0"/>
              </a:spcAft>
              <a:buSzPts val="1100"/>
              <a:buChar char="●"/>
            </a:pPr>
            <a:r>
              <a:rPr lang="en"/>
              <a:t>For our security playbook, we will keep a history of potential threats and their associated risks, as well as the steps that should be taken to mitigate these risks.</a:t>
            </a:r>
            <a:endParaRPr/>
          </a:p>
          <a:p>
            <a:pPr indent="-298450" lvl="0" marL="457200" rtl="0" algn="l">
              <a:spcBef>
                <a:spcPts val="0"/>
              </a:spcBef>
              <a:spcAft>
                <a:spcPts val="0"/>
              </a:spcAft>
              <a:buSzPts val="1100"/>
              <a:buChar char="●"/>
            </a:pPr>
            <a:r>
              <a:rPr lang="en"/>
              <a:t>NetFlow is a network protocol designed by Cisco that collects information on network traffic, and can be used to identify network usage patterns, troubleshoot network performance issues, and detect security threats.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e899a6684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e899a6684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e28c954c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28c954c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e28c954c6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e28c954c6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e28c954c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e28c954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only administrator access to the development team since they are the only ones who should be able to access it in case something goes wrong. We don’t want other groups having access to administrator </a:t>
            </a:r>
            <a:r>
              <a:rPr lang="en"/>
              <a:t>privileges</a:t>
            </a:r>
            <a:r>
              <a:rPr lang="en"/>
              <a:t> since we are going on a need-only basis.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e28c954c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e28c954c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gave security privileges to the Privacy Team because they are responsible for securing user data, and should be able to update security settings as they see fit.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e28c954c6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e28c954c6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gave the Read only access to the Moderators because they should only be able to read the posts and posts history of users, without being able to access their sensitive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7">
    <p:spTree>
      <p:nvGrpSpPr>
        <p:cNvPr id="468" name="Shape 468"/>
        <p:cNvGrpSpPr/>
        <p:nvPr/>
      </p:nvGrpSpPr>
      <p:grpSpPr>
        <a:xfrm>
          <a:off x="0" y="0"/>
          <a:ext cx="0" cy="0"/>
          <a:chOff x="0" y="0"/>
          <a:chExt cx="0" cy="0"/>
        </a:xfrm>
      </p:grpSpPr>
      <p:sp>
        <p:nvSpPr>
          <p:cNvPr id="469" name="Google Shape;469;p54"/>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Arial"/>
              <a:buNone/>
              <a:defRPr>
                <a:latin typeface="Arial"/>
                <a:ea typeface="Arial"/>
                <a:cs typeface="Arial"/>
                <a:sym typeface="Arial"/>
              </a:defRPr>
            </a:lvl1pPr>
            <a:lvl2pPr lvl="1" rtl="0">
              <a:spcBef>
                <a:spcPts val="0"/>
              </a:spcBef>
              <a:spcAft>
                <a:spcPts val="0"/>
              </a:spcAft>
              <a:buSzPts val="3000"/>
              <a:buFont typeface="Arial"/>
              <a:buNone/>
              <a:defRPr>
                <a:latin typeface="Arial"/>
                <a:ea typeface="Arial"/>
                <a:cs typeface="Arial"/>
                <a:sym typeface="Arial"/>
              </a:defRPr>
            </a:lvl2pPr>
            <a:lvl3pPr lvl="2" rtl="0">
              <a:spcBef>
                <a:spcPts val="0"/>
              </a:spcBef>
              <a:spcAft>
                <a:spcPts val="0"/>
              </a:spcAft>
              <a:buSzPts val="3000"/>
              <a:buFont typeface="Arial"/>
              <a:buNone/>
              <a:defRPr>
                <a:latin typeface="Arial"/>
                <a:ea typeface="Arial"/>
                <a:cs typeface="Arial"/>
                <a:sym typeface="Arial"/>
              </a:defRPr>
            </a:lvl3pPr>
            <a:lvl4pPr lvl="3" rtl="0">
              <a:spcBef>
                <a:spcPts val="0"/>
              </a:spcBef>
              <a:spcAft>
                <a:spcPts val="0"/>
              </a:spcAft>
              <a:buSzPts val="3000"/>
              <a:buFont typeface="Arial"/>
              <a:buNone/>
              <a:defRPr>
                <a:latin typeface="Arial"/>
                <a:ea typeface="Arial"/>
                <a:cs typeface="Arial"/>
                <a:sym typeface="Arial"/>
              </a:defRPr>
            </a:lvl4pPr>
            <a:lvl5pPr lvl="4" rtl="0">
              <a:spcBef>
                <a:spcPts val="0"/>
              </a:spcBef>
              <a:spcAft>
                <a:spcPts val="0"/>
              </a:spcAft>
              <a:buSzPts val="3000"/>
              <a:buFont typeface="Arial"/>
              <a:buNone/>
              <a:defRPr>
                <a:latin typeface="Arial"/>
                <a:ea typeface="Arial"/>
                <a:cs typeface="Arial"/>
                <a:sym typeface="Arial"/>
              </a:defRPr>
            </a:lvl5pPr>
            <a:lvl6pPr lvl="5" rtl="0">
              <a:spcBef>
                <a:spcPts val="0"/>
              </a:spcBef>
              <a:spcAft>
                <a:spcPts val="0"/>
              </a:spcAft>
              <a:buSzPts val="3000"/>
              <a:buFont typeface="Arial"/>
              <a:buNone/>
              <a:defRPr>
                <a:latin typeface="Arial"/>
                <a:ea typeface="Arial"/>
                <a:cs typeface="Arial"/>
                <a:sym typeface="Arial"/>
              </a:defRPr>
            </a:lvl6pPr>
            <a:lvl7pPr lvl="6" rtl="0">
              <a:spcBef>
                <a:spcPts val="0"/>
              </a:spcBef>
              <a:spcAft>
                <a:spcPts val="0"/>
              </a:spcAft>
              <a:buSzPts val="3000"/>
              <a:buFont typeface="Arial"/>
              <a:buNone/>
              <a:defRPr>
                <a:latin typeface="Arial"/>
                <a:ea typeface="Arial"/>
                <a:cs typeface="Arial"/>
                <a:sym typeface="Arial"/>
              </a:defRPr>
            </a:lvl7pPr>
            <a:lvl8pPr lvl="7" rtl="0">
              <a:spcBef>
                <a:spcPts val="0"/>
              </a:spcBef>
              <a:spcAft>
                <a:spcPts val="0"/>
              </a:spcAft>
              <a:buSzPts val="3000"/>
              <a:buFont typeface="Arial"/>
              <a:buNone/>
              <a:defRPr>
                <a:latin typeface="Arial"/>
                <a:ea typeface="Arial"/>
                <a:cs typeface="Arial"/>
                <a:sym typeface="Arial"/>
              </a:defRPr>
            </a:lvl8pPr>
            <a:lvl9pPr lvl="8" rtl="0">
              <a:spcBef>
                <a:spcPts val="0"/>
              </a:spcBef>
              <a:spcAft>
                <a:spcPts val="0"/>
              </a:spcAft>
              <a:buSzPts val="3000"/>
              <a:buFont typeface="Arial"/>
              <a:buNone/>
              <a:defRPr>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type="ctrTitle"/>
          </p:nvPr>
        </p:nvSpPr>
        <p:spPr>
          <a:xfrm>
            <a:off x="1039975" y="914400"/>
            <a:ext cx="7064100" cy="7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System Administration Final Project</a:t>
            </a:r>
            <a:endParaRPr sz="2400"/>
          </a:p>
        </p:txBody>
      </p:sp>
      <p:sp>
        <p:nvSpPr>
          <p:cNvPr id="475" name="Google Shape;475;p55"/>
          <p:cNvSpPr txBox="1"/>
          <p:nvPr>
            <p:ph idx="1" type="subTitle"/>
          </p:nvPr>
        </p:nvSpPr>
        <p:spPr>
          <a:xfrm>
            <a:off x="50475" y="3551125"/>
            <a:ext cx="2460600" cy="131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Group 7</a:t>
            </a:r>
            <a:endParaRPr b="1"/>
          </a:p>
          <a:p>
            <a:pPr indent="0" lvl="0" marL="0" rtl="0" algn="ctr">
              <a:spcBef>
                <a:spcPts val="0"/>
              </a:spcBef>
              <a:spcAft>
                <a:spcPts val="0"/>
              </a:spcAft>
              <a:buNone/>
            </a:pPr>
            <a:r>
              <a:rPr lang="en"/>
              <a:t>Aldo Barrera</a:t>
            </a:r>
            <a:endParaRPr/>
          </a:p>
          <a:p>
            <a:pPr indent="0" lvl="0" marL="0" rtl="0" algn="ctr">
              <a:spcBef>
                <a:spcPts val="0"/>
              </a:spcBef>
              <a:spcAft>
                <a:spcPts val="0"/>
              </a:spcAft>
              <a:buNone/>
            </a:pPr>
            <a:r>
              <a:rPr lang="en"/>
              <a:t>Devani Almanza</a:t>
            </a:r>
            <a:endParaRPr/>
          </a:p>
          <a:p>
            <a:pPr indent="0" lvl="0" marL="0" rtl="0" algn="ctr">
              <a:spcBef>
                <a:spcPts val="0"/>
              </a:spcBef>
              <a:spcAft>
                <a:spcPts val="0"/>
              </a:spcAft>
              <a:buNone/>
            </a:pPr>
            <a:r>
              <a:rPr lang="en"/>
              <a:t>Kathy Tram</a:t>
            </a:r>
            <a:endParaRPr/>
          </a:p>
          <a:p>
            <a:pPr indent="0" lvl="0" marL="0" rtl="0" algn="ctr">
              <a:spcBef>
                <a:spcPts val="0"/>
              </a:spcBef>
              <a:spcAft>
                <a:spcPts val="0"/>
              </a:spcAft>
              <a:buNone/>
            </a:pPr>
            <a:r>
              <a:rPr lang="en"/>
              <a:t>Tommy Phang</a:t>
            </a:r>
            <a:endParaRPr/>
          </a:p>
          <a:p>
            <a:pPr indent="0" lvl="0" marL="0" rtl="0" algn="ctr">
              <a:spcBef>
                <a:spcPts val="0"/>
              </a:spcBef>
              <a:spcAft>
                <a:spcPts val="0"/>
              </a:spcAft>
              <a:buNone/>
            </a:pPr>
            <a:r>
              <a:t/>
            </a:r>
            <a:endParaRPr sz="100"/>
          </a:p>
        </p:txBody>
      </p:sp>
      <p:pic>
        <p:nvPicPr>
          <p:cNvPr id="476" name="Google Shape;476;p55"/>
          <p:cNvPicPr preferRelativeResize="0"/>
          <p:nvPr/>
        </p:nvPicPr>
        <p:blipFill>
          <a:blip r:embed="rId3">
            <a:alphaModFix/>
          </a:blip>
          <a:stretch>
            <a:fillRect/>
          </a:stretch>
        </p:blipFill>
        <p:spPr>
          <a:xfrm>
            <a:off x="8051000" y="4561725"/>
            <a:ext cx="1093000" cy="30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given to Marketing Team</a:t>
            </a:r>
            <a:endParaRPr/>
          </a:p>
        </p:txBody>
      </p:sp>
      <p:sp>
        <p:nvSpPr>
          <p:cNvPr id="533" name="Google Shape;533;p6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34" name="Google Shape;534;p64"/>
          <p:cNvPicPr preferRelativeResize="0"/>
          <p:nvPr/>
        </p:nvPicPr>
        <p:blipFill>
          <a:blip r:embed="rId3">
            <a:alphaModFix/>
          </a:blip>
          <a:stretch>
            <a:fillRect/>
          </a:stretch>
        </p:blipFill>
        <p:spPr>
          <a:xfrm>
            <a:off x="385775" y="1272926"/>
            <a:ext cx="8193874" cy="296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5"/>
          <p:cNvSpPr txBox="1"/>
          <p:nvPr>
            <p:ph type="title"/>
          </p:nvPr>
        </p:nvSpPr>
        <p:spPr>
          <a:xfrm>
            <a:off x="460125" y="366450"/>
            <a:ext cx="725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Virtualizing Ubuntu on AWS</a:t>
            </a:r>
            <a:endParaRPr/>
          </a:p>
        </p:txBody>
      </p:sp>
      <p:sp>
        <p:nvSpPr>
          <p:cNvPr id="540" name="Google Shape;540;p65"/>
          <p:cNvSpPr txBox="1"/>
          <p:nvPr>
            <p:ph idx="1" type="body"/>
          </p:nvPr>
        </p:nvSpPr>
        <p:spPr>
          <a:xfrm>
            <a:off x="713250" y="1272925"/>
            <a:ext cx="71163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41" name="Google Shape;541;p65"/>
          <p:cNvPicPr preferRelativeResize="0"/>
          <p:nvPr/>
        </p:nvPicPr>
        <p:blipFill>
          <a:blip r:embed="rId3">
            <a:alphaModFix/>
          </a:blip>
          <a:stretch>
            <a:fillRect/>
          </a:stretch>
        </p:blipFill>
        <p:spPr>
          <a:xfrm>
            <a:off x="342900" y="997913"/>
            <a:ext cx="7486650" cy="384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SQL on Ubuntu</a:t>
            </a:r>
            <a:endParaRPr/>
          </a:p>
        </p:txBody>
      </p:sp>
      <p:sp>
        <p:nvSpPr>
          <p:cNvPr id="547" name="Google Shape;547;p66"/>
          <p:cNvSpPr txBox="1"/>
          <p:nvPr>
            <p:ph idx="1" type="body"/>
          </p:nvPr>
        </p:nvSpPr>
        <p:spPr>
          <a:xfrm>
            <a:off x="5947775" y="1272925"/>
            <a:ext cx="24831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Installing and  running sql:</a:t>
            </a:r>
            <a:endParaRPr sz="1000"/>
          </a:p>
          <a:p>
            <a:pPr indent="-292100" lvl="0" marL="457200" rtl="0" algn="l">
              <a:spcBef>
                <a:spcPts val="1200"/>
              </a:spcBef>
              <a:spcAft>
                <a:spcPts val="0"/>
              </a:spcAft>
              <a:buSzPts val="1000"/>
              <a:buAutoNum type="arabicPeriod"/>
            </a:pPr>
            <a:r>
              <a:rPr lang="en" sz="1000"/>
              <a:t>Sudo apt install mysql-server</a:t>
            </a:r>
            <a:endParaRPr sz="1000"/>
          </a:p>
          <a:p>
            <a:pPr indent="-292100" lvl="0" marL="457200" rtl="0" algn="l">
              <a:spcBef>
                <a:spcPts val="0"/>
              </a:spcBef>
              <a:spcAft>
                <a:spcPts val="0"/>
              </a:spcAft>
              <a:buSzPts val="1000"/>
              <a:buAutoNum type="arabicPeriod"/>
            </a:pPr>
            <a:r>
              <a:rPr lang="en" sz="1000"/>
              <a:t>Sudo mysql</a:t>
            </a:r>
            <a:endParaRPr sz="1000"/>
          </a:p>
          <a:p>
            <a:pPr indent="0" lvl="0" marL="0" rtl="0" algn="l">
              <a:spcBef>
                <a:spcPts val="1200"/>
              </a:spcBef>
              <a:spcAft>
                <a:spcPts val="1200"/>
              </a:spcAft>
              <a:buNone/>
            </a:pPr>
            <a:r>
              <a:t/>
            </a:r>
            <a:endParaRPr sz="1000"/>
          </a:p>
        </p:txBody>
      </p:sp>
      <p:pic>
        <p:nvPicPr>
          <p:cNvPr id="548" name="Google Shape;548;p66"/>
          <p:cNvPicPr preferRelativeResize="0"/>
          <p:nvPr/>
        </p:nvPicPr>
        <p:blipFill>
          <a:blip r:embed="rId3">
            <a:alphaModFix/>
          </a:blip>
          <a:stretch>
            <a:fillRect/>
          </a:stretch>
        </p:blipFill>
        <p:spPr>
          <a:xfrm>
            <a:off x="713222" y="1231325"/>
            <a:ext cx="5234551" cy="337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Data on SQL</a:t>
            </a:r>
            <a:endParaRPr/>
          </a:p>
        </p:txBody>
      </p:sp>
      <p:sp>
        <p:nvSpPr>
          <p:cNvPr id="554" name="Google Shape;554;p67"/>
          <p:cNvSpPr txBox="1"/>
          <p:nvPr>
            <p:ph idx="1" type="body"/>
          </p:nvPr>
        </p:nvSpPr>
        <p:spPr>
          <a:xfrm>
            <a:off x="1693075" y="1422950"/>
            <a:ext cx="65367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55" name="Google Shape;555;p67"/>
          <p:cNvPicPr preferRelativeResize="0"/>
          <p:nvPr/>
        </p:nvPicPr>
        <p:blipFill>
          <a:blip r:embed="rId3">
            <a:alphaModFix/>
          </a:blip>
          <a:stretch>
            <a:fillRect/>
          </a:stretch>
        </p:blipFill>
        <p:spPr>
          <a:xfrm>
            <a:off x="713225" y="1107200"/>
            <a:ext cx="5030350" cy="3772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Troubleshooting</a:t>
            </a:r>
            <a:endParaRPr/>
          </a:p>
        </p:txBody>
      </p:sp>
      <p:pic>
        <p:nvPicPr>
          <p:cNvPr id="561" name="Google Shape;561;p68"/>
          <p:cNvPicPr preferRelativeResize="0"/>
          <p:nvPr/>
        </p:nvPicPr>
        <p:blipFill>
          <a:blip r:embed="rId3">
            <a:alphaModFix/>
          </a:blip>
          <a:stretch>
            <a:fillRect/>
          </a:stretch>
        </p:blipFill>
        <p:spPr>
          <a:xfrm>
            <a:off x="1844475" y="1272925"/>
            <a:ext cx="4615999" cy="292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9"/>
          <p:cNvSpPr txBox="1"/>
          <p:nvPr>
            <p:ph type="title"/>
          </p:nvPr>
        </p:nvSpPr>
        <p:spPr>
          <a:xfrm>
            <a:off x="713225" y="445025"/>
            <a:ext cx="713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WordPress Site &amp; Update Log</a:t>
            </a:r>
            <a:endParaRPr/>
          </a:p>
        </p:txBody>
      </p:sp>
      <p:pic>
        <p:nvPicPr>
          <p:cNvPr id="567" name="Google Shape;567;p69"/>
          <p:cNvPicPr preferRelativeResize="0"/>
          <p:nvPr/>
        </p:nvPicPr>
        <p:blipFill>
          <a:blip r:embed="rId3">
            <a:alphaModFix/>
          </a:blip>
          <a:stretch>
            <a:fillRect/>
          </a:stretch>
        </p:blipFill>
        <p:spPr>
          <a:xfrm>
            <a:off x="821000" y="1305651"/>
            <a:ext cx="3023151" cy="3144375"/>
          </a:xfrm>
          <a:prstGeom prst="rect">
            <a:avLst/>
          </a:prstGeom>
          <a:noFill/>
          <a:ln>
            <a:noFill/>
          </a:ln>
        </p:spPr>
      </p:pic>
      <p:pic>
        <p:nvPicPr>
          <p:cNvPr id="568" name="Google Shape;568;p69"/>
          <p:cNvPicPr preferRelativeResize="0"/>
          <p:nvPr/>
        </p:nvPicPr>
        <p:blipFill>
          <a:blip r:embed="rId4">
            <a:alphaModFix/>
          </a:blip>
          <a:stretch>
            <a:fillRect/>
          </a:stretch>
        </p:blipFill>
        <p:spPr>
          <a:xfrm>
            <a:off x="4572000" y="1489588"/>
            <a:ext cx="3420576" cy="2776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0"/>
          <p:cNvSpPr txBox="1"/>
          <p:nvPr>
            <p:ph type="title"/>
          </p:nvPr>
        </p:nvSpPr>
        <p:spPr>
          <a:xfrm>
            <a:off x="737950" y="449975"/>
            <a:ext cx="683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WordPress Scheduled Backups</a:t>
            </a:r>
            <a:endParaRPr/>
          </a:p>
        </p:txBody>
      </p:sp>
      <p:sp>
        <p:nvSpPr>
          <p:cNvPr id="574" name="Google Shape;574;p70"/>
          <p:cNvSpPr txBox="1"/>
          <p:nvPr>
            <p:ph idx="1" type="body"/>
          </p:nvPr>
        </p:nvSpPr>
        <p:spPr>
          <a:xfrm>
            <a:off x="4856650" y="1272925"/>
            <a:ext cx="35742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UpdraftPlus plugin to backup to AWS</a:t>
            </a:r>
            <a:endParaRPr/>
          </a:p>
          <a:p>
            <a:pPr indent="-342900" lvl="0" marL="457200" rtl="0" algn="l">
              <a:spcBef>
                <a:spcPts val="0"/>
              </a:spcBef>
              <a:spcAft>
                <a:spcPts val="0"/>
              </a:spcAft>
              <a:buSzPts val="1800"/>
              <a:buChar char="●"/>
            </a:pPr>
            <a:r>
              <a:rPr lang="en"/>
              <a:t>Obtained the access &amp; secret key to be able to connect</a:t>
            </a:r>
            <a:endParaRPr/>
          </a:p>
          <a:p>
            <a:pPr indent="-342900" lvl="0" marL="457200" rtl="0" algn="l">
              <a:spcBef>
                <a:spcPts val="0"/>
              </a:spcBef>
              <a:spcAft>
                <a:spcPts val="0"/>
              </a:spcAft>
              <a:buSzPts val="1800"/>
              <a:buChar char="●"/>
            </a:pPr>
            <a:r>
              <a:rPr lang="en"/>
              <a:t>Since we are a small company, we chose to only have weekly backups with 2 backups retained.</a:t>
            </a:r>
            <a:endParaRPr/>
          </a:p>
          <a:p>
            <a:pPr indent="0" lvl="0" marL="0" rtl="0" algn="l">
              <a:spcBef>
                <a:spcPts val="1200"/>
              </a:spcBef>
              <a:spcAft>
                <a:spcPts val="1200"/>
              </a:spcAft>
              <a:buNone/>
            </a:pPr>
            <a:r>
              <a:t/>
            </a:r>
            <a:endParaRPr/>
          </a:p>
        </p:txBody>
      </p:sp>
      <p:pic>
        <p:nvPicPr>
          <p:cNvPr id="575" name="Google Shape;575;p70"/>
          <p:cNvPicPr preferRelativeResize="0"/>
          <p:nvPr/>
        </p:nvPicPr>
        <p:blipFill>
          <a:blip r:embed="rId3">
            <a:alphaModFix/>
          </a:blip>
          <a:stretch>
            <a:fillRect/>
          </a:stretch>
        </p:blipFill>
        <p:spPr>
          <a:xfrm>
            <a:off x="149246" y="1305675"/>
            <a:ext cx="2971050" cy="2067300"/>
          </a:xfrm>
          <a:prstGeom prst="rect">
            <a:avLst/>
          </a:prstGeom>
          <a:noFill/>
          <a:ln>
            <a:noFill/>
          </a:ln>
        </p:spPr>
      </p:pic>
      <p:pic>
        <p:nvPicPr>
          <p:cNvPr id="576" name="Google Shape;576;p70"/>
          <p:cNvPicPr preferRelativeResize="0"/>
          <p:nvPr/>
        </p:nvPicPr>
        <p:blipFill>
          <a:blip r:embed="rId4">
            <a:alphaModFix/>
          </a:blip>
          <a:stretch>
            <a:fillRect/>
          </a:stretch>
        </p:blipFill>
        <p:spPr>
          <a:xfrm>
            <a:off x="8293450" y="1272923"/>
            <a:ext cx="524682" cy="527025"/>
          </a:xfrm>
          <a:prstGeom prst="rect">
            <a:avLst/>
          </a:prstGeom>
          <a:noFill/>
          <a:ln>
            <a:noFill/>
          </a:ln>
        </p:spPr>
      </p:pic>
      <p:pic>
        <p:nvPicPr>
          <p:cNvPr id="577" name="Google Shape;577;p70"/>
          <p:cNvPicPr preferRelativeResize="0"/>
          <p:nvPr/>
        </p:nvPicPr>
        <p:blipFill>
          <a:blip r:embed="rId5">
            <a:alphaModFix/>
          </a:blip>
          <a:stretch>
            <a:fillRect/>
          </a:stretch>
        </p:blipFill>
        <p:spPr>
          <a:xfrm>
            <a:off x="1759525" y="2571743"/>
            <a:ext cx="2971051" cy="2160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1"/>
          <p:cNvSpPr txBox="1"/>
          <p:nvPr>
            <p:ph type="title"/>
          </p:nvPr>
        </p:nvSpPr>
        <p:spPr>
          <a:xfrm>
            <a:off x="1122500" y="1974400"/>
            <a:ext cx="6899100" cy="1955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4000"/>
              <a:t>Thanks for your time!</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title"/>
          </p:nvPr>
        </p:nvSpPr>
        <p:spPr>
          <a:xfrm>
            <a:off x="713225" y="445025"/>
            <a:ext cx="241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Company</a:t>
            </a:r>
            <a:endParaRPr/>
          </a:p>
        </p:txBody>
      </p:sp>
      <p:sp>
        <p:nvSpPr>
          <p:cNvPr id="482" name="Google Shape;482;p5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Our mission is to bring community and belonging to everyone in the world!</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Our purpose is</a:t>
            </a:r>
            <a:r>
              <a:rPr lang="en" sz="1800"/>
              <a:t> to create a site allowing for the free flow of information at no charge to the people.</a:t>
            </a:r>
            <a:endParaRPr sz="1800"/>
          </a:p>
        </p:txBody>
      </p:sp>
      <p:pic>
        <p:nvPicPr>
          <p:cNvPr id="483" name="Google Shape;483;p56"/>
          <p:cNvPicPr preferRelativeResize="0"/>
          <p:nvPr/>
        </p:nvPicPr>
        <p:blipFill rotWithShape="1">
          <a:blip r:embed="rId3">
            <a:alphaModFix/>
          </a:blip>
          <a:srcRect b="28183" l="10701" r="9138" t="27800"/>
          <a:stretch/>
        </p:blipFill>
        <p:spPr>
          <a:xfrm>
            <a:off x="3322700" y="1272925"/>
            <a:ext cx="2498601" cy="914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type="title"/>
          </p:nvPr>
        </p:nvSpPr>
        <p:spPr>
          <a:xfrm>
            <a:off x="713225" y="445025"/>
            <a:ext cx="567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Measures</a:t>
            </a:r>
            <a:endParaRPr/>
          </a:p>
        </p:txBody>
      </p:sp>
      <p:sp>
        <p:nvSpPr>
          <p:cNvPr id="489" name="Google Shape;489;p57"/>
          <p:cNvSpPr txBox="1"/>
          <p:nvPr>
            <p:ph idx="1" type="body"/>
          </p:nvPr>
        </p:nvSpPr>
        <p:spPr>
          <a:xfrm>
            <a:off x="713250" y="1272925"/>
            <a:ext cx="45651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MFA - Multi-factor Authentication</a:t>
            </a:r>
            <a:endParaRPr/>
          </a:p>
          <a:p>
            <a:pPr indent="-342900" lvl="0" marL="457200" rtl="0" algn="l">
              <a:spcBef>
                <a:spcPts val="0"/>
              </a:spcBef>
              <a:spcAft>
                <a:spcPts val="0"/>
              </a:spcAft>
              <a:buSzPts val="1800"/>
              <a:buChar char="●"/>
            </a:pPr>
            <a:r>
              <a:rPr lang="en"/>
              <a:t>Updating drivers, OS, &amp; firewalls</a:t>
            </a:r>
            <a:endParaRPr/>
          </a:p>
          <a:p>
            <a:pPr indent="-342900" lvl="0" marL="457200" rtl="0" algn="l">
              <a:spcBef>
                <a:spcPts val="0"/>
              </a:spcBef>
              <a:spcAft>
                <a:spcPts val="0"/>
              </a:spcAft>
              <a:buSzPts val="1800"/>
              <a:buChar char="●"/>
            </a:pPr>
            <a:r>
              <a:rPr lang="en"/>
              <a:t>Limiting access control</a:t>
            </a:r>
            <a:endParaRPr/>
          </a:p>
          <a:p>
            <a:pPr indent="-342900" lvl="0" marL="457200" rtl="0" algn="l">
              <a:spcBef>
                <a:spcPts val="0"/>
              </a:spcBef>
              <a:spcAft>
                <a:spcPts val="0"/>
              </a:spcAft>
              <a:buSzPts val="1800"/>
              <a:buChar char="●"/>
            </a:pPr>
            <a:r>
              <a:rPr lang="en"/>
              <a:t>Backing up data</a:t>
            </a:r>
            <a:endParaRPr/>
          </a:p>
          <a:p>
            <a:pPr indent="-342900" lvl="0" marL="457200" rtl="0" algn="l">
              <a:spcBef>
                <a:spcPts val="0"/>
              </a:spcBef>
              <a:spcAft>
                <a:spcPts val="0"/>
              </a:spcAft>
              <a:buSzPts val="1800"/>
              <a:buChar char="●"/>
            </a:pPr>
            <a:r>
              <a:rPr lang="en"/>
              <a:t>Hard drive encryption</a:t>
            </a:r>
            <a:endParaRPr/>
          </a:p>
          <a:p>
            <a:pPr indent="-342900" lvl="0" marL="457200" rtl="0" algn="l">
              <a:spcBef>
                <a:spcPts val="0"/>
              </a:spcBef>
              <a:spcAft>
                <a:spcPts val="0"/>
              </a:spcAft>
              <a:buSzPts val="1800"/>
              <a:buChar char="●"/>
            </a:pPr>
            <a:r>
              <a:rPr lang="en"/>
              <a:t>IDS &amp; IPS - Intrusion Detection System &amp; </a:t>
            </a:r>
            <a:r>
              <a:rPr lang="en"/>
              <a:t>Intrusion</a:t>
            </a:r>
            <a:r>
              <a:rPr lang="en"/>
              <a:t> </a:t>
            </a:r>
            <a:r>
              <a:rPr lang="en"/>
              <a:t>Prevention</a:t>
            </a:r>
            <a:r>
              <a:rPr lang="en"/>
              <a:t> System</a:t>
            </a:r>
            <a:endParaRPr/>
          </a:p>
          <a:p>
            <a:pPr indent="-342900" lvl="0" marL="457200" rtl="0" algn="l">
              <a:spcBef>
                <a:spcPts val="0"/>
              </a:spcBef>
              <a:spcAft>
                <a:spcPts val="0"/>
              </a:spcAft>
              <a:buSzPts val="1800"/>
              <a:buChar char="●"/>
            </a:pPr>
            <a:r>
              <a:rPr lang="en"/>
              <a:t>Developing a Security Playbook</a:t>
            </a:r>
            <a:endParaRPr/>
          </a:p>
          <a:p>
            <a:pPr indent="-342900" lvl="0" marL="457200" rtl="0" algn="l">
              <a:spcBef>
                <a:spcPts val="0"/>
              </a:spcBef>
              <a:spcAft>
                <a:spcPts val="0"/>
              </a:spcAft>
              <a:buSzPts val="1800"/>
              <a:buChar char="●"/>
            </a:pPr>
            <a:r>
              <a:rPr lang="en"/>
              <a:t>NetFlow - Network monitor service</a:t>
            </a:r>
            <a:endParaRPr/>
          </a:p>
        </p:txBody>
      </p:sp>
      <p:pic>
        <p:nvPicPr>
          <p:cNvPr id="490" name="Google Shape;490;p57"/>
          <p:cNvPicPr preferRelativeResize="0"/>
          <p:nvPr/>
        </p:nvPicPr>
        <p:blipFill>
          <a:blip r:embed="rId3">
            <a:alphaModFix/>
          </a:blip>
          <a:stretch>
            <a:fillRect/>
          </a:stretch>
        </p:blipFill>
        <p:spPr>
          <a:xfrm>
            <a:off x="5086650" y="2886425"/>
            <a:ext cx="3964975" cy="155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Settings</a:t>
            </a:r>
            <a:endParaRPr/>
          </a:p>
        </p:txBody>
      </p:sp>
      <p:graphicFrame>
        <p:nvGraphicFramePr>
          <p:cNvPr id="496" name="Google Shape;496;p58"/>
          <p:cNvGraphicFramePr/>
          <p:nvPr/>
        </p:nvGraphicFramePr>
        <p:xfrm>
          <a:off x="852625" y="1017725"/>
          <a:ext cx="3000000" cy="3000000"/>
        </p:xfrm>
        <a:graphic>
          <a:graphicData uri="http://schemas.openxmlformats.org/drawingml/2006/table">
            <a:tbl>
              <a:tblPr>
                <a:noFill/>
                <a:tableStyleId>{D5B309A1-1FCC-4272-8498-36CBCE7DC94D}</a:tableStyleId>
              </a:tblPr>
              <a:tblGrid>
                <a:gridCol w="2413000"/>
                <a:gridCol w="2413000"/>
                <a:gridCol w="2413000"/>
              </a:tblGrid>
              <a:tr h="426175">
                <a:tc>
                  <a:txBody>
                    <a:bodyPr/>
                    <a:lstStyle/>
                    <a:p>
                      <a:pPr indent="0" lvl="0" marL="0" rtl="0" algn="ctr">
                        <a:spcBef>
                          <a:spcPts val="0"/>
                        </a:spcBef>
                        <a:spcAft>
                          <a:spcPts val="0"/>
                        </a:spcAft>
                        <a:buNone/>
                      </a:pPr>
                      <a:r>
                        <a:rPr lang="en" sz="1100"/>
                        <a:t>Department</a:t>
                      </a:r>
                      <a:endParaRPr sz="1100"/>
                    </a:p>
                  </a:txBody>
                  <a:tcPr marT="91425" marB="91425" marR="91425" marL="91425"/>
                </a:tc>
                <a:tc>
                  <a:txBody>
                    <a:bodyPr/>
                    <a:lstStyle/>
                    <a:p>
                      <a:pPr indent="0" lvl="0" marL="0" rtl="0" algn="ctr">
                        <a:spcBef>
                          <a:spcPts val="0"/>
                        </a:spcBef>
                        <a:spcAft>
                          <a:spcPts val="0"/>
                        </a:spcAft>
                        <a:buNone/>
                      </a:pPr>
                      <a:r>
                        <a:rPr lang="en" sz="1100"/>
                        <a:t>Job Duty</a:t>
                      </a:r>
                      <a:endParaRPr sz="1100"/>
                    </a:p>
                  </a:txBody>
                  <a:tcPr marT="91425" marB="91425" marR="91425" marL="91425"/>
                </a:tc>
                <a:tc>
                  <a:txBody>
                    <a:bodyPr/>
                    <a:lstStyle/>
                    <a:p>
                      <a:pPr indent="0" lvl="0" marL="0" rtl="0" algn="ctr">
                        <a:spcBef>
                          <a:spcPts val="0"/>
                        </a:spcBef>
                        <a:spcAft>
                          <a:spcPts val="0"/>
                        </a:spcAft>
                        <a:buNone/>
                      </a:pPr>
                      <a:r>
                        <a:rPr lang="en" sz="1100"/>
                        <a:t>Permissions</a:t>
                      </a:r>
                      <a:endParaRPr sz="1100"/>
                    </a:p>
                  </a:txBody>
                  <a:tcPr marT="91425" marB="91425" marR="91425" marL="91425"/>
                </a:tc>
              </a:tr>
              <a:tr h="381000">
                <a:tc>
                  <a:txBody>
                    <a:bodyPr/>
                    <a:lstStyle/>
                    <a:p>
                      <a:pPr indent="0" lvl="0" marL="0" rtl="0" algn="ctr">
                        <a:spcBef>
                          <a:spcPts val="0"/>
                        </a:spcBef>
                        <a:spcAft>
                          <a:spcPts val="0"/>
                        </a:spcAft>
                        <a:buNone/>
                      </a:pPr>
                      <a:r>
                        <a:rPr lang="en" sz="1100"/>
                        <a:t>Moderation</a:t>
                      </a:r>
                      <a:endParaRPr sz="1100"/>
                    </a:p>
                  </a:txBody>
                  <a:tcPr marT="91425" marB="91425" marR="91425" marL="91425"/>
                </a:tc>
                <a:tc>
                  <a:txBody>
                    <a:bodyPr/>
                    <a:lstStyle/>
                    <a:p>
                      <a:pPr indent="0" lvl="0" marL="0" rtl="0" algn="ctr">
                        <a:spcBef>
                          <a:spcPts val="0"/>
                        </a:spcBef>
                        <a:spcAft>
                          <a:spcPts val="0"/>
                        </a:spcAft>
                        <a:buNone/>
                      </a:pPr>
                      <a:r>
                        <a:rPr lang="en" sz="1100"/>
                        <a:t>Moderates posts for unwanted content</a:t>
                      </a:r>
                      <a:endParaRPr sz="1100"/>
                    </a:p>
                  </a:txBody>
                  <a:tcPr marT="91425" marB="91425" marR="91425" marL="91425"/>
                </a:tc>
                <a:tc>
                  <a:txBody>
                    <a:bodyPr/>
                    <a:lstStyle/>
                    <a:p>
                      <a:pPr indent="0" lvl="0" marL="0" rtl="0" algn="ctr">
                        <a:spcBef>
                          <a:spcPts val="0"/>
                        </a:spcBef>
                        <a:spcAft>
                          <a:spcPts val="0"/>
                        </a:spcAft>
                        <a:buNone/>
                      </a:pPr>
                      <a:r>
                        <a:rPr lang="en" sz="1100"/>
                        <a:t>Access to databases with history on bots, spam, user’s posts</a:t>
                      </a:r>
                      <a:endParaRPr sz="1100"/>
                    </a:p>
                  </a:txBody>
                  <a:tcPr marT="91425" marB="91425" marR="91425" marL="91425"/>
                </a:tc>
              </a:tr>
              <a:tr h="381000">
                <a:tc>
                  <a:txBody>
                    <a:bodyPr/>
                    <a:lstStyle/>
                    <a:p>
                      <a:pPr indent="0" lvl="0" marL="0" rtl="0" algn="ctr">
                        <a:spcBef>
                          <a:spcPts val="0"/>
                        </a:spcBef>
                        <a:spcAft>
                          <a:spcPts val="0"/>
                        </a:spcAft>
                        <a:buNone/>
                      </a:pPr>
                      <a:r>
                        <a:rPr lang="en" sz="1100"/>
                        <a:t>Privacy</a:t>
                      </a:r>
                      <a:endParaRPr sz="1100"/>
                    </a:p>
                  </a:txBody>
                  <a:tcPr marT="91425" marB="91425" marR="91425" marL="91425"/>
                </a:tc>
                <a:tc>
                  <a:txBody>
                    <a:bodyPr/>
                    <a:lstStyle/>
                    <a:p>
                      <a:pPr indent="0" lvl="0" marL="0" rtl="0" algn="ctr">
                        <a:spcBef>
                          <a:spcPts val="0"/>
                        </a:spcBef>
                        <a:spcAft>
                          <a:spcPts val="0"/>
                        </a:spcAft>
                        <a:buNone/>
                      </a:pPr>
                      <a:r>
                        <a:rPr lang="en" sz="1100"/>
                        <a:t>Manage and monitor compliance with privacy laws and entity’s privacy policy</a:t>
                      </a:r>
                      <a:endParaRPr sz="1100"/>
                    </a:p>
                  </a:txBody>
                  <a:tcPr marT="91425" marB="91425" marR="91425" marL="91425"/>
                </a:tc>
                <a:tc>
                  <a:txBody>
                    <a:bodyPr/>
                    <a:lstStyle/>
                    <a:p>
                      <a:pPr indent="0" lvl="0" marL="0" rtl="0" algn="ctr">
                        <a:spcBef>
                          <a:spcPts val="0"/>
                        </a:spcBef>
                        <a:spcAft>
                          <a:spcPts val="0"/>
                        </a:spcAft>
                        <a:buNone/>
                      </a:pPr>
                      <a:r>
                        <a:rPr lang="en" sz="1100"/>
                        <a:t>Update logs, all the data collected, access to company’s privacy policies, procedures, and documentation</a:t>
                      </a:r>
                      <a:endParaRPr sz="1100"/>
                    </a:p>
                  </a:txBody>
                  <a:tcPr marT="91425" marB="91425" marR="91425" marL="91425"/>
                </a:tc>
              </a:tr>
              <a:tr h="381000">
                <a:tc>
                  <a:txBody>
                    <a:bodyPr/>
                    <a:lstStyle/>
                    <a:p>
                      <a:pPr indent="0" lvl="0" marL="0" rtl="0" algn="ctr">
                        <a:spcBef>
                          <a:spcPts val="0"/>
                        </a:spcBef>
                        <a:spcAft>
                          <a:spcPts val="0"/>
                        </a:spcAft>
                        <a:buNone/>
                      </a:pPr>
                      <a:r>
                        <a:rPr lang="en" sz="1100"/>
                        <a:t>Development</a:t>
                      </a:r>
                      <a:endParaRPr sz="1100"/>
                    </a:p>
                  </a:txBody>
                  <a:tcPr marT="91425" marB="91425" marR="91425" marL="91425"/>
                </a:tc>
                <a:tc>
                  <a:txBody>
                    <a:bodyPr/>
                    <a:lstStyle/>
                    <a:p>
                      <a:pPr indent="0" lvl="0" marL="0" rtl="0" algn="ctr">
                        <a:spcBef>
                          <a:spcPts val="0"/>
                        </a:spcBef>
                        <a:spcAft>
                          <a:spcPts val="0"/>
                        </a:spcAft>
                        <a:buNone/>
                      </a:pPr>
                      <a:r>
                        <a:rPr lang="en" sz="1100"/>
                        <a:t>Designs and develops Reddit platform, conceptualizes new updates</a:t>
                      </a:r>
                      <a:endParaRPr sz="1100"/>
                    </a:p>
                  </a:txBody>
                  <a:tcPr marT="91425" marB="91425" marR="91425" marL="91425"/>
                </a:tc>
                <a:tc>
                  <a:txBody>
                    <a:bodyPr/>
                    <a:lstStyle/>
                    <a:p>
                      <a:pPr indent="0" lvl="0" marL="0" rtl="0" algn="ctr">
                        <a:spcBef>
                          <a:spcPts val="0"/>
                        </a:spcBef>
                        <a:spcAft>
                          <a:spcPts val="0"/>
                        </a:spcAft>
                        <a:buNone/>
                      </a:pPr>
                      <a:r>
                        <a:rPr lang="en" sz="1100"/>
                        <a:t>Access to databases with history on bots, spam, posts, </a:t>
                      </a:r>
                      <a:r>
                        <a:rPr b="1" lang="en" sz="1100"/>
                        <a:t>sole access to source code</a:t>
                      </a:r>
                      <a:r>
                        <a:rPr lang="en" sz="1100"/>
                        <a:t>, project plans, specifications, user requirements, company’s infrastructure</a:t>
                      </a:r>
                      <a:endParaRPr sz="1100"/>
                    </a:p>
                  </a:txBody>
                  <a:tcPr marT="91425" marB="91425" marR="91425" marL="91425"/>
                </a:tc>
              </a:tr>
              <a:tr h="381000">
                <a:tc>
                  <a:txBody>
                    <a:bodyPr/>
                    <a:lstStyle/>
                    <a:p>
                      <a:pPr indent="0" lvl="0" marL="0" rtl="0" algn="ctr">
                        <a:spcBef>
                          <a:spcPts val="0"/>
                        </a:spcBef>
                        <a:spcAft>
                          <a:spcPts val="0"/>
                        </a:spcAft>
                        <a:buNone/>
                      </a:pPr>
                      <a:r>
                        <a:rPr lang="en" sz="1100"/>
                        <a:t>Marketing</a:t>
                      </a:r>
                      <a:endParaRPr sz="1100"/>
                    </a:p>
                  </a:txBody>
                  <a:tcPr marT="91425" marB="91425" marR="91425" marL="91425"/>
                </a:tc>
                <a:tc>
                  <a:txBody>
                    <a:bodyPr/>
                    <a:lstStyle/>
                    <a:p>
                      <a:pPr indent="0" lvl="0" marL="0" rtl="0" algn="ctr">
                        <a:spcBef>
                          <a:spcPts val="0"/>
                        </a:spcBef>
                        <a:spcAft>
                          <a:spcPts val="0"/>
                        </a:spcAft>
                        <a:buNone/>
                      </a:pPr>
                      <a:r>
                        <a:rPr lang="en" sz="1100"/>
                        <a:t>Handles third party advertisements to display on site</a:t>
                      </a:r>
                      <a:endParaRPr sz="1100"/>
                    </a:p>
                  </a:txBody>
                  <a:tcPr marT="91425" marB="91425" marR="91425" marL="91425"/>
                </a:tc>
                <a:tc>
                  <a:txBody>
                    <a:bodyPr/>
                    <a:lstStyle/>
                    <a:p>
                      <a:pPr indent="0" lvl="0" marL="0" rtl="0" algn="ctr">
                        <a:spcBef>
                          <a:spcPts val="0"/>
                        </a:spcBef>
                        <a:spcAft>
                          <a:spcPts val="0"/>
                        </a:spcAft>
                        <a:buNone/>
                      </a:pPr>
                      <a:r>
                        <a:rPr lang="en" sz="1100"/>
                        <a:t>Site analytics for </a:t>
                      </a:r>
                      <a:r>
                        <a:rPr lang="en" sz="1100"/>
                        <a:t>performance</a:t>
                      </a:r>
                      <a:r>
                        <a:rPr lang="en" sz="1100"/>
                        <a:t> and personalization, access to relevant marketing materials such as social media accounts and email lists </a:t>
                      </a:r>
                      <a:endParaRPr sz="11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1122450" y="1570950"/>
            <a:ext cx="6899100" cy="20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How we Implemented Permissions</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Roles Added</a:t>
            </a:r>
            <a:endParaRPr/>
          </a:p>
        </p:txBody>
      </p:sp>
      <p:sp>
        <p:nvSpPr>
          <p:cNvPr id="507" name="Google Shape;507;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317500" lvl="1" marL="914400" rtl="0" algn="l">
              <a:spcBef>
                <a:spcPts val="1200"/>
              </a:spcBef>
              <a:spcAft>
                <a:spcPts val="0"/>
              </a:spcAft>
              <a:buSzPts val="1400"/>
              <a:buChar char="○"/>
            </a:pPr>
            <a:r>
              <a:rPr lang="en">
                <a:solidFill>
                  <a:schemeClr val="dk1"/>
                </a:solidFill>
              </a:rPr>
              <a:t>Assigned administrator privileges to Development team</a:t>
            </a:r>
            <a:endParaRPr>
              <a:solidFill>
                <a:schemeClr val="dk1"/>
              </a:solidFill>
            </a:endParaRPr>
          </a:p>
          <a:p>
            <a:pPr indent="-317500" lvl="1" marL="914400" rtl="0" algn="l">
              <a:spcBef>
                <a:spcPts val="0"/>
              </a:spcBef>
              <a:spcAft>
                <a:spcPts val="0"/>
              </a:spcAft>
              <a:buSzPts val="1400"/>
              <a:buChar char="○"/>
            </a:pPr>
            <a:r>
              <a:rPr lang="en">
                <a:solidFill>
                  <a:schemeClr val="dk1"/>
                </a:solidFill>
              </a:rPr>
              <a:t>Assigned read only to moderator team</a:t>
            </a:r>
            <a:endParaRPr>
              <a:solidFill>
                <a:schemeClr val="dk1"/>
              </a:solidFill>
            </a:endParaRPr>
          </a:p>
          <a:p>
            <a:pPr indent="-317500" lvl="1" marL="914400" rtl="0" algn="l">
              <a:spcBef>
                <a:spcPts val="0"/>
              </a:spcBef>
              <a:spcAft>
                <a:spcPts val="0"/>
              </a:spcAft>
              <a:buSzPts val="1400"/>
              <a:buChar char="○"/>
            </a:pPr>
            <a:r>
              <a:rPr lang="en">
                <a:solidFill>
                  <a:schemeClr val="dk1"/>
                </a:solidFill>
              </a:rPr>
              <a:t>Assigned security privileges to privacy policy team.</a:t>
            </a:r>
            <a:endParaRPr>
              <a:solidFill>
                <a:schemeClr val="dk1"/>
              </a:solidFill>
            </a:endParaRPr>
          </a:p>
          <a:p>
            <a:pPr indent="-317500" lvl="1" marL="914400" rtl="0" algn="l">
              <a:spcBef>
                <a:spcPts val="0"/>
              </a:spcBef>
              <a:spcAft>
                <a:spcPts val="0"/>
              </a:spcAft>
              <a:buSzPts val="1400"/>
              <a:buChar char="○"/>
            </a:pPr>
            <a:r>
              <a:rPr lang="en">
                <a:solidFill>
                  <a:schemeClr val="dk1"/>
                </a:solidFill>
              </a:rPr>
              <a:t>Assigned data scientist (data analytics) permissions to marketing team.</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1"/>
          <p:cNvSpPr txBox="1"/>
          <p:nvPr>
            <p:ph type="title"/>
          </p:nvPr>
        </p:nvSpPr>
        <p:spPr>
          <a:xfrm>
            <a:off x="713225" y="445025"/>
            <a:ext cx="724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Administrator Access to Developer Team</a:t>
            </a:r>
            <a:endParaRPr/>
          </a:p>
        </p:txBody>
      </p:sp>
      <p:pic>
        <p:nvPicPr>
          <p:cNvPr id="513" name="Google Shape;513;p61"/>
          <p:cNvPicPr preferRelativeResize="0"/>
          <p:nvPr/>
        </p:nvPicPr>
        <p:blipFill>
          <a:blip r:embed="rId3">
            <a:alphaModFix/>
          </a:blip>
          <a:stretch>
            <a:fillRect/>
          </a:stretch>
        </p:blipFill>
        <p:spPr>
          <a:xfrm>
            <a:off x="223850" y="1205825"/>
            <a:ext cx="8839200" cy="294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2"/>
          <p:cNvSpPr txBox="1"/>
          <p:nvPr>
            <p:ph type="title"/>
          </p:nvPr>
        </p:nvSpPr>
        <p:spPr>
          <a:xfrm>
            <a:off x="713225" y="445025"/>
            <a:ext cx="687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given to Privacy Team</a:t>
            </a:r>
            <a:endParaRPr/>
          </a:p>
        </p:txBody>
      </p:sp>
      <p:sp>
        <p:nvSpPr>
          <p:cNvPr id="519" name="Google Shape;519;p6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t/>
            </a:r>
            <a:endParaRPr/>
          </a:p>
        </p:txBody>
      </p:sp>
      <p:pic>
        <p:nvPicPr>
          <p:cNvPr id="520" name="Google Shape;520;p62"/>
          <p:cNvPicPr preferRelativeResize="0"/>
          <p:nvPr/>
        </p:nvPicPr>
        <p:blipFill>
          <a:blip r:embed="rId3">
            <a:alphaModFix/>
          </a:blip>
          <a:stretch>
            <a:fillRect/>
          </a:stretch>
        </p:blipFill>
        <p:spPr>
          <a:xfrm>
            <a:off x="435775" y="1272925"/>
            <a:ext cx="8522499" cy="30760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3"/>
          <p:cNvSpPr txBox="1"/>
          <p:nvPr>
            <p:ph type="title"/>
          </p:nvPr>
        </p:nvSpPr>
        <p:spPr>
          <a:xfrm>
            <a:off x="713225" y="445025"/>
            <a:ext cx="708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given to Moderators</a:t>
            </a:r>
            <a:endParaRPr/>
          </a:p>
        </p:txBody>
      </p:sp>
      <p:sp>
        <p:nvSpPr>
          <p:cNvPr id="526" name="Google Shape;526;p6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27" name="Google Shape;527;p63"/>
          <p:cNvPicPr preferRelativeResize="0"/>
          <p:nvPr/>
        </p:nvPicPr>
        <p:blipFill>
          <a:blip r:embed="rId3">
            <a:alphaModFix/>
          </a:blip>
          <a:stretch>
            <a:fillRect/>
          </a:stretch>
        </p:blipFill>
        <p:spPr>
          <a:xfrm>
            <a:off x="457225" y="1272925"/>
            <a:ext cx="8057299" cy="287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