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ontserrat-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2.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a617027d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a617027d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a617027d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a617027d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617027d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a617027d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a617027d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a617027d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a617027d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a617027d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a617027d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a617027d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1">
  <p:cSld name="CUSTOM_8">
    <p:spTree>
      <p:nvGrpSpPr>
        <p:cNvPr id="175" name="Shape 175"/>
        <p:cNvGrpSpPr/>
        <p:nvPr/>
      </p:nvGrpSpPr>
      <p:grpSpPr>
        <a:xfrm>
          <a:off x="0" y="0"/>
          <a:ext cx="0" cy="0"/>
          <a:chOff x="0" y="0"/>
          <a:chExt cx="0" cy="0"/>
        </a:xfrm>
      </p:grpSpPr>
      <p:pic>
        <p:nvPicPr>
          <p:cNvPr id="176" name="Google Shape;176;p25"/>
          <p:cNvPicPr preferRelativeResize="0"/>
          <p:nvPr/>
        </p:nvPicPr>
        <p:blipFill>
          <a:blip r:embed="rId2">
            <a:alphaModFix/>
          </a:blip>
          <a:stretch>
            <a:fillRect/>
          </a:stretch>
        </p:blipFill>
        <p:spPr>
          <a:xfrm>
            <a:off x="-19726" y="-42025"/>
            <a:ext cx="9183452" cy="5227551"/>
          </a:xfrm>
          <a:prstGeom prst="rect">
            <a:avLst/>
          </a:prstGeom>
          <a:noFill/>
          <a:ln>
            <a:noFill/>
          </a:ln>
        </p:spPr>
      </p:pic>
      <p:grpSp>
        <p:nvGrpSpPr>
          <p:cNvPr id="177" name="Google Shape;177;p25"/>
          <p:cNvGrpSpPr/>
          <p:nvPr/>
        </p:nvGrpSpPr>
        <p:grpSpPr>
          <a:xfrm flipH="1" rot="-5400000">
            <a:off x="98025" y="4216274"/>
            <a:ext cx="1096699" cy="1330000"/>
            <a:chOff x="1057100" y="686147"/>
            <a:chExt cx="1296488" cy="1572290"/>
          </a:xfrm>
        </p:grpSpPr>
        <p:sp>
          <p:nvSpPr>
            <p:cNvPr id="178" name="Google Shape;178;p25"/>
            <p:cNvSpPr/>
            <p:nvPr/>
          </p:nvSpPr>
          <p:spPr>
            <a:xfrm>
              <a:off x="1062475" y="686147"/>
              <a:ext cx="1287483" cy="1287483"/>
            </a:xfrm>
            <a:custGeom>
              <a:rect b="b" l="l" r="r" t="t"/>
              <a:pathLst>
                <a:path extrusionOk="0" fill="none" h="18444" w="18444">
                  <a:moveTo>
                    <a:pt x="11307" y="1154"/>
                  </a:moveTo>
                  <a:cubicBezTo>
                    <a:pt x="15763" y="2306"/>
                    <a:pt x="18444" y="6852"/>
                    <a:pt x="17291" y="11308"/>
                  </a:cubicBezTo>
                  <a:cubicBezTo>
                    <a:pt x="16138" y="15776"/>
                    <a:pt x="11592" y="18444"/>
                    <a:pt x="7137" y="17291"/>
                  </a:cubicBezTo>
                  <a:cubicBezTo>
                    <a:pt x="2669" y="16139"/>
                    <a:pt x="1" y="11593"/>
                    <a:pt x="1153" y="7137"/>
                  </a:cubicBezTo>
                  <a:cubicBezTo>
                    <a:pt x="2306" y="2682"/>
                    <a:pt x="6852" y="1"/>
                    <a:pt x="11307" y="1154"/>
                  </a:cubicBezTo>
                  <a:close/>
                </a:path>
              </a:pathLst>
            </a:custGeom>
            <a:solidFill>
              <a:schemeClr val="dk1"/>
            </a:solidFill>
            <a:ln cap="rnd" cmpd="sng" w="9525">
              <a:solidFill>
                <a:srgbClr val="0850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057100" y="962857"/>
              <a:ext cx="1296488" cy="1295581"/>
            </a:xfrm>
            <a:custGeom>
              <a:rect b="b" l="l" r="r" t="t"/>
              <a:pathLst>
                <a:path extrusionOk="0" fill="none" h="18560" w="18573">
                  <a:moveTo>
                    <a:pt x="17303" y="6994"/>
                  </a:moveTo>
                  <a:cubicBezTo>
                    <a:pt x="18573" y="11410"/>
                    <a:pt x="16008" y="16034"/>
                    <a:pt x="11579" y="17290"/>
                  </a:cubicBezTo>
                  <a:cubicBezTo>
                    <a:pt x="7149" y="18560"/>
                    <a:pt x="2539" y="15995"/>
                    <a:pt x="1269" y="11566"/>
                  </a:cubicBezTo>
                  <a:cubicBezTo>
                    <a:pt x="0" y="7136"/>
                    <a:pt x="2564" y="2526"/>
                    <a:pt x="6994" y="1256"/>
                  </a:cubicBezTo>
                  <a:cubicBezTo>
                    <a:pt x="11423" y="0"/>
                    <a:pt x="16034" y="2564"/>
                    <a:pt x="17303" y="6994"/>
                  </a:cubicBezTo>
                  <a:close/>
                </a:path>
              </a:pathLst>
            </a:custGeom>
            <a:solidFill>
              <a:schemeClr val="dk1"/>
            </a:solidFill>
            <a:ln cap="rnd" cmpd="sng" w="9525">
              <a:solidFill>
                <a:srgbClr val="0850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257791" y="1985368"/>
              <a:ext cx="78740" cy="79578"/>
            </a:xfrm>
            <a:custGeom>
              <a:rect b="b" l="l" r="r" t="t"/>
              <a:pathLst>
                <a:path extrusionOk="0" h="1140" w="1128">
                  <a:moveTo>
                    <a:pt x="570" y="0"/>
                  </a:moveTo>
                  <a:cubicBezTo>
                    <a:pt x="246" y="0"/>
                    <a:pt x="0" y="259"/>
                    <a:pt x="0" y="570"/>
                  </a:cubicBezTo>
                  <a:cubicBezTo>
                    <a:pt x="0" y="894"/>
                    <a:pt x="259" y="1140"/>
                    <a:pt x="570" y="1140"/>
                  </a:cubicBezTo>
                  <a:cubicBezTo>
                    <a:pt x="868" y="1140"/>
                    <a:pt x="1114" y="881"/>
                    <a:pt x="1127" y="570"/>
                  </a:cubicBezTo>
                  <a:cubicBezTo>
                    <a:pt x="1127" y="246"/>
                    <a:pt x="894" y="0"/>
                    <a:pt x="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2133852" y="939332"/>
              <a:ext cx="78740" cy="78740"/>
            </a:xfrm>
            <a:custGeom>
              <a:rect b="b" l="l" r="r" t="t"/>
              <a:pathLst>
                <a:path extrusionOk="0" h="1128" w="1128">
                  <a:moveTo>
                    <a:pt x="557" y="0"/>
                  </a:moveTo>
                  <a:cubicBezTo>
                    <a:pt x="233" y="0"/>
                    <a:pt x="0" y="259"/>
                    <a:pt x="0" y="570"/>
                  </a:cubicBezTo>
                  <a:cubicBezTo>
                    <a:pt x="0" y="894"/>
                    <a:pt x="259" y="1127"/>
                    <a:pt x="557" y="1127"/>
                  </a:cubicBezTo>
                  <a:cubicBezTo>
                    <a:pt x="868" y="1127"/>
                    <a:pt x="1114" y="868"/>
                    <a:pt x="1127" y="570"/>
                  </a:cubicBezTo>
                  <a:cubicBezTo>
                    <a:pt x="1127" y="246"/>
                    <a:pt x="868" y="0"/>
                    <a:pt x="5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5"/>
          <p:cNvGrpSpPr/>
          <p:nvPr/>
        </p:nvGrpSpPr>
        <p:grpSpPr>
          <a:xfrm>
            <a:off x="7804723" y="195039"/>
            <a:ext cx="1042724" cy="616235"/>
            <a:chOff x="4097698" y="274464"/>
            <a:chExt cx="1042724" cy="616235"/>
          </a:xfrm>
        </p:grpSpPr>
        <p:sp>
          <p:nvSpPr>
            <p:cNvPr id="183" name="Google Shape;183;p25"/>
            <p:cNvSpPr/>
            <p:nvPr/>
          </p:nvSpPr>
          <p:spPr>
            <a:xfrm>
              <a:off x="4097698" y="816668"/>
              <a:ext cx="74031" cy="74031"/>
            </a:xfrm>
            <a:custGeom>
              <a:rect b="b" l="l" r="r" t="t"/>
              <a:pathLst>
                <a:path extrusionOk="0" h="778" w="778">
                  <a:moveTo>
                    <a:pt x="389" y="1"/>
                  </a:moveTo>
                  <a:cubicBezTo>
                    <a:pt x="168" y="1"/>
                    <a:pt x="0" y="169"/>
                    <a:pt x="0" y="389"/>
                  </a:cubicBezTo>
                  <a:cubicBezTo>
                    <a:pt x="0" y="597"/>
                    <a:pt x="168" y="778"/>
                    <a:pt x="389" y="778"/>
                  </a:cubicBezTo>
                  <a:cubicBezTo>
                    <a:pt x="596" y="778"/>
                    <a:pt x="777" y="597"/>
                    <a:pt x="777" y="389"/>
                  </a:cubicBezTo>
                  <a:cubicBezTo>
                    <a:pt x="777" y="182"/>
                    <a:pt x="596"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4097698" y="545566"/>
              <a:ext cx="74031" cy="74031"/>
            </a:xfrm>
            <a:custGeom>
              <a:rect b="b" l="l" r="r" t="t"/>
              <a:pathLst>
                <a:path extrusionOk="0" h="778" w="778">
                  <a:moveTo>
                    <a:pt x="389" y="0"/>
                  </a:moveTo>
                  <a:cubicBezTo>
                    <a:pt x="168" y="0"/>
                    <a:pt x="0" y="169"/>
                    <a:pt x="0" y="389"/>
                  </a:cubicBezTo>
                  <a:cubicBezTo>
                    <a:pt x="0" y="596"/>
                    <a:pt x="168" y="778"/>
                    <a:pt x="389" y="778"/>
                  </a:cubicBezTo>
                  <a:cubicBezTo>
                    <a:pt x="596" y="778"/>
                    <a:pt x="777" y="596"/>
                    <a:pt x="777" y="389"/>
                  </a:cubicBezTo>
                  <a:cubicBezTo>
                    <a:pt x="777" y="182"/>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4097698" y="274464"/>
              <a:ext cx="74031" cy="74031"/>
            </a:xfrm>
            <a:custGeom>
              <a:rect b="b" l="l" r="r" t="t"/>
              <a:pathLst>
                <a:path extrusionOk="0" h="778" w="778">
                  <a:moveTo>
                    <a:pt x="389" y="0"/>
                  </a:moveTo>
                  <a:cubicBezTo>
                    <a:pt x="168" y="0"/>
                    <a:pt x="0" y="181"/>
                    <a:pt x="0" y="389"/>
                  </a:cubicBezTo>
                  <a:cubicBezTo>
                    <a:pt x="0" y="596"/>
                    <a:pt x="168" y="777"/>
                    <a:pt x="389" y="777"/>
                  </a:cubicBezTo>
                  <a:cubicBezTo>
                    <a:pt x="596" y="764"/>
                    <a:pt x="777" y="596"/>
                    <a:pt x="777" y="389"/>
                  </a:cubicBezTo>
                  <a:cubicBezTo>
                    <a:pt x="777" y="181"/>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4340442" y="816668"/>
              <a:ext cx="74031" cy="74031"/>
            </a:xfrm>
            <a:custGeom>
              <a:rect b="b" l="l" r="r" t="t"/>
              <a:pathLst>
                <a:path extrusionOk="0" h="778" w="778">
                  <a:moveTo>
                    <a:pt x="389" y="1"/>
                  </a:moveTo>
                  <a:cubicBezTo>
                    <a:pt x="169" y="1"/>
                    <a:pt x="1" y="169"/>
                    <a:pt x="1" y="389"/>
                  </a:cubicBezTo>
                  <a:cubicBezTo>
                    <a:pt x="1" y="597"/>
                    <a:pt x="182" y="778"/>
                    <a:pt x="389" y="778"/>
                  </a:cubicBezTo>
                  <a:cubicBezTo>
                    <a:pt x="596" y="778"/>
                    <a:pt x="778" y="597"/>
                    <a:pt x="778" y="389"/>
                  </a:cubicBezTo>
                  <a:cubicBezTo>
                    <a:pt x="778" y="182"/>
                    <a:pt x="596"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4340442" y="545566"/>
              <a:ext cx="74031" cy="74031"/>
            </a:xfrm>
            <a:custGeom>
              <a:rect b="b" l="l" r="r" t="t"/>
              <a:pathLst>
                <a:path extrusionOk="0" h="778" w="778">
                  <a:moveTo>
                    <a:pt x="389" y="0"/>
                  </a:moveTo>
                  <a:cubicBezTo>
                    <a:pt x="169" y="0"/>
                    <a:pt x="1" y="169"/>
                    <a:pt x="1" y="389"/>
                  </a:cubicBezTo>
                  <a:cubicBezTo>
                    <a:pt x="1" y="596"/>
                    <a:pt x="182" y="778"/>
                    <a:pt x="389" y="778"/>
                  </a:cubicBezTo>
                  <a:cubicBezTo>
                    <a:pt x="596" y="778"/>
                    <a:pt x="778" y="596"/>
                    <a:pt x="778" y="389"/>
                  </a:cubicBezTo>
                  <a:cubicBezTo>
                    <a:pt x="778" y="182"/>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4340442" y="274464"/>
              <a:ext cx="74031" cy="74031"/>
            </a:xfrm>
            <a:custGeom>
              <a:rect b="b" l="l" r="r" t="t"/>
              <a:pathLst>
                <a:path extrusionOk="0" h="778" w="778">
                  <a:moveTo>
                    <a:pt x="389" y="0"/>
                  </a:moveTo>
                  <a:cubicBezTo>
                    <a:pt x="169" y="0"/>
                    <a:pt x="1" y="168"/>
                    <a:pt x="1" y="389"/>
                  </a:cubicBezTo>
                  <a:cubicBezTo>
                    <a:pt x="1" y="596"/>
                    <a:pt x="182" y="777"/>
                    <a:pt x="389" y="777"/>
                  </a:cubicBezTo>
                  <a:cubicBezTo>
                    <a:pt x="596" y="777"/>
                    <a:pt x="778" y="596"/>
                    <a:pt x="778" y="389"/>
                  </a:cubicBezTo>
                  <a:cubicBezTo>
                    <a:pt x="778" y="181"/>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4582045" y="816668"/>
              <a:ext cx="74031" cy="74031"/>
            </a:xfrm>
            <a:custGeom>
              <a:rect b="b" l="l" r="r" t="t"/>
              <a:pathLst>
                <a:path extrusionOk="0" h="778" w="778">
                  <a:moveTo>
                    <a:pt x="389" y="1"/>
                  </a:moveTo>
                  <a:cubicBezTo>
                    <a:pt x="168" y="1"/>
                    <a:pt x="0" y="169"/>
                    <a:pt x="0" y="389"/>
                  </a:cubicBezTo>
                  <a:cubicBezTo>
                    <a:pt x="0" y="597"/>
                    <a:pt x="181" y="778"/>
                    <a:pt x="389" y="778"/>
                  </a:cubicBezTo>
                  <a:cubicBezTo>
                    <a:pt x="596" y="778"/>
                    <a:pt x="777" y="597"/>
                    <a:pt x="777" y="389"/>
                  </a:cubicBezTo>
                  <a:cubicBezTo>
                    <a:pt x="777" y="182"/>
                    <a:pt x="596"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4582045" y="545566"/>
              <a:ext cx="74031" cy="74031"/>
            </a:xfrm>
            <a:custGeom>
              <a:rect b="b" l="l" r="r" t="t"/>
              <a:pathLst>
                <a:path extrusionOk="0" h="778" w="778">
                  <a:moveTo>
                    <a:pt x="389" y="0"/>
                  </a:moveTo>
                  <a:cubicBezTo>
                    <a:pt x="168" y="0"/>
                    <a:pt x="0" y="169"/>
                    <a:pt x="0" y="389"/>
                  </a:cubicBezTo>
                  <a:cubicBezTo>
                    <a:pt x="0" y="596"/>
                    <a:pt x="181" y="778"/>
                    <a:pt x="389" y="778"/>
                  </a:cubicBezTo>
                  <a:cubicBezTo>
                    <a:pt x="596" y="778"/>
                    <a:pt x="777" y="596"/>
                    <a:pt x="777" y="389"/>
                  </a:cubicBezTo>
                  <a:cubicBezTo>
                    <a:pt x="777" y="182"/>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582045" y="274464"/>
              <a:ext cx="74031" cy="74031"/>
            </a:xfrm>
            <a:custGeom>
              <a:rect b="b" l="l" r="r" t="t"/>
              <a:pathLst>
                <a:path extrusionOk="0" h="778" w="778">
                  <a:moveTo>
                    <a:pt x="389" y="0"/>
                  </a:moveTo>
                  <a:cubicBezTo>
                    <a:pt x="168" y="0"/>
                    <a:pt x="0" y="168"/>
                    <a:pt x="0" y="389"/>
                  </a:cubicBezTo>
                  <a:cubicBezTo>
                    <a:pt x="0" y="596"/>
                    <a:pt x="181" y="777"/>
                    <a:pt x="389" y="777"/>
                  </a:cubicBezTo>
                  <a:cubicBezTo>
                    <a:pt x="596" y="777"/>
                    <a:pt x="777" y="596"/>
                    <a:pt x="777" y="389"/>
                  </a:cubicBezTo>
                  <a:cubicBezTo>
                    <a:pt x="777" y="181"/>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4824789" y="816668"/>
              <a:ext cx="74031" cy="74031"/>
            </a:xfrm>
            <a:custGeom>
              <a:rect b="b" l="l" r="r" t="t"/>
              <a:pathLst>
                <a:path extrusionOk="0" h="778" w="778">
                  <a:moveTo>
                    <a:pt x="389" y="1"/>
                  </a:moveTo>
                  <a:cubicBezTo>
                    <a:pt x="169" y="1"/>
                    <a:pt x="1" y="169"/>
                    <a:pt x="1" y="389"/>
                  </a:cubicBezTo>
                  <a:cubicBezTo>
                    <a:pt x="1" y="597"/>
                    <a:pt x="169" y="778"/>
                    <a:pt x="389" y="778"/>
                  </a:cubicBezTo>
                  <a:cubicBezTo>
                    <a:pt x="596" y="778"/>
                    <a:pt x="778" y="597"/>
                    <a:pt x="778" y="389"/>
                  </a:cubicBezTo>
                  <a:cubicBezTo>
                    <a:pt x="778" y="182"/>
                    <a:pt x="596"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4824789" y="545566"/>
              <a:ext cx="74031" cy="74031"/>
            </a:xfrm>
            <a:custGeom>
              <a:rect b="b" l="l" r="r" t="t"/>
              <a:pathLst>
                <a:path extrusionOk="0" h="778" w="778">
                  <a:moveTo>
                    <a:pt x="389" y="0"/>
                  </a:moveTo>
                  <a:cubicBezTo>
                    <a:pt x="169" y="0"/>
                    <a:pt x="1" y="169"/>
                    <a:pt x="1" y="389"/>
                  </a:cubicBezTo>
                  <a:cubicBezTo>
                    <a:pt x="1" y="596"/>
                    <a:pt x="169" y="778"/>
                    <a:pt x="389" y="778"/>
                  </a:cubicBezTo>
                  <a:cubicBezTo>
                    <a:pt x="596" y="778"/>
                    <a:pt x="778" y="596"/>
                    <a:pt x="778" y="389"/>
                  </a:cubicBezTo>
                  <a:cubicBezTo>
                    <a:pt x="778" y="182"/>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4824789" y="274464"/>
              <a:ext cx="74031" cy="74031"/>
            </a:xfrm>
            <a:custGeom>
              <a:rect b="b" l="l" r="r" t="t"/>
              <a:pathLst>
                <a:path extrusionOk="0" h="778" w="778">
                  <a:moveTo>
                    <a:pt x="389" y="0"/>
                  </a:moveTo>
                  <a:cubicBezTo>
                    <a:pt x="169" y="0"/>
                    <a:pt x="1" y="168"/>
                    <a:pt x="1" y="389"/>
                  </a:cubicBezTo>
                  <a:cubicBezTo>
                    <a:pt x="1" y="596"/>
                    <a:pt x="169" y="777"/>
                    <a:pt x="389" y="777"/>
                  </a:cubicBezTo>
                  <a:cubicBezTo>
                    <a:pt x="596" y="777"/>
                    <a:pt x="778" y="596"/>
                    <a:pt x="778" y="389"/>
                  </a:cubicBezTo>
                  <a:cubicBezTo>
                    <a:pt x="778" y="181"/>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5066391" y="816668"/>
              <a:ext cx="74031" cy="74031"/>
            </a:xfrm>
            <a:custGeom>
              <a:rect b="b" l="l" r="r" t="t"/>
              <a:pathLst>
                <a:path extrusionOk="0" h="778" w="778">
                  <a:moveTo>
                    <a:pt x="389" y="1"/>
                  </a:moveTo>
                  <a:cubicBezTo>
                    <a:pt x="181" y="1"/>
                    <a:pt x="0" y="169"/>
                    <a:pt x="0" y="389"/>
                  </a:cubicBezTo>
                  <a:cubicBezTo>
                    <a:pt x="0" y="597"/>
                    <a:pt x="181" y="778"/>
                    <a:pt x="389" y="778"/>
                  </a:cubicBezTo>
                  <a:cubicBezTo>
                    <a:pt x="596" y="778"/>
                    <a:pt x="777" y="597"/>
                    <a:pt x="777" y="389"/>
                  </a:cubicBezTo>
                  <a:cubicBezTo>
                    <a:pt x="777" y="182"/>
                    <a:pt x="596" y="1"/>
                    <a:pt x="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5066391" y="545566"/>
              <a:ext cx="74031" cy="74031"/>
            </a:xfrm>
            <a:custGeom>
              <a:rect b="b" l="l" r="r" t="t"/>
              <a:pathLst>
                <a:path extrusionOk="0" h="778" w="778">
                  <a:moveTo>
                    <a:pt x="389" y="0"/>
                  </a:moveTo>
                  <a:cubicBezTo>
                    <a:pt x="181" y="0"/>
                    <a:pt x="0" y="169"/>
                    <a:pt x="0" y="389"/>
                  </a:cubicBezTo>
                  <a:cubicBezTo>
                    <a:pt x="0" y="596"/>
                    <a:pt x="181" y="778"/>
                    <a:pt x="389" y="778"/>
                  </a:cubicBezTo>
                  <a:cubicBezTo>
                    <a:pt x="596" y="778"/>
                    <a:pt x="777" y="596"/>
                    <a:pt x="777" y="389"/>
                  </a:cubicBezTo>
                  <a:cubicBezTo>
                    <a:pt x="777" y="182"/>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5066391" y="274464"/>
              <a:ext cx="74031" cy="74031"/>
            </a:xfrm>
            <a:custGeom>
              <a:rect b="b" l="l" r="r" t="t"/>
              <a:pathLst>
                <a:path extrusionOk="0" h="778" w="778">
                  <a:moveTo>
                    <a:pt x="389" y="0"/>
                  </a:moveTo>
                  <a:cubicBezTo>
                    <a:pt x="181" y="0"/>
                    <a:pt x="0" y="168"/>
                    <a:pt x="0" y="389"/>
                  </a:cubicBezTo>
                  <a:cubicBezTo>
                    <a:pt x="0" y="596"/>
                    <a:pt x="181" y="777"/>
                    <a:pt x="389" y="777"/>
                  </a:cubicBezTo>
                  <a:cubicBezTo>
                    <a:pt x="596" y="777"/>
                    <a:pt x="777" y="596"/>
                    <a:pt x="777" y="389"/>
                  </a:cubicBezTo>
                  <a:cubicBezTo>
                    <a:pt x="777" y="181"/>
                    <a:pt x="59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chemeClr val="lt1"/>
            </a:gs>
            <a:gs pos="100000">
              <a:schemeClr val="lt2"/>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26"/>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03" name="Google Shape;203;p26"/>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04" name="Google Shape;204;p26"/>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05" name="Google Shape;205;p26"/>
          <p:cNvSpPr txBox="1"/>
          <p:nvPr/>
        </p:nvSpPr>
        <p:spPr>
          <a:xfrm>
            <a:off x="4476200" y="2485700"/>
            <a:ext cx="40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Nuestro servicio está diseñado para proporcionar a su empresa una red personalizada y adaptada a sus necesidades específicas. Nos encargamos de todo el proceso, desde el diseño de la red hasta la instalación, configuración y provisión de los equipos necesarios.</a:t>
            </a:r>
            <a:endParaRPr>
              <a:latin typeface="Lato"/>
              <a:ea typeface="Lato"/>
              <a:cs typeface="Lato"/>
              <a:sym typeface="Lato"/>
            </a:endParaRPr>
          </a:p>
        </p:txBody>
      </p:sp>
      <p:sp>
        <p:nvSpPr>
          <p:cNvPr id="206" name="Google Shape;206;p26"/>
          <p:cNvSpPr txBox="1"/>
          <p:nvPr/>
        </p:nvSpPr>
        <p:spPr>
          <a:xfrm>
            <a:off x="3312000" y="1629100"/>
            <a:ext cx="583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Lato"/>
                <a:ea typeface="Lato"/>
                <a:cs typeface="Lato"/>
                <a:sym typeface="Lato"/>
              </a:rPr>
              <a:t>Servicio Personalizado</a:t>
            </a:r>
            <a:endParaRPr sz="2100">
              <a:latin typeface="Lato"/>
              <a:ea typeface="Lato"/>
              <a:cs typeface="Lato"/>
              <a:sym typeface="Lato"/>
            </a:endParaRPr>
          </a:p>
        </p:txBody>
      </p:sp>
      <p:pic>
        <p:nvPicPr>
          <p:cNvPr id="207" name="Google Shape;207;p26"/>
          <p:cNvPicPr preferRelativeResize="0"/>
          <p:nvPr/>
        </p:nvPicPr>
        <p:blipFill>
          <a:blip r:embed="rId4">
            <a:alphaModFix/>
          </a:blip>
          <a:stretch>
            <a:fillRect/>
          </a:stretch>
        </p:blipFill>
        <p:spPr>
          <a:xfrm>
            <a:off x="458325" y="2954850"/>
            <a:ext cx="3530150" cy="18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p27"/>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13" name="Google Shape;213;p27"/>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14" name="Google Shape;214;p27"/>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15" name="Google Shape;215;p27"/>
          <p:cNvSpPr txBox="1"/>
          <p:nvPr/>
        </p:nvSpPr>
        <p:spPr>
          <a:xfrm>
            <a:off x="3816500" y="2617600"/>
            <a:ext cx="4799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Una vez que hayamos finalizado el diseño de la red, procederemos con la instalación y configuración. Nuestro equipo de técnicos altamente capacitados se asegurará de que todo se configure y se conecte correctamente, para que pueda comenzar a utilizar su nueva red lo antes posible.</a:t>
            </a:r>
            <a:endParaRPr>
              <a:latin typeface="Lato"/>
              <a:ea typeface="Lato"/>
              <a:cs typeface="Lato"/>
              <a:sym typeface="Lato"/>
            </a:endParaRPr>
          </a:p>
        </p:txBody>
      </p:sp>
      <p:sp>
        <p:nvSpPr>
          <p:cNvPr id="216" name="Google Shape;216;p27"/>
          <p:cNvSpPr txBox="1"/>
          <p:nvPr/>
        </p:nvSpPr>
        <p:spPr>
          <a:xfrm>
            <a:off x="3300250" y="1390075"/>
            <a:ext cx="55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7" name="Google Shape;217;p27"/>
          <p:cNvSpPr txBox="1"/>
          <p:nvPr/>
        </p:nvSpPr>
        <p:spPr>
          <a:xfrm>
            <a:off x="3300250" y="1638213"/>
            <a:ext cx="55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Nuestro Equipo Técnico</a:t>
            </a:r>
            <a:endParaRPr sz="1800">
              <a:latin typeface="Lato"/>
              <a:ea typeface="Lato"/>
              <a:cs typeface="Lato"/>
              <a:sym typeface="Lato"/>
            </a:endParaRPr>
          </a:p>
        </p:txBody>
      </p:sp>
      <p:pic>
        <p:nvPicPr>
          <p:cNvPr id="218" name="Google Shape;218;p27"/>
          <p:cNvPicPr preferRelativeResize="0"/>
          <p:nvPr/>
        </p:nvPicPr>
        <p:blipFill>
          <a:blip r:embed="rId4">
            <a:alphaModFix/>
          </a:blip>
          <a:stretch>
            <a:fillRect/>
          </a:stretch>
        </p:blipFill>
        <p:spPr>
          <a:xfrm>
            <a:off x="591600" y="2799250"/>
            <a:ext cx="2708651" cy="21669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cxnSp>
        <p:nvCxnSpPr>
          <p:cNvPr id="223" name="Google Shape;223;p28"/>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24" name="Google Shape;224;p28"/>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25" name="Google Shape;225;p28"/>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26" name="Google Shape;226;p28"/>
          <p:cNvSpPr txBox="1"/>
          <p:nvPr/>
        </p:nvSpPr>
        <p:spPr>
          <a:xfrm>
            <a:off x="365225" y="3036700"/>
            <a:ext cx="443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Nos aseguramos de que nuestros clientes tengan acceso a velocidades de conexión rápidas y confiables. Es importante que la red empresarial pueda manejar un alto volumen de tráfico de datos sin afectar el rendimiento, por lo que utilizamos fibra óptica para garantizar la estabilidad y velocidad de la conexión.</a:t>
            </a:r>
            <a:endParaRPr>
              <a:latin typeface="Lato"/>
              <a:ea typeface="Lato"/>
              <a:cs typeface="Lato"/>
              <a:sym typeface="Lato"/>
            </a:endParaRPr>
          </a:p>
        </p:txBody>
      </p:sp>
      <p:sp>
        <p:nvSpPr>
          <p:cNvPr id="227" name="Google Shape;227;p28"/>
          <p:cNvSpPr txBox="1"/>
          <p:nvPr/>
        </p:nvSpPr>
        <p:spPr>
          <a:xfrm>
            <a:off x="3115100" y="1654438"/>
            <a:ext cx="544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Velocidades de conexión rápidas y confiables</a:t>
            </a:r>
            <a:endParaRPr sz="1800">
              <a:latin typeface="Lato"/>
              <a:ea typeface="Lato"/>
              <a:cs typeface="Lato"/>
              <a:sym typeface="Lato"/>
            </a:endParaRPr>
          </a:p>
        </p:txBody>
      </p:sp>
      <p:pic>
        <p:nvPicPr>
          <p:cNvPr id="228" name="Google Shape;228;p28"/>
          <p:cNvPicPr preferRelativeResize="0"/>
          <p:nvPr/>
        </p:nvPicPr>
        <p:blipFill>
          <a:blip r:embed="rId4">
            <a:alphaModFix/>
          </a:blip>
          <a:stretch>
            <a:fillRect/>
          </a:stretch>
        </p:blipFill>
        <p:spPr>
          <a:xfrm>
            <a:off x="5312100" y="2729900"/>
            <a:ext cx="3408826" cy="178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p29"/>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34" name="Google Shape;234;p29"/>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35" name="Google Shape;235;p29"/>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36" name="Google Shape;236;p29"/>
          <p:cNvSpPr txBox="1"/>
          <p:nvPr/>
        </p:nvSpPr>
        <p:spPr>
          <a:xfrm>
            <a:off x="3148250" y="2489525"/>
            <a:ext cx="550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Costos transparentes y asequibles: Ofrecemos precios de acuerdo a cada una de las necesidades. Es importante que los clientes sepan exactamente lo que están pagando y qué están obteniendo a cambio. Esto también significa que no habrá costos ocultos o sorpresas en su factura al final del mes.</a:t>
            </a:r>
            <a:endParaRPr>
              <a:latin typeface="Lato"/>
              <a:ea typeface="Lato"/>
              <a:cs typeface="Lato"/>
              <a:sym typeface="Lato"/>
            </a:endParaRPr>
          </a:p>
        </p:txBody>
      </p:sp>
      <p:sp>
        <p:nvSpPr>
          <p:cNvPr id="237" name="Google Shape;237;p29"/>
          <p:cNvSpPr txBox="1"/>
          <p:nvPr/>
        </p:nvSpPr>
        <p:spPr>
          <a:xfrm>
            <a:off x="3158750" y="1483350"/>
            <a:ext cx="54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Costos transparentes y asequibles</a:t>
            </a:r>
            <a:endParaRPr sz="1800">
              <a:latin typeface="Lato"/>
              <a:ea typeface="Lato"/>
              <a:cs typeface="Lato"/>
              <a:sym typeface="Lato"/>
            </a:endParaRPr>
          </a:p>
        </p:txBody>
      </p:sp>
      <p:pic>
        <p:nvPicPr>
          <p:cNvPr id="238" name="Google Shape;238;p29"/>
          <p:cNvPicPr preferRelativeResize="0"/>
          <p:nvPr/>
        </p:nvPicPr>
        <p:blipFill>
          <a:blip r:embed="rId4">
            <a:alphaModFix/>
          </a:blip>
          <a:stretch>
            <a:fillRect/>
          </a:stretch>
        </p:blipFill>
        <p:spPr>
          <a:xfrm>
            <a:off x="200200" y="2240950"/>
            <a:ext cx="2832950" cy="283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cxnSp>
        <p:nvCxnSpPr>
          <p:cNvPr id="243" name="Google Shape;243;p30"/>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44" name="Google Shape;244;p30"/>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45" name="Google Shape;245;p30"/>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46" name="Google Shape;246;p30"/>
          <p:cNvSpPr txBox="1"/>
          <p:nvPr/>
        </p:nvSpPr>
        <p:spPr>
          <a:xfrm>
            <a:off x="3137750" y="2385125"/>
            <a:ext cx="5506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Ofrecemos monitoreo y soporte continuo para garantizar que cualquier problema se aborde rápidamente. Esto puede incluir monitoreo proactivo de la red para detectar cualquier problema antes de que se convierta en un problema mayor, así como soporte técnico en vivo y en línea para ayudar a los clientes con cualquier problema que puedan tener.</a:t>
            </a:r>
            <a:endParaRPr>
              <a:latin typeface="Lato"/>
              <a:ea typeface="Lato"/>
              <a:cs typeface="Lato"/>
              <a:sym typeface="Lato"/>
            </a:endParaRPr>
          </a:p>
        </p:txBody>
      </p:sp>
      <p:sp>
        <p:nvSpPr>
          <p:cNvPr id="247" name="Google Shape;247;p30"/>
          <p:cNvSpPr txBox="1"/>
          <p:nvPr/>
        </p:nvSpPr>
        <p:spPr>
          <a:xfrm>
            <a:off x="3148250" y="1496000"/>
            <a:ext cx="54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Monitoreo y soporte continuo</a:t>
            </a:r>
            <a:endParaRPr sz="1800">
              <a:latin typeface="Lato"/>
              <a:ea typeface="Lato"/>
              <a:cs typeface="Lato"/>
              <a:sym typeface="Lato"/>
            </a:endParaRPr>
          </a:p>
        </p:txBody>
      </p:sp>
      <p:pic>
        <p:nvPicPr>
          <p:cNvPr id="248" name="Google Shape;248;p30"/>
          <p:cNvPicPr preferRelativeResize="0"/>
          <p:nvPr/>
        </p:nvPicPr>
        <p:blipFill>
          <a:blip r:embed="rId4">
            <a:alphaModFix/>
          </a:blip>
          <a:stretch>
            <a:fillRect/>
          </a:stretch>
        </p:blipFill>
        <p:spPr>
          <a:xfrm>
            <a:off x="114150" y="2827950"/>
            <a:ext cx="2832950" cy="1933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cxnSp>
        <p:nvCxnSpPr>
          <p:cNvPr id="253" name="Google Shape;253;p31"/>
          <p:cNvCxnSpPr/>
          <p:nvPr/>
        </p:nvCxnSpPr>
        <p:spPr>
          <a:xfrm>
            <a:off x="70050" y="1026900"/>
            <a:ext cx="8813400" cy="13800"/>
          </a:xfrm>
          <a:prstGeom prst="straightConnector1">
            <a:avLst/>
          </a:prstGeom>
          <a:noFill/>
          <a:ln cap="flat" cmpd="sng" w="38100">
            <a:solidFill>
              <a:schemeClr val="dk1"/>
            </a:solidFill>
            <a:prstDash val="solid"/>
            <a:round/>
            <a:headEnd len="med" w="med" type="none"/>
            <a:tailEnd len="med" w="med" type="none"/>
          </a:ln>
        </p:spPr>
      </p:cxnSp>
      <p:pic>
        <p:nvPicPr>
          <p:cNvPr id="254" name="Google Shape;254;p31"/>
          <p:cNvPicPr preferRelativeResize="0"/>
          <p:nvPr/>
        </p:nvPicPr>
        <p:blipFill>
          <a:blip r:embed="rId3">
            <a:alphaModFix/>
          </a:blip>
          <a:stretch>
            <a:fillRect/>
          </a:stretch>
        </p:blipFill>
        <p:spPr>
          <a:xfrm>
            <a:off x="7943847" y="129687"/>
            <a:ext cx="856300" cy="938875"/>
          </a:xfrm>
          <a:prstGeom prst="rect">
            <a:avLst/>
          </a:prstGeom>
          <a:noFill/>
          <a:ln>
            <a:noFill/>
          </a:ln>
        </p:spPr>
      </p:pic>
      <p:sp>
        <p:nvSpPr>
          <p:cNvPr id="255" name="Google Shape;255;p31"/>
          <p:cNvSpPr txBox="1"/>
          <p:nvPr>
            <p:ph idx="1" type="subTitle"/>
          </p:nvPr>
        </p:nvSpPr>
        <p:spPr>
          <a:xfrm>
            <a:off x="3639050" y="259375"/>
            <a:ext cx="4112700" cy="6795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1018"/>
              <a:buNone/>
            </a:pPr>
            <a:r>
              <a:t/>
            </a:r>
            <a:endParaRPr sz="1695"/>
          </a:p>
          <a:p>
            <a:pPr indent="0" lvl="0" marL="0" rtl="0" algn="ctr">
              <a:lnSpc>
                <a:spcPct val="80000"/>
              </a:lnSpc>
              <a:spcBef>
                <a:spcPts val="0"/>
              </a:spcBef>
              <a:spcAft>
                <a:spcPts val="0"/>
              </a:spcAft>
              <a:buSzPts val="1018"/>
              <a:buNone/>
            </a:pPr>
            <a:r>
              <a:rPr b="1" lang="en" sz="1695">
                <a:solidFill>
                  <a:schemeClr val="dk1"/>
                </a:solidFill>
              </a:rPr>
              <a:t>FES ICO NETWORK ORGANIZATION</a:t>
            </a:r>
            <a:endParaRPr b="1" sz="1695">
              <a:solidFill>
                <a:schemeClr val="dk1"/>
              </a:solidFill>
            </a:endParaRPr>
          </a:p>
          <a:p>
            <a:pPr indent="0" lvl="0" marL="0" rtl="0" algn="l">
              <a:lnSpc>
                <a:spcPct val="80000"/>
              </a:lnSpc>
              <a:spcBef>
                <a:spcPts val="0"/>
              </a:spcBef>
              <a:spcAft>
                <a:spcPts val="0"/>
              </a:spcAft>
              <a:buSzPts val="1018"/>
              <a:buNone/>
            </a:pPr>
            <a:r>
              <a:t/>
            </a:r>
            <a:endParaRPr sz="1602"/>
          </a:p>
        </p:txBody>
      </p:sp>
      <p:sp>
        <p:nvSpPr>
          <p:cNvPr id="256" name="Google Shape;256;p31"/>
          <p:cNvSpPr txBox="1"/>
          <p:nvPr/>
        </p:nvSpPr>
        <p:spPr>
          <a:xfrm>
            <a:off x="4198950" y="2642500"/>
            <a:ext cx="4493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 el aumento de las amenazas de ciberseguridad, es crucial para nosotros tomar las medidas necesarias para proteger la información confidencial de nuestros clientes. Esto incluye medidas de seguridad físicas, como la protección de los equipos de red en un centro de datos seguro, así como medidas de seguridad de software, como la implementación de firewalls.</a:t>
            </a:r>
            <a:endParaRPr>
              <a:latin typeface="Lato"/>
              <a:ea typeface="Lato"/>
              <a:cs typeface="Lato"/>
              <a:sym typeface="Lato"/>
            </a:endParaRPr>
          </a:p>
        </p:txBody>
      </p:sp>
      <p:sp>
        <p:nvSpPr>
          <p:cNvPr id="257" name="Google Shape;257;p31"/>
          <p:cNvSpPr txBox="1"/>
          <p:nvPr/>
        </p:nvSpPr>
        <p:spPr>
          <a:xfrm>
            <a:off x="3138700" y="1739413"/>
            <a:ext cx="54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Protección de datos y seguridad</a:t>
            </a:r>
            <a:endParaRPr sz="1800">
              <a:latin typeface="Lato"/>
              <a:ea typeface="Lato"/>
              <a:cs typeface="Lato"/>
              <a:sym typeface="Lato"/>
            </a:endParaRPr>
          </a:p>
        </p:txBody>
      </p:sp>
      <p:pic>
        <p:nvPicPr>
          <p:cNvPr id="258" name="Google Shape;258;p31"/>
          <p:cNvPicPr preferRelativeResize="0"/>
          <p:nvPr/>
        </p:nvPicPr>
        <p:blipFill>
          <a:blip r:embed="rId4">
            <a:alphaModFix/>
          </a:blip>
          <a:stretch>
            <a:fillRect/>
          </a:stretch>
        </p:blipFill>
        <p:spPr>
          <a:xfrm>
            <a:off x="372850" y="3225943"/>
            <a:ext cx="3639050" cy="17088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