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72" r:id="rId3"/>
    <p:sldId id="278" r:id="rId4"/>
    <p:sldId id="279" r:id="rId5"/>
    <p:sldId id="292" r:id="rId6"/>
    <p:sldId id="280" r:id="rId7"/>
    <p:sldId id="281" r:id="rId8"/>
    <p:sldId id="294" r:id="rId9"/>
    <p:sldId id="293" r:id="rId10"/>
    <p:sldId id="282" r:id="rId11"/>
    <p:sldId id="291" r:id="rId12"/>
    <p:sldId id="286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0143" autoAdjust="0"/>
  </p:normalViewPr>
  <p:slideViewPr>
    <p:cSldViewPr>
      <p:cViewPr varScale="1">
        <p:scale>
          <a:sx n="59" d="100"/>
          <a:sy n="59" d="100"/>
        </p:scale>
        <p:origin x="9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79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C0A81-B092-4E69-B7F1-16044ED48961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5CAB6-B55E-426D-A32A-48594A34A7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5CAB6-B55E-426D-A32A-48594A34A7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5CAB6-B55E-426D-A32A-48594A34A7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6AE6-8DA4-4986-B9B1-137D094A8A28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34D-44B1-4612-9263-32AB38C23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6AE6-8DA4-4986-B9B1-137D094A8A28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34D-44B1-4612-9263-32AB38C23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6AE6-8DA4-4986-B9B1-137D094A8A28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34D-44B1-4612-9263-32AB38C23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7CA8-BFAA-4655-B78B-4E2AE9F6031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0D4A-B282-40CE-B1E1-DBD3D334F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7CA8-BFAA-4655-B78B-4E2AE9F6031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0D4A-B282-40CE-B1E1-DBD3D334F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7CA8-BFAA-4655-B78B-4E2AE9F6031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0D4A-B282-40CE-B1E1-DBD3D334F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7CA8-BFAA-4655-B78B-4E2AE9F6031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0D4A-B282-40CE-B1E1-DBD3D334F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7CA8-BFAA-4655-B78B-4E2AE9F6031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0D4A-B282-40CE-B1E1-DBD3D334F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7CA8-BFAA-4655-B78B-4E2AE9F6031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0D4A-B282-40CE-B1E1-DBD3D334F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7CA8-BFAA-4655-B78B-4E2AE9F6031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0D4A-B282-40CE-B1E1-DBD3D334F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7CA8-BFAA-4655-B78B-4E2AE9F6031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0D4A-B282-40CE-B1E1-DBD3D334F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6AE6-8DA4-4986-B9B1-137D094A8A28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34D-44B1-4612-9263-32AB38C230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43688"/>
            <a:ext cx="9144000" cy="214312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>
                <a:solidFill>
                  <a:schemeClr val="bg1"/>
                </a:solidFill>
                <a:latin typeface="Calibri" pitchFamily="34" charset="0"/>
                <a:cs typeface="+mn-cs"/>
              </a:rPr>
              <a:t>    </a:t>
            </a:r>
            <a:endParaRPr lang="en-US" sz="2400" i="1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8" name="Picture 8" descr="Logo BEST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89900" y="0"/>
            <a:ext cx="10541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LOGO ASTRA MOTOR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687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7CA8-BFAA-4655-B78B-4E2AE9F6031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0D4A-B282-40CE-B1E1-DBD3D334F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7CA8-BFAA-4655-B78B-4E2AE9F6031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0D4A-B282-40CE-B1E1-DBD3D334F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7CA8-BFAA-4655-B78B-4E2AE9F6031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0D4A-B282-40CE-B1E1-DBD3D334FC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6AE6-8DA4-4986-B9B1-137D094A8A28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34D-44B1-4612-9263-32AB38C23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6AE6-8DA4-4986-B9B1-137D094A8A28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34D-44B1-4612-9263-32AB38C23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6AE6-8DA4-4986-B9B1-137D094A8A28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34D-44B1-4612-9263-32AB38C23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6AE6-8DA4-4986-B9B1-137D094A8A28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34D-44B1-4612-9263-32AB38C23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6AE6-8DA4-4986-B9B1-137D094A8A28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34D-44B1-4612-9263-32AB38C23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6AE6-8DA4-4986-B9B1-137D094A8A28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34D-44B1-4612-9263-32AB38C23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6AE6-8DA4-4986-B9B1-137D094A8A28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E34D-44B1-4612-9263-32AB38C23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06AE6-8DA4-4986-B9B1-137D094A8A28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E34D-44B1-4612-9263-32AB38C230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17CA8-BFAA-4655-B78B-4E2AE9F60316}" type="datetimeFigureOut">
              <a:rPr lang="en-US" smtClean="0"/>
              <a:pPr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0D4A-B282-40CE-B1E1-DBD3D334FC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43688"/>
            <a:ext cx="9144000" cy="214312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>
                <a:solidFill>
                  <a:schemeClr val="bg1"/>
                </a:solidFill>
                <a:latin typeface="Calibri" pitchFamily="34" charset="0"/>
                <a:cs typeface="+mn-cs"/>
              </a:rPr>
              <a:t>    </a:t>
            </a:r>
            <a:endParaRPr lang="en-US" sz="2400" i="1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2.png"/><Relationship Id="rId5" Type="http://schemas.openxmlformats.org/officeDocument/2006/relationships/image" Target="../media/image5.jpeg"/><Relationship Id="rId10" Type="http://schemas.openxmlformats.org/officeDocument/2006/relationships/image" Target="../media/image11.jpeg"/><Relationship Id="rId4" Type="http://schemas.openxmlformats.org/officeDocument/2006/relationships/image" Target="../media/image4.jp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2483894"/>
            <a:ext cx="4724400" cy="17859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BUILDING &amp; MAINTENANCE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5400" y="914400"/>
            <a:ext cx="7086600" cy="6096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b="1" dirty="0">
                <a:latin typeface="+mj-lt"/>
                <a:ea typeface="+mj-ea"/>
                <a:cs typeface="+mj-cs"/>
              </a:rPr>
              <a:t>FUN LEARNING</a:t>
            </a:r>
            <a:endParaRPr lang="id-ID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643688"/>
            <a:ext cx="9144000" cy="214312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>
                <a:solidFill>
                  <a:schemeClr val="bg1"/>
                </a:solidFill>
                <a:latin typeface="Calibri" pitchFamily="34" charset="0"/>
                <a:cs typeface="+mn-cs"/>
              </a:rPr>
              <a:t>    </a:t>
            </a:r>
            <a:endParaRPr lang="en-US" sz="2400" i="1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562600"/>
            <a:ext cx="3733800" cy="10239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Ilham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Febriansyah</a:t>
            </a:r>
            <a:endParaRPr lang="id-ID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068782</a:t>
            </a:r>
          </a:p>
        </p:txBody>
      </p:sp>
      <p:sp>
        <p:nvSpPr>
          <p:cNvPr id="10" name="L-Shape 9"/>
          <p:cNvSpPr/>
          <p:nvPr/>
        </p:nvSpPr>
        <p:spPr>
          <a:xfrm>
            <a:off x="1524000" y="2514600"/>
            <a:ext cx="1295400" cy="2469106"/>
          </a:xfrm>
          <a:prstGeom prst="corner">
            <a:avLst>
              <a:gd name="adj1" fmla="val 51119"/>
              <a:gd name="adj2" fmla="val 46639"/>
            </a:avLst>
          </a:prstGeom>
          <a:solidFill>
            <a:srgbClr val="00B0EC"/>
          </a:solidFill>
          <a:ln w="12700" cap="flat" cmpd="sng" algn="ctr">
            <a:solidFill>
              <a:srgbClr val="00B0E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L-Shape 10"/>
          <p:cNvSpPr/>
          <p:nvPr/>
        </p:nvSpPr>
        <p:spPr>
          <a:xfrm rot="10800000">
            <a:off x="6324600" y="1764756"/>
            <a:ext cx="1295400" cy="2547938"/>
          </a:xfrm>
          <a:prstGeom prst="corner">
            <a:avLst>
              <a:gd name="adj1" fmla="val 51119"/>
              <a:gd name="adj2" fmla="val 50000"/>
            </a:avLst>
          </a:prstGeom>
          <a:solidFill>
            <a:srgbClr val="FF393E"/>
          </a:solidFill>
          <a:ln w="12700" cap="flat" cmpd="sng" algn="ctr">
            <a:solidFill>
              <a:srgbClr val="00B0E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867400" y="5933395"/>
            <a:ext cx="3200400" cy="609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j-ea"/>
                <a:cs typeface="+mj-cs"/>
              </a:rPr>
              <a:t>Bengkulu, 15 </a:t>
            </a:r>
            <a:r>
              <a:rPr lang="en-US" b="1" dirty="0" err="1">
                <a:latin typeface="+mj-lt"/>
                <a:ea typeface="+mj-ea"/>
                <a:cs typeface="+mj-cs"/>
              </a:rPr>
              <a:t>Januari</a:t>
            </a:r>
            <a:r>
              <a:rPr lang="en-US" b="1" dirty="0">
                <a:latin typeface="+mj-lt"/>
                <a:ea typeface="+mj-ea"/>
                <a:cs typeface="+mj-cs"/>
              </a:rPr>
              <a:t> 2021</a:t>
            </a:r>
            <a:endParaRPr lang="id-ID" b="1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C:\Users\louisi040697\AppData\Local\Microsoft\Windows\Temporary Internet Files\Content.Outlook\RD07AX3L\Logo Astra Motor Member of Astra (MD) (2)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6289" y="57151"/>
            <a:ext cx="1854911" cy="38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3"/>
          <p:cNvSpPr txBox="1">
            <a:spLocks/>
          </p:cNvSpPr>
          <p:nvPr/>
        </p:nvSpPr>
        <p:spPr>
          <a:xfrm>
            <a:off x="502920" y="533400"/>
            <a:ext cx="818388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400" b="1" dirty="0">
                <a:latin typeface="+mj-lt"/>
                <a:ea typeface="+mj-ea"/>
                <a:cs typeface="+mj-cs"/>
              </a:rPr>
              <a:t>KIAT YANG PERLU DILAKUKAN AGAR </a:t>
            </a:r>
            <a:r>
              <a:rPr lang="en-US" sz="2400" b="1" dirty="0">
                <a:latin typeface="+mj-lt"/>
                <a:ea typeface="+mj-ea"/>
                <a:cs typeface="+mj-cs"/>
              </a:rPr>
              <a:t>PEKERJAAN MAINTENANCE TERLAKSANA SESUAI RENCANA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C:\Users\louisi040697\AppData\Local\Microsoft\Windows\Temporary Internet Files\Content.Outlook\RD07AX3L\Logo Astra Motor Member of Astra (MD) (2)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6289" y="57151"/>
            <a:ext cx="1854911" cy="381000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6089" y="2264229"/>
            <a:ext cx="6221911" cy="2231571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Membuat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timeline </a:t>
            </a:r>
            <a:r>
              <a:rPr lang="en-US" sz="2000" dirty="0">
                <a:solidFill>
                  <a:schemeClr val="tx1"/>
                </a:solidFill>
              </a:rPr>
              <a:t>k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erja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etiap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ulan</a:t>
            </a: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lang="en-US" sz="2000" dirty="0" err="1">
                <a:solidFill>
                  <a:schemeClr val="tx1"/>
                </a:solidFill>
              </a:rPr>
              <a:t>Koordinasi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dengan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kerja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Monitoring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pekerjaan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Vendor</a:t>
            </a: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Memastikan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budget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tersedia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   </a:t>
            </a:r>
            <a:endParaRPr lang="en-US" sz="2400" i="1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Diagonal Stripe 8"/>
          <p:cNvSpPr/>
          <p:nvPr/>
        </p:nvSpPr>
        <p:spPr>
          <a:xfrm>
            <a:off x="457200" y="1600200"/>
            <a:ext cx="8153400" cy="7620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8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Apa</a:t>
            </a:r>
            <a:r>
              <a:rPr lang="en-US" sz="2800" b="1" dirty="0"/>
              <a:t> yang </a:t>
            </a:r>
            <a:r>
              <a:rPr lang="en-US" sz="2800" b="1" dirty="0" err="1"/>
              <a:t>dimaksud</a:t>
            </a:r>
            <a:r>
              <a:rPr lang="en-US" sz="2800" b="1" dirty="0"/>
              <a:t> </a:t>
            </a:r>
            <a:r>
              <a:rPr lang="en-US" sz="2800" b="1" dirty="0" err="1"/>
              <a:t>dengan</a:t>
            </a:r>
            <a:r>
              <a:rPr lang="en-US" sz="2800" b="1" dirty="0"/>
              <a:t> Pre-payment ?</a:t>
            </a:r>
          </a:p>
          <a:p>
            <a:r>
              <a:rPr lang="en-US" sz="2800" b="1" dirty="0" err="1"/>
              <a:t>Apa</a:t>
            </a:r>
            <a:r>
              <a:rPr lang="en-US" sz="2800" b="1" dirty="0"/>
              <a:t> </a:t>
            </a:r>
            <a:r>
              <a:rPr lang="en-US" sz="2800" b="1" dirty="0" err="1"/>
              <a:t>kiat-kiat</a:t>
            </a:r>
            <a:r>
              <a:rPr lang="en-US" sz="2800" b="1" dirty="0"/>
              <a:t> yang </a:t>
            </a:r>
            <a:r>
              <a:rPr lang="en-US" sz="2800" b="1" dirty="0" err="1"/>
              <a:t>dilakukan</a:t>
            </a:r>
            <a:r>
              <a:rPr lang="en-US" sz="2800" b="1" dirty="0"/>
              <a:t> agar </a:t>
            </a:r>
            <a:r>
              <a:rPr lang="en-US" sz="2800" b="1" dirty="0" err="1"/>
              <a:t>pekerjaan</a:t>
            </a:r>
            <a:r>
              <a:rPr lang="en-US" sz="2800" b="1" dirty="0"/>
              <a:t> Maintenance </a:t>
            </a:r>
            <a:r>
              <a:rPr lang="en-US" sz="2800" b="1" dirty="0" err="1"/>
              <a:t>terarah</a:t>
            </a:r>
            <a:r>
              <a:rPr lang="en-US" sz="2800" b="1" dirty="0"/>
              <a:t> ?</a:t>
            </a:r>
          </a:p>
          <a:p>
            <a:r>
              <a:rPr lang="en-US" sz="2800" b="1" dirty="0" err="1"/>
              <a:t>Bagaimana</a:t>
            </a:r>
            <a:r>
              <a:rPr lang="en-US" sz="2800" b="1" dirty="0"/>
              <a:t> </a:t>
            </a:r>
            <a:r>
              <a:rPr lang="en-US" sz="2800" b="1" dirty="0" err="1"/>
              <a:t>sistem</a:t>
            </a:r>
            <a:r>
              <a:rPr lang="en-US" sz="2800" b="1" dirty="0"/>
              <a:t>/</a:t>
            </a:r>
            <a:r>
              <a:rPr lang="en-US" sz="2800" b="1" dirty="0" err="1"/>
              <a:t>alur</a:t>
            </a:r>
            <a:r>
              <a:rPr lang="en-US" sz="2800" b="1" dirty="0"/>
              <a:t> </a:t>
            </a:r>
            <a:r>
              <a:rPr lang="en-US" sz="2800" b="1" dirty="0" err="1"/>
              <a:t>kegiatan</a:t>
            </a:r>
            <a:r>
              <a:rPr lang="en-US" sz="2800" b="1" dirty="0"/>
              <a:t> Maintenance Asset (ex. Mobil)  Astra Motor Bengkulu ?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533400" y="1219200"/>
            <a:ext cx="8153400" cy="7620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C:\Users\louisi040697\AppData\Local\Microsoft\Windows\Temporary Internet Files\Content.Outlook\RD07AX3L\Logo Astra Motor Member of Astra (MD) (2)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6289" y="57151"/>
            <a:ext cx="1854911" cy="381000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   </a:t>
            </a:r>
            <a:endParaRPr lang="en-US" sz="2400" i="1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91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586" y="229325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TERIMA KASIH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495300" y="3352800"/>
            <a:ext cx="8153400" cy="7620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C:\Users\louisi040697\AppData\Local\Microsoft\Windows\Temporary Internet Files\Content.Outlook\RD07AX3L\Logo Astra Motor Member of Astra (MD) (2)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6289" y="57151"/>
            <a:ext cx="1854911" cy="381000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   </a:t>
            </a:r>
            <a:endParaRPr lang="en-US" sz="2400" i="1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15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Apa</a:t>
            </a:r>
            <a:r>
              <a:rPr lang="en-US" sz="2800" b="1" dirty="0"/>
              <a:t> yang </a:t>
            </a:r>
            <a:r>
              <a:rPr lang="en-US" sz="2800" b="1" dirty="0" err="1"/>
              <a:t>teman-teman</a:t>
            </a:r>
            <a:r>
              <a:rPr lang="en-US" sz="2800" b="1" dirty="0"/>
              <a:t> </a:t>
            </a:r>
            <a:r>
              <a:rPr lang="en-US" sz="2800" b="1" dirty="0" err="1"/>
              <a:t>ketahui</a:t>
            </a:r>
            <a:r>
              <a:rPr lang="en-US" sz="2800" b="1" dirty="0"/>
              <a:t> </a:t>
            </a:r>
            <a:r>
              <a:rPr lang="en-US" sz="2800" b="1" dirty="0" err="1"/>
              <a:t>tentang</a:t>
            </a:r>
            <a:r>
              <a:rPr lang="en-US" sz="2800" b="1" dirty="0"/>
              <a:t> Maintenance &amp; Building Astra Motor Bengkulu ?</a:t>
            </a:r>
          </a:p>
          <a:p>
            <a:r>
              <a:rPr lang="en-US" sz="2800" b="1" dirty="0" err="1"/>
              <a:t>Berikan</a:t>
            </a:r>
            <a:r>
              <a:rPr lang="en-US" sz="2800" b="1" dirty="0"/>
              <a:t> </a:t>
            </a:r>
            <a:r>
              <a:rPr lang="en-US" sz="2800" b="1" dirty="0" err="1"/>
              <a:t>contoh</a:t>
            </a:r>
            <a:r>
              <a:rPr lang="en-US" sz="2800" b="1" dirty="0"/>
              <a:t> minimal 2 </a:t>
            </a:r>
            <a:r>
              <a:rPr lang="en-US" sz="2800" b="1" dirty="0" err="1"/>
              <a:t>kegiatan</a:t>
            </a:r>
            <a:r>
              <a:rPr lang="en-US" sz="2800" b="1" dirty="0"/>
              <a:t> Maintenance Astra Motor Bengkulu ?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533400" y="1219200"/>
            <a:ext cx="8153400" cy="7620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C:\Users\louisi040697\AppData\Local\Microsoft\Windows\Temporary Internet Files\Content.Outlook\RD07AX3L\Logo Astra Motor Member of Astra (MD) (2)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6289" y="57151"/>
            <a:ext cx="1854911" cy="381000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   </a:t>
            </a:r>
            <a:endParaRPr lang="en-US" sz="2400" i="1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71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762000" y="5365757"/>
            <a:ext cx="7970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latin typeface="Tahoma" pitchFamily="34" charset="0"/>
              </a:rPr>
              <a:t>Finish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04800" y="2895604"/>
            <a:ext cx="239077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Tahoma" pitchFamily="34" charset="0"/>
              </a:rPr>
              <a:t>Cek</a:t>
            </a:r>
            <a:r>
              <a:rPr lang="en-US" sz="1600" dirty="0">
                <a:latin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</a:rPr>
              <a:t>Kendala</a:t>
            </a:r>
            <a:r>
              <a:rPr lang="en-US" sz="1600" dirty="0">
                <a:latin typeface="Tahoma" pitchFamily="34" charset="0"/>
              </a:rPr>
              <a:t> (</a:t>
            </a:r>
            <a:r>
              <a:rPr lang="en-US" sz="1600" dirty="0" err="1">
                <a:latin typeface="Tahoma" pitchFamily="34" charset="0"/>
              </a:rPr>
              <a:t>Observasi</a:t>
            </a:r>
            <a:r>
              <a:rPr lang="en-US" sz="1600" dirty="0">
                <a:latin typeface="Tahoma" pitchFamily="34" charset="0"/>
              </a:rPr>
              <a:t>)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3033714" y="2938466"/>
            <a:ext cx="16728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Tahoma" pitchFamily="34" charset="0"/>
              </a:rPr>
              <a:t>Pengajuan</a:t>
            </a:r>
            <a:r>
              <a:rPr lang="en-US" sz="1600" dirty="0">
                <a:latin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</a:rPr>
              <a:t>Biaya</a:t>
            </a:r>
            <a:endParaRPr lang="en-US" sz="1600" dirty="0">
              <a:latin typeface="Tahoma" pitchFamily="34" charset="0"/>
            </a:endParaRPr>
          </a:p>
          <a:p>
            <a:r>
              <a:rPr lang="en-US" sz="1600" dirty="0">
                <a:latin typeface="Tahoma" pitchFamily="34" charset="0"/>
              </a:rPr>
              <a:t>Prep / SPK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5353052" y="2905129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Tahoma" pitchFamily="34" charset="0"/>
              </a:rPr>
              <a:t>Cek</a:t>
            </a:r>
            <a:r>
              <a:rPr lang="en-US" sz="1600" b="1" dirty="0">
                <a:latin typeface="Tahoma" pitchFamily="34" charset="0"/>
              </a:rPr>
              <a:t> Budget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315198" y="3135318"/>
            <a:ext cx="9695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Tahoma" pitchFamily="34" charset="0"/>
              </a:rPr>
              <a:t>Disetujui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7086606" y="4855402"/>
            <a:ext cx="2009777" cy="33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Tahoma" pitchFamily="34" charset="0"/>
              </a:rPr>
              <a:t>Pencarian</a:t>
            </a:r>
            <a:r>
              <a:rPr lang="en-US" sz="1600" b="1" dirty="0">
                <a:latin typeface="Tahoma" pitchFamily="34" charset="0"/>
              </a:rPr>
              <a:t> Vendor</a:t>
            </a:r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5203723" y="5300669"/>
            <a:ext cx="160696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Tahoma" pitchFamily="34" charset="0"/>
              </a:rPr>
              <a:t>Mulai</a:t>
            </a:r>
            <a:r>
              <a:rPr lang="en-US" sz="1600" dirty="0">
                <a:latin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</a:rPr>
              <a:t>Pekerjaan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2514605" y="5365760"/>
            <a:ext cx="175101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Tahoma" pitchFamily="34" charset="0"/>
              </a:rPr>
              <a:t>Cek</a:t>
            </a:r>
            <a:r>
              <a:rPr lang="en-US" sz="1600" b="1" dirty="0">
                <a:latin typeface="Tahoma" pitchFamily="34" charset="0"/>
              </a:rPr>
              <a:t> </a:t>
            </a:r>
            <a:r>
              <a:rPr lang="en-US" sz="1600" b="1" dirty="0" err="1">
                <a:latin typeface="Tahoma" pitchFamily="34" charset="0"/>
              </a:rPr>
              <a:t>Hasil</a:t>
            </a:r>
            <a:r>
              <a:rPr lang="en-US" sz="1600" b="1" dirty="0">
                <a:latin typeface="Tahoma" pitchFamily="34" charset="0"/>
              </a:rPr>
              <a:t> </a:t>
            </a:r>
            <a:r>
              <a:rPr lang="en-US" sz="1600" b="1" dirty="0" err="1">
                <a:latin typeface="Tahoma" pitchFamily="34" charset="0"/>
              </a:rPr>
              <a:t>Kerja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47" name="Title 23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83880" cy="7010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err="1"/>
              <a:t>Alur</a:t>
            </a:r>
            <a:r>
              <a:rPr lang="en-US" sz="2400" b="1" dirty="0"/>
              <a:t> Maintenance Asset (</a:t>
            </a:r>
            <a:r>
              <a:rPr lang="en-US" sz="2400" b="1" dirty="0" err="1"/>
              <a:t>Kendaraan</a:t>
            </a:r>
            <a:r>
              <a:rPr lang="en-US" sz="2400" b="1" dirty="0"/>
              <a:t>, AC, CCTV, </a:t>
            </a:r>
            <a:r>
              <a:rPr lang="en-US" sz="2400" b="1" dirty="0" err="1"/>
              <a:t>Genset</a:t>
            </a:r>
            <a:r>
              <a:rPr lang="en-US" sz="2400" b="1" dirty="0"/>
              <a:t> &amp; Hydrant)</a:t>
            </a:r>
            <a:endParaRPr lang="id-ID" sz="2400" b="1" dirty="0"/>
          </a:p>
        </p:txBody>
      </p:sp>
      <p:pic>
        <p:nvPicPr>
          <p:cNvPr id="50" name="Picture 49" descr="C:\Users\louisi040697\AppData\Local\Microsoft\Windows\Temporary Internet Files\Content.Outlook\RD07AX3L\Logo Astra Motor Member of Astra (MD) (2)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26289" y="57151"/>
            <a:ext cx="1854911" cy="381000"/>
          </a:xfrm>
          <a:prstGeom prst="rect">
            <a:avLst/>
          </a:prstGeom>
          <a:noFill/>
        </p:spPr>
      </p:pic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>
                <a:solidFill>
                  <a:schemeClr val="bg1"/>
                </a:solidFill>
                <a:latin typeface="Calibri" pitchFamily="34" charset="0"/>
                <a:cs typeface="+mn-cs"/>
              </a:rPr>
              <a:t>    </a:t>
            </a:r>
            <a:endParaRPr lang="en-US" sz="2400" i="1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48" name="Diagonal Stripe 47"/>
          <p:cNvSpPr/>
          <p:nvPr/>
        </p:nvSpPr>
        <p:spPr>
          <a:xfrm>
            <a:off x="533400" y="1447800"/>
            <a:ext cx="8153400" cy="7620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8F6"/>
              </a:clrFrom>
              <a:clrTo>
                <a:srgbClr val="FFF8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1852613"/>
            <a:ext cx="1400175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5" y="2143819"/>
            <a:ext cx="1367509" cy="761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83" y="3810700"/>
            <a:ext cx="1659036" cy="1659036"/>
          </a:xfrm>
          <a:prstGeom prst="rect">
            <a:avLst/>
          </a:prstGeom>
        </p:spPr>
      </p:pic>
      <p:pic>
        <p:nvPicPr>
          <p:cNvPr id="51" name="Picture 50" descr="C:\Users\WIN10\Downloads\invoice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22893"/>
            <a:ext cx="1520825" cy="1100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Picture 51" descr="C:\Users\WIN10\Downloads\Perusahan Kontraktor 2.jpg"/>
          <p:cNvPicPr/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720" y="3810700"/>
            <a:ext cx="1425680" cy="151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 descr="C:\Users\WIN10\Downloads\png-transparent-checklist-free-content-to-do-s-angle-presentation-cartoon.png"/>
          <p:cNvPicPr/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720" y="2148807"/>
            <a:ext cx="1516168" cy="746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Picture 55" descr="C:\Users\WIN10\Downloads\png-transparent-magnifying-glass-property-google-search-glasses-password-animation-blue-text.png"/>
          <p:cNvPicPr/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97" y="3893458"/>
            <a:ext cx="1501427" cy="93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C:\Users\WIN10\Downloads\006787400_1623986372-4751965.jpg"/>
          <p:cNvPicPr/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27" y="1871667"/>
            <a:ext cx="1504847" cy="10239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Arrow 1"/>
          <p:cNvSpPr/>
          <p:nvPr/>
        </p:nvSpPr>
        <p:spPr>
          <a:xfrm>
            <a:off x="2199024" y="2383634"/>
            <a:ext cx="636503" cy="28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4421904" y="2390554"/>
            <a:ext cx="636503" cy="28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6810683" y="2383465"/>
            <a:ext cx="636503" cy="28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8098819" y="3300769"/>
            <a:ext cx="636503" cy="28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0800000">
            <a:off x="6401636" y="4455784"/>
            <a:ext cx="636503" cy="28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4202610" y="4455783"/>
            <a:ext cx="636503" cy="28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0800000">
            <a:off x="2193580" y="4455782"/>
            <a:ext cx="636503" cy="28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8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762000" y="5365757"/>
            <a:ext cx="7970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latin typeface="Tahoma" pitchFamily="34" charset="0"/>
              </a:rPr>
              <a:t>Finish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04800" y="2895604"/>
            <a:ext cx="239077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Tahoma" pitchFamily="34" charset="0"/>
              </a:rPr>
              <a:t>Cek</a:t>
            </a:r>
            <a:r>
              <a:rPr lang="en-US" sz="1600" dirty="0">
                <a:latin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</a:rPr>
              <a:t>Kendala</a:t>
            </a:r>
            <a:r>
              <a:rPr lang="en-US" sz="1600" dirty="0">
                <a:latin typeface="Tahoma" pitchFamily="34" charset="0"/>
              </a:rPr>
              <a:t> (</a:t>
            </a:r>
            <a:r>
              <a:rPr lang="en-US" sz="1600" dirty="0" err="1">
                <a:latin typeface="Tahoma" pitchFamily="34" charset="0"/>
              </a:rPr>
              <a:t>Observasi</a:t>
            </a:r>
            <a:r>
              <a:rPr lang="en-US" sz="1600" dirty="0">
                <a:latin typeface="Tahoma" pitchFamily="34" charset="0"/>
              </a:rPr>
              <a:t>)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3033714" y="2938466"/>
            <a:ext cx="16728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Tahoma" pitchFamily="34" charset="0"/>
              </a:rPr>
              <a:t>Pengajuan</a:t>
            </a:r>
            <a:r>
              <a:rPr lang="en-US" sz="1600" dirty="0">
                <a:latin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</a:rPr>
              <a:t>Biaya</a:t>
            </a:r>
            <a:endParaRPr lang="en-US" sz="1600" dirty="0">
              <a:latin typeface="Tahoma" pitchFamily="34" charset="0"/>
            </a:endParaRPr>
          </a:p>
          <a:p>
            <a:r>
              <a:rPr lang="en-US" sz="1600" dirty="0">
                <a:latin typeface="Tahoma" pitchFamily="34" charset="0"/>
              </a:rPr>
              <a:t>Prep / SPK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5353052" y="2905129"/>
            <a:ext cx="1366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Tahoma" pitchFamily="34" charset="0"/>
              </a:rPr>
              <a:t>Cek</a:t>
            </a:r>
            <a:r>
              <a:rPr lang="en-US" sz="1600" b="1" dirty="0">
                <a:latin typeface="Tahoma" pitchFamily="34" charset="0"/>
              </a:rPr>
              <a:t> Budget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315198" y="3135318"/>
            <a:ext cx="9695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Tahoma" pitchFamily="34" charset="0"/>
              </a:rPr>
              <a:t>Disetujui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7086606" y="4855402"/>
            <a:ext cx="2009777" cy="33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Tahoma" pitchFamily="34" charset="0"/>
              </a:rPr>
              <a:t>Pencarian</a:t>
            </a:r>
            <a:r>
              <a:rPr lang="en-US" sz="1600" b="1" dirty="0">
                <a:latin typeface="Tahoma" pitchFamily="34" charset="0"/>
              </a:rPr>
              <a:t> Vendor</a:t>
            </a:r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5203723" y="5300669"/>
            <a:ext cx="160696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Tahoma" pitchFamily="34" charset="0"/>
              </a:rPr>
              <a:t>Mulai</a:t>
            </a:r>
            <a:r>
              <a:rPr lang="en-US" sz="1600" dirty="0">
                <a:latin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</a:rPr>
              <a:t>Pekerjaan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2514605" y="5365760"/>
            <a:ext cx="175101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err="1">
                <a:latin typeface="Tahoma" pitchFamily="34" charset="0"/>
              </a:rPr>
              <a:t>Cek</a:t>
            </a:r>
            <a:r>
              <a:rPr lang="en-US" sz="1600" b="1" dirty="0">
                <a:latin typeface="Tahoma" pitchFamily="34" charset="0"/>
              </a:rPr>
              <a:t> </a:t>
            </a:r>
            <a:r>
              <a:rPr lang="en-US" sz="1600" b="1" dirty="0" err="1">
                <a:latin typeface="Tahoma" pitchFamily="34" charset="0"/>
              </a:rPr>
              <a:t>Hasil</a:t>
            </a:r>
            <a:r>
              <a:rPr lang="en-US" sz="1600" b="1" dirty="0">
                <a:latin typeface="Tahoma" pitchFamily="34" charset="0"/>
              </a:rPr>
              <a:t> </a:t>
            </a:r>
            <a:r>
              <a:rPr lang="en-US" sz="1600" b="1" dirty="0" err="1">
                <a:latin typeface="Tahoma" pitchFamily="34" charset="0"/>
              </a:rPr>
              <a:t>Kerja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47" name="Title 23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83880" cy="70104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Alur</a:t>
            </a:r>
            <a:r>
              <a:rPr lang="en-US" sz="2400" b="1" dirty="0"/>
              <a:t> Maintenance Building (</a:t>
            </a:r>
            <a:r>
              <a:rPr lang="en-US" sz="2400" b="1" dirty="0" err="1"/>
              <a:t>Perawatan</a:t>
            </a:r>
            <a:r>
              <a:rPr lang="en-US" sz="2400" b="1" dirty="0"/>
              <a:t> </a:t>
            </a:r>
            <a:r>
              <a:rPr lang="en-US" sz="2400" b="1" dirty="0" err="1"/>
              <a:t>Gedung</a:t>
            </a:r>
            <a:r>
              <a:rPr lang="en-US" sz="2400" b="1" dirty="0"/>
              <a:t>)</a:t>
            </a:r>
            <a:endParaRPr lang="id-ID" sz="2400" b="1" dirty="0"/>
          </a:p>
        </p:txBody>
      </p:sp>
      <p:pic>
        <p:nvPicPr>
          <p:cNvPr id="50" name="Picture 49" descr="C:\Users\louisi040697\AppData\Local\Microsoft\Windows\Temporary Internet Files\Content.Outlook\RD07AX3L\Logo Astra Motor Member of Astra (MD) (2)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26289" y="57151"/>
            <a:ext cx="1854911" cy="381000"/>
          </a:xfrm>
          <a:prstGeom prst="rect">
            <a:avLst/>
          </a:prstGeom>
          <a:noFill/>
        </p:spPr>
      </p:pic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>
                <a:solidFill>
                  <a:schemeClr val="bg1"/>
                </a:solidFill>
                <a:latin typeface="Calibri" pitchFamily="34" charset="0"/>
                <a:cs typeface="+mn-cs"/>
              </a:rPr>
              <a:t>    </a:t>
            </a:r>
            <a:endParaRPr lang="en-US" sz="2400" i="1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48" name="Diagonal Stripe 47"/>
          <p:cNvSpPr/>
          <p:nvPr/>
        </p:nvSpPr>
        <p:spPr>
          <a:xfrm>
            <a:off x="533400" y="1447800"/>
            <a:ext cx="8153400" cy="7620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8F6"/>
              </a:clrFrom>
              <a:clrTo>
                <a:srgbClr val="FFF8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1852613"/>
            <a:ext cx="1400175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5" y="2143819"/>
            <a:ext cx="1367509" cy="761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83" y="3810700"/>
            <a:ext cx="1659036" cy="1659036"/>
          </a:xfrm>
          <a:prstGeom prst="rect">
            <a:avLst/>
          </a:prstGeom>
        </p:spPr>
      </p:pic>
      <p:pic>
        <p:nvPicPr>
          <p:cNvPr id="51" name="Picture 50" descr="C:\Users\WIN10\Downloads\invoice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22893"/>
            <a:ext cx="1520825" cy="1100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 descr="C:\Users\WIN10\Downloads\png-transparent-checklist-free-content-to-do-s-angle-presentation-cartoon.png"/>
          <p:cNvPicPr/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720" y="2148807"/>
            <a:ext cx="1516168" cy="746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Picture 55" descr="C:\Users\WIN10\Downloads\png-transparent-magnifying-glass-property-google-search-glasses-password-animation-blue-text.png"/>
          <p:cNvPicPr/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97" y="3893458"/>
            <a:ext cx="1501427" cy="93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C:\Users\WIN10\Downloads\006787400_1623986372-4751965.jpg"/>
          <p:cNvPicPr/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27" y="1871667"/>
            <a:ext cx="1504847" cy="10239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Arrow 1"/>
          <p:cNvSpPr/>
          <p:nvPr/>
        </p:nvSpPr>
        <p:spPr>
          <a:xfrm>
            <a:off x="2199024" y="2383634"/>
            <a:ext cx="636503" cy="28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4421904" y="2390554"/>
            <a:ext cx="636503" cy="28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6810683" y="2383465"/>
            <a:ext cx="636503" cy="28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8098819" y="3300769"/>
            <a:ext cx="636503" cy="28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0800000">
            <a:off x="6401636" y="4455784"/>
            <a:ext cx="636503" cy="28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3785401" y="4455785"/>
            <a:ext cx="636503" cy="28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0800000">
            <a:off x="2193580" y="4455782"/>
            <a:ext cx="636503" cy="283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C:\Users\WIN10\Downloads\eee.png"/>
          <p:cNvPicPr/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43" y="3983380"/>
            <a:ext cx="1625157" cy="1350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917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3"/>
          <p:cNvSpPr txBox="1">
            <a:spLocks/>
          </p:cNvSpPr>
          <p:nvPr/>
        </p:nvSpPr>
        <p:spPr>
          <a:xfrm>
            <a:off x="502920" y="670560"/>
            <a:ext cx="8183880" cy="70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400" b="1" dirty="0">
                <a:latin typeface="+mj-lt"/>
                <a:ea typeface="+mj-ea"/>
                <a:cs typeface="+mj-cs"/>
              </a:rPr>
              <a:t>PROSES </a:t>
            </a:r>
            <a:r>
              <a:rPr lang="en-US" sz="2400" b="1" dirty="0">
                <a:latin typeface="+mj-lt"/>
                <a:ea typeface="+mj-ea"/>
                <a:cs typeface="+mj-cs"/>
              </a:rPr>
              <a:t>PENGAJUAN LEGALITAS VENDOR</a:t>
            </a:r>
            <a:br>
              <a:rPr lang="en-US" sz="2400" b="1" dirty="0">
                <a:latin typeface="+mj-lt"/>
                <a:ea typeface="+mj-ea"/>
                <a:cs typeface="+mj-cs"/>
              </a:rPr>
            </a:br>
            <a:r>
              <a:rPr lang="en-US" sz="2400" b="1" dirty="0" err="1">
                <a:latin typeface="+mj-lt"/>
                <a:ea typeface="+mj-ea"/>
                <a:cs typeface="+mj-cs"/>
              </a:rPr>
              <a:t>Beberapa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dokumen</a:t>
            </a:r>
            <a:r>
              <a:rPr lang="en-US" sz="2400" b="1" dirty="0">
                <a:latin typeface="+mj-lt"/>
                <a:ea typeface="+mj-ea"/>
                <a:cs typeface="+mj-cs"/>
              </a:rPr>
              <a:t> yang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harus</a:t>
            </a:r>
            <a:r>
              <a:rPr lang="en-US" sz="2400" b="1" dirty="0">
                <a:latin typeface="+mj-lt"/>
                <a:ea typeface="+mj-ea"/>
                <a:cs typeface="+mj-cs"/>
              </a:rPr>
              <a:t> di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lengkapi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Calon</a:t>
            </a:r>
            <a:r>
              <a:rPr lang="en-US" sz="2400" b="1" dirty="0">
                <a:latin typeface="+mj-lt"/>
                <a:ea typeface="+mj-ea"/>
                <a:cs typeface="+mj-cs"/>
              </a:rPr>
              <a:t> Vendor</a:t>
            </a:r>
          </a:p>
        </p:txBody>
      </p:sp>
      <p:pic>
        <p:nvPicPr>
          <p:cNvPr id="7" name="Picture 6" descr="C:\Users\louisi040697\AppData\Local\Microsoft\Windows\Temporary Internet Files\Content.Outlook\RD07AX3L\Logo Astra Motor Member of Astra (MD) (2)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6289" y="57151"/>
            <a:ext cx="1854911" cy="381000"/>
          </a:xfrm>
          <a:prstGeom prst="rect">
            <a:avLst/>
          </a:prstGeom>
          <a:noFill/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>
                <a:solidFill>
                  <a:schemeClr val="bg1"/>
                </a:solidFill>
                <a:latin typeface="Calibri" pitchFamily="34" charset="0"/>
                <a:cs typeface="+mn-cs"/>
              </a:rPr>
              <a:t>    </a:t>
            </a:r>
            <a:endParaRPr lang="en-US" sz="2400" i="1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8" name="Diagonal Stripe 17"/>
          <p:cNvSpPr/>
          <p:nvPr/>
        </p:nvSpPr>
        <p:spPr>
          <a:xfrm>
            <a:off x="533400" y="1447800"/>
            <a:ext cx="8153400" cy="7620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61" t="23565" r="17970" b="13935"/>
          <a:stretch/>
        </p:blipFill>
        <p:spPr bwMode="auto">
          <a:xfrm>
            <a:off x="1600200" y="1676400"/>
            <a:ext cx="6096000" cy="457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08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3"/>
          <p:cNvSpPr txBox="1">
            <a:spLocks/>
          </p:cNvSpPr>
          <p:nvPr/>
        </p:nvSpPr>
        <p:spPr>
          <a:xfrm>
            <a:off x="502920" y="228600"/>
            <a:ext cx="8183880" cy="70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BEBERAPA ISTILAH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MAINTENANCE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C:\Users\louisi040697\AppData\Local\Microsoft\Windows\Temporary Internet Files\Content.Outlook\RD07AX3L\Logo Astra Motor Member of Astra (MD) (2)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6289" y="57151"/>
            <a:ext cx="1854911" cy="381000"/>
          </a:xfrm>
          <a:prstGeom prst="rect">
            <a:avLst/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>
                <a:solidFill>
                  <a:schemeClr val="bg1"/>
                </a:solidFill>
                <a:latin typeface="Calibri" pitchFamily="34" charset="0"/>
                <a:cs typeface="+mn-cs"/>
              </a:rPr>
              <a:t>    </a:t>
            </a:r>
            <a:endParaRPr lang="en-US" sz="2400" i="1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2" name="Diagonal Stripe 11"/>
          <p:cNvSpPr/>
          <p:nvPr/>
        </p:nvSpPr>
        <p:spPr>
          <a:xfrm>
            <a:off x="533400" y="762000"/>
            <a:ext cx="8153400" cy="7620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143000"/>
            <a:ext cx="8077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b="1" dirty="0"/>
              <a:t>Pre-Payment</a:t>
            </a:r>
            <a:endParaRPr lang="id-ID" b="1" dirty="0"/>
          </a:p>
          <a:p>
            <a:pPr lvl="0"/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di </a:t>
            </a:r>
            <a:r>
              <a:rPr lang="en-US" dirty="0" err="1"/>
              <a:t>muka</a:t>
            </a:r>
            <a:r>
              <a:rPr lang="en-US" dirty="0"/>
              <a:t> (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609600" y="1944469"/>
            <a:ext cx="807719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b="1" dirty="0"/>
              <a:t>SPK (</a:t>
            </a:r>
            <a:r>
              <a:rPr lang="en-US" b="1" dirty="0" err="1"/>
              <a:t>Surat</a:t>
            </a:r>
            <a:r>
              <a:rPr lang="en-US" b="1" dirty="0"/>
              <a:t> </a:t>
            </a:r>
            <a:r>
              <a:rPr lang="en-US" b="1" dirty="0" err="1"/>
              <a:t>Perintah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)</a:t>
            </a:r>
            <a:endParaRPr lang="id-ID" b="1" dirty="0"/>
          </a:p>
          <a:p>
            <a:pPr lvl="0"/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Vendor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609600" y="2782669"/>
            <a:ext cx="807719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b="1" dirty="0"/>
              <a:t>BAST (</a:t>
            </a:r>
            <a:r>
              <a:rPr lang="en-US" b="1" dirty="0" err="1"/>
              <a:t>Berita</a:t>
            </a:r>
            <a:r>
              <a:rPr lang="en-US" b="1" dirty="0"/>
              <a:t> </a:t>
            </a:r>
            <a:r>
              <a:rPr lang="en-US" b="1" dirty="0" err="1"/>
              <a:t>Acara</a:t>
            </a:r>
            <a:r>
              <a:rPr lang="en-US" b="1" dirty="0"/>
              <a:t> </a:t>
            </a:r>
            <a:r>
              <a:rPr lang="en-US" b="1" dirty="0" err="1"/>
              <a:t>Serah</a:t>
            </a:r>
            <a:r>
              <a:rPr lang="en-US" b="1" dirty="0"/>
              <a:t> </a:t>
            </a:r>
            <a:r>
              <a:rPr lang="en-US" b="1" dirty="0" err="1"/>
              <a:t>Terima</a:t>
            </a:r>
            <a:r>
              <a:rPr lang="en-US" b="1" dirty="0"/>
              <a:t>)</a:t>
            </a:r>
            <a:endParaRPr lang="id-ID" b="1" dirty="0"/>
          </a:p>
          <a:p>
            <a:pPr lvl="0"/>
            <a:r>
              <a:rPr lang="id-ID" dirty="0"/>
              <a:t>Proses </a:t>
            </a:r>
            <a:r>
              <a:rPr lang="en-US" dirty="0" err="1"/>
              <a:t>serah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Vendor </a:t>
            </a:r>
            <a:r>
              <a:rPr lang="en-US" dirty="0" err="1"/>
              <a:t>ke</a:t>
            </a:r>
            <a:r>
              <a:rPr lang="en-US" dirty="0"/>
              <a:t> Owner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609599" y="3544669"/>
            <a:ext cx="807719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b="1" dirty="0" err="1"/>
              <a:t>Retensi</a:t>
            </a:r>
            <a:endParaRPr lang="id-ID" b="1" dirty="0"/>
          </a:p>
          <a:p>
            <a:pPr lvl="0"/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3-6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BAST </a:t>
            </a:r>
            <a:r>
              <a:rPr lang="en-US" dirty="0" err="1"/>
              <a:t>ke</a:t>
            </a:r>
            <a:r>
              <a:rPr lang="en-US" dirty="0"/>
              <a:t> 1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616856" y="4571999"/>
            <a:ext cx="806994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b="1" dirty="0" err="1"/>
              <a:t>BoQ</a:t>
            </a:r>
            <a:r>
              <a:rPr lang="en-US" dirty="0"/>
              <a:t> :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(</a:t>
            </a:r>
            <a:r>
              <a:rPr lang="en-US" i="1" dirty="0"/>
              <a:t>Bill of Quantity)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item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 </a:t>
            </a:r>
          </a:p>
          <a:p>
            <a:pPr lvl="0"/>
            <a:r>
              <a:rPr lang="en-US" b="1" dirty="0"/>
              <a:t>RAB </a:t>
            </a:r>
            <a:r>
              <a:rPr lang="en-US" dirty="0"/>
              <a:t>: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(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)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konstruksi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30292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3"/>
          <p:cNvSpPr txBox="1">
            <a:spLocks/>
          </p:cNvSpPr>
          <p:nvPr/>
        </p:nvSpPr>
        <p:spPr>
          <a:xfrm>
            <a:off x="502920" y="228600"/>
            <a:ext cx="8183880" cy="70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Contoh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BoQ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&amp; RAB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C:\Users\louisi040697\AppData\Local\Microsoft\Windows\Temporary Internet Files\Content.Outlook\RD07AX3L\Logo Astra Motor Member of Astra (MD) (2)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6289" y="57151"/>
            <a:ext cx="1854911" cy="381000"/>
          </a:xfrm>
          <a:prstGeom prst="rect">
            <a:avLst/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>
                <a:solidFill>
                  <a:schemeClr val="bg1"/>
                </a:solidFill>
                <a:latin typeface="Calibri" pitchFamily="34" charset="0"/>
                <a:cs typeface="+mn-cs"/>
              </a:rPr>
              <a:t>    </a:t>
            </a:r>
            <a:endParaRPr lang="en-US" sz="2400" i="1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2" name="Diagonal Stripe 11"/>
          <p:cNvSpPr/>
          <p:nvPr/>
        </p:nvSpPr>
        <p:spPr>
          <a:xfrm>
            <a:off x="533400" y="762000"/>
            <a:ext cx="8153400" cy="7620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C:\Users\WIN10\Downloads\aaaaaaa-1210x64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4305300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WIN10\Downloads\contoh BOQ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41148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93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3"/>
          <p:cNvSpPr txBox="1">
            <a:spLocks/>
          </p:cNvSpPr>
          <p:nvPr/>
        </p:nvSpPr>
        <p:spPr>
          <a:xfrm>
            <a:off x="502920" y="228600"/>
            <a:ext cx="8183880" cy="70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Beberapa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Istilah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Pekerjaan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Konstruksi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C:\Users\louisi040697\AppData\Local\Microsoft\Windows\Temporary Internet Files\Content.Outlook\RD07AX3L\Logo Astra Motor Member of Astra (MD) (2)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6289" y="57151"/>
            <a:ext cx="1854911" cy="381000"/>
          </a:xfrm>
          <a:prstGeom prst="rect">
            <a:avLst/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>
                <a:solidFill>
                  <a:schemeClr val="bg1"/>
                </a:solidFill>
                <a:latin typeface="Calibri" pitchFamily="34" charset="0"/>
                <a:cs typeface="+mn-cs"/>
              </a:rPr>
              <a:t>    </a:t>
            </a:r>
            <a:endParaRPr lang="en-US" sz="2400" i="1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2" name="Diagonal Stripe 11"/>
          <p:cNvSpPr/>
          <p:nvPr/>
        </p:nvSpPr>
        <p:spPr>
          <a:xfrm>
            <a:off x="533400" y="762000"/>
            <a:ext cx="8153400" cy="7620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2920" y="1219200"/>
            <a:ext cx="8183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buFont typeface="Wingdings" pitchFamily="2" charset="2"/>
              <a:buChar char="ü"/>
            </a:pPr>
            <a:r>
              <a:rPr lang="en-US" b="1" dirty="0" err="1"/>
              <a:t>Aanwijzing</a:t>
            </a:r>
            <a:r>
              <a:rPr lang="en-US" dirty="0"/>
              <a:t>: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perdana</a:t>
            </a:r>
            <a:r>
              <a:rPr lang="en-US" dirty="0"/>
              <a:t> yang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owner, </a:t>
            </a:r>
            <a:r>
              <a:rPr lang="en-US" dirty="0" err="1"/>
              <a:t>konsultan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kontraktor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lolos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tender. </a:t>
            </a:r>
            <a:r>
              <a:rPr lang="en-US" dirty="0" err="1"/>
              <a:t>Aanwijzing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mengadakan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/</a:t>
            </a:r>
            <a:r>
              <a:rPr lang="en-US" dirty="0" err="1"/>
              <a:t>pemaparan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</a:t>
            </a:r>
          </a:p>
          <a:p>
            <a:pPr marL="285750" lvl="0" indent="-285750" algn="just" fontAlgn="base">
              <a:buFont typeface="Wingdings" pitchFamily="2" charset="2"/>
              <a:buChar char="ü"/>
            </a:pPr>
            <a:endParaRPr lang="en-US" dirty="0"/>
          </a:p>
          <a:p>
            <a:pPr lvl="0" algn="just" fontAlgn="base"/>
            <a:endParaRPr lang="en-US" dirty="0"/>
          </a:p>
          <a:p>
            <a:pPr marL="285750" lvl="0" indent="-285750" algn="just" fontAlgn="base">
              <a:buFont typeface="Wingdings" pitchFamily="2" charset="2"/>
              <a:buChar char="ü"/>
            </a:pPr>
            <a:r>
              <a:rPr lang="en-US" b="1" dirty="0"/>
              <a:t>Tender Terbuka</a:t>
            </a:r>
            <a:r>
              <a:rPr lang="en-US" dirty="0"/>
              <a:t> : proses </a:t>
            </a:r>
            <a:r>
              <a:rPr lang="en-US" dirty="0" err="1"/>
              <a:t>pelelangan</a:t>
            </a:r>
            <a:r>
              <a:rPr lang="en-US" dirty="0"/>
              <a:t> </a:t>
            </a:r>
            <a:r>
              <a:rPr lang="en-US" dirty="0" err="1"/>
              <a:t>pengadaan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/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pengumuman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.</a:t>
            </a:r>
          </a:p>
          <a:p>
            <a:pPr marL="285750" lvl="0" indent="-285750" algn="just" fontAlgn="base">
              <a:buFont typeface="Wingdings" pitchFamily="2" charset="2"/>
              <a:buChar char="ü"/>
            </a:pPr>
            <a:endParaRPr lang="en-US" dirty="0"/>
          </a:p>
          <a:p>
            <a:pPr marL="285750" lvl="0" indent="-285750" algn="just" fontAlgn="base">
              <a:buFont typeface="Wingdings" pitchFamily="2" charset="2"/>
              <a:buChar char="ü"/>
            </a:pPr>
            <a:endParaRPr lang="en-US" dirty="0"/>
          </a:p>
          <a:p>
            <a:pPr marL="285750" lvl="0" indent="-285750" algn="just" fontAlgn="base">
              <a:buFont typeface="Wingdings" pitchFamily="2" charset="2"/>
              <a:buChar char="ü"/>
            </a:pPr>
            <a:r>
              <a:rPr lang="en-US" b="1" dirty="0"/>
              <a:t>Tender </a:t>
            </a:r>
            <a:r>
              <a:rPr lang="en-US" b="1" dirty="0" err="1"/>
              <a:t>Tertutup</a:t>
            </a:r>
            <a:r>
              <a:rPr lang="en-US" dirty="0"/>
              <a:t> : proses </a:t>
            </a:r>
            <a:r>
              <a:rPr lang="en-US" dirty="0" err="1"/>
              <a:t>pelelangan</a:t>
            </a:r>
            <a:r>
              <a:rPr lang="en-US" dirty="0"/>
              <a:t> </a:t>
            </a:r>
            <a:r>
              <a:rPr lang="en-US" dirty="0" err="1"/>
              <a:t>pengadaan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/</a:t>
            </a:r>
            <a:r>
              <a:rPr lang="en-US" dirty="0" err="1"/>
              <a:t>jasa</a:t>
            </a:r>
            <a:r>
              <a:rPr lang="en-US" dirty="0"/>
              <a:t> yang </a:t>
            </a:r>
            <a:r>
              <a:rPr lang="en-US" dirty="0" err="1"/>
              <a:t>tertutup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orang-orang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pPr marL="285750" lvl="0" indent="-285750" algn="just" fontAlgn="base">
              <a:buFont typeface="Wingdings" pitchFamily="2" charset="2"/>
              <a:buChar char="ü"/>
            </a:pPr>
            <a:endParaRPr lang="en-US" dirty="0"/>
          </a:p>
          <a:p>
            <a:pPr marL="285750" lvl="0" indent="-285750" algn="just" fontAlgn="base">
              <a:buFont typeface="Wingdings" pitchFamily="2" charset="2"/>
              <a:buChar char="ü"/>
            </a:pPr>
            <a:endParaRPr lang="en-US" dirty="0"/>
          </a:p>
          <a:p>
            <a:pPr marL="285750" lvl="0" indent="-285750" algn="just" fontAlgn="base">
              <a:buFont typeface="Wingdings" pitchFamily="2" charset="2"/>
              <a:buChar char="ü"/>
            </a:pPr>
            <a:r>
              <a:rPr lang="en-US" b="1" dirty="0" err="1"/>
              <a:t>Negosiasi</a:t>
            </a:r>
            <a:r>
              <a:rPr lang="en-US" dirty="0"/>
              <a:t> : </a:t>
            </a:r>
            <a:r>
              <a:rPr lang="en-US" dirty="0" err="1"/>
              <a:t>tawar-menawar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borongan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  <a:p>
            <a:pPr marL="285750" lvl="0" indent="-285750" algn="just" fontAlgn="base">
              <a:buFont typeface="Wingdings" pitchFamily="2" charset="2"/>
              <a:buChar char="ü"/>
            </a:pPr>
            <a:endParaRPr lang="en-US" dirty="0"/>
          </a:p>
          <a:p>
            <a:pPr marL="285750" lvl="0" indent="-285750" algn="just" fontAlgn="base">
              <a:buFont typeface="Wingdings" pitchFamily="2" charset="2"/>
              <a:buChar char="ü"/>
            </a:pPr>
            <a:endParaRPr lang="en-US" dirty="0"/>
          </a:p>
          <a:p>
            <a:pPr marL="285750" lvl="0" indent="-285750" algn="just" fontAlgn="base">
              <a:buFont typeface="Wingdings" pitchFamily="2" charset="2"/>
              <a:buChar char="ü"/>
            </a:pPr>
            <a:r>
              <a:rPr lang="en-US" b="1" dirty="0"/>
              <a:t>Lay Out</a:t>
            </a:r>
            <a:r>
              <a:rPr lang="en-US" dirty="0"/>
              <a:t> :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130420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3"/>
          <p:cNvSpPr txBox="1">
            <a:spLocks/>
          </p:cNvSpPr>
          <p:nvPr/>
        </p:nvSpPr>
        <p:spPr>
          <a:xfrm>
            <a:off x="502920" y="533400"/>
            <a:ext cx="818388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noProof="0" dirty="0">
                <a:latin typeface="+mj-lt"/>
                <a:ea typeface="+mj-ea"/>
                <a:cs typeface="+mj-cs"/>
              </a:rPr>
              <a:t>KRITERIA PENGAJUAN PEKERJAAN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C:\Users\louisi040697\AppData\Local\Microsoft\Windows\Temporary Internet Files\Content.Outlook\RD07AX3L\Logo Astra Motor Member of Astra (MD) (2)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6289" y="57151"/>
            <a:ext cx="1854911" cy="381000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6089" y="2264229"/>
            <a:ext cx="6221911" cy="2231571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Pengajuan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Biaya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Pekerjaan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5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juta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– 50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juta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dikelola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Region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diketahui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HO</a:t>
            </a:r>
          </a:p>
          <a:p>
            <a:pPr marL="342900" lvl="0" indent="-34290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defRPr/>
            </a:pPr>
            <a:r>
              <a:rPr lang="en-US" sz="2000" dirty="0" err="1">
                <a:solidFill>
                  <a:schemeClr val="tx1"/>
                </a:solidFill>
              </a:rPr>
              <a:t>Pengajuan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Biaya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Pekerjaan</a:t>
            </a:r>
            <a:r>
              <a:rPr lang="en-US" sz="2000" dirty="0">
                <a:solidFill>
                  <a:schemeClr val="tx1"/>
                </a:solidFill>
              </a:rPr>
              <a:t> &gt;50 </a:t>
            </a:r>
            <a:r>
              <a:rPr lang="en-US" sz="2000" dirty="0" err="1">
                <a:solidFill>
                  <a:schemeClr val="tx1"/>
                </a:solidFill>
              </a:rPr>
              <a:t>juta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dikelola</a:t>
            </a:r>
            <a:r>
              <a:rPr lang="en-US" sz="2000" dirty="0">
                <a:solidFill>
                  <a:schemeClr val="tx1"/>
                </a:solidFill>
              </a:rPr>
              <a:t> Head Office (HO)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ü"/>
              <a:tabLst/>
              <a:defRPr/>
            </a:pPr>
            <a:r>
              <a:rPr lang="en-US" sz="2000" dirty="0" err="1">
                <a:solidFill>
                  <a:schemeClr val="tx1"/>
                </a:solidFill>
              </a:rPr>
              <a:t>Biaya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Pekerjaan</a:t>
            </a:r>
            <a:r>
              <a:rPr lang="en-US" sz="2000" dirty="0">
                <a:solidFill>
                  <a:schemeClr val="tx1"/>
                </a:solidFill>
              </a:rPr>
              <a:t> &gt; 1 </a:t>
            </a:r>
            <a:r>
              <a:rPr lang="en-US" sz="2000" dirty="0" err="1">
                <a:solidFill>
                  <a:schemeClr val="tx1"/>
                </a:solidFill>
              </a:rPr>
              <a:t>juta</a:t>
            </a:r>
            <a:r>
              <a:rPr lang="en-US" sz="2000" dirty="0">
                <a:solidFill>
                  <a:schemeClr val="tx1"/>
                </a:solidFill>
              </a:rPr>
              <a:t> min. 2 </a:t>
            </a:r>
            <a:r>
              <a:rPr lang="en-US" sz="2000" dirty="0" err="1">
                <a:solidFill>
                  <a:schemeClr val="tx1"/>
                </a:solidFill>
              </a:rPr>
              <a:t>Penawaran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   </a:t>
            </a:r>
            <a:endParaRPr lang="en-US" sz="2400" i="1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Diagonal Stripe 8"/>
          <p:cNvSpPr/>
          <p:nvPr/>
        </p:nvSpPr>
        <p:spPr>
          <a:xfrm>
            <a:off x="457200" y="1600200"/>
            <a:ext cx="8153400" cy="76200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5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415</Words>
  <Application>Microsoft Office PowerPoint</Application>
  <PresentationFormat>On-screen Show (4:3)</PresentationFormat>
  <Paragraphs>83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Tahoma</vt:lpstr>
      <vt:lpstr>Wingdings</vt:lpstr>
      <vt:lpstr>Office Theme</vt:lpstr>
      <vt:lpstr>Custom Design</vt:lpstr>
      <vt:lpstr>PowerPoint Presentation</vt:lpstr>
      <vt:lpstr>PRE-TEST</vt:lpstr>
      <vt:lpstr>Alur Maintenance Asset (Kendaraan, AC, CCTV, Genset &amp; Hydrant)</vt:lpstr>
      <vt:lpstr>Alur Maintenance Building (Perawatan Gedung)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POST-TEST</vt:lpstr>
      <vt:lpstr>TERIMA KASIH</vt:lpstr>
    </vt:vector>
  </TitlesOfParts>
  <Company>Astra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ilhamm027831</dc:creator>
  <cp:lastModifiedBy>Yenni Ariani</cp:lastModifiedBy>
  <cp:revision>204</cp:revision>
  <dcterms:created xsi:type="dcterms:W3CDTF">2011-04-28T03:37:02Z</dcterms:created>
  <dcterms:modified xsi:type="dcterms:W3CDTF">2022-01-20T03:01:10Z</dcterms:modified>
</cp:coreProperties>
</file>