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97" r:id="rId4"/>
    <p:sldId id="259" r:id="rId5"/>
    <p:sldId id="258" r:id="rId6"/>
    <p:sldId id="260" r:id="rId7"/>
    <p:sldId id="276" r:id="rId8"/>
    <p:sldId id="277" r:id="rId9"/>
    <p:sldId id="298" r:id="rId10"/>
    <p:sldId id="299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1" autoAdjust="0"/>
    <p:restoredTop sz="94660"/>
  </p:normalViewPr>
  <p:slideViewPr>
    <p:cSldViewPr snapToGrid="0">
      <p:cViewPr>
        <p:scale>
          <a:sx n="75" d="100"/>
          <a:sy n="75" d="100"/>
        </p:scale>
        <p:origin x="9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88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76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11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63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60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3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5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8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0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34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95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3A43-886E-4FDB-B329-57A837D89771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6FAA-B382-4A21-9FE1-6477606416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40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jpeg"/><Relationship Id="rId15" Type="http://schemas.openxmlformats.org/officeDocument/2006/relationships/slide" Target="slide8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76380" y="0"/>
            <a:ext cx="1967620" cy="4033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000" dirty="0" smtClean="0"/>
              <a:t>Aldo </a:t>
            </a:r>
            <a:r>
              <a:rPr lang="es-MX" sz="1000" dirty="0" err="1"/>
              <a:t>Michelis</a:t>
            </a:r>
            <a:r>
              <a:rPr lang="es-MX" sz="1000" dirty="0"/>
              <a:t> Pérez </a:t>
            </a:r>
            <a:r>
              <a:rPr lang="es-MX" sz="1000" dirty="0" smtClean="0"/>
              <a:t>Correa </a:t>
            </a:r>
            <a:r>
              <a:rPr lang="es-MX" sz="1000" dirty="0"/>
              <a:t>Confidencial </a:t>
            </a:r>
          </a:p>
        </p:txBody>
      </p:sp>
      <p:pic>
        <p:nvPicPr>
          <p:cNvPr id="1026" name="Picture 2" descr="Resultado de imagen para usu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" y="12472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tienda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" y="72881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0 - Definiciones</a:t>
            </a:r>
            <a:endParaRPr lang="es-MX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122370" y="1248172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Consumidor</a:t>
            </a:r>
            <a:endParaRPr lang="es-MX" sz="18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122370" y="730147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Comercio</a:t>
            </a:r>
            <a:endParaRPr lang="es-MX" sz="1800" dirty="0"/>
          </a:p>
        </p:txBody>
      </p:sp>
      <p:pic>
        <p:nvPicPr>
          <p:cNvPr id="2056" name="Picture 8" descr="Resultado de imagen para monitor dibu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2" y="224092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celular dibu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4" y="277648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149747" y="2773958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/>
              <a:t>Aplicación </a:t>
            </a:r>
            <a:r>
              <a:rPr lang="es-MX" sz="1800"/>
              <a:t>de </a:t>
            </a:r>
            <a:r>
              <a:rPr lang="es-MX" sz="1800" smtClean="0"/>
              <a:t>Consumidor</a:t>
            </a:r>
            <a:endParaRPr lang="es-MX" sz="1800" dirty="0"/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1122370" y="2234091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/>
              <a:t>Aplicación de </a:t>
            </a:r>
            <a:r>
              <a:rPr lang="es-MX" sz="1800" dirty="0" smtClean="0"/>
              <a:t>Comercio</a:t>
            </a:r>
            <a:endParaRPr lang="es-MX" sz="1800" dirty="0"/>
          </a:p>
        </p:txBody>
      </p:sp>
      <p:pic>
        <p:nvPicPr>
          <p:cNvPr id="2062" name="Picture 14" descr="Resultado de imagen para cupon dibuj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6" t="10583" r="11596" b="10583"/>
          <a:stretch/>
        </p:blipFill>
        <p:spPr bwMode="auto">
          <a:xfrm>
            <a:off x="375007" y="33111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/>
          <p:cNvSpPr txBox="1">
            <a:spLocks/>
          </p:cNvSpPr>
          <p:nvPr/>
        </p:nvSpPr>
        <p:spPr>
          <a:xfrm>
            <a:off x="1122370" y="3311182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Cupón</a:t>
            </a:r>
            <a:endParaRPr lang="es-MX" sz="1800" dirty="0"/>
          </a:p>
        </p:txBody>
      </p:sp>
      <p:sp>
        <p:nvSpPr>
          <p:cNvPr id="28" name="Rectángulo 27"/>
          <p:cNvSpPr/>
          <p:nvPr/>
        </p:nvSpPr>
        <p:spPr>
          <a:xfrm>
            <a:off x="399819" y="3829653"/>
            <a:ext cx="360000" cy="3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Subtítulo 2"/>
          <p:cNvSpPr txBox="1">
            <a:spLocks/>
          </p:cNvSpPr>
          <p:nvPr/>
        </p:nvSpPr>
        <p:spPr>
          <a:xfrm>
            <a:off x="1149747" y="3843324"/>
            <a:ext cx="6933492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Pantalla. Contenido como aparece en la ACR o ANR</a:t>
            </a:r>
            <a:endParaRPr lang="es-MX" sz="1800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7"/>
          <a:srcRect t="-20591" b="-20591"/>
          <a:stretch/>
        </p:blipFill>
        <p:spPr>
          <a:xfrm>
            <a:off x="375007" y="1740686"/>
            <a:ext cx="360000" cy="360000"/>
          </a:xfrm>
          <a:prstGeom prst="rect">
            <a:avLst/>
          </a:prstGeom>
        </p:spPr>
      </p:pic>
      <p:sp>
        <p:nvSpPr>
          <p:cNvPr id="49" name="Subtítulo 2"/>
          <p:cNvSpPr txBox="1">
            <a:spLocks/>
          </p:cNvSpPr>
          <p:nvPr/>
        </p:nvSpPr>
        <p:spPr>
          <a:xfrm>
            <a:off x="1105253" y="1768917"/>
            <a:ext cx="7666213" cy="3591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Plataforma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375007" y="156392"/>
            <a:ext cx="453078" cy="43969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9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Resultado de imagen para usu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27" y="89039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Resultado de imagen para celula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914" y="93927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22" name="Rectángulo 21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angular 20"/>
          <p:cNvCxnSpPr>
            <a:endCxn id="28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8" idx="3"/>
          </p:cNvCxnSpPr>
          <p:nvPr/>
        </p:nvCxnSpPr>
        <p:spPr>
          <a:xfrm flipV="1">
            <a:off x="2194637" y="2150194"/>
            <a:ext cx="954312" cy="23387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ítulo 2"/>
          <p:cNvSpPr txBox="1">
            <a:spLocks/>
          </p:cNvSpPr>
          <p:nvPr/>
        </p:nvSpPr>
        <p:spPr>
          <a:xfrm>
            <a:off x="5735464" y="1144316"/>
            <a:ext cx="3396343" cy="5613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Cuando un usuario entra directamente a esta </a:t>
            </a:r>
            <a:r>
              <a:rPr lang="es-MX" dirty="0" smtClean="0"/>
              <a:t>URL personalizada del Comercio, </a:t>
            </a:r>
            <a:r>
              <a:rPr lang="es-MX" dirty="0"/>
              <a:t>le aparece un formulario idéntico al del punto “1.2 Registro de Consumidores” pero trae el nombre del Comercio en el título y su aplicación para Consumidores ya trae precargado el </a:t>
            </a:r>
            <a:r>
              <a:rPr lang="es-MX" dirty="0" err="1"/>
              <a:t>cupon</a:t>
            </a:r>
            <a:r>
              <a:rPr lang="es-MX" dirty="0"/>
              <a:t> definido</a:t>
            </a:r>
            <a:r>
              <a:rPr lang="es-MX" dirty="0" smtClean="0"/>
              <a:t>.</a:t>
            </a:r>
          </a:p>
          <a:p>
            <a:pPr algn="l"/>
            <a:r>
              <a:rPr lang="es-MX" dirty="0" smtClean="0"/>
              <a:t>NOTA: Ahora que veo el esquema, conviene que tras el registro (la primera vez) se inicie automáticamente la sesión y mande directo a la aplicación, sin pasar por el formulario de </a:t>
            </a:r>
            <a:r>
              <a:rPr lang="es-MX" dirty="0" err="1" smtClean="0"/>
              <a:t>login</a:t>
            </a:r>
            <a:r>
              <a:rPr lang="es-MX" dirty="0" smtClean="0"/>
              <a:t>, que sería necesario sólo para reiniciar sesión después haberla cerrado. Si es posible, convendría hacer este cambio a los formularios 1.1 y 1.2.</a:t>
            </a:r>
            <a:endParaRPr lang="es-MX" dirty="0" smtClean="0"/>
          </a:p>
        </p:txBody>
      </p:sp>
      <p:sp>
        <p:nvSpPr>
          <p:cNvPr id="55" name="CuadroTexto 54"/>
          <p:cNvSpPr txBox="1"/>
          <p:nvPr/>
        </p:nvSpPr>
        <p:spPr>
          <a:xfrm>
            <a:off x="428044" y="3608612"/>
            <a:ext cx="171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Registro de </a:t>
            </a:r>
            <a:r>
              <a:rPr lang="es-MX" sz="800" dirty="0" smtClean="0"/>
              <a:t>clientes de </a:t>
            </a:r>
            <a:r>
              <a:rPr lang="es-MX" sz="800" dirty="0" err="1" smtClean="0"/>
              <a:t>Capeltic</a:t>
            </a:r>
            <a:endParaRPr lang="es-MX" sz="800" dirty="0" smtClean="0"/>
          </a:p>
        </p:txBody>
      </p:sp>
      <p:sp>
        <p:nvSpPr>
          <p:cNvPr id="24" name="CuadroTexto 23">
            <a:hlinkClick r:id="rId4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26" name="Rectángulo 25"/>
          <p:cNvSpPr/>
          <p:nvPr/>
        </p:nvSpPr>
        <p:spPr>
          <a:xfrm>
            <a:off x="460009" y="3958279"/>
            <a:ext cx="1552143" cy="228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568248" y="4458788"/>
            <a:ext cx="4365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 smtClean="0">
                <a:solidFill>
                  <a:schemeClr val="tx1"/>
                </a:solidFill>
              </a:rPr>
              <a:t>Aceptar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943035" y="3948211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26188" y="3903531"/>
            <a:ext cx="352689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Email o Celular</a:t>
            </a:r>
            <a:endParaRPr lang="es-MX" sz="32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943035" y="3795794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24600" y="3753321"/>
            <a:ext cx="466494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Nombre completo</a:t>
            </a:r>
            <a:endParaRPr lang="es-MX" sz="32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944040" y="4110821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27193" y="4096046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err="1" smtClean="0">
                <a:solidFill>
                  <a:schemeClr val="tx1"/>
                </a:solidFill>
              </a:rPr>
              <a:t>Password</a:t>
            </a:r>
            <a:endParaRPr lang="es-MX" sz="32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944040" y="4270994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27193" y="4256219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Confirmar</a:t>
            </a:r>
            <a:endParaRPr lang="es-MX" sz="32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512092" y="1363383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http://cupones.com/capeltic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>
            <a:spLocks noChangeAspect="1"/>
          </p:cNvSpPr>
          <p:nvPr/>
        </p:nvSpPr>
        <p:spPr>
          <a:xfrm>
            <a:off x="3148949" y="1251255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3168858" y="3572548"/>
            <a:ext cx="1755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Descripción del Cupón</a:t>
            </a:r>
          </a:p>
          <a:p>
            <a:pPr algn="ctr"/>
            <a:endParaRPr lang="es-MX" sz="700" dirty="0"/>
          </a:p>
          <a:p>
            <a:pPr algn="ctr"/>
            <a:r>
              <a:rPr lang="es-MX" sz="700" dirty="0"/>
              <a:t>¡FELICIDADES!</a:t>
            </a:r>
          </a:p>
          <a:p>
            <a:pPr algn="ctr"/>
            <a:r>
              <a:rPr lang="es-MX" sz="700" dirty="0"/>
              <a:t>Este es tu cupón de bienvenida por ser cliente de </a:t>
            </a:r>
            <a:r>
              <a:rPr lang="es-MX" sz="700" dirty="0" err="1"/>
              <a:t>Capeltic</a:t>
            </a:r>
            <a:r>
              <a:rPr lang="es-MX" sz="700" dirty="0"/>
              <a:t>:</a:t>
            </a:r>
          </a:p>
          <a:p>
            <a:pPr algn="ctr"/>
            <a:r>
              <a:rPr lang="es-MX" sz="700" dirty="0"/>
              <a:t>Cupón de $50 en compras </a:t>
            </a:r>
            <a:r>
              <a:rPr lang="es-MX" sz="700" dirty="0" smtClean="0"/>
              <a:t>mín. </a:t>
            </a:r>
            <a:r>
              <a:rPr lang="es-MX" sz="700" dirty="0"/>
              <a:t>de $100</a:t>
            </a:r>
          </a:p>
          <a:p>
            <a:pPr algn="ctr"/>
            <a:r>
              <a:rPr lang="es-MX" sz="700" dirty="0"/>
              <a:t>Válido hasta el 31 de agosto de 2018</a:t>
            </a:r>
          </a:p>
          <a:p>
            <a:pPr algn="ctr"/>
            <a:endParaRPr lang="es-MX" sz="800" dirty="0" smtClean="0"/>
          </a:p>
          <a:p>
            <a:endParaRPr lang="es-MX" sz="800" u="sng" dirty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</p:txBody>
      </p:sp>
      <p:sp>
        <p:nvSpPr>
          <p:cNvPr id="39" name="Rectángulo 38"/>
          <p:cNvSpPr>
            <a:spLocks noChangeAspect="1"/>
          </p:cNvSpPr>
          <p:nvPr/>
        </p:nvSpPr>
        <p:spPr>
          <a:xfrm>
            <a:off x="3148162" y="3588432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178668" y="1282781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Clientes Registrados</a:t>
            </a:r>
          </a:p>
        </p:txBody>
      </p:sp>
      <p:sp>
        <p:nvSpPr>
          <p:cNvPr id="47" name="Rectángulo redondeado 46"/>
          <p:cNvSpPr/>
          <p:nvPr/>
        </p:nvSpPr>
        <p:spPr>
          <a:xfrm>
            <a:off x="3260982" y="1517878"/>
            <a:ext cx="783968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Consumos Gratuitos$0.00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3257243" y="1695794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500" b="1" dirty="0">
                <a:solidFill>
                  <a:schemeClr val="tx1"/>
                </a:solidFill>
              </a:rPr>
              <a:t> </a:t>
            </a:r>
            <a:r>
              <a:rPr lang="es-MX" sz="500" b="1" dirty="0" err="1">
                <a:solidFill>
                  <a:schemeClr val="tx1"/>
                </a:solidFill>
              </a:rPr>
              <a:t>Capeltic</a:t>
            </a:r>
            <a:r>
              <a:rPr lang="es-MX" sz="500" b="1" dirty="0">
                <a:solidFill>
                  <a:schemeClr val="tx1"/>
                </a:solidFill>
              </a:rPr>
              <a:t> | VP $50 | </a:t>
            </a:r>
            <a:r>
              <a:rPr lang="es-MX" sz="500" b="1" u="sng" dirty="0">
                <a:solidFill>
                  <a:schemeClr val="accent1"/>
                </a:solidFill>
              </a:rPr>
              <a:t>Descripción</a:t>
            </a:r>
            <a:r>
              <a:rPr lang="es-MX" sz="500" b="1" dirty="0">
                <a:solidFill>
                  <a:schemeClr val="tx1"/>
                </a:solidFill>
              </a:rPr>
              <a:t> | Código: NK7G30  </a:t>
            </a:r>
          </a:p>
        </p:txBody>
      </p:sp>
      <p:sp>
        <p:nvSpPr>
          <p:cNvPr id="50" name="Rectángulo redondeado 49"/>
          <p:cNvSpPr/>
          <p:nvPr/>
        </p:nvSpPr>
        <p:spPr>
          <a:xfrm>
            <a:off x="3257243" y="1876062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Buscar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51" name="Conector angular 50"/>
          <p:cNvCxnSpPr>
            <a:stCxn id="37" idx="2"/>
            <a:endCxn id="39" idx="0"/>
          </p:cNvCxnSpPr>
          <p:nvPr/>
        </p:nvCxnSpPr>
        <p:spPr>
          <a:xfrm rot="5400000">
            <a:off x="3779968" y="3319450"/>
            <a:ext cx="537177" cy="7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1.6 </a:t>
            </a:r>
            <a:r>
              <a:rPr lang="es-MX" dirty="0"/>
              <a:t>- </a:t>
            </a:r>
            <a:r>
              <a:rPr lang="es-MX" dirty="0"/>
              <a:t>Módulo de promoción </a:t>
            </a:r>
            <a:r>
              <a:rPr lang="es-MX" dirty="0" err="1"/>
              <a:t>preconfigurada</a:t>
            </a:r>
            <a:r>
              <a:rPr lang="es-MX" dirty="0"/>
              <a:t> por </a:t>
            </a:r>
            <a:r>
              <a:rPr lang="es-MX" dirty="0" smtClean="0"/>
              <a:t>Comercio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11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76380" y="0"/>
            <a:ext cx="1967620" cy="4033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000" dirty="0" smtClean="0"/>
              <a:t>Aldo </a:t>
            </a:r>
            <a:r>
              <a:rPr lang="es-MX" sz="1000" dirty="0" err="1"/>
              <a:t>Michelis</a:t>
            </a:r>
            <a:r>
              <a:rPr lang="es-MX" sz="1000" dirty="0"/>
              <a:t> Pérez </a:t>
            </a:r>
            <a:r>
              <a:rPr lang="es-MX" sz="1000" dirty="0" smtClean="0"/>
              <a:t>Correa </a:t>
            </a:r>
            <a:r>
              <a:rPr lang="es-MX" sz="1000" dirty="0"/>
              <a:t>Confidencial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1 - Interacción básica entre </a:t>
            </a:r>
            <a:r>
              <a:rPr lang="es-MX" dirty="0" err="1" smtClean="0"/>
              <a:t>CRs</a:t>
            </a:r>
            <a:r>
              <a:rPr lang="es-MX" dirty="0" smtClean="0"/>
              <a:t>, NR y la Plataforma</a:t>
            </a:r>
            <a:endParaRPr lang="es-MX" dirty="0"/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242888" y="732627"/>
            <a:ext cx="6933492" cy="57933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800" dirty="0" smtClean="0"/>
              <a:t>1.1 - Registro de Negocios</a:t>
            </a:r>
          </a:p>
          <a:p>
            <a:pPr algn="l">
              <a:lnSpc>
                <a:spcPct val="100000"/>
              </a:lnSpc>
            </a:pPr>
            <a:r>
              <a:rPr lang="es-MX" sz="1800" dirty="0" smtClean="0"/>
              <a:t>1.2 - </a:t>
            </a:r>
            <a:r>
              <a:rPr lang="es-MX" sz="1800" dirty="0"/>
              <a:t>Registro de Clientes</a:t>
            </a:r>
            <a:endParaRPr lang="es-MX" sz="1800" dirty="0" smtClean="0"/>
          </a:p>
          <a:p>
            <a:pPr algn="l">
              <a:lnSpc>
                <a:spcPct val="100000"/>
              </a:lnSpc>
            </a:pPr>
            <a:r>
              <a:rPr lang="es-MX" sz="1800" dirty="0" smtClean="0"/>
              <a:t>1.3 - Publicación de </a:t>
            </a:r>
            <a:r>
              <a:rPr lang="es-MX" sz="1800" dirty="0"/>
              <a:t>C</a:t>
            </a:r>
            <a:r>
              <a:rPr lang="es-MX" sz="1800" dirty="0" smtClean="0"/>
              <a:t>upones</a:t>
            </a:r>
          </a:p>
          <a:p>
            <a:pPr algn="l">
              <a:lnSpc>
                <a:spcPct val="100000"/>
              </a:lnSpc>
            </a:pPr>
            <a:r>
              <a:rPr lang="es-MX" sz="1800" dirty="0" smtClean="0"/>
              <a:t>1.4 - Adjudicación de Cupones</a:t>
            </a:r>
          </a:p>
          <a:p>
            <a:pPr algn="l">
              <a:lnSpc>
                <a:spcPct val="100000"/>
              </a:lnSpc>
            </a:pPr>
            <a:r>
              <a:rPr lang="es-MX" sz="1800" dirty="0" smtClean="0"/>
              <a:t>1.5 - Validación de Cupones</a:t>
            </a:r>
          </a:p>
        </p:txBody>
      </p:sp>
    </p:spTree>
    <p:extLst>
      <p:ext uri="{BB962C8B-B14F-4D97-AF65-F5344CB8AC3E}">
        <p14:creationId xmlns:p14="http://schemas.microsoft.com/office/powerpoint/2010/main" val="38798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19" y="1134722"/>
            <a:ext cx="2122332" cy="150232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76380" y="0"/>
            <a:ext cx="1967620" cy="4033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000" dirty="0" smtClean="0"/>
              <a:t>Aldo </a:t>
            </a:r>
            <a:r>
              <a:rPr lang="es-MX" sz="1000" dirty="0" err="1"/>
              <a:t>Michelis</a:t>
            </a:r>
            <a:r>
              <a:rPr lang="es-MX" sz="1000" dirty="0"/>
              <a:t> Pérez </a:t>
            </a:r>
            <a:r>
              <a:rPr lang="es-MX" sz="1000" dirty="0" smtClean="0"/>
              <a:t>Correa </a:t>
            </a:r>
            <a:r>
              <a:rPr lang="es-MX" sz="1000" dirty="0"/>
              <a:t>Confidencial </a:t>
            </a:r>
          </a:p>
        </p:txBody>
      </p:sp>
      <p:pic>
        <p:nvPicPr>
          <p:cNvPr id="1026" name="Picture 2" descr="Resultado de imagen para usu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55" y="332040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tienda dibu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6" y="332536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usuarios dibujo blanco y negr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5" t="9017" r="10215" b="9017"/>
          <a:stretch/>
        </p:blipFill>
        <p:spPr bwMode="auto">
          <a:xfrm>
            <a:off x="204657" y="208154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457" y="1927647"/>
            <a:ext cx="720000" cy="720000"/>
          </a:xfrm>
          <a:prstGeom prst="rect">
            <a:avLst/>
          </a:prstGeom>
        </p:spPr>
      </p:pic>
      <p:cxnSp>
        <p:nvCxnSpPr>
          <p:cNvPr id="10" name="Conector angular 9"/>
          <p:cNvCxnSpPr>
            <a:stCxn id="6146" idx="2"/>
            <a:endCxn id="1026" idx="1"/>
          </p:cNvCxnSpPr>
          <p:nvPr/>
        </p:nvCxnSpPr>
        <p:spPr>
          <a:xfrm rot="16200000" flipH="1">
            <a:off x="436728" y="2929478"/>
            <a:ext cx="1058856" cy="802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hlinkClick r:id="rId7" action="ppaction://hlinksldjump"/>
          </p:cNvPr>
          <p:cNvSpPr>
            <a:spLocks noChangeAspect="1"/>
          </p:cNvSpPr>
          <p:nvPr/>
        </p:nvSpPr>
        <p:spPr>
          <a:xfrm>
            <a:off x="467655" y="31192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cxnSp>
        <p:nvCxnSpPr>
          <p:cNvPr id="38" name="Conector angular 9"/>
          <p:cNvCxnSpPr>
            <a:stCxn id="4" idx="2"/>
            <a:endCxn id="1036" idx="3"/>
          </p:cNvCxnSpPr>
          <p:nvPr/>
        </p:nvCxnSpPr>
        <p:spPr>
          <a:xfrm rot="5400000">
            <a:off x="7578430" y="2864334"/>
            <a:ext cx="1217714" cy="7843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hlinkClick r:id="rId8" action="ppaction://hlinksldjump"/>
          </p:cNvPr>
          <p:cNvSpPr>
            <a:spLocks noChangeAspect="1"/>
          </p:cNvSpPr>
          <p:nvPr/>
        </p:nvSpPr>
        <p:spPr>
          <a:xfrm>
            <a:off x="8335116" y="296536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pic>
        <p:nvPicPr>
          <p:cNvPr id="43" name="Picture 8" descr="Resultado de imagen para monitor dibujo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12513" r="3836" b="12513"/>
          <a:stretch/>
        </p:blipFill>
        <p:spPr bwMode="auto">
          <a:xfrm>
            <a:off x="7988829" y="3508214"/>
            <a:ext cx="498570" cy="4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Resultado de imagen para celular dibujo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8" r="23368"/>
          <a:stretch/>
        </p:blipFill>
        <p:spPr bwMode="auto">
          <a:xfrm>
            <a:off x="863843" y="3526975"/>
            <a:ext cx="28762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o 31"/>
          <p:cNvGrpSpPr/>
          <p:nvPr/>
        </p:nvGrpSpPr>
        <p:grpSpPr>
          <a:xfrm>
            <a:off x="4311385" y="1621272"/>
            <a:ext cx="540000" cy="540000"/>
            <a:chOff x="4423697" y="1555346"/>
            <a:chExt cx="540000" cy="540000"/>
          </a:xfrm>
        </p:grpSpPr>
        <p:pic>
          <p:nvPicPr>
            <p:cNvPr id="53" name="Imagen 52"/>
            <p:cNvPicPr>
              <a:picLocks/>
            </p:cNvPicPr>
            <p:nvPr/>
          </p:nvPicPr>
          <p:blipFill rotWithShape="1">
            <a:blip r:embed="rId11"/>
            <a:srcRect l="18173" t="18248" r="18173" b="18247"/>
            <a:stretch/>
          </p:blipFill>
          <p:spPr>
            <a:xfrm>
              <a:off x="4423697" y="1555346"/>
              <a:ext cx="540000" cy="540000"/>
            </a:xfrm>
            <a:prstGeom prst="rect">
              <a:avLst/>
            </a:prstGeom>
          </p:spPr>
        </p:pic>
        <p:pic>
          <p:nvPicPr>
            <p:cNvPr id="54" name="Picture 14" descr="Resultado de imagen para cupon dibujo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7" t="28722" r="17247" b="28722"/>
            <a:stretch/>
          </p:blipFill>
          <p:spPr bwMode="auto">
            <a:xfrm>
              <a:off x="4540181" y="1728179"/>
              <a:ext cx="307032" cy="194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Conector angular 9"/>
          <p:cNvCxnSpPr>
            <a:stCxn id="1036" idx="0"/>
            <a:endCxn id="53" idx="3"/>
          </p:cNvCxnSpPr>
          <p:nvPr/>
        </p:nvCxnSpPr>
        <p:spPr>
          <a:xfrm rot="16200000" flipV="1">
            <a:off x="5336207" y="1406451"/>
            <a:ext cx="1434089" cy="24037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hlinkClick r:id="rId13" action="ppaction://hlinksldjump"/>
          </p:cNvPr>
          <p:cNvSpPr>
            <a:spLocks noChangeAspect="1"/>
          </p:cNvSpPr>
          <p:nvPr/>
        </p:nvSpPr>
        <p:spPr>
          <a:xfrm>
            <a:off x="6355116" y="226720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62" name="Conector angular 9"/>
          <p:cNvCxnSpPr>
            <a:stCxn id="1026" idx="3"/>
            <a:endCxn id="1036" idx="1"/>
          </p:cNvCxnSpPr>
          <p:nvPr/>
        </p:nvCxnSpPr>
        <p:spPr>
          <a:xfrm>
            <a:off x="2447655" y="3860405"/>
            <a:ext cx="4267461" cy="49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hlinkClick r:id="rId14" action="ppaction://hlinksldjump"/>
          </p:cNvPr>
          <p:cNvSpPr>
            <a:spLocks noChangeAspect="1"/>
          </p:cNvSpPr>
          <p:nvPr/>
        </p:nvSpPr>
        <p:spPr>
          <a:xfrm>
            <a:off x="2428998" y="226720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cxnSp>
        <p:nvCxnSpPr>
          <p:cNvPr id="68" name="Conector angular 9"/>
          <p:cNvCxnSpPr>
            <a:stCxn id="53" idx="1"/>
            <a:endCxn id="1026" idx="0"/>
          </p:cNvCxnSpPr>
          <p:nvPr/>
        </p:nvCxnSpPr>
        <p:spPr>
          <a:xfrm rot="10800000" flipV="1">
            <a:off x="1907655" y="1891271"/>
            <a:ext cx="2403730" cy="14291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hlinkClick r:id="rId15" action="ppaction://hlinksldjump"/>
          </p:cNvPr>
          <p:cNvSpPr>
            <a:spLocks noChangeAspect="1"/>
          </p:cNvSpPr>
          <p:nvPr/>
        </p:nvSpPr>
        <p:spPr>
          <a:xfrm>
            <a:off x="4455077" y="36804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Bono de Vale por Productos</a:t>
            </a:r>
          </a:p>
          <a:p>
            <a:pPr>
              <a:lnSpc>
                <a:spcPct val="100000"/>
              </a:lnSpc>
            </a:pPr>
            <a:endParaRPr lang="es-MX" dirty="0"/>
          </a:p>
        </p:txBody>
      </p:sp>
      <p:grpSp>
        <p:nvGrpSpPr>
          <p:cNvPr id="29" name="Grupo 28"/>
          <p:cNvGrpSpPr/>
          <p:nvPr/>
        </p:nvGrpSpPr>
        <p:grpSpPr>
          <a:xfrm>
            <a:off x="1791171" y="2607462"/>
            <a:ext cx="540000" cy="540000"/>
            <a:chOff x="4423697" y="1555346"/>
            <a:chExt cx="540000" cy="540000"/>
          </a:xfrm>
        </p:grpSpPr>
        <p:pic>
          <p:nvPicPr>
            <p:cNvPr id="30" name="Imagen 29"/>
            <p:cNvPicPr>
              <a:picLocks/>
            </p:cNvPicPr>
            <p:nvPr/>
          </p:nvPicPr>
          <p:blipFill rotWithShape="1">
            <a:blip r:embed="rId11"/>
            <a:srcRect l="18173" t="18248" r="18173" b="18247"/>
            <a:stretch/>
          </p:blipFill>
          <p:spPr>
            <a:xfrm>
              <a:off x="4423697" y="1555346"/>
              <a:ext cx="540000" cy="540000"/>
            </a:xfrm>
            <a:prstGeom prst="rect">
              <a:avLst/>
            </a:prstGeom>
          </p:spPr>
        </p:pic>
        <p:pic>
          <p:nvPicPr>
            <p:cNvPr id="33" name="Picture 14" descr="Resultado de imagen para cupon dibujo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7" t="28722" r="17247" b="28722"/>
            <a:stretch/>
          </p:blipFill>
          <p:spPr bwMode="auto">
            <a:xfrm>
              <a:off x="4540181" y="1728179"/>
              <a:ext cx="307032" cy="194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/>
          <p:cNvGrpSpPr/>
          <p:nvPr/>
        </p:nvGrpSpPr>
        <p:grpSpPr>
          <a:xfrm>
            <a:off x="5495096" y="3595360"/>
            <a:ext cx="540000" cy="540000"/>
            <a:chOff x="4423697" y="1555346"/>
            <a:chExt cx="540000" cy="540000"/>
          </a:xfrm>
        </p:grpSpPr>
        <p:pic>
          <p:nvPicPr>
            <p:cNvPr id="35" name="Imagen 34"/>
            <p:cNvPicPr>
              <a:picLocks/>
            </p:cNvPicPr>
            <p:nvPr/>
          </p:nvPicPr>
          <p:blipFill rotWithShape="1">
            <a:blip r:embed="rId11"/>
            <a:srcRect l="18173" t="18248" r="18173" b="18247"/>
            <a:stretch/>
          </p:blipFill>
          <p:spPr>
            <a:xfrm>
              <a:off x="4423697" y="1555346"/>
              <a:ext cx="540000" cy="540000"/>
            </a:xfrm>
            <a:prstGeom prst="rect">
              <a:avLst/>
            </a:prstGeom>
          </p:spPr>
        </p:pic>
        <p:pic>
          <p:nvPicPr>
            <p:cNvPr id="36" name="Picture 14" descr="Resultado de imagen para cupon dibujo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7" t="28722" r="17247" b="28722"/>
            <a:stretch/>
          </p:blipFill>
          <p:spPr bwMode="auto">
            <a:xfrm>
              <a:off x="4540181" y="1728179"/>
              <a:ext cx="307032" cy="194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6"/>
          <a:srcRect l="2649" t="24005" r="44274" b="2705"/>
          <a:stretch/>
        </p:blipFill>
        <p:spPr>
          <a:xfrm>
            <a:off x="2966483" y="4733542"/>
            <a:ext cx="431800" cy="512482"/>
          </a:xfrm>
          <a:prstGeom prst="rect">
            <a:avLst/>
          </a:prstGeom>
        </p:spPr>
      </p:pic>
      <p:cxnSp>
        <p:nvCxnSpPr>
          <p:cNvPr id="37" name="Conector angular 9"/>
          <p:cNvCxnSpPr>
            <a:stCxn id="1036" idx="2"/>
            <a:endCxn id="49" idx="6"/>
          </p:cNvCxnSpPr>
          <p:nvPr/>
        </p:nvCxnSpPr>
        <p:spPr>
          <a:xfrm rot="5400000">
            <a:off x="5615783" y="3606690"/>
            <a:ext cx="840663" cy="2438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9"/>
          <p:cNvCxnSpPr>
            <a:stCxn id="49" idx="2"/>
            <a:endCxn id="1026" idx="2"/>
          </p:cNvCxnSpPr>
          <p:nvPr/>
        </p:nvCxnSpPr>
        <p:spPr>
          <a:xfrm rot="10800000">
            <a:off x="1907655" y="4400406"/>
            <a:ext cx="2549456" cy="8456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hlinkClick r:id="rId15" action="ppaction://hlinksldjump"/>
          </p:cNvPr>
          <p:cNvSpPr>
            <a:spLocks noChangeAspect="1"/>
          </p:cNvSpPr>
          <p:nvPr/>
        </p:nvSpPr>
        <p:spPr>
          <a:xfrm>
            <a:off x="4457111" y="50660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9" name="Subtítulo 2"/>
          <p:cNvSpPr txBox="1">
            <a:spLocks/>
          </p:cNvSpPr>
          <p:nvPr/>
        </p:nvSpPr>
        <p:spPr>
          <a:xfrm>
            <a:off x="106774" y="5538075"/>
            <a:ext cx="1441761" cy="58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800" dirty="0" smtClean="0"/>
              <a:t>Los números son ligas</a:t>
            </a:r>
          </a:p>
          <a:p>
            <a:pPr>
              <a:lnSpc>
                <a:spcPct val="100000"/>
              </a:lnSpc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2379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460009" y="3958279"/>
            <a:ext cx="1552143" cy="228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9" name="Picture 12" descr="Resultado de imagen para tiend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63" y="327368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sultado de imagen para monito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52" y="331899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1.1 </a:t>
            </a:r>
            <a:r>
              <a:rPr lang="es-MX" dirty="0"/>
              <a:t>- Registro de </a:t>
            </a:r>
            <a:r>
              <a:rPr lang="es-MX" dirty="0" smtClean="0"/>
              <a:t>Comercios</a:t>
            </a:r>
            <a:endParaRPr lang="es-MX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22" name="Rectángulo 21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>
            <a:spLocks noChangeAspect="1"/>
          </p:cNvSpPr>
          <p:nvPr/>
        </p:nvSpPr>
        <p:spPr>
          <a:xfrm>
            <a:off x="3148949" y="124960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>
            <a:spLocks noChangeAspect="1"/>
          </p:cNvSpPr>
          <p:nvPr/>
        </p:nvSpPr>
        <p:spPr>
          <a:xfrm>
            <a:off x="3150537" y="358837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l="23324" t="10010" r="23324" b="10010"/>
          <a:stretch/>
        </p:blipFill>
        <p:spPr>
          <a:xfrm>
            <a:off x="3193949" y="1294609"/>
            <a:ext cx="1710000" cy="1710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195537" y="3588374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Comercios</a:t>
            </a:r>
          </a:p>
        </p:txBody>
      </p:sp>
      <p:cxnSp>
        <p:nvCxnSpPr>
          <p:cNvPr id="21" name="Conector angular 20"/>
          <p:cNvCxnSpPr>
            <a:endCxn id="28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8" idx="3"/>
            <a:endCxn id="40" idx="1"/>
          </p:cNvCxnSpPr>
          <p:nvPr/>
        </p:nvCxnSpPr>
        <p:spPr>
          <a:xfrm flipV="1">
            <a:off x="2194637" y="4488374"/>
            <a:ext cx="955900" cy="5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ítulo 2"/>
          <p:cNvSpPr txBox="1">
            <a:spLocks/>
          </p:cNvSpPr>
          <p:nvPr/>
        </p:nvSpPr>
        <p:spPr>
          <a:xfrm>
            <a:off x="5753216" y="1076137"/>
            <a:ext cx="3396343" cy="5064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 smtClean="0"/>
              <a:t>Toda persona física o moral dedicada a comercializar productos o servicios al público en general tiene derecho a registrarse en la Plataforma y adquirir así acceso a la Aplicación para Comercios, mediante la cual puede utilizar herramientas de mercadotecnia y promoción entre los Consumidores, otorgándoles Cupones electrónicos-</a:t>
            </a:r>
            <a:endParaRPr lang="es-MX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417137" y="1250194"/>
            <a:ext cx="175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Página Principal</a:t>
            </a:r>
          </a:p>
          <a:p>
            <a:endParaRPr lang="es-MX" sz="800" dirty="0" smtClean="0"/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r>
              <a:rPr lang="es-MX" sz="800" u="sng" dirty="0" err="1" smtClean="0">
                <a:solidFill>
                  <a:srgbClr val="00B0F0"/>
                </a:solidFill>
              </a:rPr>
              <a:t>Registrarto</a:t>
            </a:r>
            <a:r>
              <a:rPr lang="es-MX" sz="800" u="sng" dirty="0" smtClean="0">
                <a:solidFill>
                  <a:srgbClr val="00B0F0"/>
                </a:solidFill>
              </a:rPr>
              <a:t> de Clientes</a:t>
            </a:r>
          </a:p>
          <a:p>
            <a:r>
              <a:rPr lang="es-MX" sz="800" u="sng" dirty="0" err="1" smtClean="0">
                <a:solidFill>
                  <a:srgbClr val="00B0F0"/>
                </a:solidFill>
              </a:rPr>
              <a:t>Registrarto</a:t>
            </a:r>
            <a:r>
              <a:rPr lang="es-MX" sz="800" u="sng" dirty="0" smtClean="0">
                <a:solidFill>
                  <a:srgbClr val="00B0F0"/>
                </a:solidFill>
              </a:rPr>
              <a:t> de Negocios</a:t>
            </a:r>
          </a:p>
          <a:p>
            <a:r>
              <a:rPr lang="es-MX" sz="800" u="sng" dirty="0" smtClean="0">
                <a:solidFill>
                  <a:srgbClr val="00B0F0"/>
                </a:solidFill>
              </a:rPr>
              <a:t>Acceder</a:t>
            </a: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28044" y="3608612"/>
            <a:ext cx="171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Registro de Comercios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565655" y="4898504"/>
            <a:ext cx="4365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 smtClean="0">
                <a:solidFill>
                  <a:schemeClr val="tx1"/>
                </a:solidFill>
              </a:rPr>
              <a:t>Aceptar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3289925" y="3807533"/>
            <a:ext cx="758492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err="1" smtClean="0">
                <a:solidFill>
                  <a:schemeClr val="tx1"/>
                </a:solidFill>
              </a:rPr>
              <a:t>Promos</a:t>
            </a:r>
            <a:r>
              <a:rPr lang="es-MX" sz="400" dirty="0" smtClean="0">
                <a:solidFill>
                  <a:schemeClr val="tx1"/>
                </a:solidFill>
              </a:rPr>
              <a:t> Entregadas: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3289925" y="3988247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Publicar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5"/>
          <a:srcRect l="26741" t="15186" r="31037" b="26296"/>
          <a:stretch/>
        </p:blipFill>
        <p:spPr>
          <a:xfrm>
            <a:off x="1375593" y="1888131"/>
            <a:ext cx="91902" cy="127372"/>
          </a:xfrm>
          <a:prstGeom prst="rect">
            <a:avLst/>
          </a:prstGeom>
        </p:spPr>
      </p:pic>
      <p:sp>
        <p:nvSpPr>
          <p:cNvPr id="43" name="Rectángulo redondeado 42"/>
          <p:cNvSpPr/>
          <p:nvPr/>
        </p:nvSpPr>
        <p:spPr>
          <a:xfrm>
            <a:off x="943035" y="3948211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26188" y="3903531"/>
            <a:ext cx="466494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Nombre del contacto</a:t>
            </a:r>
            <a:endParaRPr lang="es-MX" sz="32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943035" y="3795794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943035" y="4098043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26188" y="4053363"/>
            <a:ext cx="466494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Teléfono del contacto</a:t>
            </a:r>
            <a:endParaRPr lang="es-MX" sz="320" dirty="0"/>
          </a:p>
        </p:txBody>
      </p:sp>
      <p:sp>
        <p:nvSpPr>
          <p:cNvPr id="50" name="Rectángulo 49"/>
          <p:cNvSpPr/>
          <p:nvPr/>
        </p:nvSpPr>
        <p:spPr>
          <a:xfrm>
            <a:off x="524600" y="3753321"/>
            <a:ext cx="466494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Nombre de la empresa</a:t>
            </a:r>
            <a:endParaRPr lang="es-MX" sz="32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941447" y="4243805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524600" y="4229030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Giro</a:t>
            </a:r>
            <a:endParaRPr lang="es-MX" sz="32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941447" y="4393793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524600" y="4379018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CP</a:t>
            </a:r>
            <a:endParaRPr lang="es-MX" sz="32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941447" y="4550537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524600" y="4535762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err="1" smtClean="0">
                <a:solidFill>
                  <a:schemeClr val="tx1"/>
                </a:solidFill>
              </a:rPr>
              <a:t>Password</a:t>
            </a:r>
            <a:endParaRPr lang="es-MX" sz="32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941447" y="4710710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524600" y="4695935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Confirmar</a:t>
            </a:r>
            <a:endParaRPr lang="es-MX" sz="320" dirty="0"/>
          </a:p>
        </p:txBody>
      </p:sp>
      <p:sp>
        <p:nvSpPr>
          <p:cNvPr id="62" name="CuadroTexto 61">
            <a:hlinkClick r:id="rId6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3296044" y="4175580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Validar Cupones</a:t>
            </a:r>
            <a:endParaRPr lang="es-MX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Resultado de imagen para usu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66" y="325247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1.2 </a:t>
            </a:r>
            <a:r>
              <a:rPr lang="es-MX" dirty="0"/>
              <a:t>- Registro de </a:t>
            </a:r>
            <a:r>
              <a:rPr lang="es-MX" dirty="0" smtClean="0"/>
              <a:t>Consumidores. </a:t>
            </a:r>
            <a:endParaRPr lang="es-MX" dirty="0"/>
          </a:p>
        </p:txBody>
      </p:sp>
      <p:pic>
        <p:nvPicPr>
          <p:cNvPr id="2060" name="Picture 12" descr="Resultado de imagen para celula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53" y="330135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22" name="Rectángulo 21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>
            <a:spLocks noChangeAspect="1"/>
          </p:cNvSpPr>
          <p:nvPr/>
        </p:nvSpPr>
        <p:spPr>
          <a:xfrm>
            <a:off x="3148949" y="1248077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>
            <a:spLocks noChangeAspect="1"/>
          </p:cNvSpPr>
          <p:nvPr/>
        </p:nvSpPr>
        <p:spPr>
          <a:xfrm>
            <a:off x="3150537" y="3586842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l="23324" t="10010" r="23324" b="10010"/>
          <a:stretch/>
        </p:blipFill>
        <p:spPr>
          <a:xfrm>
            <a:off x="3193949" y="1293077"/>
            <a:ext cx="1710000" cy="1710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195537" y="3586842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Consumidores</a:t>
            </a:r>
          </a:p>
        </p:txBody>
      </p:sp>
      <p:cxnSp>
        <p:nvCxnSpPr>
          <p:cNvPr id="21" name="Conector angular 20"/>
          <p:cNvCxnSpPr>
            <a:endCxn id="28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8" idx="3"/>
            <a:endCxn id="40" idx="1"/>
          </p:cNvCxnSpPr>
          <p:nvPr/>
        </p:nvCxnSpPr>
        <p:spPr>
          <a:xfrm flipV="1">
            <a:off x="2194637" y="4486842"/>
            <a:ext cx="955900" cy="211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ítulo 2"/>
          <p:cNvSpPr txBox="1">
            <a:spLocks/>
          </p:cNvSpPr>
          <p:nvPr/>
        </p:nvSpPr>
        <p:spPr>
          <a:xfrm>
            <a:off x="5735464" y="1144316"/>
            <a:ext cx="3396343" cy="4698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 smtClean="0"/>
              <a:t>Toda persona física tiene derecho a registrarse en la Plataforma y adquirir así acceso a la Aplicación para Consumidores, mediante la cual puede recibir los diferentes beneficios comerciales que ofrecen los Comercios, como son los Cupones electrónicos. Para registrarse, ingresa a la Página Principal-&gt;Registro de Usuarios y proporciona datos como su nombre, Email o teléfono celular y una contraseña. 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137" y="1250194"/>
            <a:ext cx="175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Página Principal</a:t>
            </a:r>
          </a:p>
          <a:p>
            <a:endParaRPr lang="es-MX" sz="800" dirty="0" smtClean="0"/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r>
              <a:rPr lang="es-MX" sz="800" u="sng" dirty="0" err="1" smtClean="0">
                <a:solidFill>
                  <a:srgbClr val="00B0F0"/>
                </a:solidFill>
              </a:rPr>
              <a:t>Registrarto</a:t>
            </a:r>
            <a:r>
              <a:rPr lang="es-MX" sz="800" u="sng" dirty="0" smtClean="0">
                <a:solidFill>
                  <a:srgbClr val="00B0F0"/>
                </a:solidFill>
              </a:rPr>
              <a:t> de Clientes</a:t>
            </a:r>
          </a:p>
          <a:p>
            <a:r>
              <a:rPr lang="es-MX" sz="800" u="sng" dirty="0" err="1" smtClean="0">
                <a:solidFill>
                  <a:srgbClr val="00B0F0"/>
                </a:solidFill>
              </a:rPr>
              <a:t>Registrarto</a:t>
            </a:r>
            <a:r>
              <a:rPr lang="es-MX" sz="800" u="sng" dirty="0" smtClean="0">
                <a:solidFill>
                  <a:srgbClr val="00B0F0"/>
                </a:solidFill>
              </a:rPr>
              <a:t> de Negocios</a:t>
            </a:r>
          </a:p>
          <a:p>
            <a:r>
              <a:rPr lang="es-MX" sz="800" u="sng" dirty="0" smtClean="0">
                <a:solidFill>
                  <a:srgbClr val="00B0F0"/>
                </a:solidFill>
              </a:rPr>
              <a:t>Acceder</a:t>
            </a: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28044" y="3608612"/>
            <a:ext cx="171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Registro de Consumidores</a:t>
            </a:r>
          </a:p>
        </p:txBody>
      </p:sp>
      <p:sp>
        <p:nvSpPr>
          <p:cNvPr id="61" name="Rectángulo redondeado 60"/>
          <p:cNvSpPr/>
          <p:nvPr/>
        </p:nvSpPr>
        <p:spPr>
          <a:xfrm>
            <a:off x="3278596" y="3826673"/>
            <a:ext cx="769821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Consumos Gratuitos: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3274112" y="4010781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Buscar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236590" y="4494416"/>
            <a:ext cx="1571885" cy="1617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hlinkClick r:id="rId5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26" name="Rectángulo 25"/>
          <p:cNvSpPr/>
          <p:nvPr/>
        </p:nvSpPr>
        <p:spPr>
          <a:xfrm>
            <a:off x="460009" y="3958279"/>
            <a:ext cx="1552143" cy="228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568248" y="4458788"/>
            <a:ext cx="4365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 smtClean="0">
                <a:solidFill>
                  <a:schemeClr val="tx1"/>
                </a:solidFill>
              </a:rPr>
              <a:t>Aceptar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943035" y="3948211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26188" y="3903531"/>
            <a:ext cx="352689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Email o Celular</a:t>
            </a:r>
            <a:endParaRPr lang="es-MX" sz="32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943035" y="3795794"/>
            <a:ext cx="92392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24600" y="3753321"/>
            <a:ext cx="466494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Nombre completo</a:t>
            </a:r>
            <a:endParaRPr lang="es-MX" sz="32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944040" y="4110821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27193" y="4096046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err="1" smtClean="0">
                <a:solidFill>
                  <a:schemeClr val="tx1"/>
                </a:solidFill>
              </a:rPr>
              <a:t>Password</a:t>
            </a:r>
            <a:endParaRPr lang="es-MX" sz="32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944040" y="4270994"/>
            <a:ext cx="923926" cy="101083"/>
          </a:xfrm>
          <a:prstGeom prst="roundRect">
            <a:avLst/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27193" y="4256219"/>
            <a:ext cx="466494" cy="14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" dirty="0" smtClean="0">
                <a:solidFill>
                  <a:schemeClr val="tx1"/>
                </a:solidFill>
              </a:rPr>
              <a:t>Confirmar</a:t>
            </a:r>
            <a:endParaRPr lang="es-MX" sz="320" dirty="0"/>
          </a:p>
        </p:txBody>
      </p:sp>
    </p:spTree>
    <p:extLst>
      <p:ext uri="{BB962C8B-B14F-4D97-AF65-F5344CB8AC3E}">
        <p14:creationId xmlns:p14="http://schemas.microsoft.com/office/powerpoint/2010/main" val="24251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2" descr="Resultado de imagen para tiend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" y="93233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Resultado de imagen para monito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47" y="97764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1.3 </a:t>
            </a:r>
            <a:r>
              <a:rPr lang="es-MX" dirty="0"/>
              <a:t>- Publicación de Cupones</a:t>
            </a:r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22" name="Rectángulo 21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angular 20"/>
          <p:cNvCxnSpPr>
            <a:endCxn id="28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ítulo 2"/>
          <p:cNvSpPr txBox="1">
            <a:spLocks/>
          </p:cNvSpPr>
          <p:nvPr/>
        </p:nvSpPr>
        <p:spPr>
          <a:xfrm>
            <a:off x="5753216" y="1076137"/>
            <a:ext cx="3396343" cy="5064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Todo </a:t>
            </a:r>
            <a:r>
              <a:rPr lang="es-MX" dirty="0" smtClean="0"/>
              <a:t>Comercio puede </a:t>
            </a:r>
            <a:r>
              <a:rPr lang="es-MX" dirty="0"/>
              <a:t>emitir y publicar de forma ilimitada y en cualquier momento </a:t>
            </a:r>
            <a:r>
              <a:rPr lang="es-MX" dirty="0" smtClean="0"/>
              <a:t>Cupones que </a:t>
            </a:r>
            <a:r>
              <a:rPr lang="es-MX" dirty="0"/>
              <a:t>funcionan como títulos intercambiables por los productos y servicios que comercialice a razón de $1 (un peso 00/100 MN) por cada unidad en el valor monetario del </a:t>
            </a:r>
            <a:r>
              <a:rPr lang="es-MX" dirty="0" err="1" smtClean="0"/>
              <a:t>Cuón</a:t>
            </a:r>
            <a:r>
              <a:rPr lang="es-MX" dirty="0" smtClean="0"/>
              <a:t> en </a:t>
            </a:r>
            <a:r>
              <a:rPr lang="es-MX" dirty="0"/>
              <a:t>cuestión. El </a:t>
            </a:r>
            <a:r>
              <a:rPr lang="es-MX" dirty="0" smtClean="0"/>
              <a:t>Comercio puede </a:t>
            </a:r>
            <a:r>
              <a:rPr lang="es-MX" dirty="0"/>
              <a:t>condicionar la redención </a:t>
            </a:r>
            <a:r>
              <a:rPr lang="es-MX" dirty="0" smtClean="0"/>
              <a:t>de los </a:t>
            </a:r>
            <a:r>
              <a:rPr lang="es-MX" dirty="0" err="1" smtClean="0"/>
              <a:t>Cuónes</a:t>
            </a:r>
            <a:r>
              <a:rPr lang="es-MX" dirty="0" smtClean="0"/>
              <a:t> a </a:t>
            </a:r>
            <a:r>
              <a:rPr lang="es-MX" dirty="0"/>
              <a:t>un consumo mínimo, productos específicos o períodos delimitados de </a:t>
            </a:r>
            <a:r>
              <a:rPr lang="es-MX" dirty="0" smtClean="0"/>
              <a:t>validez a través de una descripción de texto abierto. </a:t>
            </a:r>
            <a:r>
              <a:rPr lang="es-MX" dirty="0"/>
              <a:t>El número de </a:t>
            </a:r>
            <a:r>
              <a:rPr lang="es-MX" dirty="0" err="1" smtClean="0"/>
              <a:t>Cuónes</a:t>
            </a:r>
            <a:r>
              <a:rPr lang="es-MX" dirty="0" smtClean="0"/>
              <a:t>, </a:t>
            </a:r>
            <a:r>
              <a:rPr lang="es-MX" dirty="0"/>
              <a:t>el valor monetario de cada uno y las condiciones de redención quedan en la completa libertad del </a:t>
            </a:r>
            <a:r>
              <a:rPr lang="es-MX" dirty="0" smtClean="0"/>
              <a:t>Comercio </a:t>
            </a:r>
            <a:r>
              <a:rPr lang="es-MX" dirty="0"/>
              <a:t>para </a:t>
            </a:r>
            <a:r>
              <a:rPr lang="es-MX" dirty="0" smtClean="0"/>
              <a:t>determinarlos</a:t>
            </a:r>
            <a:endParaRPr lang="es-MX" b="0" dirty="0" smtClean="0">
              <a:effectLst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34394" y="3621312"/>
            <a:ext cx="171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800" dirty="0" smtClean="0"/>
              <a:t>Publicación de Cupones</a:t>
            </a:r>
            <a:r>
              <a:rPr lang="es-MX" sz="800" dirty="0" smtClean="0">
                <a:solidFill>
                  <a:schemeClr val="bg1">
                    <a:lumMod val="85000"/>
                  </a:schemeClr>
                </a:solidFill>
              </a:rPr>
              <a:t>(1/2)</a:t>
            </a:r>
            <a:endParaRPr lang="es-MX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1527171" y="3983435"/>
            <a:ext cx="555423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26456" y="3941643"/>
            <a:ext cx="8691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>
                <a:solidFill>
                  <a:schemeClr val="tx1"/>
                </a:solidFill>
              </a:rPr>
              <a:t>Cantidad de Cupones:</a:t>
            </a:r>
            <a:endParaRPr lang="es-MX" sz="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1529085" y="4135718"/>
            <a:ext cx="553509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$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26456" y="4093926"/>
            <a:ext cx="10599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>
                <a:solidFill>
                  <a:schemeClr val="tx1"/>
                </a:solidFill>
              </a:rPr>
              <a:t>Valor monetario por Cupón:</a:t>
            </a:r>
            <a:endParaRPr lang="es-MX" sz="6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523084" y="4434679"/>
            <a:ext cx="1559510" cy="457430"/>
          </a:xfrm>
          <a:prstGeom prst="roundRect">
            <a:avLst>
              <a:gd name="adj" fmla="val 3826"/>
            </a:avLst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24543" y="4244267"/>
            <a:ext cx="5693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/>
              <a:t>Descripción:</a:t>
            </a:r>
            <a:endParaRPr lang="es-MX" sz="6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09906" y="1277843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Comercios</a:t>
            </a:r>
          </a:p>
        </p:txBody>
      </p:sp>
      <p:sp>
        <p:nvSpPr>
          <p:cNvPr id="86" name="CuadroTexto 85">
            <a:hlinkClick r:id="rId4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523084" y="1494126"/>
            <a:ext cx="758492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err="1" smtClean="0">
                <a:solidFill>
                  <a:schemeClr val="tx1"/>
                </a:solidFill>
              </a:rPr>
              <a:t>Promos</a:t>
            </a:r>
            <a:r>
              <a:rPr lang="es-MX" sz="400" dirty="0" smtClean="0">
                <a:solidFill>
                  <a:schemeClr val="tx1"/>
                </a:solidFill>
              </a:rPr>
              <a:t> Entregadas: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91" name="Rectángulo redondeado 90"/>
          <p:cNvSpPr/>
          <p:nvPr/>
        </p:nvSpPr>
        <p:spPr>
          <a:xfrm>
            <a:off x="523084" y="1674840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Publicar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529203" y="1862173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Validar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94" name="Rectángulo redondeado 93"/>
          <p:cNvSpPr/>
          <p:nvPr/>
        </p:nvSpPr>
        <p:spPr>
          <a:xfrm>
            <a:off x="523084" y="4983158"/>
            <a:ext cx="367280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Publicar</a:t>
            </a:r>
            <a:endParaRPr lang="es-MX" sz="400" dirty="0">
              <a:solidFill>
                <a:schemeClr val="tx1"/>
              </a:solidFill>
            </a:endParaRPr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5"/>
          <a:srcRect l="26741" t="15186" r="31037" b="26296"/>
          <a:stretch/>
        </p:blipFill>
        <p:spPr>
          <a:xfrm>
            <a:off x="1849767" y="1728182"/>
            <a:ext cx="91902" cy="1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1.4 </a:t>
            </a:r>
            <a:r>
              <a:rPr lang="es-MX" dirty="0"/>
              <a:t>- Adjudicación de </a:t>
            </a:r>
            <a:r>
              <a:rPr lang="es-MX" dirty="0" smtClean="0"/>
              <a:t>Cupones</a:t>
            </a:r>
            <a:endParaRPr lang="es-MX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53" name="Subtítulo 2"/>
          <p:cNvSpPr txBox="1">
            <a:spLocks/>
          </p:cNvSpPr>
          <p:nvPr/>
        </p:nvSpPr>
        <p:spPr>
          <a:xfrm>
            <a:off x="5753216" y="1076137"/>
            <a:ext cx="3396343" cy="5064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Una vez que un </a:t>
            </a:r>
            <a:r>
              <a:rPr lang="es-MX" dirty="0" err="1" smtClean="0"/>
              <a:t>Cuón</a:t>
            </a:r>
            <a:r>
              <a:rPr lang="es-MX" dirty="0" smtClean="0"/>
              <a:t> ha </a:t>
            </a:r>
            <a:r>
              <a:rPr lang="es-MX" dirty="0"/>
              <a:t>sido publicado, aparece accesible en la Aplicación para </a:t>
            </a:r>
            <a:r>
              <a:rPr lang="es-MX" dirty="0" smtClean="0"/>
              <a:t>Consumidores. La misma Aplicación les da la posibilidad de adjudicarse cualquier </a:t>
            </a:r>
            <a:r>
              <a:rPr lang="es-MX" dirty="0" err="1" smtClean="0"/>
              <a:t>Cuón</a:t>
            </a:r>
            <a:r>
              <a:rPr lang="es-MX" dirty="0" smtClean="0"/>
              <a:t>. Los Bonos permanecerán accesibles a </a:t>
            </a:r>
            <a:r>
              <a:rPr lang="es-MX" dirty="0"/>
              <a:t>los Consumidores </a:t>
            </a:r>
            <a:r>
              <a:rPr lang="es-MX" dirty="0" smtClean="0"/>
              <a:t>hasta que el número de Cupones determinado por el Comercio haya sido agotado. Al adjudicarse un </a:t>
            </a:r>
            <a:r>
              <a:rPr lang="es-MX" dirty="0" err="1" smtClean="0"/>
              <a:t>Cuón</a:t>
            </a:r>
            <a:r>
              <a:rPr lang="es-MX" dirty="0" smtClean="0"/>
              <a:t>, el Consumidor obtiene de su Aplicación un código para validarlo en el punto de venta del Negocio Registrado al realizar una compra.</a:t>
            </a:r>
            <a:endParaRPr lang="es-MX" b="0" dirty="0" smtClean="0">
              <a:effectLst/>
            </a:endParaRPr>
          </a:p>
        </p:txBody>
      </p:sp>
      <p:sp>
        <p:nvSpPr>
          <p:cNvPr id="74" name="Rectángulo 73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Rectángulo 74"/>
          <p:cNvSpPr>
            <a:spLocks noChangeAspect="1"/>
          </p:cNvSpPr>
          <p:nvPr/>
        </p:nvSpPr>
        <p:spPr>
          <a:xfrm>
            <a:off x="3148949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7" name="Conector angular 76"/>
          <p:cNvCxnSpPr>
            <a:endCxn id="74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74" idx="3"/>
            <a:endCxn id="75" idx="1"/>
          </p:cNvCxnSpPr>
          <p:nvPr/>
        </p:nvCxnSpPr>
        <p:spPr>
          <a:xfrm flipV="1">
            <a:off x="2194637" y="2150194"/>
            <a:ext cx="954312" cy="23387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28044" y="3608612"/>
            <a:ext cx="17195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/>
              <a:t>Buscar </a:t>
            </a:r>
            <a:r>
              <a:rPr lang="es-MX" sz="800" b="1" dirty="0" err="1" smtClean="0"/>
              <a:t>Cuónes</a:t>
            </a:r>
            <a:endParaRPr lang="es-MX" sz="800" b="1" dirty="0" smtClean="0"/>
          </a:p>
        </p:txBody>
      </p:sp>
      <p:sp>
        <p:nvSpPr>
          <p:cNvPr id="115" name="CuadroTexto 114"/>
          <p:cNvSpPr txBox="1"/>
          <p:nvPr/>
        </p:nvSpPr>
        <p:spPr>
          <a:xfrm>
            <a:off x="3168858" y="3571487"/>
            <a:ext cx="175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Descripción del Cupón</a:t>
            </a:r>
          </a:p>
          <a:p>
            <a:pPr algn="ctr"/>
            <a:endParaRPr lang="es-MX" sz="800" dirty="0"/>
          </a:p>
          <a:p>
            <a:pPr algn="ctr"/>
            <a:r>
              <a:rPr lang="es-MX" sz="800" dirty="0" smtClean="0"/>
              <a:t>Este Bono es un Cupón con valor monetario de $50, en compras mínimas de $200.</a:t>
            </a:r>
          </a:p>
          <a:p>
            <a:pPr algn="ctr"/>
            <a:r>
              <a:rPr lang="es-MX" sz="800" dirty="0" smtClean="0"/>
              <a:t>Válido del 1 al 31 </a:t>
            </a:r>
            <a:r>
              <a:rPr lang="es-MX" sz="800" dirty="0"/>
              <a:t>de agosto </a:t>
            </a:r>
            <a:endParaRPr lang="es-MX" sz="800" dirty="0" smtClean="0"/>
          </a:p>
          <a:p>
            <a:pPr algn="ctr"/>
            <a:endParaRPr lang="es-MX" sz="800" dirty="0" smtClean="0"/>
          </a:p>
          <a:p>
            <a:endParaRPr lang="es-MX" sz="800" u="sng" dirty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</p:txBody>
      </p:sp>
      <p:sp>
        <p:nvSpPr>
          <p:cNvPr id="116" name="Rectángulo 115"/>
          <p:cNvSpPr>
            <a:spLocks noChangeAspect="1"/>
          </p:cNvSpPr>
          <p:nvPr/>
        </p:nvSpPr>
        <p:spPr>
          <a:xfrm>
            <a:off x="3148162" y="3587371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Rectángulo redondeado 141"/>
          <p:cNvSpPr/>
          <p:nvPr/>
        </p:nvSpPr>
        <p:spPr>
          <a:xfrm>
            <a:off x="517662" y="3897310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500" b="1" dirty="0" smtClean="0">
                <a:solidFill>
                  <a:schemeClr val="tx1"/>
                </a:solidFill>
              </a:rPr>
              <a:t>      </a:t>
            </a:r>
            <a:r>
              <a:rPr lang="es-MX" sz="500" b="1" dirty="0" err="1" smtClean="0">
                <a:solidFill>
                  <a:schemeClr val="tx1"/>
                </a:solidFill>
              </a:rPr>
              <a:t>Capeltic</a:t>
            </a:r>
            <a:r>
              <a:rPr lang="es-MX" sz="500" b="1" dirty="0" smtClean="0">
                <a:solidFill>
                  <a:schemeClr val="tx1"/>
                </a:solidFill>
              </a:rPr>
              <a:t> | VP $50 | </a:t>
            </a:r>
            <a:r>
              <a:rPr lang="es-MX" sz="500" b="1" u="sng" dirty="0">
                <a:solidFill>
                  <a:schemeClr val="accent1"/>
                </a:solidFill>
              </a:rPr>
              <a:t>Descripción</a:t>
            </a:r>
            <a:r>
              <a:rPr lang="es-MX" sz="500" b="1" dirty="0" smtClean="0">
                <a:solidFill>
                  <a:schemeClr val="tx1"/>
                </a:solidFill>
              </a:rPr>
              <a:t> | </a:t>
            </a:r>
            <a:r>
              <a:rPr lang="es-MX" sz="500" b="1" u="sng" dirty="0" smtClean="0">
                <a:solidFill>
                  <a:schemeClr val="accent1"/>
                </a:solidFill>
              </a:rPr>
              <a:t>Seleccionar</a:t>
            </a:r>
            <a:endParaRPr lang="es-MX" sz="500" b="1" u="sng" dirty="0">
              <a:solidFill>
                <a:schemeClr val="accent1"/>
              </a:solidFill>
            </a:endParaRPr>
          </a:p>
        </p:txBody>
      </p:sp>
      <p:sp>
        <p:nvSpPr>
          <p:cNvPr id="143" name="Rectángulo redondeado 142"/>
          <p:cNvSpPr/>
          <p:nvPr/>
        </p:nvSpPr>
        <p:spPr>
          <a:xfrm>
            <a:off x="517662" y="4084598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500" b="1" dirty="0" smtClean="0">
                <a:solidFill>
                  <a:schemeClr val="tx1"/>
                </a:solidFill>
              </a:rPr>
              <a:t>      </a:t>
            </a:r>
            <a:r>
              <a:rPr lang="es-MX" sz="500" b="1" dirty="0" err="1" smtClean="0">
                <a:solidFill>
                  <a:schemeClr val="tx1"/>
                </a:solidFill>
              </a:rPr>
              <a:t>Xapontic</a:t>
            </a:r>
            <a:r>
              <a:rPr lang="es-MX" sz="500" b="1" dirty="0" smtClean="0">
                <a:solidFill>
                  <a:schemeClr val="tx1"/>
                </a:solidFill>
              </a:rPr>
              <a:t> | VP $30 | </a:t>
            </a:r>
            <a:r>
              <a:rPr lang="es-MX" sz="500" b="1" u="sng" dirty="0">
                <a:solidFill>
                  <a:schemeClr val="accent1"/>
                </a:solidFill>
              </a:rPr>
              <a:t>Descripción</a:t>
            </a:r>
            <a:r>
              <a:rPr lang="es-MX" sz="500" b="1" dirty="0" smtClean="0">
                <a:solidFill>
                  <a:schemeClr val="tx1"/>
                </a:solidFill>
              </a:rPr>
              <a:t> | </a:t>
            </a:r>
            <a:r>
              <a:rPr lang="es-MX" sz="500" b="1" u="sng" dirty="0" smtClean="0">
                <a:solidFill>
                  <a:schemeClr val="accent1"/>
                </a:solidFill>
              </a:rPr>
              <a:t>Seleccionar</a:t>
            </a:r>
            <a:endParaRPr lang="es-MX" sz="500" b="1" u="sng" dirty="0">
              <a:solidFill>
                <a:schemeClr val="accent1"/>
              </a:solidFill>
            </a:endParaRPr>
          </a:p>
        </p:txBody>
      </p:sp>
      <p:sp>
        <p:nvSpPr>
          <p:cNvPr id="144" name="Rectángulo redondeado 143"/>
          <p:cNvSpPr/>
          <p:nvPr/>
        </p:nvSpPr>
        <p:spPr>
          <a:xfrm>
            <a:off x="517662" y="4268720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500" b="1" dirty="0" smtClean="0">
                <a:solidFill>
                  <a:schemeClr val="tx1"/>
                </a:solidFill>
              </a:rPr>
              <a:t>      </a:t>
            </a:r>
            <a:r>
              <a:rPr lang="es-MX" sz="500" b="1" dirty="0" err="1" smtClean="0">
                <a:solidFill>
                  <a:schemeClr val="tx1"/>
                </a:solidFill>
              </a:rPr>
              <a:t>Chabnichi</a:t>
            </a:r>
            <a:r>
              <a:rPr lang="es-MX" sz="500" b="1" dirty="0" smtClean="0">
                <a:solidFill>
                  <a:schemeClr val="tx1"/>
                </a:solidFill>
              </a:rPr>
              <a:t> | VP $20 | </a:t>
            </a:r>
            <a:r>
              <a:rPr lang="es-MX" sz="500" b="1" u="sng" dirty="0">
                <a:solidFill>
                  <a:schemeClr val="accent1"/>
                </a:solidFill>
              </a:rPr>
              <a:t>Descripción</a:t>
            </a:r>
            <a:r>
              <a:rPr lang="es-MX" sz="500" b="1" dirty="0" smtClean="0">
                <a:solidFill>
                  <a:schemeClr val="tx1"/>
                </a:solidFill>
              </a:rPr>
              <a:t> | </a:t>
            </a:r>
            <a:r>
              <a:rPr lang="es-MX" sz="500" b="1" u="sng" dirty="0" smtClean="0">
                <a:solidFill>
                  <a:schemeClr val="accent1"/>
                </a:solidFill>
              </a:rPr>
              <a:t>Seleccionar</a:t>
            </a:r>
            <a:endParaRPr lang="es-MX" sz="500" b="1" u="sng" dirty="0">
              <a:solidFill>
                <a:schemeClr val="accent1"/>
              </a:solidFill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3178668" y="1281720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Clientes Registrados</a:t>
            </a:r>
          </a:p>
        </p:txBody>
      </p:sp>
      <p:sp>
        <p:nvSpPr>
          <p:cNvPr id="149" name="Rectángulo redondeado 148"/>
          <p:cNvSpPr/>
          <p:nvPr/>
        </p:nvSpPr>
        <p:spPr>
          <a:xfrm>
            <a:off x="3260982" y="1516817"/>
            <a:ext cx="783968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Consumos Gratuitos$0.00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157" name="Rectángulo redondeado 156"/>
          <p:cNvSpPr/>
          <p:nvPr/>
        </p:nvSpPr>
        <p:spPr>
          <a:xfrm>
            <a:off x="3257243" y="1694733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500" b="1" dirty="0">
                <a:solidFill>
                  <a:schemeClr val="tx1"/>
                </a:solidFill>
              </a:rPr>
              <a:t> </a:t>
            </a:r>
            <a:r>
              <a:rPr lang="es-MX" sz="500" b="1" dirty="0" err="1">
                <a:solidFill>
                  <a:schemeClr val="tx1"/>
                </a:solidFill>
              </a:rPr>
              <a:t>Capeltic</a:t>
            </a:r>
            <a:r>
              <a:rPr lang="es-MX" sz="500" b="1" dirty="0">
                <a:solidFill>
                  <a:schemeClr val="tx1"/>
                </a:solidFill>
              </a:rPr>
              <a:t> | VP $50 | </a:t>
            </a:r>
            <a:r>
              <a:rPr lang="es-MX" sz="500" b="1" u="sng" dirty="0">
                <a:solidFill>
                  <a:schemeClr val="accent1"/>
                </a:solidFill>
              </a:rPr>
              <a:t>Descripción</a:t>
            </a:r>
            <a:r>
              <a:rPr lang="es-MX" sz="500" b="1" dirty="0">
                <a:solidFill>
                  <a:schemeClr val="tx1"/>
                </a:solidFill>
              </a:rPr>
              <a:t> | Código: NK7G30  </a:t>
            </a:r>
          </a:p>
        </p:txBody>
      </p:sp>
      <p:pic>
        <p:nvPicPr>
          <p:cNvPr id="228" name="Picture 2" descr="Resultado de imagen para usu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6" y="9137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12" descr="Resultado de imagen para celula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53" y="96470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Rectángulo 229"/>
          <p:cNvSpPr>
            <a:spLocks noChangeAspect="1"/>
          </p:cNvSpPr>
          <p:nvPr/>
        </p:nvSpPr>
        <p:spPr>
          <a:xfrm>
            <a:off x="394637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CuadroTexto 230"/>
          <p:cNvSpPr txBox="1"/>
          <p:nvPr/>
        </p:nvSpPr>
        <p:spPr>
          <a:xfrm>
            <a:off x="439637" y="1250194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Consumidores</a:t>
            </a:r>
          </a:p>
        </p:txBody>
      </p:sp>
      <p:sp>
        <p:nvSpPr>
          <p:cNvPr id="54" name="CuadroTexto 53">
            <a:hlinkClick r:id="rId4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520519" y="1490025"/>
            <a:ext cx="769821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Consumos Gratuitos: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516035" y="1674133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Buscar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-1564617" y="2392865"/>
            <a:ext cx="1571885" cy="1617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/>
          <a:srcRect l="26741" t="15186" r="31037" b="26296"/>
          <a:stretch/>
        </p:blipFill>
        <p:spPr>
          <a:xfrm>
            <a:off x="1849767" y="1728182"/>
            <a:ext cx="91902" cy="127372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 rotWithShape="1">
          <a:blip r:embed="rId5"/>
          <a:srcRect l="26741" t="15186" r="31037" b="26296"/>
          <a:stretch/>
        </p:blipFill>
        <p:spPr>
          <a:xfrm>
            <a:off x="1919968" y="3951987"/>
            <a:ext cx="91902" cy="127372"/>
          </a:xfrm>
          <a:prstGeom prst="rect">
            <a:avLst/>
          </a:prstGeom>
        </p:spPr>
      </p:pic>
      <p:cxnSp>
        <p:nvCxnSpPr>
          <p:cNvPr id="61" name="Conector angular 60"/>
          <p:cNvCxnSpPr>
            <a:stCxn id="74" idx="3"/>
            <a:endCxn id="116" idx="1"/>
          </p:cNvCxnSpPr>
          <p:nvPr/>
        </p:nvCxnSpPr>
        <p:spPr>
          <a:xfrm flipV="1">
            <a:off x="2194637" y="4487371"/>
            <a:ext cx="95352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redondeado 63"/>
          <p:cNvSpPr/>
          <p:nvPr/>
        </p:nvSpPr>
        <p:spPr>
          <a:xfrm>
            <a:off x="3257243" y="1875001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Buscar Cupones</a:t>
            </a:r>
            <a:endParaRPr lang="es-MX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1.5 </a:t>
            </a:r>
            <a:r>
              <a:rPr lang="es-MX" dirty="0"/>
              <a:t>- Validación de </a:t>
            </a:r>
            <a:r>
              <a:rPr lang="es-MX" dirty="0" smtClean="0"/>
              <a:t>Cupones</a:t>
            </a:r>
            <a:endParaRPr lang="es-MX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53" name="Subtítulo 2"/>
          <p:cNvSpPr txBox="1">
            <a:spLocks/>
          </p:cNvSpPr>
          <p:nvPr/>
        </p:nvSpPr>
        <p:spPr>
          <a:xfrm>
            <a:off x="5606572" y="1076136"/>
            <a:ext cx="3542987" cy="5781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Una vez que un </a:t>
            </a:r>
            <a:r>
              <a:rPr lang="es-MX" dirty="0" smtClean="0"/>
              <a:t>Consumidor se </a:t>
            </a:r>
            <a:r>
              <a:rPr lang="es-MX" dirty="0"/>
              <a:t>ha adjudicado algún </a:t>
            </a:r>
            <a:r>
              <a:rPr lang="es-MX" dirty="0" smtClean="0"/>
              <a:t>Cupón, </a:t>
            </a:r>
            <a:r>
              <a:rPr lang="es-MX" dirty="0"/>
              <a:t>puede validarlo exclusivamente con el </a:t>
            </a:r>
            <a:r>
              <a:rPr lang="es-MX" dirty="0" smtClean="0"/>
              <a:t>Comercio que </a:t>
            </a:r>
            <a:r>
              <a:rPr lang="es-MX" dirty="0"/>
              <a:t>lo publicó, siempre que cumpla con las condiciones de validación definidas en la publicación. La validación se da a través del código en posesión del </a:t>
            </a:r>
            <a:r>
              <a:rPr lang="es-MX" dirty="0" smtClean="0"/>
              <a:t>Consumidor, </a:t>
            </a:r>
            <a:r>
              <a:rPr lang="es-MX" dirty="0"/>
              <a:t>que le da derecho a utilizarlo como forma de pago a razón de $1.00 (un peso 00/100 MN) por cada unidad definida en el valor monetario del </a:t>
            </a:r>
            <a:r>
              <a:rPr lang="es-MX" dirty="0" smtClean="0"/>
              <a:t>Cupón. </a:t>
            </a:r>
            <a:r>
              <a:rPr lang="es-MX" dirty="0"/>
              <a:t>La Aplicación para </a:t>
            </a:r>
            <a:r>
              <a:rPr lang="es-MX" dirty="0" smtClean="0"/>
              <a:t>Comercios, </a:t>
            </a:r>
            <a:r>
              <a:rPr lang="es-MX" dirty="0"/>
              <a:t>que debe encontrarse accesible en el punto de venta, le permite al </a:t>
            </a:r>
            <a:r>
              <a:rPr lang="es-MX" dirty="0" smtClean="0"/>
              <a:t>Comercio verificar </a:t>
            </a:r>
            <a:r>
              <a:rPr lang="es-MX" dirty="0"/>
              <a:t>la validez del código </a:t>
            </a:r>
            <a:r>
              <a:rPr lang="es-MX" dirty="0" smtClean="0"/>
              <a:t>del Cupón y </a:t>
            </a:r>
            <a:r>
              <a:rPr lang="es-MX" dirty="0"/>
              <a:t>la información completa del </a:t>
            </a:r>
            <a:r>
              <a:rPr lang="es-MX" dirty="0" smtClean="0"/>
              <a:t>mismo. </a:t>
            </a:r>
            <a:r>
              <a:rPr lang="es-MX" dirty="0"/>
              <a:t>Al realizarse la validación, la Plataforma actualiza </a:t>
            </a:r>
            <a:r>
              <a:rPr lang="es-MX" dirty="0" smtClean="0"/>
              <a:t>2 atributos</a:t>
            </a:r>
            <a:r>
              <a:rPr lang="es-MX" dirty="0"/>
              <a:t>: por un lado añade el valor del </a:t>
            </a:r>
            <a:r>
              <a:rPr lang="es-MX" dirty="0" smtClean="0"/>
              <a:t>Cupón validado </a:t>
            </a:r>
            <a:r>
              <a:rPr lang="es-MX" dirty="0"/>
              <a:t>a la cuenta de </a:t>
            </a:r>
            <a:r>
              <a:rPr lang="es-MX" dirty="0" smtClean="0"/>
              <a:t>Consumos Gratuitos del Consumidor; </a:t>
            </a:r>
            <a:r>
              <a:rPr lang="es-MX" dirty="0"/>
              <a:t>por otro, abona esa misma cantidad a la cuenta de </a:t>
            </a:r>
            <a:r>
              <a:rPr lang="es-MX" dirty="0" err="1" smtClean="0"/>
              <a:t>Promos</a:t>
            </a:r>
            <a:r>
              <a:rPr lang="es-MX" dirty="0" smtClean="0"/>
              <a:t> Entregadas del Comercio.</a:t>
            </a:r>
            <a:endParaRPr lang="es-MX" b="0" dirty="0" smtClean="0">
              <a:effectLst/>
            </a:endParaRPr>
          </a:p>
        </p:txBody>
      </p:sp>
      <p:sp>
        <p:nvSpPr>
          <p:cNvPr id="14" name="Rectángulo 13"/>
          <p:cNvSpPr>
            <a:spLocks noChangeAspect="1"/>
          </p:cNvSpPr>
          <p:nvPr/>
        </p:nvSpPr>
        <p:spPr>
          <a:xfrm>
            <a:off x="3946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>
            <a:spLocks noChangeAspect="1"/>
          </p:cNvSpPr>
          <p:nvPr/>
        </p:nvSpPr>
        <p:spPr>
          <a:xfrm>
            <a:off x="3148949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6" name="Conector angular 15"/>
          <p:cNvCxnSpPr>
            <a:stCxn id="101" idx="2"/>
            <a:endCxn id="14" idx="0"/>
          </p:cNvCxnSpPr>
          <p:nvPr/>
        </p:nvCxnSpPr>
        <p:spPr>
          <a:xfrm rot="5400000">
            <a:off x="1025521" y="3319311"/>
            <a:ext cx="538765" cy="5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4" idx="3"/>
            <a:endCxn id="15" idx="1"/>
          </p:cNvCxnSpPr>
          <p:nvPr/>
        </p:nvCxnSpPr>
        <p:spPr>
          <a:xfrm flipV="1">
            <a:off x="2194637" y="2150194"/>
            <a:ext cx="954312" cy="23387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28044" y="3608612"/>
            <a:ext cx="1719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800" dirty="0" smtClean="0"/>
              <a:t>Validación de Cupones</a:t>
            </a:r>
            <a:endParaRPr lang="es-MX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101331" y="3831152"/>
            <a:ext cx="981264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>
                <a:solidFill>
                  <a:schemeClr val="tx1"/>
                </a:solidFill>
              </a:rPr>
              <a:t>NK7G30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26456" y="3789360"/>
            <a:ext cx="73449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>
                <a:solidFill>
                  <a:schemeClr val="tx1"/>
                </a:solidFill>
              </a:rPr>
              <a:t>Ingrese el código:</a:t>
            </a:r>
            <a:endParaRPr lang="es-MX" sz="6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839242" y="3976485"/>
            <a:ext cx="83059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 smtClean="0">
                <a:solidFill>
                  <a:schemeClr val="tx1"/>
                </a:solidFill>
              </a:rPr>
              <a:t>Aceptar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3199562" y="1283025"/>
            <a:ext cx="1719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800" dirty="0" smtClean="0"/>
              <a:t>Validación de Bonos</a:t>
            </a:r>
            <a:endParaRPr lang="es-MX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3171449" y="1470916"/>
            <a:ext cx="175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Este Bono es un Vale por Productos con valor monetario de $50, en compras mínimas de $200.</a:t>
            </a:r>
          </a:p>
          <a:p>
            <a:pPr algn="ctr"/>
            <a:r>
              <a:rPr lang="es-MX" sz="800" dirty="0" smtClean="0"/>
              <a:t>Válido del 1 al 31 </a:t>
            </a:r>
            <a:r>
              <a:rPr lang="es-MX" sz="800" dirty="0"/>
              <a:t>de agosto </a:t>
            </a:r>
            <a:endParaRPr lang="es-MX" sz="800" u="sng" dirty="0">
              <a:solidFill>
                <a:srgbClr val="00B0F0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3596414" y="2354261"/>
            <a:ext cx="830596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 smtClean="0">
                <a:solidFill>
                  <a:schemeClr val="tx1"/>
                </a:solidFill>
              </a:rPr>
              <a:t>Validar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>
            <a:spLocks noChangeAspect="1"/>
          </p:cNvSpPr>
          <p:nvPr/>
        </p:nvSpPr>
        <p:spPr>
          <a:xfrm>
            <a:off x="3148417" y="3608612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3163155" y="3636261"/>
            <a:ext cx="175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Comercios</a:t>
            </a:r>
          </a:p>
          <a:p>
            <a:endParaRPr lang="es-MX" sz="800" dirty="0" smtClean="0"/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  <a:p>
            <a:endParaRPr lang="es-MX" sz="800" u="sng" dirty="0">
              <a:solidFill>
                <a:srgbClr val="00B0F0"/>
              </a:solidFill>
            </a:endParaRPr>
          </a:p>
          <a:p>
            <a:endParaRPr lang="es-MX" sz="800" u="sng" dirty="0" smtClean="0">
              <a:solidFill>
                <a:srgbClr val="00B0F0"/>
              </a:solidFill>
            </a:endParaRPr>
          </a:p>
        </p:txBody>
      </p:sp>
      <p:pic>
        <p:nvPicPr>
          <p:cNvPr id="99" name="Picture 12" descr="Resultado de imagen para tiend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" y="93233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Resultado de imagen para monitor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47" y="97764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ángulo 100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409906" y="1277843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Comercios</a:t>
            </a:r>
          </a:p>
        </p:txBody>
      </p:sp>
      <p:cxnSp>
        <p:nvCxnSpPr>
          <p:cNvPr id="113" name="Conector angular 112"/>
          <p:cNvCxnSpPr>
            <a:stCxn id="15" idx="2"/>
            <a:endCxn id="87" idx="0"/>
          </p:cNvCxnSpPr>
          <p:nvPr/>
        </p:nvCxnSpPr>
        <p:spPr>
          <a:xfrm rot="5400000">
            <a:off x="3769474" y="3329137"/>
            <a:ext cx="558418" cy="5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Resultado de imagen para usuar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30" y="552388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Resultado de imagen para celular dibu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17" y="55748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ángulo 115"/>
          <p:cNvSpPr>
            <a:spLocks noChangeAspect="1"/>
          </p:cNvSpPr>
          <p:nvPr/>
        </p:nvSpPr>
        <p:spPr>
          <a:xfrm>
            <a:off x="3148417" y="5877163"/>
            <a:ext cx="1800000" cy="87500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3193320" y="5885171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Consumidores</a:t>
            </a:r>
          </a:p>
        </p:txBody>
      </p:sp>
      <p:sp>
        <p:nvSpPr>
          <p:cNvPr id="63" name="CuadroTexto 62">
            <a:hlinkClick r:id="rId6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504294" y="1497197"/>
            <a:ext cx="758492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err="1" smtClean="0">
                <a:solidFill>
                  <a:schemeClr val="tx1"/>
                </a:solidFill>
              </a:rPr>
              <a:t>Promos</a:t>
            </a:r>
            <a:r>
              <a:rPr lang="es-MX" sz="400" dirty="0" smtClean="0">
                <a:solidFill>
                  <a:schemeClr val="tx1"/>
                </a:solidFill>
              </a:rPr>
              <a:t> Entregadas: $0.00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504294" y="1677911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Publicar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510413" y="1865244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Validar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7"/>
          <a:srcRect l="26741" t="15186" r="31037" b="26296"/>
          <a:stretch/>
        </p:blipFill>
        <p:spPr>
          <a:xfrm>
            <a:off x="1852775" y="1929276"/>
            <a:ext cx="91902" cy="127372"/>
          </a:xfrm>
          <a:prstGeom prst="rect">
            <a:avLst/>
          </a:prstGeom>
        </p:spPr>
      </p:pic>
      <p:sp>
        <p:nvSpPr>
          <p:cNvPr id="69" name="Elipse 68"/>
          <p:cNvSpPr/>
          <p:nvPr/>
        </p:nvSpPr>
        <p:spPr>
          <a:xfrm>
            <a:off x="3245218" y="3870817"/>
            <a:ext cx="735075" cy="225014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3163155" y="3635785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Comercios</a:t>
            </a:r>
          </a:p>
        </p:txBody>
      </p:sp>
      <p:sp>
        <p:nvSpPr>
          <p:cNvPr id="71" name="Rectángulo redondeado 70"/>
          <p:cNvSpPr/>
          <p:nvPr/>
        </p:nvSpPr>
        <p:spPr>
          <a:xfrm>
            <a:off x="3226224" y="3901154"/>
            <a:ext cx="777882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err="1" smtClean="0">
                <a:solidFill>
                  <a:schemeClr val="tx1"/>
                </a:solidFill>
              </a:rPr>
              <a:t>Promos</a:t>
            </a:r>
            <a:r>
              <a:rPr lang="es-MX" sz="400" dirty="0" smtClean="0">
                <a:solidFill>
                  <a:schemeClr val="tx1"/>
                </a:solidFill>
              </a:rPr>
              <a:t> Entregadas: $50.00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3226224" y="4081868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Publicar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73" name="Rectángulo redondeado 72"/>
          <p:cNvSpPr/>
          <p:nvPr/>
        </p:nvSpPr>
        <p:spPr>
          <a:xfrm>
            <a:off x="3232343" y="4269201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" dirty="0" smtClean="0">
                <a:solidFill>
                  <a:schemeClr val="tx1"/>
                </a:solidFill>
              </a:rPr>
              <a:t>Validar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 rotWithShape="1">
          <a:blip r:embed="rId7"/>
          <a:srcRect l="26741" t="15186" r="31037" b="26296"/>
          <a:stretch/>
        </p:blipFill>
        <p:spPr>
          <a:xfrm>
            <a:off x="4574705" y="4333233"/>
            <a:ext cx="91902" cy="127372"/>
          </a:xfrm>
          <a:prstGeom prst="rect">
            <a:avLst/>
          </a:prstGeom>
        </p:spPr>
      </p:pic>
      <p:sp>
        <p:nvSpPr>
          <p:cNvPr id="75" name="Rectángulo 74"/>
          <p:cNvSpPr>
            <a:spLocks noChangeAspect="1"/>
          </p:cNvSpPr>
          <p:nvPr/>
        </p:nvSpPr>
        <p:spPr>
          <a:xfrm>
            <a:off x="3150537" y="3588959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3164218" y="3634974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Comercios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3205271" y="4542548"/>
            <a:ext cx="1571885" cy="1617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3193369" y="5885171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Aplicación para Consumidores</a:t>
            </a:r>
          </a:p>
        </p:txBody>
      </p:sp>
      <p:sp>
        <p:nvSpPr>
          <p:cNvPr id="84" name="Rectángulo redondeado 83"/>
          <p:cNvSpPr/>
          <p:nvPr/>
        </p:nvSpPr>
        <p:spPr>
          <a:xfrm>
            <a:off x="3274251" y="6125002"/>
            <a:ext cx="792924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Consumos Gratuitos: $50.00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129" name="Rectángulo redondeado 128"/>
          <p:cNvSpPr/>
          <p:nvPr/>
        </p:nvSpPr>
        <p:spPr>
          <a:xfrm>
            <a:off x="3269767" y="6309110"/>
            <a:ext cx="1551406" cy="138344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Buscar Cupones</a:t>
            </a:r>
            <a:endParaRPr lang="es-MX" sz="600" dirty="0">
              <a:solidFill>
                <a:schemeClr val="tx1"/>
              </a:solidFill>
            </a:endParaRPr>
          </a:p>
        </p:txBody>
      </p:sp>
      <p:pic>
        <p:nvPicPr>
          <p:cNvPr id="133" name="Imagen 132"/>
          <p:cNvPicPr>
            <a:picLocks noChangeAspect="1"/>
          </p:cNvPicPr>
          <p:nvPr/>
        </p:nvPicPr>
        <p:blipFill rotWithShape="1">
          <a:blip r:embed="rId7"/>
          <a:srcRect l="26741" t="15186" r="31037" b="26296"/>
          <a:stretch/>
        </p:blipFill>
        <p:spPr>
          <a:xfrm>
            <a:off x="4603499" y="6363159"/>
            <a:ext cx="91902" cy="1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2"/>
          <a:srcRect t="-20591" b="-20591"/>
          <a:stretch/>
        </p:blipFill>
        <p:spPr>
          <a:xfrm>
            <a:off x="199644" y="988801"/>
            <a:ext cx="360000" cy="360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28503"/>
            <a:ext cx="9144000" cy="5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dirty="0" smtClean="0"/>
              <a:t>1.6 </a:t>
            </a:r>
            <a:r>
              <a:rPr lang="es-MX" dirty="0"/>
              <a:t>- </a:t>
            </a:r>
            <a:r>
              <a:rPr lang="es-MX" dirty="0"/>
              <a:t>Módulo de promoción </a:t>
            </a:r>
            <a:r>
              <a:rPr lang="es-MX" dirty="0" err="1"/>
              <a:t>preconfigurada</a:t>
            </a:r>
            <a:r>
              <a:rPr lang="es-MX" dirty="0"/>
              <a:t> por </a:t>
            </a:r>
            <a:r>
              <a:rPr lang="es-MX" dirty="0" smtClean="0"/>
              <a:t>Comercio</a:t>
            </a:r>
            <a:endParaRPr lang="es-MX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7176380" y="0"/>
            <a:ext cx="1967620" cy="40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000" smtClean="0"/>
              <a:t>Aldo Michelis Pérez Correa Confidencial </a:t>
            </a:r>
            <a:endParaRPr lang="es-MX" sz="1000" dirty="0"/>
          </a:p>
        </p:txBody>
      </p:sp>
      <p:sp>
        <p:nvSpPr>
          <p:cNvPr id="53" name="Subtítulo 2"/>
          <p:cNvSpPr txBox="1">
            <a:spLocks/>
          </p:cNvSpPr>
          <p:nvPr/>
        </p:nvSpPr>
        <p:spPr>
          <a:xfrm>
            <a:off x="5606572" y="1076136"/>
            <a:ext cx="3542987" cy="578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Por lo pronto este administrador se accede sin </a:t>
            </a:r>
            <a:r>
              <a:rPr lang="es-MX" dirty="0" err="1"/>
              <a:t>login</a:t>
            </a:r>
            <a:r>
              <a:rPr lang="es-MX" dirty="0"/>
              <a:t> ni </a:t>
            </a:r>
            <a:r>
              <a:rPr lang="es-MX" dirty="0" err="1"/>
              <a:t>password</a:t>
            </a:r>
            <a:r>
              <a:rPr lang="es-MX" dirty="0"/>
              <a:t>. Basta con que lo coloques en una URL aleatoria imposible de adivinar, como: http://104.248.23.234/public/os8cAo48dc7AoHao</a:t>
            </a:r>
          </a:p>
        </p:txBody>
      </p:sp>
      <p:sp>
        <p:nvSpPr>
          <p:cNvPr id="101" name="Rectángulo 100"/>
          <p:cNvSpPr>
            <a:spLocks noChangeAspect="1"/>
          </p:cNvSpPr>
          <p:nvPr/>
        </p:nvSpPr>
        <p:spPr>
          <a:xfrm>
            <a:off x="395168" y="125019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409906" y="1277843"/>
            <a:ext cx="175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Promoción </a:t>
            </a:r>
            <a:r>
              <a:rPr lang="es-MX" sz="800" dirty="0" err="1" smtClean="0"/>
              <a:t>Preconfigurada</a:t>
            </a:r>
            <a:r>
              <a:rPr lang="es-MX" sz="800" dirty="0" smtClean="0"/>
              <a:t>*</a:t>
            </a:r>
            <a:endParaRPr lang="es-MX" sz="800" dirty="0" smtClean="0"/>
          </a:p>
        </p:txBody>
      </p:sp>
      <p:sp>
        <p:nvSpPr>
          <p:cNvPr id="63" name="CuadroTexto 62">
            <a:hlinkClick r:id="rId3" action="ppaction://hlinksldjump"/>
          </p:cNvPr>
          <p:cNvSpPr txBox="1"/>
          <p:nvPr/>
        </p:nvSpPr>
        <p:spPr>
          <a:xfrm>
            <a:off x="235381" y="6388309"/>
            <a:ext cx="2118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Regresar al esquema</a:t>
            </a:r>
            <a:endParaRPr lang="es-MX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527172" y="1737793"/>
            <a:ext cx="555423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100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26457" y="1696001"/>
            <a:ext cx="8691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>
                <a:solidFill>
                  <a:schemeClr val="tx1"/>
                </a:solidFill>
              </a:rPr>
              <a:t>Cantidad de Cupones:</a:t>
            </a:r>
            <a:endParaRPr lang="es-MX" sz="6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1529086" y="1890076"/>
            <a:ext cx="553509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$50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426457" y="1848284"/>
            <a:ext cx="10599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>
                <a:solidFill>
                  <a:schemeClr val="tx1"/>
                </a:solidFill>
              </a:rPr>
              <a:t>Valor monetario por Cupón:</a:t>
            </a:r>
            <a:endParaRPr lang="es-MX" sz="6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523085" y="2189037"/>
            <a:ext cx="1559510" cy="457430"/>
          </a:xfrm>
          <a:prstGeom prst="roundRect">
            <a:avLst>
              <a:gd name="adj" fmla="val 3826"/>
            </a:avLst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¡FELICIDADES!</a:t>
            </a:r>
          </a:p>
          <a:p>
            <a:r>
              <a:rPr lang="es-MX" sz="400" dirty="0" smtClean="0">
                <a:solidFill>
                  <a:schemeClr val="tx1"/>
                </a:solidFill>
              </a:rPr>
              <a:t>Este es tu cupón </a:t>
            </a:r>
            <a:r>
              <a:rPr lang="es-MX" sz="400" dirty="0" smtClean="0">
                <a:solidFill>
                  <a:schemeClr val="tx1"/>
                </a:solidFill>
              </a:rPr>
              <a:t>de bienvenida por ser cliente de </a:t>
            </a:r>
            <a:r>
              <a:rPr lang="es-MX" sz="400" dirty="0" err="1" smtClean="0">
                <a:solidFill>
                  <a:schemeClr val="tx1"/>
                </a:solidFill>
              </a:rPr>
              <a:t>Capeltic</a:t>
            </a:r>
            <a:r>
              <a:rPr lang="es-MX" sz="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MX" sz="400" dirty="0" smtClean="0">
                <a:solidFill>
                  <a:schemeClr val="tx1"/>
                </a:solidFill>
              </a:rPr>
              <a:t>Cupón de $50 en compras mín. de $100</a:t>
            </a:r>
          </a:p>
          <a:p>
            <a:r>
              <a:rPr lang="es-MX" sz="400" dirty="0" smtClean="0">
                <a:solidFill>
                  <a:schemeClr val="tx1"/>
                </a:solidFill>
              </a:rPr>
              <a:t>Válido hasta el 31 de agosto de 2018</a:t>
            </a:r>
          </a:p>
          <a:p>
            <a:endParaRPr lang="es-MX" sz="400" dirty="0">
              <a:solidFill>
                <a:schemeClr val="tx1"/>
              </a:solidFill>
            </a:endParaRPr>
          </a:p>
          <a:p>
            <a:endParaRPr lang="es-MX" sz="400" dirty="0" smtClean="0">
              <a:solidFill>
                <a:schemeClr val="tx1"/>
              </a:solidFill>
            </a:endParaRPr>
          </a:p>
          <a:p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24544" y="1998625"/>
            <a:ext cx="5693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/>
              <a:t>Descripción:</a:t>
            </a:r>
            <a:endParaRPr lang="es-MX" sz="6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523085" y="2737516"/>
            <a:ext cx="367280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smtClean="0">
                <a:solidFill>
                  <a:schemeClr val="tx1"/>
                </a:solidFill>
              </a:rPr>
              <a:t>Publicar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600200" y="1576825"/>
            <a:ext cx="482395" cy="101083"/>
          </a:xfrm>
          <a:prstGeom prst="roundRect">
            <a:avLst/>
          </a:prstGeom>
          <a:noFill/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" dirty="0" err="1" smtClean="0">
                <a:solidFill>
                  <a:schemeClr val="tx1"/>
                </a:solidFill>
              </a:rPr>
              <a:t>capeltic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426457" y="1535033"/>
            <a:ext cx="127951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" dirty="0" smtClean="0">
                <a:solidFill>
                  <a:schemeClr val="tx1"/>
                </a:solidFill>
              </a:rPr>
              <a:t>Extensión de la URL: cupones.com/</a:t>
            </a:r>
            <a:endParaRPr lang="es-MX" sz="600" dirty="0"/>
          </a:p>
        </p:txBody>
      </p:sp>
    </p:spTree>
    <p:extLst>
      <p:ext uri="{BB962C8B-B14F-4D97-AF65-F5344CB8AC3E}">
        <p14:creationId xmlns:p14="http://schemas.microsoft.com/office/powerpoint/2010/main" val="1462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7294</TotalTime>
  <Words>1189</Words>
  <Application>Microsoft Office PowerPoint</Application>
  <PresentationFormat>Presentación en pantalla (4:3)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Aldo</dc:creator>
  <cp:lastModifiedBy>Aldo</cp:lastModifiedBy>
  <cp:revision>98</cp:revision>
  <dcterms:created xsi:type="dcterms:W3CDTF">2018-08-16T14:23:36Z</dcterms:created>
  <dcterms:modified xsi:type="dcterms:W3CDTF">2018-08-28T15:33:02Z</dcterms:modified>
</cp:coreProperties>
</file>