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Cabin"/>
      <p:regular r:id="rId36"/>
      <p:bold r:id="rId37"/>
      <p:italic r:id="rId38"/>
      <p:boldItalic r:id="rId39"/>
    </p:embeddedFont>
    <p:embeddedFont>
      <p:font typeface="Kanit Medium"/>
      <p:regular r:id="rId40"/>
      <p:bold r:id="rId41"/>
      <p:italic r:id="rId42"/>
      <p:boldItalic r:id="rId43"/>
    </p:embeddedFont>
    <p:embeddedFont>
      <p:font typeface="Bebas Neue"/>
      <p:regular r:id="rId44"/>
    </p:embeddedFont>
    <p:embeddedFont>
      <p:font typeface="Londrina Solid"/>
      <p:regular r:id="rId45"/>
    </p:embeddedFont>
    <p:embeddedFont>
      <p:font typeface="Imbue"/>
      <p:regular r:id="rId46"/>
      <p:bold r:id="rId47"/>
    </p:embeddedFont>
    <p:embeddedFont>
      <p:font typeface="Proxima Nova Semibold"/>
      <p:regular r:id="rId48"/>
      <p:bold r:id="rId49"/>
      <p:boldItalic r:id="rId50"/>
    </p:embeddedFont>
    <p:embeddedFont>
      <p:font typeface="Hind Madurai Medium"/>
      <p:regular r:id="rId51"/>
      <p:bold r:id="rId52"/>
    </p:embeddedFont>
    <p:embeddedFont>
      <p:font typeface="Hind Madurai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2D067F-8A82-4587-AD62-7256D944A60C}">
  <a:tblStyle styleId="{F82D067F-8A82-4587-AD62-7256D944A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nitMedium-regular.fntdata"/><Relationship Id="rId42" Type="http://schemas.openxmlformats.org/officeDocument/2006/relationships/font" Target="fonts/KanitMedium-italic.fntdata"/><Relationship Id="rId41" Type="http://schemas.openxmlformats.org/officeDocument/2006/relationships/font" Target="fonts/KanitMedium-bold.fntdata"/><Relationship Id="rId44" Type="http://schemas.openxmlformats.org/officeDocument/2006/relationships/font" Target="fonts/BebasNeue-regular.fntdata"/><Relationship Id="rId43" Type="http://schemas.openxmlformats.org/officeDocument/2006/relationships/font" Target="fonts/KanitMedium-boldItalic.fntdata"/><Relationship Id="rId46" Type="http://schemas.openxmlformats.org/officeDocument/2006/relationships/font" Target="fonts/Imbue-regular.fntdata"/><Relationship Id="rId45" Type="http://schemas.openxmlformats.org/officeDocument/2006/relationships/font" Target="fonts/LondrinaSoli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Semibold-regular.fntdata"/><Relationship Id="rId47" Type="http://schemas.openxmlformats.org/officeDocument/2006/relationships/font" Target="fonts/Imbue-bold.fntdata"/><Relationship Id="rId49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33" Type="http://schemas.openxmlformats.org/officeDocument/2006/relationships/font" Target="fonts/Poppins-bold.fntdata"/><Relationship Id="rId32" Type="http://schemas.openxmlformats.org/officeDocument/2006/relationships/font" Target="fonts/Poppins-regular.fntdata"/><Relationship Id="rId35" Type="http://schemas.openxmlformats.org/officeDocument/2006/relationships/font" Target="fonts/Poppins-boldItalic.fntdata"/><Relationship Id="rId34" Type="http://schemas.openxmlformats.org/officeDocument/2006/relationships/font" Target="fonts/Poppins-italic.fntdata"/><Relationship Id="rId37" Type="http://schemas.openxmlformats.org/officeDocument/2006/relationships/font" Target="fonts/Cabin-bold.fntdata"/><Relationship Id="rId36" Type="http://schemas.openxmlformats.org/officeDocument/2006/relationships/font" Target="fonts/Cabin-regular.fntdata"/><Relationship Id="rId39" Type="http://schemas.openxmlformats.org/officeDocument/2006/relationships/font" Target="fonts/Cabin-boldItalic.fntdata"/><Relationship Id="rId38" Type="http://schemas.openxmlformats.org/officeDocument/2006/relationships/font" Target="fonts/Cabin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29" Type="http://schemas.openxmlformats.org/officeDocument/2006/relationships/font" Target="fonts/ProximaNova-bold.fntdata"/><Relationship Id="rId51" Type="http://schemas.openxmlformats.org/officeDocument/2006/relationships/font" Target="fonts/HindMaduraiMedium-regular.fntdata"/><Relationship Id="rId50" Type="http://schemas.openxmlformats.org/officeDocument/2006/relationships/font" Target="fonts/ProximaNovaSemibold-boldItalic.fntdata"/><Relationship Id="rId53" Type="http://schemas.openxmlformats.org/officeDocument/2006/relationships/font" Target="fonts/HindMadurai-regular.fntdata"/><Relationship Id="rId52" Type="http://schemas.openxmlformats.org/officeDocument/2006/relationships/font" Target="fonts/HindMadurai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HindMadurai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1033bb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1033bb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ce61c47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ce61c47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ce61c47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ce61c47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e61c47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ce61c47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ce61c47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ce61c47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186fde5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186fde5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4a6a5c8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4a6a5c8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955529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955529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9555295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9555295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95552957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9555295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ce61c47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1ce61c47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dbf85b113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dbf85b113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9555295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9555295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4a6a5c882_0_19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4a6a5c882_0_19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4a6a5c88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4a6a5c88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12ba72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12ba72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e9d0ee14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e9d0ee14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b9a9eea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b9a9eea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b9a9ee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b9a9ee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b9a9eea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b9a9eea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e9d0ee1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e9d0ee1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42350" y="4159950"/>
            <a:ext cx="6459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42350" y="536500"/>
            <a:ext cx="6459300" cy="27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596981" y="1317475"/>
            <a:ext cx="5950200" cy="150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596819" y="2973125"/>
            <a:ext cx="5950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82000">
                <a:srgbClr val="F2916D">
                  <a:alpha val="63529"/>
                </a:srgbClr>
              </a:gs>
              <a:gs pos="87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12350" y="2252067"/>
            <a:ext cx="2458500" cy="53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1352100" y="1239770"/>
            <a:ext cx="11790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712350" y="1984481"/>
            <a:ext cx="2458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712350" y="4004847"/>
            <a:ext cx="2458500" cy="53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5" type="title"/>
          </p:nvPr>
        </p:nvSpPr>
        <p:spPr>
          <a:xfrm>
            <a:off x="1352100" y="2992550"/>
            <a:ext cx="11790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712350" y="3737261"/>
            <a:ext cx="2458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3342750" y="2252067"/>
            <a:ext cx="2458500" cy="53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8" type="title"/>
          </p:nvPr>
        </p:nvSpPr>
        <p:spPr>
          <a:xfrm>
            <a:off x="3982500" y="1239770"/>
            <a:ext cx="11790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3342750" y="1984481"/>
            <a:ext cx="2458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3342750" y="4004847"/>
            <a:ext cx="2458500" cy="53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14" type="title"/>
          </p:nvPr>
        </p:nvSpPr>
        <p:spPr>
          <a:xfrm>
            <a:off x="3982500" y="2992550"/>
            <a:ext cx="11790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5" type="subTitle"/>
          </p:nvPr>
        </p:nvSpPr>
        <p:spPr>
          <a:xfrm>
            <a:off x="3342750" y="3737261"/>
            <a:ext cx="2458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6" type="subTitle"/>
          </p:nvPr>
        </p:nvSpPr>
        <p:spPr>
          <a:xfrm>
            <a:off x="5973150" y="2252067"/>
            <a:ext cx="2458500" cy="53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7" type="title"/>
          </p:nvPr>
        </p:nvSpPr>
        <p:spPr>
          <a:xfrm>
            <a:off x="6612900" y="1239770"/>
            <a:ext cx="11790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8" type="subTitle"/>
          </p:nvPr>
        </p:nvSpPr>
        <p:spPr>
          <a:xfrm>
            <a:off x="5973150" y="1984481"/>
            <a:ext cx="2458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9" type="subTitle"/>
          </p:nvPr>
        </p:nvSpPr>
        <p:spPr>
          <a:xfrm>
            <a:off x="5973150" y="4004847"/>
            <a:ext cx="2458500" cy="53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0" type="title"/>
          </p:nvPr>
        </p:nvSpPr>
        <p:spPr>
          <a:xfrm>
            <a:off x="6612900" y="2992550"/>
            <a:ext cx="1179000" cy="42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21" type="subTitle"/>
          </p:nvPr>
        </p:nvSpPr>
        <p:spPr>
          <a:xfrm>
            <a:off x="5973150" y="3737261"/>
            <a:ext cx="2458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354825" y="2467025"/>
            <a:ext cx="50793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 flipH="1">
            <a:off x="710075" y="1067400"/>
            <a:ext cx="2551500" cy="2551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3354850" y="1566200"/>
            <a:ext cx="5079300" cy="89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48375" y="2001625"/>
            <a:ext cx="2668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64000">
                <a:srgbClr val="F279D2">
                  <a:alpha val="27843"/>
                </a:srgbClr>
              </a:gs>
              <a:gs pos="72000">
                <a:srgbClr val="F279D2">
                  <a:alpha val="47843"/>
                </a:srgbClr>
              </a:gs>
              <a:gs pos="92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602775" y="1179075"/>
            <a:ext cx="48255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6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82000">
                <a:srgbClr val="F2916D">
                  <a:alpha val="63529"/>
                </a:srgbClr>
              </a:gs>
              <a:gs pos="87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967962" y="2885176"/>
            <a:ext cx="2184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967950" y="2398400"/>
            <a:ext cx="218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3479840" y="2885176"/>
            <a:ext cx="2184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4" type="subTitle"/>
          </p:nvPr>
        </p:nvSpPr>
        <p:spPr>
          <a:xfrm>
            <a:off x="3479833" y="2398400"/>
            <a:ext cx="218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5" type="subTitle"/>
          </p:nvPr>
        </p:nvSpPr>
        <p:spPr>
          <a:xfrm>
            <a:off x="5991750" y="2885176"/>
            <a:ext cx="2184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6" type="subTitle"/>
          </p:nvPr>
        </p:nvSpPr>
        <p:spPr>
          <a:xfrm>
            <a:off x="5991746" y="2398400"/>
            <a:ext cx="218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64000">
                <a:srgbClr val="F279D2">
                  <a:alpha val="27843"/>
                </a:srgbClr>
              </a:gs>
              <a:gs pos="72000">
                <a:srgbClr val="F279D2">
                  <a:alpha val="47843"/>
                </a:srgbClr>
              </a:gs>
              <a:gs pos="92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974400" y="1572475"/>
            <a:ext cx="567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8"/>
          <p:cNvSpPr txBox="1"/>
          <p:nvPr>
            <p:ph idx="2" type="subTitle"/>
          </p:nvPr>
        </p:nvSpPr>
        <p:spPr>
          <a:xfrm>
            <a:off x="1974400" y="1207525"/>
            <a:ext cx="5674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8"/>
          <p:cNvSpPr txBox="1"/>
          <p:nvPr>
            <p:ph idx="3" type="subTitle"/>
          </p:nvPr>
        </p:nvSpPr>
        <p:spPr>
          <a:xfrm>
            <a:off x="1974400" y="2410517"/>
            <a:ext cx="567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8"/>
          <p:cNvSpPr txBox="1"/>
          <p:nvPr>
            <p:ph idx="4" type="subTitle"/>
          </p:nvPr>
        </p:nvSpPr>
        <p:spPr>
          <a:xfrm>
            <a:off x="1974400" y="2045576"/>
            <a:ext cx="5674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8"/>
          <p:cNvSpPr txBox="1"/>
          <p:nvPr>
            <p:ph idx="5" type="subTitle"/>
          </p:nvPr>
        </p:nvSpPr>
        <p:spPr>
          <a:xfrm>
            <a:off x="1974400" y="3248558"/>
            <a:ext cx="567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8"/>
          <p:cNvSpPr txBox="1"/>
          <p:nvPr>
            <p:ph idx="6" type="subTitle"/>
          </p:nvPr>
        </p:nvSpPr>
        <p:spPr>
          <a:xfrm>
            <a:off x="1974400" y="2883599"/>
            <a:ext cx="5674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8"/>
          <p:cNvSpPr txBox="1"/>
          <p:nvPr>
            <p:ph idx="7" type="subTitle"/>
          </p:nvPr>
        </p:nvSpPr>
        <p:spPr>
          <a:xfrm>
            <a:off x="1974400" y="4086588"/>
            <a:ext cx="567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8"/>
          <p:cNvSpPr txBox="1"/>
          <p:nvPr>
            <p:ph idx="8" type="subTitle"/>
          </p:nvPr>
        </p:nvSpPr>
        <p:spPr>
          <a:xfrm>
            <a:off x="1974400" y="3721652"/>
            <a:ext cx="5674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82000">
                <a:srgbClr val="F2916D">
                  <a:alpha val="63529"/>
                </a:srgbClr>
              </a:gs>
              <a:gs pos="87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722275" y="2076197"/>
            <a:ext cx="2398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2" type="subTitle"/>
          </p:nvPr>
        </p:nvSpPr>
        <p:spPr>
          <a:xfrm>
            <a:off x="722275" y="1794022"/>
            <a:ext cx="239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3" type="subTitle"/>
          </p:nvPr>
        </p:nvSpPr>
        <p:spPr>
          <a:xfrm>
            <a:off x="3372900" y="2076372"/>
            <a:ext cx="2398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4" type="subTitle"/>
          </p:nvPr>
        </p:nvSpPr>
        <p:spPr>
          <a:xfrm>
            <a:off x="3372900" y="1794022"/>
            <a:ext cx="239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5" type="subTitle"/>
          </p:nvPr>
        </p:nvSpPr>
        <p:spPr>
          <a:xfrm>
            <a:off x="6023444" y="2076372"/>
            <a:ext cx="2398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6" type="subTitle"/>
          </p:nvPr>
        </p:nvSpPr>
        <p:spPr>
          <a:xfrm>
            <a:off x="6023444" y="1794022"/>
            <a:ext cx="239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7" type="subTitle"/>
          </p:nvPr>
        </p:nvSpPr>
        <p:spPr>
          <a:xfrm>
            <a:off x="722275" y="3798910"/>
            <a:ext cx="2398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8" type="subTitle"/>
          </p:nvPr>
        </p:nvSpPr>
        <p:spPr>
          <a:xfrm>
            <a:off x="722275" y="3518385"/>
            <a:ext cx="239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9" type="subTitle"/>
          </p:nvPr>
        </p:nvSpPr>
        <p:spPr>
          <a:xfrm>
            <a:off x="3372900" y="3798910"/>
            <a:ext cx="2398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3" type="subTitle"/>
          </p:nvPr>
        </p:nvSpPr>
        <p:spPr>
          <a:xfrm>
            <a:off x="3372900" y="3519110"/>
            <a:ext cx="239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4" type="subTitle"/>
          </p:nvPr>
        </p:nvSpPr>
        <p:spPr>
          <a:xfrm>
            <a:off x="6023444" y="3799635"/>
            <a:ext cx="2398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5" type="subTitle"/>
          </p:nvPr>
        </p:nvSpPr>
        <p:spPr>
          <a:xfrm>
            <a:off x="6023444" y="3519112"/>
            <a:ext cx="2398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82000">
                <a:srgbClr val="F2916D">
                  <a:alpha val="63529"/>
                </a:srgbClr>
              </a:gs>
              <a:gs pos="87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3750" y="2320750"/>
            <a:ext cx="4920300" cy="121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711500" y="3783850"/>
            <a:ext cx="2944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281350" y="763500"/>
            <a:ext cx="1805100" cy="112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-6850" y="11111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64000">
                <a:srgbClr val="F279D2">
                  <a:alpha val="27843"/>
                </a:srgbClr>
              </a:gs>
              <a:gs pos="72000">
                <a:srgbClr val="F279D2">
                  <a:alpha val="47843"/>
                </a:srgbClr>
              </a:gs>
              <a:gs pos="92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64000">
                <a:srgbClr val="F279D2">
                  <a:alpha val="27843"/>
                </a:srgbClr>
              </a:gs>
              <a:gs pos="72000">
                <a:srgbClr val="F279D2">
                  <a:alpha val="47843"/>
                </a:srgbClr>
              </a:gs>
              <a:gs pos="92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863750" y="3582835"/>
            <a:ext cx="2172000" cy="84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hasCustomPrompt="1" type="title"/>
          </p:nvPr>
        </p:nvSpPr>
        <p:spPr>
          <a:xfrm>
            <a:off x="1216550" y="1825900"/>
            <a:ext cx="1466400" cy="62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/>
          <p:nvPr>
            <p:ph idx="2" type="subTitle"/>
          </p:nvPr>
        </p:nvSpPr>
        <p:spPr>
          <a:xfrm>
            <a:off x="3485950" y="3582825"/>
            <a:ext cx="2172000" cy="84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hasCustomPrompt="1" idx="3" type="title"/>
          </p:nvPr>
        </p:nvSpPr>
        <p:spPr>
          <a:xfrm>
            <a:off x="3838750" y="1825900"/>
            <a:ext cx="1466400" cy="62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/>
          <p:nvPr>
            <p:ph idx="4" type="subTitle"/>
          </p:nvPr>
        </p:nvSpPr>
        <p:spPr>
          <a:xfrm>
            <a:off x="6108250" y="3582835"/>
            <a:ext cx="2172000" cy="84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hasCustomPrompt="1" idx="5" type="title"/>
          </p:nvPr>
        </p:nvSpPr>
        <p:spPr>
          <a:xfrm>
            <a:off x="6461068" y="1825900"/>
            <a:ext cx="1466400" cy="62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863750" y="3127625"/>
            <a:ext cx="2172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3485950" y="3126825"/>
            <a:ext cx="2172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8" type="subTitle"/>
          </p:nvPr>
        </p:nvSpPr>
        <p:spPr>
          <a:xfrm>
            <a:off x="6108250" y="3127625"/>
            <a:ext cx="2172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9"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type="ctrTitle"/>
          </p:nvPr>
        </p:nvSpPr>
        <p:spPr>
          <a:xfrm>
            <a:off x="2378875" y="384100"/>
            <a:ext cx="4386300" cy="8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2378825" y="1104825"/>
            <a:ext cx="43863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nit Medium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nit Medium"/>
              <a:buNone/>
              <a:defRPr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2378850" y="4023494"/>
            <a:ext cx="43863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CREDITS</a:t>
            </a:r>
            <a:r>
              <a:rPr lang="en" sz="11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 </a:t>
            </a:r>
            <a:endParaRPr sz="11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82000">
                <a:srgbClr val="F2916D">
                  <a:alpha val="63529"/>
                </a:srgbClr>
              </a:gs>
              <a:gs pos="87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895025" y="1689689"/>
            <a:ext cx="1579800" cy="15801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1624950" y="-948300"/>
            <a:ext cx="5894100" cy="5894100"/>
          </a:xfrm>
          <a:prstGeom prst="ellipse">
            <a:avLst/>
          </a:prstGeom>
          <a:gradFill>
            <a:gsLst>
              <a:gs pos="0">
                <a:schemeClr val="lt1"/>
              </a:gs>
              <a:gs pos="73000">
                <a:schemeClr val="lt1"/>
              </a:gs>
              <a:gs pos="89000">
                <a:schemeClr val="dk2"/>
              </a:gs>
              <a:gs pos="9500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64000">
                <a:srgbClr val="F279D2">
                  <a:alpha val="27843"/>
                </a:srgbClr>
              </a:gs>
              <a:gs pos="72000">
                <a:srgbClr val="F279D2">
                  <a:alpha val="47843"/>
                </a:srgbClr>
              </a:gs>
              <a:gs pos="92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50" y="1310075"/>
            <a:ext cx="3807300" cy="23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64000">
                <a:srgbClr val="F279D2">
                  <a:alpha val="27843"/>
                </a:srgbClr>
              </a:gs>
              <a:gs pos="72000">
                <a:srgbClr val="F279D2">
                  <a:alpha val="47843"/>
                </a:srgbClr>
              </a:gs>
              <a:gs pos="92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979050" y="2766523"/>
            <a:ext cx="31932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76275" y="2766523"/>
            <a:ext cx="31932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979050" y="2350050"/>
            <a:ext cx="3193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76275" y="2350050"/>
            <a:ext cx="3193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latin typeface="Imbue"/>
                <a:ea typeface="Imbue"/>
                <a:cs typeface="Imbue"/>
                <a:sym typeface="Imb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6000">
                <a:schemeClr val="lt1"/>
              </a:gs>
              <a:gs pos="64000">
                <a:srgbClr val="F279D2">
                  <a:alpha val="27843"/>
                </a:srgbClr>
              </a:gs>
              <a:gs pos="72000">
                <a:srgbClr val="F279D2">
                  <a:alpha val="47843"/>
                </a:srgbClr>
              </a:gs>
              <a:gs pos="92000">
                <a:schemeClr val="accent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14200" y="1430100"/>
            <a:ext cx="528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524600" y="1255575"/>
            <a:ext cx="60948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-6850" y="0"/>
            <a:ext cx="91632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259438" y="1374675"/>
            <a:ext cx="46251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259463" y="2606575"/>
            <a:ext cx="46251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50" y="11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14200" y="3648275"/>
            <a:ext cx="5745000" cy="9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bue"/>
              <a:buNone/>
              <a:defRPr sz="4000">
                <a:solidFill>
                  <a:schemeClr val="dk1"/>
                </a:solidFill>
                <a:latin typeface="Imbue"/>
                <a:ea typeface="Imbue"/>
                <a:cs typeface="Imbue"/>
                <a:sym typeface="Imb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●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○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■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●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○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■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●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○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 Medium"/>
              <a:buChar char="■"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>
            <a:off x="1624950" y="-1215000"/>
            <a:ext cx="5894100" cy="5894100"/>
          </a:xfrm>
          <a:prstGeom prst="ellipse">
            <a:avLst/>
          </a:prstGeom>
          <a:gradFill>
            <a:gsLst>
              <a:gs pos="0">
                <a:schemeClr val="lt1"/>
              </a:gs>
              <a:gs pos="73000">
                <a:schemeClr val="lt1"/>
              </a:gs>
              <a:gs pos="89000">
                <a:schemeClr val="dk2"/>
              </a:gs>
              <a:gs pos="9500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type="ctrTitle"/>
          </p:nvPr>
        </p:nvSpPr>
        <p:spPr>
          <a:xfrm>
            <a:off x="1342350" y="536500"/>
            <a:ext cx="6459300" cy="27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Nebula Warehouse Management.</a:t>
            </a:r>
            <a:endParaRPr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1275675" y="3236025"/>
            <a:ext cx="64593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Two</a:t>
            </a:r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7627350" y="3730650"/>
            <a:ext cx="461400" cy="461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76300" y="2596125"/>
            <a:ext cx="1073100" cy="10731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subTitle"/>
          </p:nvPr>
        </p:nvSpPr>
        <p:spPr>
          <a:xfrm>
            <a:off x="76200" y="4375200"/>
            <a:ext cx="3381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Diego Corzo #2212441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Aldo Lozano Villarreal #2132725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Juan Diego Corzo Sanchez #2212636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540900" y="1828300"/>
            <a:ext cx="528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an administrator, I want to be able to create new user accounts and assign roles so that I can control who has access to certain features and data.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an employee, I want to be able to log in with my credentials so that I can access the features I'm authorized to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r>
              <a:rPr lang="en"/>
              <a:t> Management</a:t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6895025" y="1689689"/>
            <a:ext cx="1579800" cy="15801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lang="en"/>
              <a:t> Management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2819225" y="1331050"/>
            <a:ext cx="528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manager, I want to be able to add new products to the system.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As an manager, I want to be able to set low-stock alerts so that I can restock items before we run out.</a:t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532325" y="2927939"/>
            <a:ext cx="1579800" cy="15801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714200" y="1430100"/>
            <a:ext cx="528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an employee, I want to be record to scan a barcode number to track inventory levels so that I can quickly find products.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As a manager, I want to be able to view inventory reports so that I can see which products are selling well and which aren't.</a:t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6895025" y="1689689"/>
            <a:ext cx="1579800" cy="15801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Management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714200" y="1430100"/>
            <a:ext cx="52884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an employee, I want to be able to view orders history so that I can track my purchases.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As an manager, I want to be able to view sales reports so that I can see how the business is performing over time.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6895025" y="1689689"/>
            <a:ext cx="1579800" cy="15801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/>
          <p:nvPr/>
        </p:nvSpPr>
        <p:spPr>
          <a:xfrm>
            <a:off x="1473825" y="-529175"/>
            <a:ext cx="6202200" cy="6202200"/>
          </a:xfrm>
          <a:prstGeom prst="ellipse">
            <a:avLst/>
          </a:prstGeom>
          <a:gradFill>
            <a:gsLst>
              <a:gs pos="0">
                <a:schemeClr val="lt1"/>
              </a:gs>
              <a:gs pos="66000">
                <a:schemeClr val="lt1"/>
              </a:gs>
              <a:gs pos="84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 txBox="1"/>
          <p:nvPr>
            <p:ph idx="1" type="subTitle"/>
          </p:nvPr>
        </p:nvSpPr>
        <p:spPr>
          <a:xfrm>
            <a:off x="2259463" y="2606575"/>
            <a:ext cx="4625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session, adapt user authentication, implementation of objects and interfaces, database design and construction, connection between database and web page, general functionality of ALL FEATURES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2259438" y="1374675"/>
            <a:ext cx="46251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Sprint Goal</a:t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423075" y="1939700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8099725" y="4059925"/>
            <a:ext cx="495300" cy="495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ctrTitle"/>
          </p:nvPr>
        </p:nvSpPr>
        <p:spPr>
          <a:xfrm>
            <a:off x="713250" y="327175"/>
            <a:ext cx="7717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43"/>
          <p:cNvGraphicFramePr/>
          <p:nvPr/>
        </p:nvGraphicFramePr>
        <p:xfrm>
          <a:off x="720000" y="20376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{F82D067F-8A82-4587-AD62-7256D944A60C}</a:tableStyleId>
              </a:tblPr>
              <a:tblGrid>
                <a:gridCol w="2619875"/>
                <a:gridCol w="5084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Diego Corzo</a:t>
                      </a:r>
                      <a:endParaRPr b="1" sz="11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UI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design and basic functionality.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Aldo Lozano</a:t>
                      </a:r>
                      <a:endParaRPr b="1" sz="11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Page functionality between frontend and backend.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Juan Diego</a:t>
                      </a:r>
                      <a:endParaRPr b="1" sz="11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Database design and functions.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43"/>
          <p:cNvSpPr/>
          <p:nvPr/>
        </p:nvSpPr>
        <p:spPr>
          <a:xfrm>
            <a:off x="-154575" y="3998475"/>
            <a:ext cx="741300" cy="741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3"/>
          <p:cNvSpPr/>
          <p:nvPr/>
        </p:nvSpPr>
        <p:spPr>
          <a:xfrm>
            <a:off x="8340125" y="900325"/>
            <a:ext cx="479700" cy="4797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676275" y="276225"/>
            <a:ext cx="7160700" cy="9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1 Meeting per week for 14 weeks</a:t>
            </a:r>
            <a:endParaRPr sz="5600"/>
          </a:p>
        </p:txBody>
      </p:sp>
      <p:sp>
        <p:nvSpPr>
          <p:cNvPr id="332" name="Google Shape;332;p44"/>
          <p:cNvSpPr txBox="1"/>
          <p:nvPr/>
        </p:nvSpPr>
        <p:spPr>
          <a:xfrm>
            <a:off x="676275" y="1169325"/>
            <a:ext cx="414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Objects: Product, and Transaction.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Objects: Stock, and Users.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Css file and Bootstrap.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Login.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Navigation Bar.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Database design.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Interfaces: Product, and Transaction.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Interfaces: Stock, and Users.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Add classes: Product, and Transaction.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Add classes: Stock, and Users.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Edit classes: Product, and Transaction.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Edit classes: Stock, and Users.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Session implementation.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ind Madurai Medium"/>
              <a:buAutoNum type="arabicPeriod"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Start implementation.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2259438" y="76200"/>
            <a:ext cx="46251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75" y="1080302"/>
            <a:ext cx="7013749" cy="341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2259438" y="76200"/>
            <a:ext cx="46251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938" y="152400"/>
            <a:ext cx="195121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46548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1225" y="1000125"/>
            <a:ext cx="2405650" cy="258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0225" y="1066138"/>
            <a:ext cx="2575262" cy="244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/>
          <p:nvPr/>
        </p:nvSpPr>
        <p:spPr>
          <a:xfrm>
            <a:off x="1473825" y="-529175"/>
            <a:ext cx="6202200" cy="6202200"/>
          </a:xfrm>
          <a:prstGeom prst="ellipse">
            <a:avLst/>
          </a:prstGeom>
          <a:gradFill>
            <a:gsLst>
              <a:gs pos="0">
                <a:schemeClr val="lt1"/>
              </a:gs>
              <a:gs pos="66000">
                <a:schemeClr val="lt1"/>
              </a:gs>
              <a:gs pos="84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7"/>
          <p:cNvSpPr txBox="1"/>
          <p:nvPr>
            <p:ph idx="1" type="subTitle"/>
          </p:nvPr>
        </p:nvSpPr>
        <p:spPr>
          <a:xfrm>
            <a:off x="2259463" y="2606575"/>
            <a:ext cx="4625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</a:t>
            </a:r>
            <a:r>
              <a:rPr lang="en"/>
              <a:t> functionality, optimization of the code, pop-up warnings when low levels of stock, increase in UI and UX design, and images for the products. </a:t>
            </a:r>
            <a:endParaRPr/>
          </a:p>
        </p:txBody>
      </p:sp>
      <p:sp>
        <p:nvSpPr>
          <p:cNvPr id="354" name="Google Shape;354;p47"/>
          <p:cNvSpPr txBox="1"/>
          <p:nvPr>
            <p:ph type="title"/>
          </p:nvPr>
        </p:nvSpPr>
        <p:spPr>
          <a:xfrm>
            <a:off x="2259438" y="1374675"/>
            <a:ext cx="46251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View</a:t>
            </a:r>
            <a:endParaRPr/>
          </a:p>
        </p:txBody>
      </p:sp>
      <p:sp>
        <p:nvSpPr>
          <p:cNvPr id="355" name="Google Shape;355;p47"/>
          <p:cNvSpPr/>
          <p:nvPr/>
        </p:nvSpPr>
        <p:spPr>
          <a:xfrm>
            <a:off x="423075" y="1939700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7"/>
          <p:cNvSpPr/>
          <p:nvPr/>
        </p:nvSpPr>
        <p:spPr>
          <a:xfrm>
            <a:off x="8099725" y="4059925"/>
            <a:ext cx="495300" cy="495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2831438" y="985620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735900" y="2685525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4975500" y="961332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4993800" y="2734113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7232925" y="961325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735900" y="961320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type="ctrTitle"/>
          </p:nvPr>
        </p:nvSpPr>
        <p:spPr>
          <a:xfrm>
            <a:off x="713250" y="98575"/>
            <a:ext cx="7717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5" name="Google Shape;175;p30"/>
          <p:cNvSpPr txBox="1"/>
          <p:nvPr>
            <p:ph idx="2" type="title"/>
          </p:nvPr>
        </p:nvSpPr>
        <p:spPr>
          <a:xfrm>
            <a:off x="639750" y="1244670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6" name="Google Shape;176;p30"/>
          <p:cNvSpPr txBox="1"/>
          <p:nvPr>
            <p:ph idx="3" type="subTitle"/>
          </p:nvPr>
        </p:nvSpPr>
        <p:spPr>
          <a:xfrm>
            <a:off x="0" y="1989381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Identity.</a:t>
            </a:r>
            <a:endParaRPr/>
          </a:p>
        </p:txBody>
      </p:sp>
      <p:sp>
        <p:nvSpPr>
          <p:cNvPr id="177" name="Google Shape;177;p30"/>
          <p:cNvSpPr txBox="1"/>
          <p:nvPr>
            <p:ph idx="5" type="title"/>
          </p:nvPr>
        </p:nvSpPr>
        <p:spPr>
          <a:xfrm>
            <a:off x="7136775" y="1244675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8" name="Google Shape;178;p30"/>
          <p:cNvSpPr txBox="1"/>
          <p:nvPr>
            <p:ph idx="6" type="subTitle"/>
          </p:nvPr>
        </p:nvSpPr>
        <p:spPr>
          <a:xfrm>
            <a:off x="6497025" y="1989386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Sprint Goal</a:t>
            </a:r>
            <a:endParaRPr/>
          </a:p>
        </p:txBody>
      </p:sp>
      <p:sp>
        <p:nvSpPr>
          <p:cNvPr id="179" name="Google Shape;179;p30"/>
          <p:cNvSpPr txBox="1"/>
          <p:nvPr>
            <p:ph idx="8" type="title"/>
          </p:nvPr>
        </p:nvSpPr>
        <p:spPr>
          <a:xfrm>
            <a:off x="2735288" y="1268970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" name="Google Shape;180;p30"/>
          <p:cNvSpPr txBox="1"/>
          <p:nvPr>
            <p:ph idx="9" type="subTitle"/>
          </p:nvPr>
        </p:nvSpPr>
        <p:spPr>
          <a:xfrm>
            <a:off x="2095538" y="2013681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features</a:t>
            </a:r>
            <a:endParaRPr/>
          </a:p>
        </p:txBody>
      </p:sp>
      <p:sp>
        <p:nvSpPr>
          <p:cNvPr id="181" name="Google Shape;181;p30"/>
          <p:cNvSpPr txBox="1"/>
          <p:nvPr>
            <p:ph idx="14" type="title"/>
          </p:nvPr>
        </p:nvSpPr>
        <p:spPr>
          <a:xfrm>
            <a:off x="639750" y="2968875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2" name="Google Shape;182;p30"/>
          <p:cNvSpPr txBox="1"/>
          <p:nvPr>
            <p:ph idx="15" type="subTitle"/>
          </p:nvPr>
        </p:nvSpPr>
        <p:spPr>
          <a:xfrm>
            <a:off x="0" y="3713586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Distribution</a:t>
            </a:r>
            <a:endParaRPr/>
          </a:p>
        </p:txBody>
      </p:sp>
      <p:sp>
        <p:nvSpPr>
          <p:cNvPr id="183" name="Google Shape;183;p30"/>
          <p:cNvSpPr txBox="1"/>
          <p:nvPr>
            <p:ph idx="17" type="title"/>
          </p:nvPr>
        </p:nvSpPr>
        <p:spPr>
          <a:xfrm>
            <a:off x="4879350" y="1244682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" name="Google Shape;184;p30"/>
          <p:cNvSpPr txBox="1"/>
          <p:nvPr>
            <p:ph idx="18" type="subTitle"/>
          </p:nvPr>
        </p:nvSpPr>
        <p:spPr>
          <a:xfrm>
            <a:off x="4239600" y="1989393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85" name="Google Shape;185;p30"/>
          <p:cNvSpPr txBox="1"/>
          <p:nvPr>
            <p:ph idx="20" type="title"/>
          </p:nvPr>
        </p:nvSpPr>
        <p:spPr>
          <a:xfrm>
            <a:off x="4897650" y="3017463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86" name="Google Shape;186;p30"/>
          <p:cNvSpPr txBox="1"/>
          <p:nvPr>
            <p:ph idx="21" type="subTitle"/>
          </p:nvPr>
        </p:nvSpPr>
        <p:spPr>
          <a:xfrm>
            <a:off x="4257900" y="3762173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7232925" y="2685532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2831438" y="2709813"/>
            <a:ext cx="986700" cy="9867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7" type="title"/>
          </p:nvPr>
        </p:nvSpPr>
        <p:spPr>
          <a:xfrm>
            <a:off x="7136775" y="2968882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90" name="Google Shape;190;p30"/>
          <p:cNvSpPr txBox="1"/>
          <p:nvPr>
            <p:ph idx="18" type="subTitle"/>
          </p:nvPr>
        </p:nvSpPr>
        <p:spPr>
          <a:xfrm>
            <a:off x="6497025" y="3713593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Vision</a:t>
            </a:r>
            <a:endParaRPr/>
          </a:p>
        </p:txBody>
      </p:sp>
      <p:sp>
        <p:nvSpPr>
          <p:cNvPr id="191" name="Google Shape;191;p30"/>
          <p:cNvSpPr txBox="1"/>
          <p:nvPr>
            <p:ph idx="20" type="title"/>
          </p:nvPr>
        </p:nvSpPr>
        <p:spPr>
          <a:xfrm>
            <a:off x="2735288" y="2993163"/>
            <a:ext cx="11790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2" name="Google Shape;192;p30"/>
          <p:cNvSpPr txBox="1"/>
          <p:nvPr>
            <p:ph idx="21" type="subTitle"/>
          </p:nvPr>
        </p:nvSpPr>
        <p:spPr>
          <a:xfrm>
            <a:off x="2095538" y="3737873"/>
            <a:ext cx="24585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Distribution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7028250" y="4693075"/>
            <a:ext cx="24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little demo at the end….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/>
          <p:nvPr/>
        </p:nvSpPr>
        <p:spPr>
          <a:xfrm>
            <a:off x="1473825" y="-529175"/>
            <a:ext cx="6202200" cy="6202200"/>
          </a:xfrm>
          <a:prstGeom prst="ellipse">
            <a:avLst/>
          </a:prstGeom>
          <a:gradFill>
            <a:gsLst>
              <a:gs pos="0">
                <a:schemeClr val="lt1"/>
              </a:gs>
              <a:gs pos="66000">
                <a:schemeClr val="lt1"/>
              </a:gs>
              <a:gs pos="84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8"/>
          <p:cNvSpPr txBox="1"/>
          <p:nvPr>
            <p:ph idx="1" type="subTitle"/>
          </p:nvPr>
        </p:nvSpPr>
        <p:spPr>
          <a:xfrm>
            <a:off x="2259463" y="2606575"/>
            <a:ext cx="4625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Bootstrap, jquery, basic js, and phpMyAdmin.</a:t>
            </a:r>
            <a:endParaRPr/>
          </a:p>
        </p:txBody>
      </p:sp>
      <p:sp>
        <p:nvSpPr>
          <p:cNvPr id="363" name="Google Shape;363;p48"/>
          <p:cNvSpPr txBox="1"/>
          <p:nvPr>
            <p:ph type="title"/>
          </p:nvPr>
        </p:nvSpPr>
        <p:spPr>
          <a:xfrm>
            <a:off x="2259438" y="1374675"/>
            <a:ext cx="46251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364" name="Google Shape;364;p48"/>
          <p:cNvSpPr/>
          <p:nvPr/>
        </p:nvSpPr>
        <p:spPr>
          <a:xfrm>
            <a:off x="423075" y="1939700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8"/>
          <p:cNvSpPr/>
          <p:nvPr/>
        </p:nvSpPr>
        <p:spPr>
          <a:xfrm>
            <a:off x="8099725" y="4059925"/>
            <a:ext cx="495300" cy="495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idx="4294967295" type="title"/>
          </p:nvPr>
        </p:nvSpPr>
        <p:spPr>
          <a:xfrm>
            <a:off x="2259450" y="1944600"/>
            <a:ext cx="46251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THE END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subTitle"/>
          </p:nvPr>
        </p:nvSpPr>
        <p:spPr>
          <a:xfrm>
            <a:off x="809625" y="3071250"/>
            <a:ext cx="36099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Hind Madurai"/>
                <a:ea typeface="Hind Madurai"/>
                <a:cs typeface="Hind Madurai"/>
                <a:sym typeface="Hind Madurai"/>
              </a:rPr>
              <a:t>Nebula</a:t>
            </a:r>
            <a:r>
              <a:rPr lang="en"/>
              <a:t> evokes images of stars and galaxies, suggesting a powerful and expansive software solution. This can communicate that the company's software is innovative, cutting-edge, and capable of handling complex tasks.</a:t>
            </a:r>
            <a:endParaRPr/>
          </a:p>
        </p:txBody>
      </p:sp>
      <p:sp>
        <p:nvSpPr>
          <p:cNvPr id="199" name="Google Shape;199;p31"/>
          <p:cNvSpPr txBox="1"/>
          <p:nvPr>
            <p:ph idx="3" type="subTitle"/>
          </p:nvPr>
        </p:nvSpPr>
        <p:spPr>
          <a:xfrm>
            <a:off x="1017975" y="2654850"/>
            <a:ext cx="3193200" cy="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Title</a:t>
            </a:r>
            <a:endParaRPr sz="2700"/>
          </a:p>
        </p:txBody>
      </p:sp>
      <p:sp>
        <p:nvSpPr>
          <p:cNvPr id="200" name="Google Shape;200;p31"/>
          <p:cNvSpPr txBox="1"/>
          <p:nvPr>
            <p:ph idx="4" type="subTitle"/>
          </p:nvPr>
        </p:nvSpPr>
        <p:spPr>
          <a:xfrm>
            <a:off x="4724400" y="3939674"/>
            <a:ext cx="4276500" cy="5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Logo</a:t>
            </a:r>
            <a:endParaRPr sz="4000"/>
          </a:p>
        </p:txBody>
      </p:sp>
      <p:sp>
        <p:nvSpPr>
          <p:cNvPr id="201" name="Google Shape;201;p31"/>
          <p:cNvSpPr txBox="1"/>
          <p:nvPr>
            <p:ph type="ctrTitle"/>
          </p:nvPr>
        </p:nvSpPr>
        <p:spPr>
          <a:xfrm>
            <a:off x="53925" y="70000"/>
            <a:ext cx="24894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Identity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6277518" y="1701117"/>
            <a:ext cx="1170300" cy="12171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093" y="819100"/>
            <a:ext cx="2955265" cy="299818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>
            <p:ph type="ctrTitle"/>
          </p:nvPr>
        </p:nvSpPr>
        <p:spPr>
          <a:xfrm>
            <a:off x="495300" y="1637225"/>
            <a:ext cx="46959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</a:t>
            </a:r>
            <a:r>
              <a:rPr b="1" lang="en" sz="3000"/>
              <a:t>Nebula Warehouse Management.”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>
            <a:off x="3841648" y="1695241"/>
            <a:ext cx="700500" cy="7005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3841648" y="2533266"/>
            <a:ext cx="700500" cy="7005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3841648" y="857191"/>
            <a:ext cx="700500" cy="7005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2" type="subTitle"/>
          </p:nvPr>
        </p:nvSpPr>
        <p:spPr>
          <a:xfrm>
            <a:off x="4641400" y="978925"/>
            <a:ext cx="56748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213" name="Google Shape;213;p32"/>
          <p:cNvSpPr txBox="1"/>
          <p:nvPr>
            <p:ph type="ctrTitle"/>
          </p:nvPr>
        </p:nvSpPr>
        <p:spPr>
          <a:xfrm>
            <a:off x="306750" y="714025"/>
            <a:ext cx="35349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List of features:</a:t>
            </a:r>
            <a:endParaRPr sz="4900"/>
          </a:p>
        </p:txBody>
      </p:sp>
      <p:sp>
        <p:nvSpPr>
          <p:cNvPr id="214" name="Google Shape;214;p32"/>
          <p:cNvSpPr txBox="1"/>
          <p:nvPr>
            <p:ph idx="4" type="subTitle"/>
          </p:nvPr>
        </p:nvSpPr>
        <p:spPr>
          <a:xfrm>
            <a:off x="4641400" y="1816976"/>
            <a:ext cx="56748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Management</a:t>
            </a:r>
            <a:endParaRPr/>
          </a:p>
        </p:txBody>
      </p:sp>
      <p:sp>
        <p:nvSpPr>
          <p:cNvPr id="215" name="Google Shape;215;p32"/>
          <p:cNvSpPr txBox="1"/>
          <p:nvPr>
            <p:ph idx="6" type="subTitle"/>
          </p:nvPr>
        </p:nvSpPr>
        <p:spPr>
          <a:xfrm>
            <a:off x="4641400" y="2654999"/>
            <a:ext cx="56748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Management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3841648" y="3447516"/>
            <a:ext cx="700500" cy="7005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8" type="subTitle"/>
          </p:nvPr>
        </p:nvSpPr>
        <p:spPr>
          <a:xfrm>
            <a:off x="4641400" y="3569252"/>
            <a:ext cx="56748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r>
              <a:rPr lang="en"/>
              <a:t> Management</a:t>
            </a:r>
            <a:endParaRPr/>
          </a:p>
        </p:txBody>
      </p:sp>
      <p:grpSp>
        <p:nvGrpSpPr>
          <p:cNvPr id="218" name="Google Shape;218;p32"/>
          <p:cNvGrpSpPr/>
          <p:nvPr/>
        </p:nvGrpSpPr>
        <p:grpSpPr>
          <a:xfrm>
            <a:off x="4015939" y="1031953"/>
            <a:ext cx="351941" cy="350995"/>
            <a:chOff x="944600" y="3981825"/>
            <a:chExt cx="297750" cy="296950"/>
          </a:xfrm>
        </p:grpSpPr>
        <p:sp>
          <p:nvSpPr>
            <p:cNvPr id="219" name="Google Shape;219;p32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925" y="2707575"/>
            <a:ext cx="351924" cy="3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032925" y="1897128"/>
            <a:ext cx="317925" cy="3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925" y="3621950"/>
            <a:ext cx="351924" cy="3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410550" y="-506325"/>
            <a:ext cx="5546700" cy="5546700"/>
          </a:xfrm>
          <a:prstGeom prst="ellipse">
            <a:avLst/>
          </a:prstGeom>
          <a:gradFill>
            <a:gsLst>
              <a:gs pos="0">
                <a:schemeClr val="lt1"/>
              </a:gs>
              <a:gs pos="66000">
                <a:schemeClr val="lt1"/>
              </a:gs>
              <a:gs pos="84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2281350" y="-187350"/>
            <a:ext cx="1805100" cy="18051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1" type="subTitle"/>
          </p:nvPr>
        </p:nvSpPr>
        <p:spPr>
          <a:xfrm>
            <a:off x="942975" y="2200275"/>
            <a:ext cx="5013300" cy="21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Ability to create user accounts and assign roles/permissions.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Authentication (login/logout) for users.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Access control to restrict users from certain features or data.</a:t>
            </a:r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533250" y="1278675"/>
            <a:ext cx="55467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6471700" y="953400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7092225" y="2320750"/>
            <a:ext cx="1539300" cy="1539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33"/>
          <p:cNvGrpSpPr/>
          <p:nvPr/>
        </p:nvGrpSpPr>
        <p:grpSpPr>
          <a:xfrm>
            <a:off x="2558192" y="176198"/>
            <a:ext cx="1251413" cy="1214704"/>
            <a:chOff x="944600" y="3981825"/>
            <a:chExt cx="297750" cy="296950"/>
          </a:xfrm>
        </p:grpSpPr>
        <p:sp>
          <p:nvSpPr>
            <p:cNvPr id="237" name="Google Shape;237;p33"/>
            <p:cNvSpPr/>
            <p:nvPr/>
          </p:nvSpPr>
          <p:spPr>
            <a:xfrm>
              <a:off x="944600" y="3981825"/>
              <a:ext cx="297750" cy="296950"/>
            </a:xfrm>
            <a:custGeom>
              <a:rect b="b" l="l" r="r" t="t"/>
              <a:pathLst>
                <a:path extrusionOk="0" h="11878" w="1191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1058025" y="4155875"/>
              <a:ext cx="72500" cy="52000"/>
            </a:xfrm>
            <a:custGeom>
              <a:rect b="b" l="l" r="r" t="t"/>
              <a:pathLst>
                <a:path extrusionOk="0" h="2080" w="290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1076150" y="41039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1016275" y="4051125"/>
              <a:ext cx="155975" cy="137075"/>
            </a:xfrm>
            <a:custGeom>
              <a:rect b="b" l="l" r="r" t="t"/>
              <a:pathLst>
                <a:path extrusionOk="0" h="5483" w="6239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/>
          <p:nvPr/>
        </p:nvSpPr>
        <p:spPr>
          <a:xfrm>
            <a:off x="2925150" y="-506325"/>
            <a:ext cx="5546700" cy="5546700"/>
          </a:xfrm>
          <a:prstGeom prst="ellipse">
            <a:avLst/>
          </a:prstGeom>
          <a:gradFill>
            <a:gsLst>
              <a:gs pos="0">
                <a:schemeClr val="lt1"/>
              </a:gs>
              <a:gs pos="66000">
                <a:schemeClr val="lt1"/>
              </a:gs>
              <a:gs pos="84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4795950" y="-415950"/>
            <a:ext cx="1805100" cy="18051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305175" y="2331450"/>
            <a:ext cx="5172000" cy="21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Ability to create products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Manage products.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Ability to set prices, descriptions, and images for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2800350" y="1202475"/>
            <a:ext cx="58704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lang="en"/>
              <a:t> Management</a:t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118525" y="924825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262800" y="3225625"/>
            <a:ext cx="1539300" cy="1539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112925" y="81875"/>
            <a:ext cx="1171150" cy="11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410550" y="-506325"/>
            <a:ext cx="5546700" cy="5546700"/>
          </a:xfrm>
          <a:prstGeom prst="ellipse">
            <a:avLst/>
          </a:prstGeom>
          <a:gradFill>
            <a:gsLst>
              <a:gs pos="0">
                <a:schemeClr val="lt1"/>
              </a:gs>
              <a:gs pos="66000">
                <a:schemeClr val="lt1"/>
              </a:gs>
              <a:gs pos="84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2281350" y="-187350"/>
            <a:ext cx="1805100" cy="18051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867750" y="2200275"/>
            <a:ext cx="5013300" cy="17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Ability to track inventory levels and locations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Alerting and reporting on low stock levels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Barcode number integration for easy product tracking</a:t>
            </a:r>
            <a:endParaRPr/>
          </a:p>
        </p:txBody>
      </p:sp>
      <p:sp>
        <p:nvSpPr>
          <p:cNvPr id="259" name="Google Shape;259;p35"/>
          <p:cNvSpPr txBox="1"/>
          <p:nvPr>
            <p:ph type="title"/>
          </p:nvPr>
        </p:nvSpPr>
        <p:spPr>
          <a:xfrm>
            <a:off x="533250" y="1278675"/>
            <a:ext cx="55467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r>
              <a:rPr lang="en"/>
              <a:t> Management</a:t>
            </a: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6471700" y="953400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7092225" y="2320750"/>
            <a:ext cx="1539300" cy="1539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814" y="390525"/>
            <a:ext cx="888175" cy="8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>
            <a:off x="334350" y="-733425"/>
            <a:ext cx="6061200" cy="5773800"/>
          </a:xfrm>
          <a:prstGeom prst="ellipse">
            <a:avLst/>
          </a:prstGeom>
          <a:gradFill>
            <a:gsLst>
              <a:gs pos="0">
                <a:schemeClr val="lt1"/>
              </a:gs>
              <a:gs pos="66000">
                <a:schemeClr val="lt1"/>
              </a:gs>
              <a:gs pos="84000">
                <a:schemeClr val="dk2"/>
              </a:gs>
              <a:gs pos="96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2281350" y="-187350"/>
            <a:ext cx="1805100" cy="18051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>
            <p:ph idx="1" type="subTitle"/>
          </p:nvPr>
        </p:nvSpPr>
        <p:spPr>
          <a:xfrm>
            <a:off x="942975" y="2200275"/>
            <a:ext cx="5013300" cy="21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Ability to approve or denied transactions automatically.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Ability to record sales.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Reporting on sales by salesman.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76200" y="1278675"/>
            <a:ext cx="66771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r>
              <a:rPr lang="en"/>
              <a:t> Management</a:t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6471700" y="953400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7092225" y="2320750"/>
            <a:ext cx="1539300" cy="1539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325" y="235425"/>
            <a:ext cx="1214700" cy="12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ctrTitle"/>
          </p:nvPr>
        </p:nvSpPr>
        <p:spPr>
          <a:xfrm>
            <a:off x="713250" y="698050"/>
            <a:ext cx="77175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User stories</a:t>
            </a:r>
            <a:endParaRPr sz="6000"/>
          </a:p>
        </p:txBody>
      </p:sp>
      <p:sp>
        <p:nvSpPr>
          <p:cNvPr id="279" name="Google Shape;279;p37"/>
          <p:cNvSpPr/>
          <p:nvPr/>
        </p:nvSpPr>
        <p:spPr>
          <a:xfrm>
            <a:off x="1157950" y="2695439"/>
            <a:ext cx="1579800" cy="1580100"/>
          </a:xfrm>
          <a:prstGeom prst="ellipse">
            <a:avLst/>
          </a:prstGeom>
          <a:gradFill>
            <a:gsLst>
              <a:gs pos="0">
                <a:schemeClr val="lt1"/>
              </a:gs>
              <a:gs pos="27000">
                <a:schemeClr val="lt1"/>
              </a:gs>
              <a:gs pos="58000">
                <a:schemeClr val="dk2"/>
              </a:gs>
              <a:gs pos="74000">
                <a:schemeClr val="lt2"/>
              </a:gs>
              <a:gs pos="85000">
                <a:srgbClr val="AF89E2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5996850" y="844375"/>
            <a:ext cx="1539300" cy="15393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1994950" y="353325"/>
            <a:ext cx="742800" cy="7428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chemeClr val="lt1"/>
              </a:gs>
              <a:gs pos="8100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ernobyl Radiation Exposure Effects on Humans Thesis Defense by Slidesgo">
  <a:themeElements>
    <a:clrScheme name="Simple Light">
      <a:dk1>
        <a:srgbClr val="2C2C2C"/>
      </a:dk1>
      <a:lt1>
        <a:srgbClr val="E6E6E6"/>
      </a:lt1>
      <a:dk2>
        <a:srgbClr val="F2916D"/>
      </a:dk2>
      <a:lt2>
        <a:srgbClr val="F279D2"/>
      </a:lt2>
      <a:accent1>
        <a:srgbClr val="886BF2"/>
      </a:accent1>
      <a:accent2>
        <a:srgbClr val="6B98F2"/>
      </a:accent2>
      <a:accent3>
        <a:srgbClr val="468C7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