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</p:sldMasterIdLst>
  <p:sldIdLst>
    <p:sldId id="256" r:id="rId2"/>
    <p:sldId id="257" r:id="rId3"/>
    <p:sldId id="291" r:id="rId4"/>
    <p:sldId id="289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84D07-6ABA-0870-7588-1BF45EC53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E0745B-8A58-78D0-9E3E-3B05A482B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3FBBD-7D0C-77E3-7CE2-E16FD355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D3F0D-21BC-972A-0B94-CFB0E9F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2CE9F3-C5BD-92C4-3753-54E00FC39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203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68565-BD2E-76F7-0363-8F091AC6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D2593C-E554-E11F-7EAA-9DA1B975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5F80E9-42EE-5B6E-709A-FAC51F8F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D40BC8-DCDC-2C6C-879E-15F035B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1B5D5-D4BC-FEF2-7BB9-7AE10A43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70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FA785-F95A-CAA4-A774-501B39FE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CAE46D-ED02-A036-687C-5E573187B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7286EB-5235-7918-56BB-37FAF660E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2EBDF49-0F4F-EF17-66D3-D6809D20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4A0481-3DDA-2DE1-2486-5C2ACCB8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468DDB-A2E8-FF74-198B-EBBFC622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219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28168-5D38-FA8D-822B-E8AA1AA9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AC5F99-4955-A498-9BEB-35FE9EE87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B7BDB-1E04-ECF8-6429-E3EC9C2C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FCC9988-559D-77C4-832D-49B9B3428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74ABEE-A510-358B-EDEF-BEC53B66E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C3D059C-940B-F9D2-9DF0-7460506AA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5F2CAC-7E26-422A-C339-3E02C975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4323A34-C2FF-13C8-B236-14C1A196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8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674CB-3D9A-D223-5916-3B8856BD1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D2A589-C33B-FAD4-100B-BC0B2748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A07008-393F-CFCA-4FC2-097EF24E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06613B-DAB7-110A-6E2D-3AA1B6E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27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43AEE03-FD45-8C6C-6242-B61CD044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94355B-2EDE-1340-D891-28E7E4BC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C6EFD1-DAC6-0658-6DB3-560D367C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9363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214DC-8996-89B0-90AE-0F0A819C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6289D1-3233-DA33-A3AB-DF4413465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AC221F-63D8-85F2-CC96-E63F3237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3175FE-7E86-C483-595E-1BAB4ABA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E40E87-5B44-60D7-1885-C53A256DE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D696E8-AF80-FDA6-1AD4-ADAC9370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994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FF132-A65E-3E61-5286-858A5335F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68EA53-B0CA-FC03-298A-65D53E119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981F44-C590-948B-7432-B80CBBE83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DF3D2C-C87B-E2CA-57B8-BCDCF87D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E8F6DC-1716-0A30-B211-DF189FEA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A30135-1B9F-6DAE-CAE2-46C2DD81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25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953ECF-D679-BBF6-2E33-FDC3DC2A4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1D0A08-3744-60B8-920D-4E95F94D6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32810-94F7-0172-5A51-6A2052CA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62AC1-ADEB-A404-C28D-CCFAF08A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377C7-F1AD-C15C-6129-133EC434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78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657D2-5F8D-C749-EC4E-64C52F1A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A5589F-016C-03FB-3155-8A35B6A8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6330A6-EED0-5CFE-4F6D-3CECE947D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EB4F3-7206-CE45-BB10-6A89DDE74A88}" type="datetimeFigureOut">
              <a:rPr lang="es-PE" smtClean="0"/>
              <a:t>16/12/2024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A001C9-A07D-5CA5-B203-6597B4920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79396B-40DD-3D22-2DEA-713FE2CF2D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906792-CF3F-7F4D-B14C-0D7B000E6D5D}" type="slidenum">
              <a:rPr lang="es-PE" smtClean="0"/>
              <a:t>‹Nº›</a:t>
            </a:fld>
            <a:endParaRPr lang="es-PE"/>
          </a:p>
        </p:txBody>
      </p:sp>
      <p:pic>
        <p:nvPicPr>
          <p:cNvPr id="8" name="Imagen 7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31ED3725-8122-7251-3B65-C97EF552CC7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739DD-6D21-F9E7-AEA5-4369A0B51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5C40A6-24EB-66AD-6CDE-8E30E69D75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 descr="Imagen que contiene computadora, cd, sostener&#10;&#10;Descripción generada automáticamente">
            <a:extLst>
              <a:ext uri="{FF2B5EF4-FFF2-40B4-BE49-F238E27FC236}">
                <a16:creationId xmlns:a16="http://schemas.microsoft.com/office/drawing/2014/main" id="{26476A12-9EF6-79FB-3F55-5BAE7432C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2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BCC6E-D7E5-9712-0CFC-AD6D7E482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D5534-57DE-DDA2-807C-FED2F2D6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02: </a:t>
            </a:r>
            <a:r>
              <a:rPr lang="es-PE" dirty="0">
                <a:solidFill>
                  <a:srgbClr val="0070C0"/>
                </a:solidFill>
              </a:rPr>
              <a:t>Implementar en </a:t>
            </a:r>
            <a:r>
              <a:rPr lang="es-PE" dirty="0" err="1">
                <a:solidFill>
                  <a:srgbClr val="0070C0"/>
                </a:solidFill>
              </a:rPr>
              <a:t>Kubernetes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Engine</a:t>
            </a:r>
            <a:r>
              <a:rPr lang="es-PE" dirty="0">
                <a:solidFill>
                  <a:srgbClr val="0070C0"/>
                </a:solidFill>
              </a:rPr>
              <a:t> con Cloud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Artifact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Registry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5016632-513E-F9D9-706F-6869F30D8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80" y="1874188"/>
            <a:ext cx="9601200" cy="32932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+mj-lt"/>
              <a:buAutoNum type="arabicPeriod" startAt="14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En </a:t>
            </a:r>
            <a:r>
              <a:rPr lang="es-ES" sz="1600" b="1" i="0" dirty="0">
                <a:solidFill>
                  <a:srgbClr val="202124"/>
                </a:solidFill>
                <a:effectLst/>
                <a:latin typeface="Google Sans Text"/>
              </a:rPr>
              <a:t>Cloud Shell,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 escriba el siguiente comando para crear un repositorio de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Artifact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Registry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llamado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devops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-demo:</a:t>
            </a: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 startAt="14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342900" indent="-342900" algn="l">
              <a:buFont typeface="+mj-lt"/>
              <a:buAutoNum type="arabicPeriod" startAt="14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 startAt="14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342900" indent="-342900">
              <a:buFont typeface="+mj-lt"/>
              <a:buAutoNum type="arabicPeriod" startAt="14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Para configurar Docker para que se autentique en el repositorio Docker de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Artifact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Registry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, escriba el siguiente comando:</a:t>
            </a:r>
          </a:p>
          <a:p>
            <a:pPr marL="342900" indent="-342900">
              <a:buFont typeface="+mj-lt"/>
              <a:buAutoNum type="arabicPeriod" startAt="14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>
              <a:buFont typeface="+mj-lt"/>
              <a:buAutoNum type="arabicPeriod" startAt="14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>
              <a:buFont typeface="+mj-lt"/>
              <a:buAutoNum type="arabicPeriod" startAt="14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342900" indent="-342900">
              <a:buFont typeface="+mj-lt"/>
              <a:buAutoNum type="arabicPeriod" startAt="14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Para utilizar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Kubernetes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Engine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, debe crear una imagen de Docker. Escriba los siguientes comandos para utilizar Cloud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Build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para crear la imagen y almacenarla en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Artifact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Registry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:</a:t>
            </a:r>
          </a:p>
          <a:p>
            <a:pPr marL="342900" indent="-342900">
              <a:buFont typeface="+mj-lt"/>
              <a:buAutoNum type="arabicPeriod" startAt="14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A7375F-A66C-BC35-5C71-2A9CFAF80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D7C484C-1463-2341-4A04-C83857D05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9" y="2567435"/>
            <a:ext cx="392415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gcloud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artifacts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repositories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create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devops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-demo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repository-format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location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Roboto Mono" panose="00000009000000000000" pitchFamily="49" charset="0"/>
              </a:rPr>
              <a:t>"REGION"</a:t>
            </a:r>
            <a:r>
              <a:rPr kumimoji="0" lang="es-PE" altLang="es-P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2604F88-7A15-7A8D-83C3-C55989027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9" y="3852568"/>
            <a:ext cx="4001095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gcloud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auth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configure-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Roboto Mono" panose="00000009000000000000" pitchFamily="49" charset="0"/>
              </a:rPr>
              <a:t>"REGION"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docker.pkg.dev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2C88100-F56C-E252-3DBA-2D524FB9B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03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27148237-A85E-1428-9855-96CD84B2D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4429" y="5013508"/>
            <a:ext cx="7848302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cd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~/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gcp-course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/training-data-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analyst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courses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design-process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deploying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-apps-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to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gcp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gcloud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builds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submit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--tag 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Roboto Mono" panose="00000009000000000000" pitchFamily="49" charset="0"/>
              </a:rPr>
              <a:t>"REGION"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docker.pkg.dev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$DEVSHELL_PROJECT_ID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devops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-demo/devops-image:v0.2 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72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A72C8-D888-C1A2-F14D-F3D20B686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26A59-8D0A-9DB8-C280-E7E66AA4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02: </a:t>
            </a:r>
            <a:r>
              <a:rPr lang="es-PE" dirty="0">
                <a:solidFill>
                  <a:srgbClr val="0070C0"/>
                </a:solidFill>
              </a:rPr>
              <a:t>Implementar en </a:t>
            </a:r>
            <a:r>
              <a:rPr lang="es-PE" dirty="0" err="1">
                <a:solidFill>
                  <a:srgbClr val="0070C0"/>
                </a:solidFill>
              </a:rPr>
              <a:t>Kubernetes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Engine</a:t>
            </a:r>
            <a:r>
              <a:rPr lang="es-PE" dirty="0">
                <a:solidFill>
                  <a:srgbClr val="0070C0"/>
                </a:solidFill>
              </a:rPr>
              <a:t> con Cloud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Artifact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Registry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B34F0E6-4598-0384-6038-53F7B6578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80" y="2197938"/>
            <a:ext cx="96012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+mj-lt"/>
              <a:buAutoNum type="arabicPeriod" startAt="17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Cuando se complete el comando anterior, el nombre de la imagen aparecerá en la salida. El nombre de la imagen tiene el formato </a:t>
            </a:r>
            <a:r>
              <a:rPr lang="es-ES" sz="1600" b="0" i="0" dirty="0">
                <a:solidFill>
                  <a:srgbClr val="00B050"/>
                </a:solidFill>
                <a:effectLst/>
                <a:latin typeface="Google Sans Text"/>
              </a:rPr>
              <a:t>REGION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-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docker.pkg.dev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/PROJECT_ID/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devops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-demo/devops-image:v0.2.</a:t>
            </a: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 startAt="17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Resalte el nombre de la imagen y cópielo en el portapapeles. Pegue ese valor en el archivo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kubernetes-config.yaml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y sobrescriba la cadena &lt;YOUR IMAGE PATH HERE&gt;.</a:t>
            </a:r>
          </a:p>
          <a:p>
            <a:pPr marL="342900" indent="-342900" algn="l">
              <a:buFont typeface="+mj-lt"/>
              <a:buAutoNum type="arabicPeriod" startAt="17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Deberías ver algo similar a lo siguiente:</a:t>
            </a:r>
          </a:p>
          <a:p>
            <a:br>
              <a:rPr lang="es-ES" sz="1600" dirty="0">
                <a:effectLst/>
              </a:rPr>
            </a:b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342900" indent="-342900" algn="l">
              <a:buFont typeface="+mj-lt"/>
              <a:buAutoNum type="arabicPeriod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7D4E5-0D6A-80C6-DA96-E0BEE8C1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11D9983-1BCD-A2DC-809C-DEDCFF1F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03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99334B1-4D1B-6E71-DD6E-4E1EE5ED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160" y="3713058"/>
            <a:ext cx="5693866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rgbClr val="ABE338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spec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containers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000" dirty="0">
                <a:solidFill>
                  <a:srgbClr val="F8F8F2"/>
                </a:solidFill>
                <a:latin typeface="Roboto Mono" panose="00000009000000000000" pitchFamily="49" charset="0"/>
              </a:rPr>
              <a:t>  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-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devops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-demo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000" dirty="0">
                <a:solidFill>
                  <a:srgbClr val="F8F8F2"/>
                </a:solidFill>
                <a:latin typeface="Roboto Mono" panose="00000009000000000000" pitchFamily="49" charset="0"/>
              </a:rPr>
              <a:t> 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image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"REGION"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docker.pkg.dev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/PROJECT_ID/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devops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-demo/devops-image:v0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  <a:latin typeface="Roboto Mono" panose="00000009000000000000" pitchFamily="49" charset="0"/>
              </a:rPr>
              <a:t>.2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000" dirty="0">
                <a:solidFill>
                  <a:srgbClr val="F8F8F2"/>
                </a:solidFill>
                <a:latin typeface="Roboto Mono" panose="00000009000000000000" pitchFamily="49" charset="0"/>
              </a:rPr>
              <a:t> 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ports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kumimoji="0" lang="es-PE" altLang="es-P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5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B463C-3E3D-737C-F929-CC45ECFA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ED36E-7499-9BE9-9E44-2555BB3C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02: </a:t>
            </a:r>
            <a:r>
              <a:rPr lang="es-PE" dirty="0">
                <a:solidFill>
                  <a:srgbClr val="0070C0"/>
                </a:solidFill>
              </a:rPr>
              <a:t>Implementar en </a:t>
            </a:r>
            <a:r>
              <a:rPr lang="es-PE" dirty="0" err="1">
                <a:solidFill>
                  <a:srgbClr val="0070C0"/>
                </a:solidFill>
              </a:rPr>
              <a:t>Kubernetes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Engine</a:t>
            </a:r>
            <a:r>
              <a:rPr lang="es-PE" dirty="0">
                <a:solidFill>
                  <a:srgbClr val="0070C0"/>
                </a:solidFill>
              </a:rPr>
              <a:t> con Cloud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Artifact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Registry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BEF1068-1B67-1E05-2618-0299AD7A7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1935163"/>
            <a:ext cx="960120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buFont typeface="+mj-lt"/>
              <a:buAutoNum type="arabicPeriod" startAt="20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Escriba el siguiente comando de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Kubernetes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para implementar su aplicación:</a:t>
            </a:r>
          </a:p>
          <a:p>
            <a:pPr marL="342900" indent="-342900" algn="l">
              <a:buFont typeface="+mj-lt"/>
              <a:buAutoNum type="arabicPeriod" startAt="20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342900" indent="-342900" algn="l">
              <a:buFont typeface="+mj-lt"/>
              <a:buAutoNum type="arabicPeriod" startAt="20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 startAt="20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342900" indent="-342900" algn="l">
              <a:buFont typeface="+mj-lt"/>
              <a:buAutoNum type="arabicPeriod" startAt="20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En el archivo de configuración se especificaron tres réplicas de la aplicación. Escriba el siguiente comando para ver si se crearon tres instancias:</a:t>
            </a:r>
          </a:p>
          <a:p>
            <a:pPr marL="342900" indent="-342900" algn="l">
              <a:buFont typeface="+mj-lt"/>
              <a:buAutoNum type="arabicPeriod" startAt="20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 startAt="20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 startAt="20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buFont typeface="+mj-lt"/>
              <a:buAutoNum type="arabicPeriod" startAt="20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Asegúrate de que todas las cápsulas estén listas. Si no lo están, espera unos segundos y vuelve a intentarlo.</a:t>
            </a: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>
              <a:buFont typeface="+mj-lt"/>
              <a:buAutoNum type="arabicPeriod" startAt="20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También se agregó un balanceador de carga en el archivo de configuración. Escriba el siguiente comando para ver si se creó:</a:t>
            </a:r>
          </a:p>
          <a:p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3F799-5127-E9A8-4A67-BC48B52F6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EEAB1E6-4656-D9EA-0922-48DA405AF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03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C5D1F0-7FB9-0AD7-23E7-105CBF10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840" y="2488456"/>
            <a:ext cx="3000821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kubectl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apply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-f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kubernetes-config.yaml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1C792B1-5363-F874-3FD8-499D1D0E8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355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7B5DD9-D246-05E0-7384-102BD61C6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5840" y="3704878"/>
            <a:ext cx="1231106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kubectl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get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pods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4DD4E60-460D-84F2-4C56-069812D4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080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435E3496-FF54-8033-3745-FC6E336AA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920" y="5133528"/>
            <a:ext cx="1538883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kubectl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get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services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BD69F3E-2453-2D82-C53D-C7F401A2E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660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8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AE24C-7836-9617-BE06-FD7AEB1B6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3403F-ABE1-A23D-A8B6-2BB38D4A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02: </a:t>
            </a:r>
            <a:r>
              <a:rPr lang="es-PE" dirty="0">
                <a:solidFill>
                  <a:srgbClr val="0070C0"/>
                </a:solidFill>
              </a:rPr>
              <a:t>Implementar en </a:t>
            </a:r>
            <a:r>
              <a:rPr lang="es-PE" dirty="0" err="1">
                <a:solidFill>
                  <a:srgbClr val="0070C0"/>
                </a:solidFill>
              </a:rPr>
              <a:t>Kubernetes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Engine</a:t>
            </a:r>
            <a:r>
              <a:rPr lang="es-PE" dirty="0">
                <a:solidFill>
                  <a:srgbClr val="0070C0"/>
                </a:solidFill>
              </a:rPr>
              <a:t> con Cloud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Artifact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Registry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D35F2A-293A-AAE3-E213-1096845A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2067538"/>
            <a:ext cx="9601200" cy="346248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Aft>
                <a:spcPts val="1800"/>
              </a:spcAft>
              <a:buFont typeface="+mj-lt"/>
              <a:buAutoNum type="arabicPeriod" startAt="24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Deberías ver algo similar a lo siguiente:</a:t>
            </a:r>
          </a:p>
          <a:p>
            <a:pPr marL="342900" indent="-342900" algn="l">
              <a:spcAft>
                <a:spcPts val="1800"/>
              </a:spcAft>
              <a:buFont typeface="+mj-lt"/>
              <a:buAutoNum type="arabicPeriod" startAt="24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spcAft>
                <a:spcPts val="1800"/>
              </a:spcAft>
              <a:buFont typeface="+mj-lt"/>
              <a:buAutoNum type="arabicPeriod" startAt="24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342900" indent="-342900" algn="l">
              <a:spcAft>
                <a:spcPts val="1800"/>
              </a:spcAft>
              <a:buFont typeface="+mj-lt"/>
              <a:buAutoNum type="arabicPeriod" startAt="24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Si la dirección IP externa del balanceador de carga dice "pendiente", espere unos segundos y vuelva a intentarlo.</a:t>
            </a: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342900" indent="-342900" algn="l">
              <a:spcAft>
                <a:spcPts val="1800"/>
              </a:spcAft>
              <a:buFont typeface="+mj-lt"/>
              <a:buAutoNum type="arabicPeriod" startAt="24"/>
            </a:pP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Cuando tengas una IP externa, abre una pestaña del navegador y hazle una solicitud. Debería devolver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Hello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Kubernetes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  <a:latin typeface="Google Sans Text"/>
              </a:rPr>
              <a:t>Engine</a:t>
            </a:r>
            <a:r>
              <a:rPr lang="es-ES" sz="1600" b="0" i="0" dirty="0">
                <a:solidFill>
                  <a:srgbClr val="202124"/>
                </a:solidFill>
                <a:effectLst/>
                <a:latin typeface="Google Sans Text"/>
              </a:rPr>
              <a:t>. Puede que tarde unos segundos en estar lista.</a:t>
            </a:r>
          </a:p>
          <a:p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505437-D459-5D3C-87B0-355D84C9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9F24B0E-87C8-3ED3-FB72-9A8B6F0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03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C7640A0-74BA-EAC6-A20C-2F3EF92A4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355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EF755BE-7DCA-CF59-903D-1C2234619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5080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AEAE173-523D-0D22-A202-47422A3E1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660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19C0B8A6-CDB0-5724-0AFD-D80E9910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680" y="2693704"/>
            <a:ext cx="9215120" cy="67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980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celular con letras&#10;&#10;Descripción generada automáticamente con confianza media">
            <a:extLst>
              <a:ext uri="{FF2B5EF4-FFF2-40B4-BE49-F238E27FC236}">
                <a16:creationId xmlns:a16="http://schemas.microsoft.com/office/drawing/2014/main" id="{3E368B24-18AF-04D8-5E16-EDA9AABD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raqueta, sostener, grande, azul&#10;&#10;Descripción generada automáticamente">
            <a:extLst>
              <a:ext uri="{FF2B5EF4-FFF2-40B4-BE49-F238E27FC236}">
                <a16:creationId xmlns:a16="http://schemas.microsoft.com/office/drawing/2014/main" id="{AC12808B-0F6E-3BFD-7EFC-52F53B1E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1A07DF9-C419-C6A7-B82D-524E3717AA16}"/>
              </a:ext>
            </a:extLst>
          </p:cNvPr>
          <p:cNvSpPr txBox="1"/>
          <p:nvPr/>
        </p:nvSpPr>
        <p:spPr>
          <a:xfrm>
            <a:off x="443994" y="2459504"/>
            <a:ext cx="1130405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Laboratorio: </a:t>
            </a:r>
            <a:r>
              <a:rPr lang="es-ES" sz="4000" dirty="0" err="1">
                <a:solidFill>
                  <a:schemeClr val="bg1"/>
                </a:solidFill>
              </a:rPr>
              <a:t>Deploying</a:t>
            </a:r>
            <a:r>
              <a:rPr lang="es-ES" sz="4000" dirty="0">
                <a:solidFill>
                  <a:schemeClr val="bg1"/>
                </a:solidFill>
              </a:rPr>
              <a:t> Apps </a:t>
            </a:r>
            <a:r>
              <a:rPr lang="es-ES" sz="4000" dirty="0" err="1">
                <a:solidFill>
                  <a:schemeClr val="bg1"/>
                </a:solidFill>
              </a:rPr>
              <a:t>to</a:t>
            </a:r>
            <a:r>
              <a:rPr lang="es-ES" sz="4000" dirty="0">
                <a:solidFill>
                  <a:schemeClr val="bg1"/>
                </a:solidFill>
              </a:rPr>
              <a:t> Google </a:t>
            </a:r>
            <a:r>
              <a:rPr lang="es-ES" sz="4000" dirty="0" err="1">
                <a:solidFill>
                  <a:schemeClr val="bg1"/>
                </a:solidFill>
              </a:rPr>
              <a:t>Kubernetes</a:t>
            </a:r>
            <a:endParaRPr lang="es-ES" sz="4000" dirty="0">
              <a:solidFill>
                <a:schemeClr val="bg1"/>
              </a:solidFill>
            </a:endParaRPr>
          </a:p>
          <a:p>
            <a:pPr algn="ctr"/>
            <a:r>
              <a:rPr lang="es-ES" sz="4000" dirty="0" err="1">
                <a:solidFill>
                  <a:schemeClr val="bg1"/>
                </a:solidFill>
              </a:rPr>
              <a:t>Engine</a:t>
            </a:r>
            <a:br>
              <a:rPr lang="en-US" sz="4000" i="0" dirty="0">
                <a:solidFill>
                  <a:srgbClr val="1F1F1F"/>
                </a:solidFill>
                <a:effectLst/>
                <a:latin typeface="Google Sans Text"/>
              </a:rPr>
            </a:br>
            <a:endParaRPr lang="es-PE" sz="4000" dirty="0">
              <a:solidFill>
                <a:schemeClr val="bg1"/>
              </a:solidFill>
            </a:endParaRPr>
          </a:p>
          <a:p>
            <a:pPr algn="ctr"/>
            <a:endParaRPr lang="es-PE" sz="4000" dirty="0">
              <a:solidFill>
                <a:schemeClr val="bg1"/>
              </a:solidFill>
            </a:endParaRPr>
          </a:p>
          <a:p>
            <a:pPr algn="ctr"/>
            <a:endParaRPr lang="es-PE" sz="4000" dirty="0">
              <a:solidFill>
                <a:schemeClr val="bg1"/>
              </a:solidFill>
            </a:endParaRPr>
          </a:p>
          <a:p>
            <a:pPr algn="ctr"/>
            <a:r>
              <a:rPr lang="es-PE" sz="4000" dirty="0">
                <a:solidFill>
                  <a:schemeClr val="bg1"/>
                </a:solidFill>
              </a:rPr>
              <a:t>Aldo Trucios</a:t>
            </a:r>
          </a:p>
        </p:txBody>
      </p:sp>
    </p:spTree>
    <p:extLst>
      <p:ext uri="{BB962C8B-B14F-4D97-AF65-F5344CB8AC3E}">
        <p14:creationId xmlns:p14="http://schemas.microsoft.com/office/powerpoint/2010/main" val="322803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5E724-E6C4-9DD7-DEBD-B9A07D5D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91A25-F7EF-8E61-0C03-6054E480A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1738" y="1498060"/>
            <a:ext cx="8208523" cy="4543966"/>
          </a:xfrm>
        </p:spPr>
        <p:txBody>
          <a:bodyPr>
            <a:normAutofit/>
          </a:bodyPr>
          <a:lstStyle/>
          <a:p>
            <a:r>
              <a:rPr lang="es-ES" dirty="0"/>
              <a:t>Objetivo</a:t>
            </a:r>
          </a:p>
          <a:p>
            <a:r>
              <a:rPr lang="es-ES" dirty="0" err="1"/>
              <a:t>Task</a:t>
            </a:r>
            <a:r>
              <a:rPr lang="es-ES" dirty="0"/>
              <a:t> 01: </a:t>
            </a:r>
            <a:r>
              <a:rPr lang="es-ES" i="0" dirty="0">
                <a:solidFill>
                  <a:srgbClr val="202124"/>
                </a:solidFill>
                <a:effectLst/>
                <a:latin typeface="var(--md-ref-typeface-brand)"/>
              </a:rPr>
              <a:t>Descargar una aplicación de muestra desde GitHub</a:t>
            </a:r>
            <a:endParaRPr lang="es-ES" dirty="0"/>
          </a:p>
          <a:p>
            <a:r>
              <a:rPr lang="es-ES" dirty="0" err="1"/>
              <a:t>Task</a:t>
            </a:r>
            <a:r>
              <a:rPr lang="es-ES" dirty="0"/>
              <a:t> 02: Implementar en </a:t>
            </a:r>
            <a:r>
              <a:rPr lang="es-ES" dirty="0" err="1"/>
              <a:t>Kubernetes</a:t>
            </a:r>
            <a:r>
              <a:rPr lang="es-ES" dirty="0"/>
              <a:t> con Cloud </a:t>
            </a:r>
            <a:r>
              <a:rPr lang="es-ES" dirty="0" err="1"/>
              <a:t>Build</a:t>
            </a:r>
            <a:r>
              <a:rPr lang="es-ES" dirty="0"/>
              <a:t>  y </a:t>
            </a:r>
            <a:r>
              <a:rPr lang="es-ES" dirty="0" err="1"/>
              <a:t>Artifact</a:t>
            </a:r>
            <a:r>
              <a:rPr lang="es-ES" dirty="0"/>
              <a:t> </a:t>
            </a:r>
            <a:r>
              <a:rPr lang="es-ES" dirty="0" err="1"/>
              <a:t>Registry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3071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EA3F-676A-ED95-15A6-37B53B5D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04E2D-94A3-5047-8C75-A23823DC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0070C0"/>
                </a:solidFill>
              </a:rPr>
              <a:t>Objetivos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B56729-426C-40BC-B35E-CB9268EF12BD}"/>
              </a:ext>
            </a:extLst>
          </p:cNvPr>
          <p:cNvSpPr/>
          <p:nvPr/>
        </p:nvSpPr>
        <p:spPr>
          <a:xfrm>
            <a:off x="9575800" y="4805680"/>
            <a:ext cx="863600" cy="144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1829DD-EDB1-0890-7DB8-0ACFFBB18CD9}"/>
              </a:ext>
            </a:extLst>
          </p:cNvPr>
          <p:cNvSpPr txBox="1"/>
          <p:nvPr/>
        </p:nvSpPr>
        <p:spPr>
          <a:xfrm>
            <a:off x="1234440" y="1866736"/>
            <a:ext cx="83413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</a:pPr>
            <a:r>
              <a:rPr lang="es-ES" sz="2400" b="0" i="0" dirty="0">
                <a:solidFill>
                  <a:srgbClr val="202124"/>
                </a:solidFill>
                <a:effectLst/>
              </a:rPr>
              <a:t>En este laboratorio, aprenderá a realizar las siguientes tareas: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202124"/>
                </a:solidFill>
                <a:effectLst/>
              </a:rPr>
              <a:t>Descargue una aplicación de muestra desde GitHub</a:t>
            </a:r>
          </a:p>
          <a:p>
            <a:pPr marL="342900" indent="-3429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s-ES" sz="2400" b="0" i="0" dirty="0">
                <a:solidFill>
                  <a:srgbClr val="202124"/>
                </a:solidFill>
                <a:effectLst/>
              </a:rPr>
              <a:t>Implementar en </a:t>
            </a:r>
            <a:r>
              <a:rPr lang="es-ES" sz="2400" b="0" i="0" dirty="0" err="1">
                <a:solidFill>
                  <a:srgbClr val="202124"/>
                </a:solidFill>
                <a:effectLst/>
              </a:rPr>
              <a:t>Kubernetes</a:t>
            </a:r>
            <a:r>
              <a:rPr lang="es-ES" sz="2400" b="0" i="0" dirty="0">
                <a:solidFill>
                  <a:srgbClr val="202124"/>
                </a:solidFill>
                <a:effectLst/>
              </a:rPr>
              <a:t> </a:t>
            </a:r>
            <a:r>
              <a:rPr lang="es-ES" sz="2400" b="0" i="0" dirty="0" err="1">
                <a:solidFill>
                  <a:srgbClr val="202124"/>
                </a:solidFill>
                <a:effectLst/>
              </a:rPr>
              <a:t>Engine</a:t>
            </a:r>
            <a:br>
              <a:rPr lang="es-ES" sz="2400" dirty="0"/>
            </a:br>
            <a:endParaRPr lang="es-PE" sz="2400" dirty="0"/>
          </a:p>
        </p:txBody>
      </p:sp>
    </p:spTree>
    <p:extLst>
      <p:ext uri="{BB962C8B-B14F-4D97-AF65-F5344CB8AC3E}">
        <p14:creationId xmlns:p14="http://schemas.microsoft.com/office/powerpoint/2010/main" val="2522427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EE561-3F70-3174-EE09-EEEA7A134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2EE86-F0DF-8909-CD22-3CFFDA03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01: Descargar una aplicación de muestra desde GitHub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B7152B0-CC90-D8A1-C8AA-DFA63E369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80" y="1948269"/>
            <a:ext cx="9601200" cy="455509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Descargue una aplicación de muestra de GitHub y obtenga una vista previa en Cloud Shell.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En Cloud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Console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, haga clic en 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Activar Cloud Shell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Si se le solicita, haga clic en </a:t>
            </a:r>
            <a:r>
              <a:rPr kumimoji="0" lang="es-PE" altLang="es-PE" sz="1600" b="1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Continuar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 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Para crear una nueva carpeta, ejecute el siguiente comando:</a:t>
            </a:r>
            <a:endParaRPr lang="es-PE" altLang="es-PE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PE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PE" sz="16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Cambia a la carpeta que acabas de crear: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altLang="es-PE" sz="16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altLang="es-PE" sz="16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Clonar una aplicación Python 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Flask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 simple desde GitHub: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sz="16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S" sz="1600" b="0" i="0" dirty="0">
              <a:solidFill>
                <a:srgbClr val="202124"/>
              </a:solidFill>
              <a:effectLst/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PE" altLang="es-PE" sz="1600" dirty="0">
                <a:solidFill>
                  <a:srgbClr val="202124"/>
                </a:solidFill>
              </a:rPr>
              <a:t>Cambiar a la carpeta </a:t>
            </a:r>
            <a:r>
              <a:rPr lang="es-PE" altLang="es-PE" sz="1600" dirty="0" err="1">
                <a:solidFill>
                  <a:srgbClr val="202124"/>
                </a:solidFill>
              </a:rPr>
              <a:t>deploying</a:t>
            </a:r>
            <a:r>
              <a:rPr lang="es-PE" altLang="es-PE" sz="1600" dirty="0">
                <a:solidFill>
                  <a:srgbClr val="202124"/>
                </a:solidFill>
              </a:rPr>
              <a:t>-apps-</a:t>
            </a:r>
            <a:r>
              <a:rPr lang="es-PE" altLang="es-PE" sz="1600" dirty="0" err="1">
                <a:solidFill>
                  <a:srgbClr val="202124"/>
                </a:solidFill>
              </a:rPr>
              <a:t>to</a:t>
            </a:r>
            <a:r>
              <a:rPr lang="es-PE" altLang="es-PE" sz="1600" dirty="0">
                <a:solidFill>
                  <a:srgbClr val="202124"/>
                </a:solidFill>
              </a:rPr>
              <a:t>-</a:t>
            </a:r>
            <a:r>
              <a:rPr lang="es-PE" altLang="es-PE" sz="1600" dirty="0" err="1">
                <a:solidFill>
                  <a:srgbClr val="202124"/>
                </a:solidFill>
              </a:rPr>
              <a:t>gcp</a:t>
            </a:r>
            <a:r>
              <a:rPr lang="es-PE" altLang="es-PE" sz="1600" dirty="0">
                <a:solidFill>
                  <a:srgbClr val="202124"/>
                </a:solidFill>
              </a:rPr>
              <a:t>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PE" altLang="es-PE" sz="16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D8E6F-F83C-70A8-4244-4C118D2AF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20" y="3362216"/>
            <a:ext cx="260096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mkdir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gcp-course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529D3D-0D54-69C0-6494-12C456E08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F281287-31D0-24F2-C24C-371F3CB73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20" y="4093736"/>
            <a:ext cx="260096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000" dirty="0">
                <a:solidFill>
                  <a:schemeClr val="bg2">
                    <a:lumMod val="50000"/>
                  </a:schemeClr>
                </a:solidFill>
                <a:latin typeface="Roboto Mono" panose="020F0502020204030204" pitchFamily="49" charset="0"/>
              </a:rPr>
              <a:t>cd </a:t>
            </a:r>
            <a:r>
              <a:rPr lang="es-PE" altLang="es-PE" sz="1000" dirty="0" err="1">
                <a:solidFill>
                  <a:schemeClr val="bg2">
                    <a:lumMod val="50000"/>
                  </a:schemeClr>
                </a:solidFill>
                <a:latin typeface="Roboto Mono" panose="020F0502020204030204" pitchFamily="49" charset="0"/>
              </a:rPr>
              <a:t>gcp-course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 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85D06F7-B450-9ED7-E815-C9280221A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20" y="4872037"/>
            <a:ext cx="596138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000" dirty="0" err="1">
                <a:solidFill>
                  <a:schemeClr val="bg2">
                    <a:lumMod val="50000"/>
                  </a:schemeClr>
                </a:solidFill>
                <a:latin typeface="Roboto Mono" panose="020F0502020204030204" pitchFamily="49" charset="0"/>
              </a:rPr>
              <a:t>git</a:t>
            </a:r>
            <a:r>
              <a:rPr lang="es-PE" altLang="es-PE" sz="1000" dirty="0">
                <a:solidFill>
                  <a:schemeClr val="bg2">
                    <a:lumMod val="50000"/>
                  </a:schemeClr>
                </a:solidFill>
                <a:latin typeface="Roboto Mono" panose="020F0502020204030204" pitchFamily="49" charset="0"/>
              </a:rPr>
              <a:t> clone 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https://GitHub.com/GoogleCloudPlatform/training-data-analyst.git</a:t>
            </a:r>
            <a:r>
              <a:rPr lang="es-PE" altLang="es-PE" sz="1000" dirty="0">
                <a:solidFill>
                  <a:schemeClr val="bg2">
                    <a:lumMod val="50000"/>
                  </a:schemeClr>
                </a:solidFill>
                <a:latin typeface="Roboto Mono" panose="020F0502020204030204" pitchFamily="49" charset="0"/>
              </a:rPr>
              <a:t> 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5671B15-5C63-233A-86B2-CEFB77EA9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20" y="5667383"/>
            <a:ext cx="596138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cd training-data-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analyst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courses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design-process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/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deploying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-apps-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to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0000009000000000000" pitchFamily="49" charset="0"/>
              </a:rPr>
              <a:t>gcp</a:t>
            </a:r>
            <a:r>
              <a:rPr kumimoji="0" lang="es-PE" altLang="es-PE" sz="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23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16F04-C97E-7F9B-87DD-AAC38D49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FF8D9-CE43-D593-D473-BD9CCF87B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01: Descargar una aplicación de muestra desde GitHub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15046F-2955-3961-1AF2-04FBFD88E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060" y="1923802"/>
            <a:ext cx="9601200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Para probar el programa, escriba el siguiente comando para crear un contenedor Docker de la imagen: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Para ejecutar la imagen de Docker, escriba el siguiente comando: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endParaRPr kumimoji="0" lang="es-ES" altLang="es-PE" sz="1600" u="none" strike="noStrike" cap="none" normalizeH="0" baseline="0" dirty="0">
              <a:ln>
                <a:noFill/>
              </a:ln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endParaRPr lang="es-ES" altLang="es-PE" sz="1600" b="0" i="0" dirty="0">
              <a:solidFill>
                <a:srgbClr val="202124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Para ver el programa en ejecución, haga clic en Vista previa web ( Icono de vista previa web) en la barra de herramientas de Google Cloud Shell. Luego, seleccione Vista previa en el puerto 8080.</a:t>
            </a:r>
            <a:endParaRPr lang="es-PE" altLang="es-PE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Google Sans Tex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F045DC-602E-D9DB-A40C-A27581075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20" y="2592934"/>
            <a:ext cx="260096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build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-t test-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python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.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19680-BEE7-4F13-E42C-86900A3DE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BE8B2A4-EA14-CD47-9CA5-75CA2810D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020" y="3330992"/>
            <a:ext cx="415290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docker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run --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rm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-p 8080:8080 test-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python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D61F030-B074-EDC2-BA28-CE701698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032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E36FF9-8EAF-C09F-66B0-343E8F6E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3556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69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82C8-24D1-9574-12D7-402472ABF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19DF5A-65A7-E8A4-4BDC-1BE68E0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02: </a:t>
            </a:r>
            <a:r>
              <a:rPr lang="es-PE" dirty="0">
                <a:solidFill>
                  <a:srgbClr val="0070C0"/>
                </a:solidFill>
              </a:rPr>
              <a:t>Implementar en </a:t>
            </a:r>
            <a:r>
              <a:rPr lang="es-PE" dirty="0" err="1">
                <a:solidFill>
                  <a:srgbClr val="0070C0"/>
                </a:solidFill>
              </a:rPr>
              <a:t>Kubernetes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Engine</a:t>
            </a:r>
            <a:r>
              <a:rPr lang="es-PE" dirty="0">
                <a:solidFill>
                  <a:srgbClr val="0070C0"/>
                </a:solidFill>
              </a:rPr>
              <a:t> con Cloud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Artifact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Registry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8CE014-1FD0-30F2-55AB-990F1A8D1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80" y="2086767"/>
            <a:ext cx="9601200" cy="42780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Aft>
                <a:spcPts val="1800"/>
              </a:spcAft>
            </a:pPr>
            <a:r>
              <a:rPr lang="es-ES" sz="1600" b="0" i="0" dirty="0" err="1">
                <a:solidFill>
                  <a:srgbClr val="202124"/>
                </a:solidFill>
                <a:effectLst/>
              </a:rPr>
              <a:t>Kubernetes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Engine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 le permite crear un clúster de máquinas e implementar cualquier cantidad de aplicaciones en él. 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Kubernetes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 abstrae los detalles de la administración de las máquinas y le permite automatizar la implementación de sus aplicaciones con comandos CLI simples.</a:t>
            </a:r>
          </a:p>
          <a:p>
            <a:pPr algn="just">
              <a:spcAft>
                <a:spcPts val="1800"/>
              </a:spcAft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Para implementar una aplicación en 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Kubernetes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, primero debe crear el clúster. Luego, debe agregar un archivo de configuración para cada aplicación que implementará en el clúster.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En el menú de navegación, haga clic en 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Kubernetes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Engine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. Si aparece un mensaje que indica que se está inicializando la API de 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Kubernetes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, espere a que finalice.</a:t>
            </a:r>
            <a:endParaRPr lang="es-ES" altLang="es-PE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Haga clic en crear 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cluster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Acepte todos los valores predeterminados, seleccione la región haga clic en </a:t>
            </a:r>
            <a:r>
              <a:rPr lang="es-ES" sz="1600" b="1" i="0" dirty="0">
                <a:solidFill>
                  <a:srgbClr val="202124"/>
                </a:solidFill>
                <a:effectLst/>
              </a:rPr>
              <a:t>Crear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. La creación del clúster de 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Kubernetes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 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Engine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 demorará un par de minutos. Cuando el clúster esté listo, aparecerá una marca de verificación verde.</a:t>
            </a:r>
            <a:endParaRPr lang="es-ES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sz="1600" dirty="0">
                <a:solidFill>
                  <a:srgbClr val="202124"/>
                </a:solidFill>
              </a:rPr>
              <a:t>Haga clic en los tres puntos a la derecha del clúster y luego haga clic en Conectar.</a:t>
            </a:r>
            <a:endParaRPr lang="es-ES" sz="1600" b="0" i="0" dirty="0">
              <a:solidFill>
                <a:srgbClr val="202124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altLang="es-PE" sz="1600" dirty="0">
                <a:solidFill>
                  <a:srgbClr val="202124"/>
                </a:solidFill>
              </a:rPr>
              <a:t>En la pantalla Conectarse al clúster , haga clic en Ejecutar en Cloud Shell . Esto abre Cloud Shell y el comando de conexión se ingresa automáticamente.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D76292-33ED-9955-4BDC-834373E7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76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D834-9F54-5531-0DC8-545752BA4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D9145-83AB-B907-FD2A-81A74360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02: </a:t>
            </a:r>
            <a:r>
              <a:rPr lang="es-PE" dirty="0">
                <a:solidFill>
                  <a:srgbClr val="0070C0"/>
                </a:solidFill>
              </a:rPr>
              <a:t>Implementar en </a:t>
            </a:r>
            <a:r>
              <a:rPr lang="es-PE" dirty="0" err="1">
                <a:solidFill>
                  <a:srgbClr val="0070C0"/>
                </a:solidFill>
              </a:rPr>
              <a:t>Kubernetes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Engine</a:t>
            </a:r>
            <a:r>
              <a:rPr lang="es-PE" dirty="0">
                <a:solidFill>
                  <a:srgbClr val="0070C0"/>
                </a:solidFill>
              </a:rPr>
              <a:t> con Cloud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Artifact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Registry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247979-35CA-A5FE-FBAA-73B9F924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80" y="2194489"/>
            <a:ext cx="9601200" cy="40626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Descargue una aplicación de muestra de GitHub y obtenga una vista previa en Cloud Shell.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Presione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Enter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para conectarse al clúster.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Para probar su conexión, escriba el siguiente comando; </a:t>
            </a:r>
            <a:r>
              <a:rPr kumimoji="0" lang="es-ES" altLang="es-PE" sz="1600" u="none" strike="noStrike" cap="none" normalizeH="0" baseline="0" dirty="0">
                <a:ln>
                  <a:noFill/>
                </a:ln>
                <a:solidFill>
                  <a:srgbClr val="202124"/>
                </a:solidFill>
              </a:rPr>
              <a:t>e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ste comando simplemente muestra las máquinas de tu clúster. Si funciona, estás conectado.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endParaRPr lang="es-PE" sz="1600" b="0" i="0" dirty="0">
              <a:solidFill>
                <a:srgbClr val="202124"/>
              </a:solidFill>
              <a:effectLst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endParaRPr lang="es-PE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En Cloud Shell, haga clic en </a:t>
            </a:r>
            <a:r>
              <a:rPr lang="es-ES" sz="1600" b="1" i="0" dirty="0">
                <a:solidFill>
                  <a:srgbClr val="202124"/>
                </a:solidFill>
                <a:effectLst/>
              </a:rPr>
              <a:t>Abrir editor.</a:t>
            </a:r>
            <a:endParaRPr lang="es-ES" altLang="es-PE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s-ES" sz="1600" b="0" i="0" dirty="0">
                <a:solidFill>
                  <a:srgbClr val="202124"/>
                </a:solidFill>
                <a:effectLst/>
              </a:rPr>
              <a:t>Expande la carpeta "training-data-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analyst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/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courses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/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design-process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/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deploying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-apps-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to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-</a:t>
            </a:r>
            <a:r>
              <a:rPr lang="es-ES" sz="1600" b="0" i="0" dirty="0" err="1">
                <a:solidFill>
                  <a:srgbClr val="202124"/>
                </a:solidFill>
                <a:effectLst/>
              </a:rPr>
              <a:t>gcp</a:t>
            </a:r>
            <a:r>
              <a:rPr lang="es-ES" sz="1600" b="0" i="0" dirty="0">
                <a:solidFill>
                  <a:srgbClr val="202124"/>
                </a:solidFill>
                <a:effectLst/>
              </a:rPr>
              <a:t>" en el panel de navegación de la izquierda. Luego, haz clic en main.py para abrirla.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s-PE" altLang="es-PE" sz="1600" dirty="0">
                <a:solidFill>
                  <a:srgbClr val="202124"/>
                </a:solidFill>
              </a:rPr>
              <a:t>En la función “</a:t>
            </a:r>
            <a:r>
              <a:rPr lang="es-PE" altLang="es-PE" sz="1600" dirty="0" err="1">
                <a:solidFill>
                  <a:srgbClr val="202124"/>
                </a:solidFill>
              </a:rPr>
              <a:t>main</a:t>
            </a:r>
            <a:r>
              <a:rPr lang="es-PE" altLang="es-PE" sz="1600" dirty="0">
                <a:solidFill>
                  <a:srgbClr val="202124"/>
                </a:solidFill>
              </a:rPr>
              <a:t>()” cambia el titulo por “</a:t>
            </a:r>
            <a:r>
              <a:rPr lang="es-PE" altLang="es-PE" sz="1600" dirty="0" err="1">
                <a:solidFill>
                  <a:srgbClr val="202124"/>
                </a:solidFill>
              </a:rPr>
              <a:t>Hello</a:t>
            </a:r>
            <a:r>
              <a:rPr lang="es-PE" altLang="es-PE" sz="1600" dirty="0">
                <a:solidFill>
                  <a:srgbClr val="202124"/>
                </a:solidFill>
              </a:rPr>
              <a:t> </a:t>
            </a:r>
            <a:r>
              <a:rPr lang="es-PE" altLang="es-PE" sz="1600" dirty="0" err="1">
                <a:solidFill>
                  <a:srgbClr val="202124"/>
                </a:solidFill>
              </a:rPr>
              <a:t>Kubernetes</a:t>
            </a:r>
            <a:r>
              <a:rPr lang="es-PE" altLang="es-PE" sz="1600" dirty="0">
                <a:solidFill>
                  <a:srgbClr val="202124"/>
                </a:solidFill>
              </a:rPr>
              <a:t> </a:t>
            </a:r>
            <a:r>
              <a:rPr lang="es-PE" altLang="es-PE" sz="1600" dirty="0" err="1">
                <a:solidFill>
                  <a:srgbClr val="202124"/>
                </a:solidFill>
              </a:rPr>
              <a:t>Engine</a:t>
            </a:r>
            <a:r>
              <a:rPr lang="es-PE" altLang="es-PE" sz="1600" dirty="0">
                <a:solidFill>
                  <a:srgbClr val="202124"/>
                </a:solidFill>
              </a:rPr>
              <a:t>” como se muestra a continuación.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endParaRPr lang="es-PE" altLang="es-PE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endParaRPr lang="es-PE" altLang="es-PE" sz="16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3CA164-3CA3-3A99-01FB-E420634B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420" y="3595579"/>
            <a:ext cx="260096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Kubectl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get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Roboto Mono" panose="020F0502020204030204" pitchFamily="49" charset="0"/>
              </a:rPr>
              <a:t>nodes</a:t>
            </a:r>
            <a:endParaRPr kumimoji="0" lang="es-PE" altLang="es-PE" sz="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ABC35-7692-E24E-74E5-127DE99DF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0005735-FB71-61E6-7000-6A3A28234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110" y="5293380"/>
            <a:ext cx="7754620" cy="104644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0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@app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.route(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"/"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DCC6E0"/>
                </a:solidFill>
                <a:effectLst/>
                <a:latin typeface="Roboto Mono" panose="00000009000000000000" pitchFamily="49" charset="0"/>
              </a:rPr>
              <a:t>def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00E0E0"/>
                </a:solidFill>
                <a:effectLst/>
                <a:latin typeface="Roboto Mono" panose="00000009000000000000" pitchFamily="49" charset="0"/>
              </a:rPr>
              <a:t>main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000" dirty="0">
                <a:solidFill>
                  <a:srgbClr val="F8F8F2"/>
                </a:solidFill>
                <a:latin typeface="Roboto Mono" panose="00000009000000000000" pitchFamily="49" charset="0"/>
              </a:rPr>
              <a:t>	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model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= {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title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Hello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Kubernetes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Engine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000" dirty="0">
                <a:solidFill>
                  <a:srgbClr val="F8F8F2"/>
                </a:solidFill>
                <a:latin typeface="Roboto Mono" panose="00000009000000000000" pitchFamily="49" charset="0"/>
              </a:rPr>
              <a:t>	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DCC6E0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render_template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Roboto Mono" panose="00000009000000000000" pitchFamily="49" charset="0"/>
              </a:rPr>
              <a:t>'index.html'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, 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model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kumimoji="0" lang="es-PE" altLang="es-PE" sz="1000" b="0" i="0" u="none" strike="noStrike" cap="none" normalizeH="0" baseline="0" dirty="0" err="1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model</a:t>
            </a:r>
            <a:r>
              <a:rPr kumimoji="0" lang="es-PE" altLang="es-PE" sz="10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Roboto Mono" panose="00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000" dirty="0">
              <a:solidFill>
                <a:srgbClr val="F8F8F2"/>
              </a:solidFill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05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E890-738D-9C1E-FD08-51D29218E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2D384-9EEF-73C1-5C13-3CB286A4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Task</a:t>
            </a:r>
            <a:r>
              <a:rPr lang="es-ES" dirty="0">
                <a:solidFill>
                  <a:srgbClr val="0070C0"/>
                </a:solidFill>
              </a:rPr>
              <a:t> 02: </a:t>
            </a:r>
            <a:r>
              <a:rPr lang="es-PE" dirty="0">
                <a:solidFill>
                  <a:srgbClr val="0070C0"/>
                </a:solidFill>
              </a:rPr>
              <a:t>Implementar en </a:t>
            </a:r>
            <a:r>
              <a:rPr lang="es-PE" dirty="0" err="1">
                <a:solidFill>
                  <a:srgbClr val="0070C0"/>
                </a:solidFill>
              </a:rPr>
              <a:t>Kubernetes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Engine</a:t>
            </a:r>
            <a:r>
              <a:rPr lang="es-PE" dirty="0">
                <a:solidFill>
                  <a:srgbClr val="0070C0"/>
                </a:solidFill>
              </a:rPr>
              <a:t> con Cloud </a:t>
            </a:r>
            <a:r>
              <a:rPr lang="es-PE" dirty="0" err="1">
                <a:solidFill>
                  <a:srgbClr val="0070C0"/>
                </a:solidFill>
              </a:rPr>
              <a:t>Build</a:t>
            </a:r>
            <a:r>
              <a:rPr lang="es-PE" dirty="0">
                <a:solidFill>
                  <a:srgbClr val="0070C0"/>
                </a:solidFill>
              </a:rPr>
              <a:t> y </a:t>
            </a:r>
            <a:r>
              <a:rPr lang="es-PE" dirty="0" err="1">
                <a:solidFill>
                  <a:srgbClr val="0070C0"/>
                </a:solidFill>
              </a:rPr>
              <a:t>Artifact</a:t>
            </a:r>
            <a:r>
              <a:rPr lang="es-PE" dirty="0">
                <a:solidFill>
                  <a:srgbClr val="0070C0"/>
                </a:solidFill>
              </a:rPr>
              <a:t> </a:t>
            </a:r>
            <a:r>
              <a:rPr lang="es-PE" dirty="0" err="1">
                <a:solidFill>
                  <a:srgbClr val="0070C0"/>
                </a:solidFill>
              </a:rPr>
              <a:t>Registry</a:t>
            </a:r>
            <a:endParaRPr lang="es-PE" dirty="0">
              <a:solidFill>
                <a:srgbClr val="0070C0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55185E-6953-C00C-833A-769EFC4CC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980" y="1889053"/>
            <a:ext cx="9601200" cy="20928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1"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Guarda tus cambios.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1"/>
            </a:pP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Agrega un archivo llamado 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kubernetes-config.yaml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 en el folder “training-data-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analyst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courses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design-process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/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deploying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-apps-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to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-</a:t>
            </a:r>
            <a:r>
              <a:rPr kumimoji="0" lang="es-ES" altLang="es-PE" sz="16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</a:rPr>
              <a:t>gcp</a:t>
            </a:r>
            <a:r>
              <a:rPr kumimoji="0" lang="es-ES" altLang="es-PE" sz="16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</a:rPr>
              <a:t>”.</a:t>
            </a: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11"/>
            </a:pPr>
            <a:r>
              <a:rPr lang="es-ES" altLang="es-PE" sz="1600" dirty="0">
                <a:solidFill>
                  <a:srgbClr val="202124"/>
                </a:solidFill>
              </a:rPr>
              <a:t>Pega el siguiente código en el archivo para configurar la aplicación.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PE" altLang="es-PE" sz="1600" dirty="0">
              <a:solidFill>
                <a:srgbClr val="202124"/>
              </a:solidFill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lang="es-PE" altLang="es-PE" sz="1600" dirty="0">
              <a:solidFill>
                <a:srgbClr val="202124"/>
              </a:solidFill>
              <a:latin typeface="Google Sans Text"/>
            </a:endParaRPr>
          </a:p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202124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FD7B07-A2DC-AE00-DBEE-9E7760362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08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PE" altLang="es-PE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 Text"/>
              </a:rPr>
            </a:br>
            <a:endParaRPr kumimoji="0" lang="es-PE" altLang="es-P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58AE6B1-140C-ABBF-1271-21CCA7579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3460" y="2935493"/>
            <a:ext cx="4381500" cy="387798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apiVersion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apps/v1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kind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Deployment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metadata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devops-deployment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labels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app: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tier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frontend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spec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replicas: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selector: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matchLabels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app: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tier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frontend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template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metadata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labels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  app: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tier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frontend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spec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containers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-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-demo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image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&lt;YOUR IMAGE PATH HERE&gt;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ports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    -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containerPort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8080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apiVersion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v1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kind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Service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metadata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name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-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deployment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-lb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labels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app: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tier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frontend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-lb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spec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type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LoadBalancer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ports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-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port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targetPort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8080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selector: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app: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devops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rgbClr val="FFA07A"/>
              </a:solidFill>
              <a:effectLst/>
              <a:latin typeface="Roboto Mono" panose="00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   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tier</a:t>
            </a:r>
            <a:r>
              <a:rPr kumimoji="0" lang="es-PE" altLang="es-PE" sz="600" b="0" i="0" u="none" strike="noStrike" cap="none" normalizeH="0" baseline="0" dirty="0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: </a:t>
            </a:r>
            <a:r>
              <a:rPr kumimoji="0" lang="es-PE" altLang="es-PE" sz="600" b="0" i="0" u="none" strike="noStrike" cap="none" normalizeH="0" baseline="0" dirty="0" err="1">
                <a:ln>
                  <a:noFill/>
                </a:ln>
                <a:solidFill>
                  <a:srgbClr val="FFA07A"/>
                </a:solidFill>
                <a:effectLst/>
                <a:latin typeface="Roboto Mono" panose="00000009000000000000" pitchFamily="49" charset="0"/>
              </a:rPr>
              <a:t>frontend</a:t>
            </a:r>
            <a:endParaRPr kumimoji="0" lang="es-PE" altLang="es-PE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379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1565</TotalTime>
  <Words>1296</Words>
  <Application>Microsoft Office PowerPoint</Application>
  <PresentationFormat>Panorámica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Google Sans Text</vt:lpstr>
      <vt:lpstr>Roboto Mono</vt:lpstr>
      <vt:lpstr>var(--md-ref-typeface-brand)</vt:lpstr>
      <vt:lpstr>Diseño personalizado</vt:lpstr>
      <vt:lpstr>Presentación de PowerPoint</vt:lpstr>
      <vt:lpstr>Presentación de PowerPoint</vt:lpstr>
      <vt:lpstr>Agenda</vt:lpstr>
      <vt:lpstr>Objetivos</vt:lpstr>
      <vt:lpstr>Task 01: Descargar una aplicación de muestra desde GitHub</vt:lpstr>
      <vt:lpstr>Task 01: Descargar una aplicación de muestra desde GitHub</vt:lpstr>
      <vt:lpstr>Task 02: Implementar en Kubernetes Engine con Cloud Build y Artifact Registry</vt:lpstr>
      <vt:lpstr>Task 02: Implementar en Kubernetes Engine con Cloud Build y Artifact Registry</vt:lpstr>
      <vt:lpstr>Task 02: Implementar en Kubernetes Engine con Cloud Build y Artifact Registry</vt:lpstr>
      <vt:lpstr>Task 02: Implementar en Kubernetes Engine con Cloud Build y Artifact Registry</vt:lpstr>
      <vt:lpstr>Task 02: Implementar en Kubernetes Engine con Cloud Build y Artifact Registry</vt:lpstr>
      <vt:lpstr>Task 02: Implementar en Kubernetes Engine con Cloud Build y Artifact Registry</vt:lpstr>
      <vt:lpstr>Task 02: Implementar en Kubernetes Engine con Cloud Build y Artifact Registry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Verónica Ramírez Núñez</dc:creator>
  <cp:lastModifiedBy>Jose Aldo Trucios Cornejo</cp:lastModifiedBy>
  <cp:revision>25</cp:revision>
  <dcterms:created xsi:type="dcterms:W3CDTF">2024-09-03T22:45:47Z</dcterms:created>
  <dcterms:modified xsi:type="dcterms:W3CDTF">2024-12-16T21:10:27Z</dcterms:modified>
</cp:coreProperties>
</file>