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99" r:id="rId4"/>
    <p:sldId id="259" r:id="rId5"/>
    <p:sldId id="300" r:id="rId6"/>
    <p:sldId id="302" r:id="rId7"/>
    <p:sldId id="301" r:id="rId8"/>
    <p:sldId id="276" r:id="rId9"/>
    <p:sldId id="304" r:id="rId10"/>
    <p:sldId id="266" r:id="rId11"/>
    <p:sldId id="258" r:id="rId12"/>
    <p:sldId id="267" r:id="rId13"/>
    <p:sldId id="261" r:id="rId14"/>
  </p:sldIdLst>
  <p:sldSz cx="9144000" cy="5143500" type="screen16x9"/>
  <p:notesSz cx="6858000" cy="9144000"/>
  <p:embeddedFontLst>
    <p:embeddedFont>
      <p:font typeface="Copperplate Gothic Bold" panose="020E0705020206020404" pitchFamily="34" charset="0"/>
      <p:regular r:id="rId16"/>
    </p:embeddedFont>
    <p:embeddedFont>
      <p:font typeface="Copperplate Gothic Light" panose="020E0507020206020404" pitchFamily="34" charset="0"/>
      <p:regular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ighteous" panose="020B0604020202020204" charset="0"/>
      <p:regular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66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48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4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57095241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57095241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4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93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501375"/>
            <a:ext cx="776845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Smart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Piggybank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5259775" y="11718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Internet of </a:t>
            </a:r>
            <a:r>
              <a:rPr lang="it-IT" sz="18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things</a:t>
            </a:r>
            <a:endParaRPr lang="it-IT" sz="18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A.a</a:t>
            </a:r>
            <a:r>
              <a:rPr lang="it-IT" sz="18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. 2019/20</a:t>
            </a:r>
            <a:endParaRPr sz="18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4F8FD4-D9DD-4E96-ACB4-D4ABD240C625}"/>
              </a:ext>
            </a:extLst>
          </p:cNvPr>
          <p:cNvSpPr txBox="1"/>
          <p:nvPr/>
        </p:nvSpPr>
        <p:spPr>
          <a:xfrm>
            <a:off x="4812725" y="3081397"/>
            <a:ext cx="43312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Copperplate Gothic Light" panose="020E0507020206020404" pitchFamily="34" charset="0"/>
              </a:rPr>
              <a:t>Professor</a:t>
            </a:r>
          </a:p>
          <a:p>
            <a:pPr algn="r"/>
            <a:r>
              <a:rPr lang="it-IT" sz="1600" dirty="0">
                <a:latin typeface="Copperplate Gothic Light" panose="020E0507020206020404" pitchFamily="34" charset="0"/>
              </a:rPr>
              <a:t>Dr. P. Ritrovato</a:t>
            </a:r>
          </a:p>
          <a:p>
            <a:pPr algn="r"/>
            <a:endParaRPr lang="it-IT" b="1" dirty="0">
              <a:latin typeface="Copperplate Gothic Light" panose="020E0507020206020404" pitchFamily="34" charset="0"/>
            </a:endParaRPr>
          </a:p>
          <a:p>
            <a:pPr algn="r"/>
            <a:r>
              <a:rPr lang="it-IT" b="1" dirty="0">
                <a:latin typeface="Copperplate Gothic Light" panose="020E0507020206020404" pitchFamily="34" charset="0"/>
              </a:rPr>
              <a:t>Students</a:t>
            </a:r>
          </a:p>
          <a:p>
            <a:pPr algn="r"/>
            <a:r>
              <a:rPr lang="it-IT" sz="1600" dirty="0">
                <a:latin typeface="Copperplate Gothic Light" panose="020E0507020206020404" pitchFamily="34" charset="0"/>
              </a:rPr>
              <a:t>Emilio Schiavo</a:t>
            </a:r>
            <a:r>
              <a:rPr lang="it-IT" dirty="0">
                <a:latin typeface="Copperplate Gothic Light" panose="020E0507020206020404" pitchFamily="34" charset="0"/>
              </a:rPr>
              <a:t> </a:t>
            </a:r>
          </a:p>
          <a:p>
            <a:pPr algn="r"/>
            <a:r>
              <a:rPr lang="it-IT" sz="1200" dirty="0">
                <a:latin typeface="Copperplate Gothic Light" panose="020E0507020206020404" pitchFamily="34" charset="0"/>
              </a:rPr>
              <a:t>Matricola 0512105201</a:t>
            </a:r>
          </a:p>
          <a:p>
            <a:pPr algn="r"/>
            <a:r>
              <a:rPr lang="it-IT" sz="1600" dirty="0">
                <a:latin typeface="Copperplate Gothic Light" panose="020E0507020206020404" pitchFamily="34" charset="0"/>
              </a:rPr>
              <a:t>Aldo Claudini</a:t>
            </a:r>
            <a:endParaRPr lang="it-IT" dirty="0">
              <a:latin typeface="Copperplate Gothic Light" panose="020E0507020206020404" pitchFamily="34" charset="0"/>
            </a:endParaRPr>
          </a:p>
          <a:p>
            <a:pPr algn="r"/>
            <a:r>
              <a:rPr lang="it-IT" sz="1200" dirty="0">
                <a:latin typeface="Copperplate Gothic Light" panose="020E0507020206020404" pitchFamily="34" charset="0"/>
              </a:rPr>
              <a:t>Matricola 0512105486</a:t>
            </a:r>
          </a:p>
          <a:p>
            <a:pPr algn="r"/>
            <a:r>
              <a:rPr lang="it-IT" dirty="0">
                <a:latin typeface="Copperplate Gothic Light" panose="020E05070202060204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749100" y="-806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Client app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screenshots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8C42124-A2AB-4FB6-BBA4-87C160BAF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06"/>
          <a:stretch/>
        </p:blipFill>
        <p:spPr>
          <a:xfrm>
            <a:off x="318211" y="1761109"/>
            <a:ext cx="2235448" cy="3155791"/>
          </a:xfrm>
          <a:prstGeom prst="rect">
            <a:avLst/>
          </a:prstGeom>
        </p:spPr>
      </p:pic>
      <p:pic>
        <p:nvPicPr>
          <p:cNvPr id="5" name="Immagine 4" descr="Immagine che contiene screenshot, monitor, schermo, nero&#10;&#10;Descrizione generata automaticamente">
            <a:extLst>
              <a:ext uri="{FF2B5EF4-FFF2-40B4-BE49-F238E27FC236}">
                <a16:creationId xmlns:a16="http://schemas.microsoft.com/office/drawing/2014/main" id="{E2F8BA99-61E2-4D45-B4DC-553666A1F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45"/>
          <a:stretch/>
        </p:blipFill>
        <p:spPr>
          <a:xfrm>
            <a:off x="6451866" y="1761109"/>
            <a:ext cx="2373923" cy="3155791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67FF3EE-BD3D-43BC-B7B3-58B738B368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70" b="11316"/>
          <a:stretch/>
        </p:blipFill>
        <p:spPr>
          <a:xfrm>
            <a:off x="3385038" y="750176"/>
            <a:ext cx="2373923" cy="43933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99475-27A7-4673-A80B-4E2D3A701130}"/>
              </a:ext>
            </a:extLst>
          </p:cNvPr>
          <p:cNvSpPr txBox="1"/>
          <p:nvPr/>
        </p:nvSpPr>
        <p:spPr>
          <a:xfrm>
            <a:off x="318211" y="1453332"/>
            <a:ext cx="223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Homepage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51BB7F5-90CC-4B3C-B0A2-5DF5B3954DD9}"/>
              </a:ext>
            </a:extLst>
          </p:cNvPr>
          <p:cNvSpPr txBox="1"/>
          <p:nvPr/>
        </p:nvSpPr>
        <p:spPr>
          <a:xfrm>
            <a:off x="6451866" y="1453332"/>
            <a:ext cx="223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Opening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request</a:t>
            </a:r>
            <a:endParaRPr lang="it-IT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994161" y="1576975"/>
            <a:ext cx="331224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Zerynth</a:t>
            </a:r>
            <a:r>
              <a:rPr lang="it-IT" sz="20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advanced</a:t>
            </a:r>
            <a:r>
              <a:rPr lang="it-IT" sz="20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device manager</a:t>
            </a:r>
            <a:endParaRPr sz="20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" name="Google Shape;325;p45">
            <a:extLst>
              <a:ext uri="{FF2B5EF4-FFF2-40B4-BE49-F238E27FC236}">
                <a16:creationId xmlns:a16="http://schemas.microsoft.com/office/drawing/2014/main" id="{3C2818BC-A27D-4C67-A1BE-78BE9FFD30ED}"/>
              </a:ext>
            </a:extLst>
          </p:cNvPr>
          <p:cNvSpPr txBox="1">
            <a:spLocks/>
          </p:cNvSpPr>
          <p:nvPr/>
        </p:nvSpPr>
        <p:spPr>
          <a:xfrm flipH="1">
            <a:off x="4837599" y="2236500"/>
            <a:ext cx="259455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it-IT" sz="16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WebApp</a:t>
            </a:r>
            <a:r>
              <a:rPr lang="it-IT" sz="16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desktop for log 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1958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DEMO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grpSp>
        <p:nvGrpSpPr>
          <p:cNvPr id="495" name="Google Shape;495;p54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96" name="Google Shape;496;p54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4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4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Thank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you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TABLE OF CONTENTS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2259786" y="2264509"/>
            <a:ext cx="18301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Project in a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nutshell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01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2259786" y="3831200"/>
            <a:ext cx="16221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protocols</a:t>
            </a: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03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2645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Components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02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5262045" y="38312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Tech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Stack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04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TABLE OF CONTENTS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2259786" y="2264509"/>
            <a:ext cx="13662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Code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05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2045652" y="4068615"/>
            <a:ext cx="191880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Zerynth</a:t>
            </a: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Advanced device manager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07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2645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Client app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06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5262045" y="38312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Test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>
                    <a:lumMod val="10000"/>
                  </a:schemeClr>
                </a:solidFill>
              </a:rPr>
              <a:t>08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4151586" y="841793"/>
            <a:ext cx="474315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PROJECT IN  </a:t>
            </a:r>
            <a:r>
              <a:rPr lang="it-IT" sz="40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A NUTSHELL</a:t>
            </a:r>
            <a:endParaRPr sz="4000"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235096" y="2571750"/>
            <a:ext cx="3916490" cy="218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Smart </a:t>
            </a:r>
            <a:r>
              <a:rPr lang="it-IT" sz="14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PiggyBank</a:t>
            </a:r>
            <a:r>
              <a:rPr lang="it-IT" sz="14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  <a:ea typeface="Roboto Condensed Light" panose="020B06040202020202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Self opening and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closure</a:t>
            </a:r>
            <a:endParaRPr lang="it-IT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  <a:ea typeface="Roboto Condensed Light" panose="020B06040202020202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Opening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protected</a:t>
            </a: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 by password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Remote control from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android</a:t>
            </a: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 native app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Trigger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alarm</a:t>
            </a: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 on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  <a:ea typeface="Roboto Condensed Light" panose="020B0604020202020204" charset="0"/>
              </a:rPr>
              <a:t>overturn</a:t>
            </a:r>
            <a:endParaRPr lang="it-IT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  <a:ea typeface="Roboto Condensed Light" panose="020B06040202020202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endParaRPr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  <a:ea typeface="Roboto Condensed Light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40;p47">
            <a:extLst>
              <a:ext uri="{FF2B5EF4-FFF2-40B4-BE49-F238E27FC236}">
                <a16:creationId xmlns:a16="http://schemas.microsoft.com/office/drawing/2014/main" id="{7F242100-584A-4349-BBE9-F30D72965B20}"/>
              </a:ext>
            </a:extLst>
          </p:cNvPr>
          <p:cNvSpPr/>
          <p:nvPr/>
        </p:nvSpPr>
        <p:spPr>
          <a:xfrm rot="5400000">
            <a:off x="706077" y="121695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47"/>
          <p:cNvSpPr/>
          <p:nvPr/>
        </p:nvSpPr>
        <p:spPr>
          <a:xfrm rot="5400000">
            <a:off x="4380211" y="121695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47"/>
          <p:cNvSpPr/>
          <p:nvPr/>
        </p:nvSpPr>
        <p:spPr>
          <a:xfrm rot="5400000">
            <a:off x="2541352" y="121695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3472714" y="2888137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118480" y="120845"/>
            <a:ext cx="396192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COMPONENTS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>
            <a:off x="842585" y="1512542"/>
            <a:ext cx="1716806" cy="560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Development board</a:t>
            </a:r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842585" y="2248584"/>
            <a:ext cx="1716806" cy="560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AZ-delivery ESP32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NodeMCu</a:t>
            </a:r>
            <a:endParaRPr lang="it-IT"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3" name="Google Shape;340;p47">
            <a:extLst>
              <a:ext uri="{FF2B5EF4-FFF2-40B4-BE49-F238E27FC236}">
                <a16:creationId xmlns:a16="http://schemas.microsoft.com/office/drawing/2014/main" id="{54080636-83A5-4310-A8C8-0A1E15597790}"/>
              </a:ext>
            </a:extLst>
          </p:cNvPr>
          <p:cNvSpPr/>
          <p:nvPr/>
        </p:nvSpPr>
        <p:spPr>
          <a:xfrm rot="5400000">
            <a:off x="1621923" y="2888137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64D6A53-CF1A-491A-9ABC-9FF444A9BD87}"/>
              </a:ext>
            </a:extLst>
          </p:cNvPr>
          <p:cNvSpPr txBox="1"/>
          <p:nvPr/>
        </p:nvSpPr>
        <p:spPr>
          <a:xfrm>
            <a:off x="2644282" y="1512542"/>
            <a:ext cx="1795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Servo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motor</a:t>
            </a:r>
            <a:endParaRPr lang="it-IT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6F4F90C-D11A-4CE7-B60F-8587FEC113BB}"/>
              </a:ext>
            </a:extLst>
          </p:cNvPr>
          <p:cNvSpPr txBox="1"/>
          <p:nvPr/>
        </p:nvSpPr>
        <p:spPr>
          <a:xfrm>
            <a:off x="2622628" y="2251994"/>
            <a:ext cx="1744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TowerPro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SG90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04B87BB-00F0-47BA-92D0-375F5ED8EEC3}"/>
              </a:ext>
            </a:extLst>
          </p:cNvPr>
          <p:cNvSpPr txBox="1"/>
          <p:nvPr/>
        </p:nvSpPr>
        <p:spPr>
          <a:xfrm>
            <a:off x="1756192" y="3220954"/>
            <a:ext cx="1776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Passive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piezoelectic</a:t>
            </a:r>
            <a:b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</a:b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buzzer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6ED8B3C-8660-40C6-ABDD-F701C44ABAAD}"/>
              </a:ext>
            </a:extLst>
          </p:cNvPr>
          <p:cNvSpPr txBox="1"/>
          <p:nvPr/>
        </p:nvSpPr>
        <p:spPr>
          <a:xfrm>
            <a:off x="4353135" y="1380864"/>
            <a:ext cx="205556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Gyroscope</a:t>
            </a:r>
            <a:r>
              <a:rPr lang="it-IT" sz="13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&amp; </a:t>
            </a:r>
            <a:r>
              <a:rPr lang="it-IT" sz="13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Thermometer</a:t>
            </a:r>
            <a:r>
              <a:rPr lang="it-IT" sz="13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3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sensor</a:t>
            </a:r>
            <a:endParaRPr lang="it-IT" sz="13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15187BC-476B-4E85-A231-153D24A120AD}"/>
              </a:ext>
            </a:extLst>
          </p:cNvPr>
          <p:cNvSpPr txBox="1"/>
          <p:nvPr/>
        </p:nvSpPr>
        <p:spPr>
          <a:xfrm>
            <a:off x="4516606" y="2251994"/>
            <a:ext cx="1744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MPU6050 on</a:t>
            </a:r>
            <a:b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</a:b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GY-521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module</a:t>
            </a:r>
            <a:endParaRPr lang="it-IT"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9119FA4-4EF5-402B-9F29-8A58903DD697}"/>
              </a:ext>
            </a:extLst>
          </p:cNvPr>
          <p:cNvSpPr txBox="1"/>
          <p:nvPr/>
        </p:nvSpPr>
        <p:spPr>
          <a:xfrm>
            <a:off x="3801980" y="3254225"/>
            <a:ext cx="1342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Led  </a:t>
            </a:r>
            <a:b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</a:b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on </a:t>
            </a:r>
            <a:b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</a:b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opening</a:t>
            </a:r>
          </a:p>
        </p:txBody>
      </p:sp>
      <p:grpSp>
        <p:nvGrpSpPr>
          <p:cNvPr id="43" name="Google Shape;474;p53">
            <a:extLst>
              <a:ext uri="{FF2B5EF4-FFF2-40B4-BE49-F238E27FC236}">
                <a16:creationId xmlns:a16="http://schemas.microsoft.com/office/drawing/2014/main" id="{379289C7-4837-4E3D-B895-0CB904C8523A}"/>
              </a:ext>
            </a:extLst>
          </p:cNvPr>
          <p:cNvGrpSpPr/>
          <p:nvPr/>
        </p:nvGrpSpPr>
        <p:grpSpPr>
          <a:xfrm rot="19781647">
            <a:off x="4141834" y="274278"/>
            <a:ext cx="332705" cy="333590"/>
            <a:chOff x="-44528075" y="1982825"/>
            <a:chExt cx="300900" cy="301700"/>
          </a:xfrm>
          <a:solidFill>
            <a:schemeClr val="tx2">
              <a:lumMod val="10000"/>
            </a:schemeClr>
          </a:solidFill>
        </p:grpSpPr>
        <p:sp>
          <p:nvSpPr>
            <p:cNvPr id="44" name="Google Shape;475;p53">
              <a:extLst>
                <a:ext uri="{FF2B5EF4-FFF2-40B4-BE49-F238E27FC236}">
                  <a16:creationId xmlns:a16="http://schemas.microsoft.com/office/drawing/2014/main" id="{AB22CBF9-681B-4DD2-AD55-1FFA361E94CC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6;p53">
              <a:extLst>
                <a:ext uri="{FF2B5EF4-FFF2-40B4-BE49-F238E27FC236}">
                  <a16:creationId xmlns:a16="http://schemas.microsoft.com/office/drawing/2014/main" id="{2CAC020A-B904-4786-850D-0DC91D409053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7;p53">
              <a:extLst>
                <a:ext uri="{FF2B5EF4-FFF2-40B4-BE49-F238E27FC236}">
                  <a16:creationId xmlns:a16="http://schemas.microsoft.com/office/drawing/2014/main" id="{3613C4F7-C42C-4997-AD36-A3979A63C358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8;p53">
              <a:extLst>
                <a:ext uri="{FF2B5EF4-FFF2-40B4-BE49-F238E27FC236}">
                  <a16:creationId xmlns:a16="http://schemas.microsoft.com/office/drawing/2014/main" id="{861A97C4-9618-4AF4-9C11-D8F9860AE32A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9;p53">
              <a:extLst>
                <a:ext uri="{FF2B5EF4-FFF2-40B4-BE49-F238E27FC236}">
                  <a16:creationId xmlns:a16="http://schemas.microsoft.com/office/drawing/2014/main" id="{9FF76D03-05DC-4503-B488-A8A5B40389D2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;p53">
              <a:extLst>
                <a:ext uri="{FF2B5EF4-FFF2-40B4-BE49-F238E27FC236}">
                  <a16:creationId xmlns:a16="http://schemas.microsoft.com/office/drawing/2014/main" id="{B785ACC9-89A5-4860-A987-9C84CEF18CAD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81;p53">
              <a:extLst>
                <a:ext uri="{FF2B5EF4-FFF2-40B4-BE49-F238E27FC236}">
                  <a16:creationId xmlns:a16="http://schemas.microsoft.com/office/drawing/2014/main" id="{1F08F1D0-6E96-4F74-942E-E66CE7BC5858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6303;p77">
            <a:extLst>
              <a:ext uri="{FF2B5EF4-FFF2-40B4-BE49-F238E27FC236}">
                <a16:creationId xmlns:a16="http://schemas.microsoft.com/office/drawing/2014/main" id="{256EEF51-67CB-452E-9161-61233687D34C}"/>
              </a:ext>
            </a:extLst>
          </p:cNvPr>
          <p:cNvSpPr/>
          <p:nvPr/>
        </p:nvSpPr>
        <p:spPr>
          <a:xfrm flipH="1">
            <a:off x="7141028" y="2700197"/>
            <a:ext cx="1627497" cy="2080610"/>
          </a:xfrm>
          <a:custGeom>
            <a:avLst/>
            <a:gdLst/>
            <a:ahLst/>
            <a:cxnLst/>
            <a:rect l="l" t="t" r="r" b="b"/>
            <a:pathLst>
              <a:path w="11153" h="12737" extrusionOk="0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0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>
            <a:spLocks noGrp="1"/>
          </p:cNvSpPr>
          <p:nvPr>
            <p:ph type="ctrTitle"/>
          </p:nvPr>
        </p:nvSpPr>
        <p:spPr>
          <a:xfrm flipH="1">
            <a:off x="13779" y="5899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PROTOCOLS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4294967295"/>
          </p:nvPr>
        </p:nvSpPr>
        <p:spPr>
          <a:xfrm>
            <a:off x="5057316" y="2315400"/>
            <a:ext cx="2418807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Connection </a:t>
            </a:r>
            <a:r>
              <a:rPr lang="it-IT" sz="11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between</a:t>
            </a:r>
            <a:r>
              <a:rPr lang="it-IT" sz="11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the board and the client app </a:t>
            </a:r>
            <a:endParaRPr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4" name="Google Shape;524;p56"/>
          <p:cNvSpPr txBox="1">
            <a:spLocks noGrp="1"/>
          </p:cNvSpPr>
          <p:nvPr>
            <p:ph type="ctrTitle" idx="4294967295"/>
          </p:nvPr>
        </p:nvSpPr>
        <p:spPr>
          <a:xfrm>
            <a:off x="1594493" y="1009798"/>
            <a:ext cx="12477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I2C</a:t>
            </a:r>
            <a:endParaRPr sz="1800"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4294967295"/>
          </p:nvPr>
        </p:nvSpPr>
        <p:spPr>
          <a:xfrm>
            <a:off x="1594491" y="1457125"/>
            <a:ext cx="2421191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Communication</a:t>
            </a:r>
            <a:r>
              <a:rPr lang="it-IT" sz="11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1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between</a:t>
            </a:r>
            <a:r>
              <a:rPr lang="it-IT" sz="11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the board and the mpu6050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7" name="Google Shape;527;p56"/>
          <p:cNvSpPr txBox="1">
            <a:spLocks noGrp="1"/>
          </p:cNvSpPr>
          <p:nvPr>
            <p:ph type="ctrTitle" idx="4294967295"/>
          </p:nvPr>
        </p:nvSpPr>
        <p:spPr>
          <a:xfrm>
            <a:off x="6228432" y="1900468"/>
            <a:ext cx="12477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MQTT</a:t>
            </a:r>
            <a:endParaRPr sz="1800"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grpSp>
        <p:nvGrpSpPr>
          <p:cNvPr id="528" name="Google Shape;528;p56"/>
          <p:cNvGrpSpPr/>
          <p:nvPr/>
        </p:nvGrpSpPr>
        <p:grpSpPr>
          <a:xfrm>
            <a:off x="3920723" y="2054952"/>
            <a:ext cx="3555214" cy="1103532"/>
            <a:chOff x="3636333" y="3431130"/>
            <a:chExt cx="3021343" cy="937819"/>
          </a:xfrm>
        </p:grpSpPr>
        <p:sp>
          <p:nvSpPr>
            <p:cNvPr id="529" name="Google Shape;529;p56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30" name="Google Shape;530;p56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531" name="Google Shape;531;p56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name="adj1" fmla="val 100007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2" name="Google Shape;532;p56"/>
            <p:cNvSpPr/>
            <p:nvPr/>
          </p:nvSpPr>
          <p:spPr>
            <a:xfrm>
              <a:off x="3871413" y="3746358"/>
              <a:ext cx="327817" cy="307327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533" name="Google Shape;533;p56"/>
          <p:cNvGrpSpPr/>
          <p:nvPr/>
        </p:nvGrpSpPr>
        <p:grpSpPr>
          <a:xfrm>
            <a:off x="1603159" y="1162913"/>
            <a:ext cx="3789589" cy="1103532"/>
            <a:chOff x="1666788" y="2673044"/>
            <a:chExt cx="3220523" cy="937819"/>
          </a:xfrm>
        </p:grpSpPr>
        <p:sp>
          <p:nvSpPr>
            <p:cNvPr id="534" name="Google Shape;534;p56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536" name="Google Shape;536;p56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7" name="Google Shape;537;p56"/>
            <p:cNvGrpSpPr/>
            <p:nvPr/>
          </p:nvGrpSpPr>
          <p:grpSpPr>
            <a:xfrm>
              <a:off x="4317638" y="2976566"/>
              <a:ext cx="327823" cy="328695"/>
              <a:chOff x="-1700225" y="2768875"/>
              <a:chExt cx="291450" cy="292225"/>
            </a:xfrm>
          </p:grpSpPr>
          <p:sp>
            <p:nvSpPr>
              <p:cNvPr id="538" name="Google Shape;538;p5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39" name="Google Shape;539;p5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0" name="Google Shape;540;p5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1" name="Google Shape;541;p5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2" name="Google Shape;542;p5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3" name="Google Shape;543;p5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4"/>
          <p:cNvSpPr txBox="1">
            <a:spLocks noGrp="1"/>
          </p:cNvSpPr>
          <p:nvPr>
            <p:ph type="ctrTitle"/>
          </p:nvPr>
        </p:nvSpPr>
        <p:spPr>
          <a:xfrm flipH="1">
            <a:off x="105103" y="76167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Tech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stack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815" name="Google Shape;815;p64"/>
          <p:cNvSpPr/>
          <p:nvPr/>
        </p:nvSpPr>
        <p:spPr>
          <a:xfrm>
            <a:off x="6271750" y="1628246"/>
            <a:ext cx="745412" cy="3585961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816" name="Google Shape;816;p64"/>
          <p:cNvSpPr/>
          <p:nvPr/>
        </p:nvSpPr>
        <p:spPr>
          <a:xfrm>
            <a:off x="5961297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17" name="Google Shape;817;p64"/>
          <p:cNvSpPr/>
          <p:nvPr/>
        </p:nvSpPr>
        <p:spPr>
          <a:xfrm>
            <a:off x="5650835" y="3094875"/>
            <a:ext cx="621690" cy="2049300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820" name="Google Shape;820;p64"/>
          <p:cNvCxnSpPr/>
          <p:nvPr/>
        </p:nvCxnSpPr>
        <p:spPr>
          <a:xfrm rot="10800000">
            <a:off x="4138825" y="3319425"/>
            <a:ext cx="152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821" name="Google Shape;821;p64"/>
          <p:cNvCxnSpPr/>
          <p:nvPr/>
        </p:nvCxnSpPr>
        <p:spPr>
          <a:xfrm rot="10800000">
            <a:off x="4138950" y="2585321"/>
            <a:ext cx="18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822" name="Google Shape;822;p64"/>
          <p:cNvCxnSpPr/>
          <p:nvPr/>
        </p:nvCxnSpPr>
        <p:spPr>
          <a:xfrm rot="10800000">
            <a:off x="4138900" y="1830205"/>
            <a:ext cx="2137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823" name="Google Shape;823;p64"/>
          <p:cNvSpPr txBox="1">
            <a:spLocks noGrp="1"/>
          </p:cNvSpPr>
          <p:nvPr>
            <p:ph type="subTitle" idx="4294967295"/>
          </p:nvPr>
        </p:nvSpPr>
        <p:spPr>
          <a:xfrm>
            <a:off x="1547125" y="1607225"/>
            <a:ext cx="23523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Zerynth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 framework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Python programming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language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824" name="Google Shape;824;p64"/>
          <p:cNvSpPr txBox="1">
            <a:spLocks noGrp="1"/>
          </p:cNvSpPr>
          <p:nvPr>
            <p:ph type="subTitle" idx="4294967295"/>
          </p:nvPr>
        </p:nvSpPr>
        <p:spPr>
          <a:xfrm>
            <a:off x="557048" y="2328979"/>
            <a:ext cx="3342377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Zerynth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 Advance device manager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Html &amp;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Javascript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templates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825" name="Google Shape;825;p64"/>
          <p:cNvSpPr txBox="1">
            <a:spLocks noGrp="1"/>
          </p:cNvSpPr>
          <p:nvPr>
            <p:ph type="subTitle" idx="4294967295"/>
          </p:nvPr>
        </p:nvSpPr>
        <p:spPr>
          <a:xfrm>
            <a:off x="1313793" y="3050721"/>
            <a:ext cx="2585632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Android native client app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Java programming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language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grpSp>
        <p:nvGrpSpPr>
          <p:cNvPr id="851" name="Google Shape;851;p64"/>
          <p:cNvGrpSpPr/>
          <p:nvPr/>
        </p:nvGrpSpPr>
        <p:grpSpPr>
          <a:xfrm>
            <a:off x="6107838" y="2585321"/>
            <a:ext cx="327823" cy="328695"/>
            <a:chOff x="-1333200" y="2770450"/>
            <a:chExt cx="291450" cy="292225"/>
          </a:xfrm>
          <a:solidFill>
            <a:schemeClr val="bg1">
              <a:lumMod val="50000"/>
            </a:schemeClr>
          </a:solidFill>
        </p:grpSpPr>
        <p:sp>
          <p:nvSpPr>
            <p:cNvPr id="852" name="Google Shape;852;p6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64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532;p56">
            <a:extLst>
              <a:ext uri="{FF2B5EF4-FFF2-40B4-BE49-F238E27FC236}">
                <a16:creationId xmlns:a16="http://schemas.microsoft.com/office/drawing/2014/main" id="{25BC5442-2FEE-4DBB-9651-B6A70779EA29}"/>
              </a:ext>
            </a:extLst>
          </p:cNvPr>
          <p:cNvSpPr/>
          <p:nvPr/>
        </p:nvSpPr>
        <p:spPr>
          <a:xfrm>
            <a:off x="5785034" y="3307071"/>
            <a:ext cx="385742" cy="36163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45" name="Google Shape;441;p52">
            <a:extLst>
              <a:ext uri="{FF2B5EF4-FFF2-40B4-BE49-F238E27FC236}">
                <a16:creationId xmlns:a16="http://schemas.microsoft.com/office/drawing/2014/main" id="{2662B56B-0550-45DA-AD2F-1A531A9591F0}"/>
              </a:ext>
            </a:extLst>
          </p:cNvPr>
          <p:cNvGrpSpPr/>
          <p:nvPr/>
        </p:nvGrpSpPr>
        <p:grpSpPr>
          <a:xfrm>
            <a:off x="6480544" y="1830205"/>
            <a:ext cx="327823" cy="289720"/>
            <a:chOff x="-3137650" y="2786998"/>
            <a:chExt cx="291450" cy="257575"/>
          </a:xfrm>
          <a:solidFill>
            <a:schemeClr val="bg1">
              <a:lumMod val="50000"/>
            </a:schemeClr>
          </a:solidFill>
        </p:grpSpPr>
        <p:sp>
          <p:nvSpPr>
            <p:cNvPr id="46" name="Google Shape;442;p52">
              <a:extLst>
                <a:ext uri="{FF2B5EF4-FFF2-40B4-BE49-F238E27FC236}">
                  <a16:creationId xmlns:a16="http://schemas.microsoft.com/office/drawing/2014/main" id="{E477B2F7-D662-480D-B860-149DF59E74A9}"/>
                </a:ext>
              </a:extLst>
            </p:cNvPr>
            <p:cNvSpPr/>
            <p:nvPr/>
          </p:nvSpPr>
          <p:spPr>
            <a:xfrm>
              <a:off x="-3137650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43;p52">
              <a:extLst>
                <a:ext uri="{FF2B5EF4-FFF2-40B4-BE49-F238E27FC236}">
                  <a16:creationId xmlns:a16="http://schemas.microsoft.com/office/drawing/2014/main" id="{BFBA5828-FE74-40B6-B1F7-138F8F68769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4;p52">
              <a:extLst>
                <a:ext uri="{FF2B5EF4-FFF2-40B4-BE49-F238E27FC236}">
                  <a16:creationId xmlns:a16="http://schemas.microsoft.com/office/drawing/2014/main" id="{7531A814-9710-4030-8605-CED6BF00EDB6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5;p52">
              <a:extLst>
                <a:ext uri="{FF2B5EF4-FFF2-40B4-BE49-F238E27FC236}">
                  <a16:creationId xmlns:a16="http://schemas.microsoft.com/office/drawing/2014/main" id="{1AB6DD37-DB10-4741-B4B0-CD69251F687B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6;p52">
              <a:extLst>
                <a:ext uri="{FF2B5EF4-FFF2-40B4-BE49-F238E27FC236}">
                  <a16:creationId xmlns:a16="http://schemas.microsoft.com/office/drawing/2014/main" id="{B5583DEA-96AA-449C-9EF6-F8AFF613B0B9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7;p52">
              <a:extLst>
                <a:ext uri="{FF2B5EF4-FFF2-40B4-BE49-F238E27FC236}">
                  <a16:creationId xmlns:a16="http://schemas.microsoft.com/office/drawing/2014/main" id="{C8BF8309-66AA-49C6-96F1-71763AE8F54A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48;p52">
              <a:extLst>
                <a:ext uri="{FF2B5EF4-FFF2-40B4-BE49-F238E27FC236}">
                  <a16:creationId xmlns:a16="http://schemas.microsoft.com/office/drawing/2014/main" id="{3365A499-AB05-48B3-8118-E85A3A8F7D2B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9;p52">
              <a:extLst>
                <a:ext uri="{FF2B5EF4-FFF2-40B4-BE49-F238E27FC236}">
                  <a16:creationId xmlns:a16="http://schemas.microsoft.com/office/drawing/2014/main" id="{929598E6-FDAF-4D58-A69A-38ABE24DED29}"/>
                </a:ext>
              </a:extLst>
            </p:cNvPr>
            <p:cNvSpPr/>
            <p:nvPr/>
          </p:nvSpPr>
          <p:spPr>
            <a:xfrm>
              <a:off x="-3019498" y="2888973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74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"/>
          <p:cNvSpPr txBox="1">
            <a:spLocks noGrp="1"/>
          </p:cNvSpPr>
          <p:nvPr>
            <p:ph type="ctrTitle"/>
          </p:nvPr>
        </p:nvSpPr>
        <p:spPr>
          <a:xfrm flipH="1">
            <a:off x="5731356" y="112850"/>
            <a:ext cx="3262534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Code on the board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4294967295"/>
          </p:nvPr>
        </p:nvSpPr>
        <p:spPr>
          <a:xfrm>
            <a:off x="4085937" y="896773"/>
            <a:ext cx="19167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Definition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gloabl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variables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294967295"/>
          </p:nvPr>
        </p:nvSpPr>
        <p:spPr>
          <a:xfrm>
            <a:off x="6746342" y="1751070"/>
            <a:ext cx="239567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Definition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different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functions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for interaction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between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components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,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carefully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not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hard-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coded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4294967295"/>
          </p:nvPr>
        </p:nvSpPr>
        <p:spPr>
          <a:xfrm>
            <a:off x="3420661" y="2179790"/>
            <a:ext cx="200532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Initialization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zap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&amp;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mqtt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connection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4294967295"/>
          </p:nvPr>
        </p:nvSpPr>
        <p:spPr>
          <a:xfrm>
            <a:off x="-188545" y="3169058"/>
            <a:ext cx="2455406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Definition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callbacks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and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handling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of data reception 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4294967295"/>
          </p:nvPr>
        </p:nvSpPr>
        <p:spPr>
          <a:xfrm>
            <a:off x="4584698" y="3424400"/>
            <a:ext cx="1522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Handling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exceptions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grpSp>
        <p:nvGrpSpPr>
          <p:cNvPr id="790" name="Google Shape;790;p63"/>
          <p:cNvGrpSpPr/>
          <p:nvPr/>
        </p:nvGrpSpPr>
        <p:grpSpPr>
          <a:xfrm>
            <a:off x="2396658" y="1523425"/>
            <a:ext cx="4355091" cy="2884211"/>
            <a:chOff x="2396658" y="1523425"/>
            <a:chExt cx="4355091" cy="2884211"/>
          </a:xfrm>
        </p:grpSpPr>
        <p:grpSp>
          <p:nvGrpSpPr>
            <p:cNvPr id="791" name="Google Shape;791;p63"/>
            <p:cNvGrpSpPr/>
            <p:nvPr/>
          </p:nvGrpSpPr>
          <p:grpSpPr>
            <a:xfrm>
              <a:off x="2396658" y="1523425"/>
              <a:ext cx="4355091" cy="2884211"/>
              <a:chOff x="2396658" y="1523425"/>
              <a:chExt cx="4355091" cy="2884211"/>
            </a:xfrm>
          </p:grpSpPr>
          <p:sp>
            <p:nvSpPr>
              <p:cNvPr id="792" name="Google Shape;792;p63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63"/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794" name="Google Shape;794;p63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63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63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8" name="Google Shape;798;p63"/>
              <p:cNvCxnSpPr>
                <a:cxnSpLocks/>
              </p:cNvCxnSpPr>
              <p:nvPr/>
            </p:nvCxnSpPr>
            <p:spPr>
              <a:xfrm rot="10800000" flipH="1">
                <a:off x="6534549" y="2398710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799" name="Google Shape;799;p63"/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0" name="Google Shape;800;p63"/>
              <p:cNvCxnSpPr>
                <a:cxnSpLocks/>
              </p:cNvCxnSpPr>
              <p:nvPr/>
            </p:nvCxnSpPr>
            <p:spPr>
              <a:xfrm rot="10800000" flipH="1">
                <a:off x="2396658" y="3659109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1" name="Google Shape;801;p63"/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802" name="Google Shape;802;p63"/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803" name="Google Shape;803;p63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"/>
          <p:cNvSpPr txBox="1">
            <a:spLocks noGrp="1"/>
          </p:cNvSpPr>
          <p:nvPr>
            <p:ph type="ctrTitle"/>
          </p:nvPr>
        </p:nvSpPr>
        <p:spPr>
          <a:xfrm flipH="1">
            <a:off x="0" y="0"/>
            <a:ext cx="3262534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Copperplate Gothic Bold" panose="020E0705020206020404" pitchFamily="34" charset="0"/>
              </a:rPr>
              <a:t>Code for client app</a:t>
            </a:r>
            <a:endParaRPr dirty="0">
              <a:solidFill>
                <a:schemeClr val="tx2">
                  <a:lumMod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4294967295"/>
          </p:nvPr>
        </p:nvSpPr>
        <p:spPr>
          <a:xfrm>
            <a:off x="4085936" y="896773"/>
            <a:ext cx="2448599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MainActivity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for connection to the broker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using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Eclipse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paho</a:t>
            </a:r>
            <a:endParaRPr lang="it-IT"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294967295"/>
          </p:nvPr>
        </p:nvSpPr>
        <p:spPr>
          <a:xfrm>
            <a:off x="6746342" y="1751070"/>
            <a:ext cx="239567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Design pattern Singleton for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instance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MqttAndroidClient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4294967295"/>
          </p:nvPr>
        </p:nvSpPr>
        <p:spPr>
          <a:xfrm>
            <a:off x="3420661" y="2179790"/>
            <a:ext cx="200532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ConnectedActivity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for interaction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4294967295"/>
          </p:nvPr>
        </p:nvSpPr>
        <p:spPr>
          <a:xfrm>
            <a:off x="-81420" y="3164089"/>
            <a:ext cx="2519108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Subscription to the broker incoming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message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appears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on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dialog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panel</a:t>
            </a:r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4294967295"/>
          </p:nvPr>
        </p:nvSpPr>
        <p:spPr>
          <a:xfrm>
            <a:off x="4584698" y="3424400"/>
            <a:ext cx="1522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Handling of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pwd</a:t>
            </a:r>
            <a:r>
              <a:rPr lang="it-IT" sz="1200" dirty="0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it-IT" sz="1200" dirty="0" err="1">
                <a:solidFill>
                  <a:schemeClr val="tx2">
                    <a:lumMod val="10000"/>
                  </a:schemeClr>
                </a:solidFill>
                <a:latin typeface="Copperplate Gothic Light" panose="020E0507020206020404" pitchFamily="34" charset="0"/>
              </a:rPr>
              <a:t>change</a:t>
            </a:r>
            <a:endParaRPr sz="1200" dirty="0">
              <a:solidFill>
                <a:schemeClr val="tx2">
                  <a:lumMod val="10000"/>
                </a:schemeClr>
              </a:solidFill>
              <a:latin typeface="Copperplate Gothic Light" panose="020E0507020206020404" pitchFamily="34" charset="0"/>
            </a:endParaRPr>
          </a:p>
        </p:txBody>
      </p:sp>
      <p:grpSp>
        <p:nvGrpSpPr>
          <p:cNvPr id="790" name="Google Shape;790;p63"/>
          <p:cNvGrpSpPr/>
          <p:nvPr/>
        </p:nvGrpSpPr>
        <p:grpSpPr>
          <a:xfrm>
            <a:off x="2396658" y="1523425"/>
            <a:ext cx="4355091" cy="2884211"/>
            <a:chOff x="2396658" y="1523425"/>
            <a:chExt cx="4355091" cy="2884211"/>
          </a:xfrm>
        </p:grpSpPr>
        <p:grpSp>
          <p:nvGrpSpPr>
            <p:cNvPr id="791" name="Google Shape;791;p63"/>
            <p:cNvGrpSpPr/>
            <p:nvPr/>
          </p:nvGrpSpPr>
          <p:grpSpPr>
            <a:xfrm>
              <a:off x="2396658" y="1523425"/>
              <a:ext cx="4355091" cy="2884211"/>
              <a:chOff x="2396658" y="1523425"/>
              <a:chExt cx="4355091" cy="2884211"/>
            </a:xfrm>
          </p:grpSpPr>
          <p:sp>
            <p:nvSpPr>
              <p:cNvPr id="792" name="Google Shape;792;p63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63"/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794" name="Google Shape;794;p63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63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63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8" name="Google Shape;798;p63"/>
              <p:cNvCxnSpPr>
                <a:cxnSpLocks/>
              </p:cNvCxnSpPr>
              <p:nvPr/>
            </p:nvCxnSpPr>
            <p:spPr>
              <a:xfrm rot="10800000" flipH="1">
                <a:off x="6534549" y="2398710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799" name="Google Shape;799;p63"/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0" name="Google Shape;800;p63"/>
              <p:cNvCxnSpPr>
                <a:cxnSpLocks/>
              </p:cNvCxnSpPr>
              <p:nvPr/>
            </p:nvCxnSpPr>
            <p:spPr>
              <a:xfrm rot="10800000" flipH="1">
                <a:off x="2396658" y="3659109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1" name="Google Shape;801;p63"/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802" name="Google Shape;802;p63"/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803" name="Google Shape;803;p63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84805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241</Words>
  <Application>Microsoft Office PowerPoint</Application>
  <PresentationFormat>Presentazione su schermo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Roboto Condensed Light</vt:lpstr>
      <vt:lpstr>Arial</vt:lpstr>
      <vt:lpstr>Fira Sans Extra Condensed Medium</vt:lpstr>
      <vt:lpstr>Wingdings</vt:lpstr>
      <vt:lpstr>Copperplate Gothic Bold</vt:lpstr>
      <vt:lpstr>Righteous</vt:lpstr>
      <vt:lpstr>Squada One</vt:lpstr>
      <vt:lpstr>Copperplate Gothic Light</vt:lpstr>
      <vt:lpstr>Tech Startup by Slidesgo</vt:lpstr>
      <vt:lpstr>Smart Piggybank</vt:lpstr>
      <vt:lpstr>TABLE OF CONTENTS</vt:lpstr>
      <vt:lpstr>TABLE OF CONTENTS</vt:lpstr>
      <vt:lpstr>PROJECT IN  A NUTSHELL</vt:lpstr>
      <vt:lpstr>COMPONENTS</vt:lpstr>
      <vt:lpstr>PROTOCOLS</vt:lpstr>
      <vt:lpstr>Tech stack</vt:lpstr>
      <vt:lpstr>Code on the board</vt:lpstr>
      <vt:lpstr>Code for client app</vt:lpstr>
      <vt:lpstr>Client app screenshots</vt:lpstr>
      <vt:lpstr>Zerynth advanced device manager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Piggybank</dc:title>
  <cp:lastModifiedBy>Emilio Schiavo</cp:lastModifiedBy>
  <cp:revision>2</cp:revision>
  <dcterms:modified xsi:type="dcterms:W3CDTF">2020-05-31T19:57:41Z</dcterms:modified>
</cp:coreProperties>
</file>