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Lato"/>
      <p:regular r:id="rId11"/>
      <p:bold r:id="rId12"/>
      <p:italic r:id="rId13"/>
      <p:boldItalic r:id="rId14"/>
    </p:embeddedFont>
    <p:embeddedFont>
      <p:font typeface="Lato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slide" Target="slides/slide6.xml"/><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Light-regular.fntdata"/><Relationship Id="rId14" Type="http://schemas.openxmlformats.org/officeDocument/2006/relationships/font" Target="fonts/Lato-boldItalic.fntdata"/><Relationship Id="rId17" Type="http://schemas.openxmlformats.org/officeDocument/2006/relationships/font" Target="fonts/LatoLight-italic.fntdata"/><Relationship Id="rId16" Type="http://schemas.openxmlformats.org/officeDocument/2006/relationships/font" Target="fonts/LatoLight-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Ligh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6003e03e4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6003e03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003e03e4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003e03e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003e03e4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003e03e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50" name="Shape 50"/>
        <p:cNvGrpSpPr/>
        <p:nvPr/>
      </p:nvGrpSpPr>
      <p:grpSpPr>
        <a:xfrm>
          <a:off x="0" y="0"/>
          <a:ext cx="0" cy="0"/>
          <a:chOff x="0" y="0"/>
          <a:chExt cx="0" cy="0"/>
        </a:xfrm>
      </p:grpSpPr>
      <p:grpSp>
        <p:nvGrpSpPr>
          <p:cNvPr id="51" name="Google Shape;51;p13"/>
          <p:cNvGrpSpPr/>
          <p:nvPr/>
        </p:nvGrpSpPr>
        <p:grpSpPr>
          <a:xfrm>
            <a:off x="-13164" y="1424069"/>
            <a:ext cx="9157393" cy="3719422"/>
            <a:chOff x="187960" y="1453515"/>
            <a:chExt cx="3861435" cy="1568450"/>
          </a:xfrm>
        </p:grpSpPr>
        <p:sp>
          <p:nvSpPr>
            <p:cNvPr id="52" name="Google Shape;52;p13"/>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53" name="Google Shape;53;p13"/>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54" name="Google Shape;54;p13"/>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55" name="Google Shape;55;p13"/>
          <p:cNvSpPr txBox="1"/>
          <p:nvPr>
            <p:ph type="ctrTitle"/>
          </p:nvPr>
        </p:nvSpPr>
        <p:spPr>
          <a:xfrm>
            <a:off x="1034300" y="925025"/>
            <a:ext cx="70755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waves">
  <p:cSld name="BLANK_1">
    <p:spTree>
      <p:nvGrpSpPr>
        <p:cNvPr id="56" name="Shape 56"/>
        <p:cNvGrpSpPr/>
        <p:nvPr/>
      </p:nvGrpSpPr>
      <p:grpSpPr>
        <a:xfrm>
          <a:off x="0" y="0"/>
          <a:ext cx="0" cy="0"/>
          <a:chOff x="0" y="0"/>
          <a:chExt cx="0" cy="0"/>
        </a:xfrm>
      </p:grpSpPr>
      <p:grpSp>
        <p:nvGrpSpPr>
          <p:cNvPr id="57" name="Google Shape;57;p14"/>
          <p:cNvGrpSpPr/>
          <p:nvPr/>
        </p:nvGrpSpPr>
        <p:grpSpPr>
          <a:xfrm>
            <a:off x="-13177" y="3583361"/>
            <a:ext cx="9157393" cy="1560137"/>
            <a:chOff x="187960" y="1453515"/>
            <a:chExt cx="3861435" cy="1568450"/>
          </a:xfrm>
        </p:grpSpPr>
        <p:sp>
          <p:nvSpPr>
            <p:cNvPr id="58" name="Google Shape;58;p14"/>
            <p:cNvSpPr/>
            <p:nvPr/>
          </p:nvSpPr>
          <p:spPr>
            <a:xfrm>
              <a:off x="187960" y="1453515"/>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59" name="Google Shape;59;p14"/>
            <p:cNvSpPr/>
            <p:nvPr/>
          </p:nvSpPr>
          <p:spPr>
            <a:xfrm>
              <a:off x="187960" y="2182495"/>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sp>
          <p:nvSpPr>
            <p:cNvPr id="60" name="Google Shape;60;p14"/>
            <p:cNvSpPr/>
            <p:nvPr/>
          </p:nvSpPr>
          <p:spPr>
            <a:xfrm>
              <a:off x="188595" y="1819275"/>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Lato Light"/>
                <a:ea typeface="Lato Light"/>
                <a:cs typeface="Lato Light"/>
                <a:sym typeface="Lato Light"/>
              </a:endParaRPr>
            </a:p>
          </p:txBody>
        </p:sp>
      </p:grpSp>
      <p:sp>
        <p:nvSpPr>
          <p:cNvPr id="61" name="Google Shape;61;p14"/>
          <p:cNvSpPr txBox="1"/>
          <p:nvPr>
            <p:ph idx="12" type="sldNum"/>
          </p:nvPr>
        </p:nvSpPr>
        <p:spPr>
          <a:xfrm>
            <a:off x="84805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1034300" y="925025"/>
            <a:ext cx="70755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video games recession proof? </a:t>
            </a:r>
            <a:endParaRPr/>
          </a:p>
        </p:txBody>
      </p:sp>
      <p:sp>
        <p:nvSpPr>
          <p:cNvPr id="67" name="Google Shape;67;p15"/>
          <p:cNvSpPr txBox="1"/>
          <p:nvPr>
            <p:ph idx="4294967295" type="body"/>
          </p:nvPr>
        </p:nvSpPr>
        <p:spPr>
          <a:xfrm>
            <a:off x="1751250" y="2614625"/>
            <a:ext cx="3779700" cy="40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n" sz="1200">
                <a:latin typeface="Lato"/>
                <a:ea typeface="Lato"/>
                <a:cs typeface="Lato"/>
                <a:sym typeface="Lato"/>
              </a:rPr>
              <a:t>Shinyoung Park, Henry Brunngraber, Aldo Aragon </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p:nvPr/>
        </p:nvSpPr>
        <p:spPr>
          <a:xfrm>
            <a:off x="3524875" y="973650"/>
            <a:ext cx="5293073" cy="4169850"/>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gradFill>
            <a:gsLst>
              <a:gs pos="0">
                <a:srgbClr val="FFC486"/>
              </a:gs>
              <a:gs pos="100000">
                <a:srgbClr val="FF866B"/>
              </a:gs>
            </a:gsLst>
            <a:lin ang="0" scaled="0"/>
          </a:gradFill>
          <a:ln>
            <a:noFill/>
          </a:ln>
          <a:effectLst>
            <a:outerShdw blurRad="171450"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74" name="Google Shape;74;p16"/>
          <p:cNvPicPr preferRelativeResize="0"/>
          <p:nvPr/>
        </p:nvPicPr>
        <p:blipFill rotWithShape="1">
          <a:blip r:embed="rId3">
            <a:alphaModFix/>
          </a:blip>
          <a:srcRect b="0" l="0" r="0" t="0"/>
          <a:stretch/>
        </p:blipFill>
        <p:spPr>
          <a:xfrm>
            <a:off x="3740488" y="1160250"/>
            <a:ext cx="4861849" cy="3154500"/>
          </a:xfrm>
          <a:prstGeom prst="rect">
            <a:avLst/>
          </a:prstGeom>
          <a:noFill/>
          <a:ln>
            <a:noFill/>
          </a:ln>
        </p:spPr>
      </p:pic>
      <p:sp>
        <p:nvSpPr>
          <p:cNvPr id="75" name="Google Shape;75;p16"/>
          <p:cNvSpPr txBox="1"/>
          <p:nvPr>
            <p:ph idx="4294967295" type="title"/>
          </p:nvPr>
        </p:nvSpPr>
        <p:spPr>
          <a:xfrm>
            <a:off x="734675" y="75075"/>
            <a:ext cx="69480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Yearly Video Game Sales (1985-2015)</a:t>
            </a:r>
            <a:endParaRPr b="1"/>
          </a:p>
        </p:txBody>
      </p:sp>
      <p:sp>
        <p:nvSpPr>
          <p:cNvPr id="76" name="Google Shape;76;p16"/>
          <p:cNvSpPr txBox="1"/>
          <p:nvPr/>
        </p:nvSpPr>
        <p:spPr>
          <a:xfrm>
            <a:off x="687425" y="1077900"/>
            <a:ext cx="2327100" cy="297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600">
                <a:solidFill>
                  <a:schemeClr val="dk2"/>
                </a:solidFill>
                <a:latin typeface="Lato Light"/>
                <a:ea typeface="Lato Light"/>
                <a:cs typeface="Lato Light"/>
                <a:sym typeface="Lato Light"/>
              </a:rPr>
              <a:t>As video games have grown in mainstream popularity over the years, yearly global sales have grown to a peak in 2006. Beginning at ~2012, we see a decline due to the emergence digital distribution platforms. </a:t>
            </a:r>
            <a:endParaRPr>
              <a:latin typeface="Lato Light"/>
              <a:ea typeface="Lato Light"/>
              <a:cs typeface="Lato Light"/>
              <a:sym typeface="La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p:nvPr/>
        </p:nvSpPr>
        <p:spPr>
          <a:xfrm>
            <a:off x="3516700" y="973650"/>
            <a:ext cx="5293073" cy="4169850"/>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gradFill>
            <a:gsLst>
              <a:gs pos="0">
                <a:srgbClr val="FFC486"/>
              </a:gs>
              <a:gs pos="100000">
                <a:srgbClr val="FF866B"/>
              </a:gs>
            </a:gsLst>
            <a:lin ang="0" scaled="0"/>
          </a:gradFill>
          <a:ln>
            <a:noFill/>
          </a:ln>
          <a:effectLst>
            <a:outerShdw blurRad="171450"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83" name="Google Shape;83;p17"/>
          <p:cNvPicPr preferRelativeResize="0"/>
          <p:nvPr/>
        </p:nvPicPr>
        <p:blipFill rotWithShape="1">
          <a:blip r:embed="rId3">
            <a:alphaModFix/>
          </a:blip>
          <a:srcRect b="1806" l="0" r="0" t="0"/>
          <a:stretch/>
        </p:blipFill>
        <p:spPr>
          <a:xfrm>
            <a:off x="3758975" y="1211450"/>
            <a:ext cx="4840275" cy="3103325"/>
          </a:xfrm>
          <a:prstGeom prst="rect">
            <a:avLst/>
          </a:prstGeom>
          <a:noFill/>
          <a:ln>
            <a:noFill/>
          </a:ln>
        </p:spPr>
      </p:pic>
      <p:sp>
        <p:nvSpPr>
          <p:cNvPr id="84" name="Google Shape;84;p17"/>
          <p:cNvSpPr txBox="1"/>
          <p:nvPr>
            <p:ph idx="4294967295" type="title"/>
          </p:nvPr>
        </p:nvSpPr>
        <p:spPr>
          <a:xfrm>
            <a:off x="726500" y="91475"/>
            <a:ext cx="69480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Best Selling Publishers</a:t>
            </a:r>
            <a:endParaRPr b="1"/>
          </a:p>
        </p:txBody>
      </p:sp>
      <p:sp>
        <p:nvSpPr>
          <p:cNvPr id="85" name="Google Shape;85;p17"/>
          <p:cNvSpPr txBox="1"/>
          <p:nvPr/>
        </p:nvSpPr>
        <p:spPr>
          <a:xfrm>
            <a:off x="655300" y="1034925"/>
            <a:ext cx="2431200" cy="346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chemeClr val="dk2"/>
                </a:solidFill>
                <a:latin typeface="Lato Light"/>
                <a:ea typeface="Lato Light"/>
                <a:cs typeface="Lato Light"/>
                <a:sym typeface="Lato Light"/>
              </a:rPr>
              <a:t>Excluding Nintendo and Sony as they are primarily hardware companies, we find that Take-Two, Ubisoft, Activision, and EA are the top publishers we will focus on for this story. In particular, we call attention to EAs dominance and explore why this is. </a:t>
            </a:r>
            <a:endParaRPr sz="1600">
              <a:solidFill>
                <a:schemeClr val="dk2"/>
              </a:solidFill>
              <a:latin typeface="Lato Light"/>
              <a:ea typeface="Lato Light"/>
              <a:cs typeface="Lato Light"/>
              <a:sym typeface="Lato Light"/>
            </a:endParaRPr>
          </a:p>
          <a:p>
            <a:pPr indent="0" lvl="0" marL="0" rtl="0" algn="l">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p:nvPr/>
        </p:nvSpPr>
        <p:spPr>
          <a:xfrm>
            <a:off x="3755475" y="913300"/>
            <a:ext cx="5337896" cy="3672383"/>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gradFill>
            <a:gsLst>
              <a:gs pos="0">
                <a:srgbClr val="FFC486"/>
              </a:gs>
              <a:gs pos="100000">
                <a:srgbClr val="FF866B"/>
              </a:gs>
            </a:gsLst>
            <a:lin ang="0" scaled="0"/>
          </a:gradFill>
          <a:ln>
            <a:noFill/>
          </a:ln>
          <a:effectLst>
            <a:outerShdw blurRad="171450"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92" name="Google Shape;92;p18"/>
          <p:cNvSpPr txBox="1"/>
          <p:nvPr>
            <p:ph idx="4294967295" type="title"/>
          </p:nvPr>
        </p:nvSpPr>
        <p:spPr>
          <a:xfrm>
            <a:off x="726500" y="91475"/>
            <a:ext cx="69480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Regression: Volatility Analysis</a:t>
            </a:r>
            <a:endParaRPr b="1"/>
          </a:p>
        </p:txBody>
      </p:sp>
      <p:pic>
        <p:nvPicPr>
          <p:cNvPr id="93" name="Google Shape;93;p18"/>
          <p:cNvPicPr preferRelativeResize="0"/>
          <p:nvPr/>
        </p:nvPicPr>
        <p:blipFill>
          <a:blip r:embed="rId3">
            <a:alphaModFix/>
          </a:blip>
          <a:stretch>
            <a:fillRect/>
          </a:stretch>
        </p:blipFill>
        <p:spPr>
          <a:xfrm>
            <a:off x="4144763" y="1305131"/>
            <a:ext cx="4559325" cy="2453794"/>
          </a:xfrm>
          <a:prstGeom prst="rect">
            <a:avLst/>
          </a:prstGeom>
          <a:noFill/>
          <a:ln>
            <a:noFill/>
          </a:ln>
        </p:spPr>
      </p:pic>
      <p:sp>
        <p:nvSpPr>
          <p:cNvPr id="94" name="Google Shape;94;p18"/>
          <p:cNvSpPr txBox="1"/>
          <p:nvPr/>
        </p:nvSpPr>
        <p:spPr>
          <a:xfrm>
            <a:off x="-34650" y="913275"/>
            <a:ext cx="3717900" cy="355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The first regression shows that the elasticity of North American video game sales against US GDP growth between 2000 and 2015 is negative. The coefficient of the second regression (β1 = -0.0057) indicates that as US GDP growth increases by 1 percent(unit), the North American average sales decrease by 5700 dollars. The relationship is statistically significant at the 95% confidence level.</a:t>
            </a:r>
            <a:endParaRPr sz="1300">
              <a:solidFill>
                <a:schemeClr val="dk1"/>
              </a:solidFill>
              <a:latin typeface="Lato Light"/>
              <a:ea typeface="Lato Light"/>
              <a:cs typeface="Lato Light"/>
              <a:sym typeface="Lato Light"/>
            </a:endParaRPr>
          </a:p>
          <a:p>
            <a:pPr indent="0" lvl="0" marL="0" rtl="0" algn="ctr">
              <a:lnSpc>
                <a:spcPct val="115000"/>
              </a:lnSpc>
              <a:spcBef>
                <a:spcPts val="1100"/>
              </a:spcBef>
              <a:spcAft>
                <a:spcPts val="0"/>
              </a:spcAft>
              <a:buClr>
                <a:schemeClr val="dk1"/>
              </a:buClr>
              <a:buSzPts val="1100"/>
              <a:buFont typeface="Arial"/>
              <a:buNone/>
            </a:pPr>
            <a:r>
              <a:rPr lang="en" sz="1300">
                <a:solidFill>
                  <a:schemeClr val="dk1"/>
                </a:solidFill>
                <a:latin typeface="Lato Light"/>
                <a:ea typeface="Lato Light"/>
                <a:cs typeface="Lato Light"/>
                <a:sym typeface="Lato Light"/>
              </a:rPr>
              <a:t>Such results suggest that video game sales may have a characteristic of an inferior good. However, we cannot be entirely conclusive as other factors, such as increasing popularity of digital game sales, may be affecting the sales numbers in the dataset.</a:t>
            </a:r>
            <a:endParaRPr sz="1300">
              <a:solidFill>
                <a:schemeClr val="dk1"/>
              </a:solidFill>
              <a:latin typeface="Lato Light"/>
              <a:ea typeface="Lato Light"/>
              <a:cs typeface="Lato Light"/>
              <a:sym typeface="Lato Light"/>
            </a:endParaRPr>
          </a:p>
          <a:p>
            <a:pPr indent="0" lvl="0" marL="0" rtl="0" algn="ctr">
              <a:spcBef>
                <a:spcPts val="0"/>
              </a:spcBef>
              <a:spcAft>
                <a:spcPts val="0"/>
              </a:spcAft>
              <a:buNone/>
            </a:pPr>
            <a:r>
              <a:t/>
            </a:r>
            <a:endParaRPr sz="1300">
              <a:latin typeface="Lato"/>
              <a:ea typeface="Lato"/>
              <a:cs typeface="Lato"/>
              <a:sym typeface="Lato"/>
            </a:endParaRPr>
          </a:p>
        </p:txBody>
      </p:sp>
      <p:sp>
        <p:nvSpPr>
          <p:cNvPr id="95" name="Google Shape;95;p18"/>
          <p:cNvSpPr txBox="1"/>
          <p:nvPr/>
        </p:nvSpPr>
        <p:spPr>
          <a:xfrm>
            <a:off x="4202000" y="2998375"/>
            <a:ext cx="1323900" cy="14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
        <p:nvSpPr>
          <p:cNvPr id="101" name="Google Shape;101;p19"/>
          <p:cNvSpPr txBox="1"/>
          <p:nvPr>
            <p:ph idx="4294967295" type="title"/>
          </p:nvPr>
        </p:nvSpPr>
        <p:spPr>
          <a:xfrm>
            <a:off x="726500" y="91475"/>
            <a:ext cx="78084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Regression: Publisher Performance</a:t>
            </a:r>
            <a:endParaRPr b="1"/>
          </a:p>
        </p:txBody>
      </p:sp>
      <p:pic>
        <p:nvPicPr>
          <p:cNvPr id="102" name="Google Shape;102;p19"/>
          <p:cNvPicPr preferRelativeResize="0"/>
          <p:nvPr/>
        </p:nvPicPr>
        <p:blipFill>
          <a:blip r:embed="rId3">
            <a:alphaModFix/>
          </a:blip>
          <a:stretch>
            <a:fillRect/>
          </a:stretch>
        </p:blipFill>
        <p:spPr>
          <a:xfrm>
            <a:off x="4699175" y="730725"/>
            <a:ext cx="4170024" cy="2059031"/>
          </a:xfrm>
          <a:prstGeom prst="rect">
            <a:avLst/>
          </a:prstGeom>
          <a:noFill/>
          <a:ln>
            <a:noFill/>
          </a:ln>
        </p:spPr>
      </p:pic>
      <p:sp>
        <p:nvSpPr>
          <p:cNvPr id="103" name="Google Shape;103;p19"/>
          <p:cNvSpPr txBox="1"/>
          <p:nvPr/>
        </p:nvSpPr>
        <p:spPr>
          <a:xfrm>
            <a:off x="348800" y="1034925"/>
            <a:ext cx="3976500" cy="375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2"/>
                </a:solidFill>
                <a:latin typeface="Lato Light"/>
                <a:ea typeface="Lato Light"/>
                <a:cs typeface="Lato Light"/>
                <a:sym typeface="Lato Light"/>
              </a:rPr>
              <a:t>EA has outsold publishing peers with hit, yearly franchises in top genres (sports, action, shooter). This regression indicates that EA’s stock price elasticity against the S&amp;P 500 is positive with a significant p-value meaning that EA’s share prices are likely to rise and fall as the market rises and falls. However, EA shows the lowest correlation to overall market trends while posting high sales figures. We believe EA is the most promising long-term investment because of its annually released hit franchises in high-grossing genres. </a:t>
            </a:r>
            <a:endParaRPr sz="1600">
              <a:solidFill>
                <a:schemeClr val="dk2"/>
              </a:solidFill>
              <a:latin typeface="Lato Light"/>
              <a:ea typeface="Lato Light"/>
              <a:cs typeface="Lato Light"/>
              <a:sym typeface="Lato Light"/>
            </a:endParaRPr>
          </a:p>
          <a:p>
            <a:pPr indent="0" lvl="0" marL="0" rtl="0" algn="l">
              <a:spcBef>
                <a:spcPts val="1600"/>
              </a:spcBef>
              <a:spcAft>
                <a:spcPts val="0"/>
              </a:spcAft>
              <a:buNone/>
            </a:pPr>
            <a:r>
              <a:t/>
            </a:r>
            <a:endParaRPr/>
          </a:p>
        </p:txBody>
      </p:sp>
      <p:sp>
        <p:nvSpPr>
          <p:cNvPr id="104" name="Google Shape;104;p19"/>
          <p:cNvSpPr txBox="1"/>
          <p:nvPr/>
        </p:nvSpPr>
        <p:spPr>
          <a:xfrm>
            <a:off x="4699175" y="2043500"/>
            <a:ext cx="1548900" cy="192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9"/>
          <p:cNvPicPr preferRelativeResize="0"/>
          <p:nvPr/>
        </p:nvPicPr>
        <p:blipFill>
          <a:blip r:embed="rId4">
            <a:alphaModFix/>
          </a:blip>
          <a:stretch>
            <a:fillRect/>
          </a:stretch>
        </p:blipFill>
        <p:spPr>
          <a:xfrm>
            <a:off x="5268900" y="2829875"/>
            <a:ext cx="3330349" cy="2137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txBox="1"/>
          <p:nvPr>
            <p:ph idx="4294967295" type="ctrTitle"/>
          </p:nvPr>
        </p:nvSpPr>
        <p:spPr>
          <a:xfrm>
            <a:off x="284275" y="235775"/>
            <a:ext cx="3044400" cy="891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accent4"/>
                </a:solidFill>
                <a:latin typeface="Lato"/>
                <a:ea typeface="Lato"/>
                <a:cs typeface="Lato"/>
                <a:sym typeface="Lato"/>
              </a:rPr>
              <a:t>Conclusion</a:t>
            </a:r>
            <a:r>
              <a:rPr b="1" lang="en" sz="4000">
                <a:solidFill>
                  <a:schemeClr val="accent4"/>
                </a:solidFill>
                <a:latin typeface="Lato"/>
                <a:ea typeface="Lato"/>
                <a:cs typeface="Lato"/>
                <a:sym typeface="Lato"/>
              </a:rPr>
              <a:t>:</a:t>
            </a:r>
            <a:endParaRPr b="1" sz="4000">
              <a:solidFill>
                <a:schemeClr val="accent4"/>
              </a:solidFill>
              <a:latin typeface="Lato"/>
              <a:ea typeface="Lato"/>
              <a:cs typeface="Lato"/>
              <a:sym typeface="Lato"/>
            </a:endParaRPr>
          </a:p>
        </p:txBody>
      </p:sp>
      <p:sp>
        <p:nvSpPr>
          <p:cNvPr id="112" name="Google Shape;112;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latin typeface="Lato"/>
                <a:ea typeface="Lato"/>
                <a:cs typeface="Lato"/>
                <a:sym typeface="Lato"/>
              </a:rPr>
              <a:t>Analysts and investors learning about the video game industry should consider three things: </a:t>
            </a:r>
            <a:endParaRPr b="1" sz="1400">
              <a:latin typeface="Lato"/>
              <a:ea typeface="Lato"/>
              <a:cs typeface="Lato"/>
              <a:sym typeface="Lato"/>
            </a:endParaRPr>
          </a:p>
          <a:p>
            <a:pPr indent="0" lvl="0" marL="0" rtl="0" algn="ctr">
              <a:spcBef>
                <a:spcPts val="0"/>
              </a:spcBef>
              <a:spcAft>
                <a:spcPts val="0"/>
              </a:spcAft>
              <a:buNone/>
            </a:pPr>
            <a:r>
              <a:t/>
            </a:r>
            <a:endParaRPr b="1" sz="1400">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sz="1400">
                <a:latin typeface="Lato Light"/>
                <a:ea typeface="Lato Light"/>
                <a:cs typeface="Lato Light"/>
                <a:sym typeface="Lato Light"/>
              </a:rPr>
              <a:t>Video games show qualities of an inferior good, potentially making it a good investment in a downturn. </a:t>
            </a:r>
            <a:endParaRPr sz="1400">
              <a:latin typeface="Lato Light"/>
              <a:ea typeface="Lato Light"/>
              <a:cs typeface="Lato Light"/>
              <a:sym typeface="Lato Light"/>
            </a:endParaRPr>
          </a:p>
          <a:p>
            <a:pPr indent="-317500" lvl="0" marL="457200" rtl="0" algn="l">
              <a:spcBef>
                <a:spcPts val="0"/>
              </a:spcBef>
              <a:spcAft>
                <a:spcPts val="0"/>
              </a:spcAft>
              <a:buSzPts val="1400"/>
              <a:buFont typeface="Lato"/>
              <a:buAutoNum type="arabicPeriod"/>
            </a:pPr>
            <a:r>
              <a:rPr lang="en" sz="1400">
                <a:latin typeface="Lato Light"/>
                <a:ea typeface="Lato Light"/>
                <a:cs typeface="Lato Light"/>
                <a:sym typeface="Lato Light"/>
              </a:rPr>
              <a:t>However, stock prices for major publishers follow overall market cycles suggesting sales figures are just one factor that drive variability in stock price. </a:t>
            </a:r>
            <a:endParaRPr sz="1400">
              <a:latin typeface="Lato Light"/>
              <a:ea typeface="Lato Light"/>
              <a:cs typeface="Lato Light"/>
              <a:sym typeface="Lato Light"/>
            </a:endParaRPr>
          </a:p>
          <a:p>
            <a:pPr indent="-317500" lvl="0" marL="457200" rtl="0" algn="l">
              <a:spcBef>
                <a:spcPts val="0"/>
              </a:spcBef>
              <a:spcAft>
                <a:spcPts val="0"/>
              </a:spcAft>
              <a:buSzPts val="1400"/>
              <a:buFont typeface="Lato"/>
              <a:buAutoNum type="arabicPeriod"/>
            </a:pPr>
            <a:r>
              <a:rPr lang="en" sz="1400">
                <a:latin typeface="Lato Light"/>
                <a:ea typeface="Lato Light"/>
                <a:cs typeface="Lato Light"/>
                <a:sym typeface="Lato Light"/>
              </a:rPr>
              <a:t>EA’s dominant sales and relatively low correlation to market cycles suggest this is a promising, long-term investment. </a:t>
            </a:r>
            <a:r>
              <a:rPr lang="en" sz="1800">
                <a:latin typeface="Lato Light"/>
                <a:ea typeface="Lato Light"/>
                <a:cs typeface="Lato Light"/>
                <a:sym typeface="Lato Light"/>
              </a:rPr>
              <a:t> </a:t>
            </a:r>
            <a:endParaRPr sz="1800">
              <a:latin typeface="Lato Light"/>
              <a:ea typeface="Lato Light"/>
              <a:cs typeface="Lato Light"/>
              <a:sym typeface="Lato Light"/>
            </a:endParaRPr>
          </a:p>
          <a:p>
            <a:pPr indent="0" lvl="0" marL="0" rtl="0" algn="ctr">
              <a:spcBef>
                <a:spcPts val="0"/>
              </a:spcBef>
              <a:spcAft>
                <a:spcPts val="0"/>
              </a:spcAft>
              <a:buNone/>
            </a:pPr>
            <a:r>
              <a:t/>
            </a:r>
            <a:endParaRPr sz="1800">
              <a:latin typeface="Lato Light"/>
              <a:ea typeface="Lato Light"/>
              <a:cs typeface="Lato Light"/>
              <a:sym typeface="Lato Light"/>
            </a:endParaRPr>
          </a:p>
          <a:p>
            <a:pPr indent="0" lvl="0" marL="0" rtl="0" algn="ctr">
              <a:spcBef>
                <a:spcPts val="0"/>
              </a:spcBef>
              <a:spcAft>
                <a:spcPts val="0"/>
              </a:spcAft>
              <a:buNone/>
            </a:pPr>
            <a:r>
              <a:rPr lang="en" sz="1400">
                <a:latin typeface="Lato Light"/>
                <a:ea typeface="Lato Light"/>
                <a:cs typeface="Lato Light"/>
                <a:sym typeface="Lato Light"/>
              </a:rPr>
              <a:t>An important video game industry trend is the growth of digital distribution platforms driving more digital sales and more in-game purchases. This is a great area for further research and an encouraging sign for EA as an investment as the company </a:t>
            </a:r>
            <a:r>
              <a:rPr lang="en" sz="1400">
                <a:latin typeface="Lato Light"/>
                <a:ea typeface="Lato Light"/>
                <a:cs typeface="Lato Light"/>
                <a:sym typeface="Lato Light"/>
              </a:rPr>
              <a:t>successfully</a:t>
            </a:r>
            <a:r>
              <a:rPr lang="en" sz="1400">
                <a:latin typeface="Lato Light"/>
                <a:ea typeface="Lato Light"/>
                <a:cs typeface="Lato Light"/>
                <a:sym typeface="Lato Light"/>
              </a:rPr>
              <a:t> monetizes this new digital ecosystem with key franchises. </a:t>
            </a:r>
            <a:endParaRPr sz="1400">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