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81" r:id="rId10"/>
    <p:sldId id="264" r:id="rId11"/>
    <p:sldId id="282" r:id="rId12"/>
    <p:sldId id="265" r:id="rId13"/>
    <p:sldId id="266" r:id="rId14"/>
    <p:sldId id="268" r:id="rId15"/>
    <p:sldId id="267" r:id="rId16"/>
    <p:sldId id="269" r:id="rId17"/>
    <p:sldId id="270" r:id="rId18"/>
    <p:sldId id="276" r:id="rId19"/>
    <p:sldId id="271" r:id="rId20"/>
    <p:sldId id="278" r:id="rId21"/>
    <p:sldId id="277" r:id="rId22"/>
    <p:sldId id="279" r:id="rId23"/>
    <p:sldId id="280" r:id="rId24"/>
    <p:sldId id="272" r:id="rId25"/>
    <p:sldId id="27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F6F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68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NULL"/><Relationship Id="rId1" Type="http://schemas.openxmlformats.org/officeDocument/2006/relationships/image" Target="../media/image3.png"/><Relationship Id="rId6" Type="http://schemas.openxmlformats.org/officeDocument/2006/relationships/image" Target="NULL"/><Relationship Id="rId5" Type="http://schemas.openxmlformats.org/officeDocument/2006/relationships/image" Target="../media/image5.png"/><Relationship Id="rId4" Type="http://schemas.openxmlformats.org/officeDocument/2006/relationships/image" Target="NULL"/></Relationships>
</file>

<file path=ppt/diagrams/_rels/data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NULL"/><Relationship Id="rId1" Type="http://schemas.openxmlformats.org/officeDocument/2006/relationships/image" Target="../media/image18.png"/><Relationship Id="rId4" Type="http://schemas.openxmlformats.org/officeDocument/2006/relationships/image" Target="NULL"/></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NULL"/><Relationship Id="rId1" Type="http://schemas.openxmlformats.org/officeDocument/2006/relationships/image" Target="../media/image3.png"/><Relationship Id="rId6" Type="http://schemas.openxmlformats.org/officeDocument/2006/relationships/image" Target="NULL"/><Relationship Id="rId5" Type="http://schemas.openxmlformats.org/officeDocument/2006/relationships/image" Target="../media/image5.png"/><Relationship Id="rId4" Type="http://schemas.openxmlformats.org/officeDocument/2006/relationships/image" Target="NULL"/></Relationships>
</file>

<file path=ppt/diagrams/_rels/drawing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NULL"/><Relationship Id="rId1" Type="http://schemas.openxmlformats.org/officeDocument/2006/relationships/image" Target="../media/image18.png"/><Relationship Id="rId4" Type="http://schemas.openxmlformats.org/officeDocument/2006/relationships/image" Target="NULL"/></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4542D8-DF4F-4195-A7EC-E03029776E88}" type="doc">
      <dgm:prSet loTypeId="urn:microsoft.com/office/officeart/2018/2/layout/IconLabelList" loCatId="icon" qsTypeId="urn:microsoft.com/office/officeart/2005/8/quickstyle/simple4" qsCatId="simple" csTypeId="urn:microsoft.com/office/officeart/2018/5/colors/Iconchunking_neutralbg_colorful1" csCatId="colorful" phldr="1"/>
      <dgm:spPr/>
      <dgm:t>
        <a:bodyPr/>
        <a:lstStyle/>
        <a:p>
          <a:endParaRPr lang="en-US"/>
        </a:p>
      </dgm:t>
    </dgm:pt>
    <dgm:pt modelId="{65D841C1-565D-4FE3-8A85-D7D8326CB682}">
      <dgm:prSet/>
      <dgm:spPr/>
      <dgm:t>
        <a:bodyPr/>
        <a:lstStyle/>
        <a:p>
          <a:r>
            <a:rPr lang="en-US" dirty="0"/>
            <a:t>Lack of experience in developing website </a:t>
          </a:r>
          <a:r>
            <a:rPr lang="en-US" dirty="0" smtClean="0"/>
            <a:t>in PHP</a:t>
          </a:r>
          <a:endParaRPr lang="en-US" dirty="0"/>
        </a:p>
      </dgm:t>
    </dgm:pt>
    <dgm:pt modelId="{7E0D84FF-2128-42D7-8BEE-32851A540030}" type="parTrans" cxnId="{8E338530-D1C0-4AA6-8F7E-07046D5DE546}">
      <dgm:prSet/>
      <dgm:spPr/>
      <dgm:t>
        <a:bodyPr/>
        <a:lstStyle/>
        <a:p>
          <a:endParaRPr lang="en-US"/>
        </a:p>
      </dgm:t>
    </dgm:pt>
    <dgm:pt modelId="{DFCD406E-BBB2-4BB5-B2B7-D81BF62DDD2C}" type="sibTrans" cxnId="{8E338530-D1C0-4AA6-8F7E-07046D5DE546}">
      <dgm:prSet/>
      <dgm:spPr/>
      <dgm:t>
        <a:bodyPr/>
        <a:lstStyle/>
        <a:p>
          <a:endParaRPr lang="en-US"/>
        </a:p>
      </dgm:t>
    </dgm:pt>
    <dgm:pt modelId="{B912F018-AEDD-479B-8861-3CE8DB06BBBE}">
      <dgm:prSet/>
      <dgm:spPr/>
      <dgm:t>
        <a:bodyPr/>
        <a:lstStyle/>
        <a:p>
          <a:r>
            <a:rPr lang="en-US" dirty="0" smtClean="0"/>
            <a:t>Lack of basic knowledge in programming and security</a:t>
          </a:r>
          <a:endParaRPr lang="en-US" dirty="0"/>
        </a:p>
      </dgm:t>
    </dgm:pt>
    <dgm:pt modelId="{E22B3149-62CC-4290-8FB4-355641294F88}" type="parTrans" cxnId="{C57C2945-00CF-47EE-962F-7B825E0A2C1F}">
      <dgm:prSet/>
      <dgm:spPr/>
      <dgm:t>
        <a:bodyPr/>
        <a:lstStyle/>
        <a:p>
          <a:endParaRPr lang="en-US"/>
        </a:p>
      </dgm:t>
    </dgm:pt>
    <dgm:pt modelId="{08B24CEF-9870-4F89-846E-23402EDD7886}" type="sibTrans" cxnId="{C57C2945-00CF-47EE-962F-7B825E0A2C1F}">
      <dgm:prSet/>
      <dgm:spPr/>
      <dgm:t>
        <a:bodyPr/>
        <a:lstStyle/>
        <a:p>
          <a:endParaRPr lang="en-US"/>
        </a:p>
      </dgm:t>
    </dgm:pt>
    <dgm:pt modelId="{FC6D46DC-5150-4D87-AA01-4F5A5FFD5351}">
      <dgm:prSet/>
      <dgm:spPr/>
      <dgm:t>
        <a:bodyPr/>
        <a:lstStyle/>
        <a:p>
          <a:r>
            <a:rPr lang="en-US" dirty="0" smtClean="0"/>
            <a:t>Design a friendly and responsive design website</a:t>
          </a:r>
          <a:endParaRPr lang="en-US" dirty="0"/>
        </a:p>
      </dgm:t>
    </dgm:pt>
    <dgm:pt modelId="{3EABCD11-6F64-4113-9F0B-DAE52D33B0AC}" type="parTrans" cxnId="{E14B6EF0-3B58-4D97-86CE-78799AFC707C}">
      <dgm:prSet/>
      <dgm:spPr/>
      <dgm:t>
        <a:bodyPr/>
        <a:lstStyle/>
        <a:p>
          <a:endParaRPr lang="en-US"/>
        </a:p>
      </dgm:t>
    </dgm:pt>
    <dgm:pt modelId="{90F061BF-5B43-4717-8B78-E626FC133F6F}" type="sibTrans" cxnId="{E14B6EF0-3B58-4D97-86CE-78799AFC707C}">
      <dgm:prSet/>
      <dgm:spPr/>
      <dgm:t>
        <a:bodyPr/>
        <a:lstStyle/>
        <a:p>
          <a:endParaRPr lang="en-US"/>
        </a:p>
      </dgm:t>
    </dgm:pt>
    <dgm:pt modelId="{9AD9002B-BB8B-49C0-B27F-2E12A1558206}" type="pres">
      <dgm:prSet presAssocID="{2D4542D8-DF4F-4195-A7EC-E03029776E88}" presName="root" presStyleCnt="0">
        <dgm:presLayoutVars>
          <dgm:dir/>
          <dgm:resizeHandles val="exact"/>
        </dgm:presLayoutVars>
      </dgm:prSet>
      <dgm:spPr/>
      <dgm:t>
        <a:bodyPr/>
        <a:lstStyle/>
        <a:p>
          <a:endParaRPr lang="en-US"/>
        </a:p>
      </dgm:t>
    </dgm:pt>
    <dgm:pt modelId="{1E45F86B-A8C5-4A3F-8CC8-0E02B9655980}" type="pres">
      <dgm:prSet presAssocID="{65D841C1-565D-4FE3-8A85-D7D8326CB682}" presName="compNode" presStyleCnt="0"/>
      <dgm:spPr/>
    </dgm:pt>
    <dgm:pt modelId="{E62F1605-2D2D-4F4F-BEC7-F8E37010EC72}" type="pres">
      <dgm:prSet presAssocID="{65D841C1-565D-4FE3-8A85-D7D8326CB682}"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Computer"/>
        </a:ext>
      </dgm:extLst>
    </dgm:pt>
    <dgm:pt modelId="{BAAC4E3A-BFCF-40D2-A235-E3A65CF24379}" type="pres">
      <dgm:prSet presAssocID="{65D841C1-565D-4FE3-8A85-D7D8326CB682}" presName="spaceRect" presStyleCnt="0"/>
      <dgm:spPr/>
    </dgm:pt>
    <dgm:pt modelId="{F62734E4-8677-4D79-8B3A-3BF6BAC58670}" type="pres">
      <dgm:prSet presAssocID="{65D841C1-565D-4FE3-8A85-D7D8326CB682}" presName="textRect" presStyleLbl="revTx" presStyleIdx="0" presStyleCnt="3">
        <dgm:presLayoutVars>
          <dgm:chMax val="1"/>
          <dgm:chPref val="1"/>
        </dgm:presLayoutVars>
      </dgm:prSet>
      <dgm:spPr/>
      <dgm:t>
        <a:bodyPr/>
        <a:lstStyle/>
        <a:p>
          <a:endParaRPr lang="en-US"/>
        </a:p>
      </dgm:t>
    </dgm:pt>
    <dgm:pt modelId="{C72E1230-FA4B-4678-8387-BFEC8E1736F7}" type="pres">
      <dgm:prSet presAssocID="{DFCD406E-BBB2-4BB5-B2B7-D81BF62DDD2C}" presName="sibTrans" presStyleCnt="0"/>
      <dgm:spPr/>
    </dgm:pt>
    <dgm:pt modelId="{9A5AA58F-1B0A-4E1C-80C3-CB85DF05897B}" type="pres">
      <dgm:prSet presAssocID="{B912F018-AEDD-479B-8861-3CE8DB06BBBE}" presName="compNode" presStyleCnt="0"/>
      <dgm:spPr/>
    </dgm:pt>
    <dgm:pt modelId="{7437DBDF-753C-4DBF-A1D0-80D40A5F2DE3}" type="pres">
      <dgm:prSet presAssocID="{B912F018-AEDD-479B-8861-3CE8DB06BBB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Head with Gears"/>
        </a:ext>
      </dgm:extLst>
    </dgm:pt>
    <dgm:pt modelId="{3DE1E2EC-638F-4D01-9D82-7C4E82B86765}" type="pres">
      <dgm:prSet presAssocID="{B912F018-AEDD-479B-8861-3CE8DB06BBBE}" presName="spaceRect" presStyleCnt="0"/>
      <dgm:spPr/>
    </dgm:pt>
    <dgm:pt modelId="{789EE96F-8134-4BEE-A000-E78F7F114371}" type="pres">
      <dgm:prSet presAssocID="{B912F018-AEDD-479B-8861-3CE8DB06BBBE}" presName="textRect" presStyleLbl="revTx" presStyleIdx="1" presStyleCnt="3">
        <dgm:presLayoutVars>
          <dgm:chMax val="1"/>
          <dgm:chPref val="1"/>
        </dgm:presLayoutVars>
      </dgm:prSet>
      <dgm:spPr/>
      <dgm:t>
        <a:bodyPr/>
        <a:lstStyle/>
        <a:p>
          <a:endParaRPr lang="en-US"/>
        </a:p>
      </dgm:t>
    </dgm:pt>
    <dgm:pt modelId="{CC251E1B-32D4-4835-84B5-28E4EE1DEFFC}" type="pres">
      <dgm:prSet presAssocID="{08B24CEF-9870-4F89-846E-23402EDD7886}" presName="sibTrans" presStyleCnt="0"/>
      <dgm:spPr/>
    </dgm:pt>
    <dgm:pt modelId="{83CA3FE7-30C7-4350-9E92-5D0E98889889}" type="pres">
      <dgm:prSet presAssocID="{FC6D46DC-5150-4D87-AA01-4F5A5FFD5351}" presName="compNode" presStyleCnt="0"/>
      <dgm:spPr/>
    </dgm:pt>
    <dgm:pt modelId="{2482E2EE-A0CF-455B-964C-FB366CB3D941}" type="pres">
      <dgm:prSet presAssocID="{FC6D46DC-5150-4D87-AA01-4F5A5FFD5351}"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Monitor"/>
        </a:ext>
      </dgm:extLst>
    </dgm:pt>
    <dgm:pt modelId="{6E84DC30-2D41-4722-BE0E-AB5E00E10A98}" type="pres">
      <dgm:prSet presAssocID="{FC6D46DC-5150-4D87-AA01-4F5A5FFD5351}" presName="spaceRect" presStyleCnt="0"/>
      <dgm:spPr/>
    </dgm:pt>
    <dgm:pt modelId="{E6796611-69D4-42F6-8C32-31CCF1EF5756}" type="pres">
      <dgm:prSet presAssocID="{FC6D46DC-5150-4D87-AA01-4F5A5FFD5351}" presName="textRect" presStyleLbl="revTx" presStyleIdx="2" presStyleCnt="3">
        <dgm:presLayoutVars>
          <dgm:chMax val="1"/>
          <dgm:chPref val="1"/>
        </dgm:presLayoutVars>
      </dgm:prSet>
      <dgm:spPr/>
      <dgm:t>
        <a:bodyPr/>
        <a:lstStyle/>
        <a:p>
          <a:endParaRPr lang="en-US"/>
        </a:p>
      </dgm:t>
    </dgm:pt>
  </dgm:ptLst>
  <dgm:cxnLst>
    <dgm:cxn modelId="{DCCCC22D-F8F1-47A3-B731-2521E680B79A}" type="presOf" srcId="{B912F018-AEDD-479B-8861-3CE8DB06BBBE}" destId="{789EE96F-8134-4BEE-A000-E78F7F114371}" srcOrd="0" destOrd="0" presId="urn:microsoft.com/office/officeart/2018/2/layout/IconLabelList"/>
    <dgm:cxn modelId="{8E338530-D1C0-4AA6-8F7E-07046D5DE546}" srcId="{2D4542D8-DF4F-4195-A7EC-E03029776E88}" destId="{65D841C1-565D-4FE3-8A85-D7D8326CB682}" srcOrd="0" destOrd="0" parTransId="{7E0D84FF-2128-42D7-8BEE-32851A540030}" sibTransId="{DFCD406E-BBB2-4BB5-B2B7-D81BF62DDD2C}"/>
    <dgm:cxn modelId="{088C014E-B738-4C4F-B74B-295E2F38E902}" type="presOf" srcId="{65D841C1-565D-4FE3-8A85-D7D8326CB682}" destId="{F62734E4-8677-4D79-8B3A-3BF6BAC58670}" srcOrd="0" destOrd="0" presId="urn:microsoft.com/office/officeart/2018/2/layout/IconLabelList"/>
    <dgm:cxn modelId="{C57C2945-00CF-47EE-962F-7B825E0A2C1F}" srcId="{2D4542D8-DF4F-4195-A7EC-E03029776E88}" destId="{B912F018-AEDD-479B-8861-3CE8DB06BBBE}" srcOrd="1" destOrd="0" parTransId="{E22B3149-62CC-4290-8FB4-355641294F88}" sibTransId="{08B24CEF-9870-4F89-846E-23402EDD7886}"/>
    <dgm:cxn modelId="{E14B6EF0-3B58-4D97-86CE-78799AFC707C}" srcId="{2D4542D8-DF4F-4195-A7EC-E03029776E88}" destId="{FC6D46DC-5150-4D87-AA01-4F5A5FFD5351}" srcOrd="2" destOrd="0" parTransId="{3EABCD11-6F64-4113-9F0B-DAE52D33B0AC}" sibTransId="{90F061BF-5B43-4717-8B78-E626FC133F6F}"/>
    <dgm:cxn modelId="{BD45E7B1-5193-4F92-8E0A-D3407EBFB113}" type="presOf" srcId="{FC6D46DC-5150-4D87-AA01-4F5A5FFD5351}" destId="{E6796611-69D4-42F6-8C32-31CCF1EF5756}" srcOrd="0" destOrd="0" presId="urn:microsoft.com/office/officeart/2018/2/layout/IconLabelList"/>
    <dgm:cxn modelId="{EBF866E3-7E44-4BA8-BE1F-9527A19274DB}" type="presOf" srcId="{2D4542D8-DF4F-4195-A7EC-E03029776E88}" destId="{9AD9002B-BB8B-49C0-B27F-2E12A1558206}" srcOrd="0" destOrd="0" presId="urn:microsoft.com/office/officeart/2018/2/layout/IconLabelList"/>
    <dgm:cxn modelId="{A43012D0-6D3C-432F-8C78-85B8CACB8E91}" type="presParOf" srcId="{9AD9002B-BB8B-49C0-B27F-2E12A1558206}" destId="{1E45F86B-A8C5-4A3F-8CC8-0E02B9655980}" srcOrd="0" destOrd="0" presId="urn:microsoft.com/office/officeart/2018/2/layout/IconLabelList"/>
    <dgm:cxn modelId="{3639C69C-322E-4517-B96E-4DE98B109491}" type="presParOf" srcId="{1E45F86B-A8C5-4A3F-8CC8-0E02B9655980}" destId="{E62F1605-2D2D-4F4F-BEC7-F8E37010EC72}" srcOrd="0" destOrd="0" presId="urn:microsoft.com/office/officeart/2018/2/layout/IconLabelList"/>
    <dgm:cxn modelId="{21FE537B-2B81-460B-9AD7-F04EB6584888}" type="presParOf" srcId="{1E45F86B-A8C5-4A3F-8CC8-0E02B9655980}" destId="{BAAC4E3A-BFCF-40D2-A235-E3A65CF24379}" srcOrd="1" destOrd="0" presId="urn:microsoft.com/office/officeart/2018/2/layout/IconLabelList"/>
    <dgm:cxn modelId="{0E709413-FD44-49C2-B81E-E10C43214D6C}" type="presParOf" srcId="{1E45F86B-A8C5-4A3F-8CC8-0E02B9655980}" destId="{F62734E4-8677-4D79-8B3A-3BF6BAC58670}" srcOrd="2" destOrd="0" presId="urn:microsoft.com/office/officeart/2018/2/layout/IconLabelList"/>
    <dgm:cxn modelId="{4197140D-C270-4414-B682-B32F244B5A6E}" type="presParOf" srcId="{9AD9002B-BB8B-49C0-B27F-2E12A1558206}" destId="{C72E1230-FA4B-4678-8387-BFEC8E1736F7}" srcOrd="1" destOrd="0" presId="urn:microsoft.com/office/officeart/2018/2/layout/IconLabelList"/>
    <dgm:cxn modelId="{27BB606B-A2A4-43F4-B683-C5EBAAF81FF9}" type="presParOf" srcId="{9AD9002B-BB8B-49C0-B27F-2E12A1558206}" destId="{9A5AA58F-1B0A-4E1C-80C3-CB85DF05897B}" srcOrd="2" destOrd="0" presId="urn:microsoft.com/office/officeart/2018/2/layout/IconLabelList"/>
    <dgm:cxn modelId="{23BFE255-A22B-445A-B137-DD5CF9D3C9EA}" type="presParOf" srcId="{9A5AA58F-1B0A-4E1C-80C3-CB85DF05897B}" destId="{7437DBDF-753C-4DBF-A1D0-80D40A5F2DE3}" srcOrd="0" destOrd="0" presId="urn:microsoft.com/office/officeart/2018/2/layout/IconLabelList"/>
    <dgm:cxn modelId="{60D9BF90-A90D-4A96-8E14-73A9E7BC8E10}" type="presParOf" srcId="{9A5AA58F-1B0A-4E1C-80C3-CB85DF05897B}" destId="{3DE1E2EC-638F-4D01-9D82-7C4E82B86765}" srcOrd="1" destOrd="0" presId="urn:microsoft.com/office/officeart/2018/2/layout/IconLabelList"/>
    <dgm:cxn modelId="{8B863583-4704-4A25-B96A-E4CF07DAC10E}" type="presParOf" srcId="{9A5AA58F-1B0A-4E1C-80C3-CB85DF05897B}" destId="{789EE96F-8134-4BEE-A000-E78F7F114371}" srcOrd="2" destOrd="0" presId="urn:microsoft.com/office/officeart/2018/2/layout/IconLabelList"/>
    <dgm:cxn modelId="{A53CF34F-E674-444D-8508-68853A9EE302}" type="presParOf" srcId="{9AD9002B-BB8B-49C0-B27F-2E12A1558206}" destId="{CC251E1B-32D4-4835-84B5-28E4EE1DEFFC}" srcOrd="3" destOrd="0" presId="urn:microsoft.com/office/officeart/2018/2/layout/IconLabelList"/>
    <dgm:cxn modelId="{DA3FBECD-45AC-4F84-8E04-5D5E4F79A1A0}" type="presParOf" srcId="{9AD9002B-BB8B-49C0-B27F-2E12A1558206}" destId="{83CA3FE7-30C7-4350-9E92-5D0E98889889}" srcOrd="4" destOrd="0" presId="urn:microsoft.com/office/officeart/2018/2/layout/IconLabelList"/>
    <dgm:cxn modelId="{442A73D4-5E09-4376-8AD3-B3F1D4DB2CAA}" type="presParOf" srcId="{83CA3FE7-30C7-4350-9E92-5D0E98889889}" destId="{2482E2EE-A0CF-455B-964C-FB366CB3D941}" srcOrd="0" destOrd="0" presId="urn:microsoft.com/office/officeart/2018/2/layout/IconLabelList"/>
    <dgm:cxn modelId="{A6C3FC1D-7BFF-44EB-9E48-28399F1645E0}" type="presParOf" srcId="{83CA3FE7-30C7-4350-9E92-5D0E98889889}" destId="{6E84DC30-2D41-4722-BE0E-AB5E00E10A98}" srcOrd="1" destOrd="0" presId="urn:microsoft.com/office/officeart/2018/2/layout/IconLabelList"/>
    <dgm:cxn modelId="{2779366F-1FBF-400F-80DA-09D6B7915036}" type="presParOf" srcId="{83CA3FE7-30C7-4350-9E92-5D0E98889889}" destId="{E6796611-69D4-42F6-8C32-31CCF1EF575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717B1F-3516-4EA6-99D5-7E5F23B53AB7}" type="doc">
      <dgm:prSet loTypeId="urn:microsoft.com/office/officeart/2018/5/layout/IconCircleLabelList" loCatId="icon" qsTypeId="urn:microsoft.com/office/officeart/2005/8/quickstyle/simple4" qsCatId="simple" csTypeId="urn:microsoft.com/office/officeart/2018/5/colors/Iconchunking_neutralicon_colorful1" csCatId="colorful" phldr="1"/>
      <dgm:spPr/>
      <dgm:t>
        <a:bodyPr/>
        <a:lstStyle/>
        <a:p>
          <a:endParaRPr lang="en-US"/>
        </a:p>
      </dgm:t>
    </dgm:pt>
    <dgm:pt modelId="{778972BE-A69C-4F66-8DD7-6942129F845C}">
      <dgm:prSet/>
      <dgm:spPr/>
      <dgm:t>
        <a:bodyPr/>
        <a:lstStyle/>
        <a:p>
          <a:pPr>
            <a:defRPr cap="all"/>
          </a:pPr>
          <a:r>
            <a:rPr lang="en-US" dirty="0" smtClean="0"/>
            <a:t>Real working Prototype </a:t>
          </a:r>
          <a:r>
            <a:rPr lang="en-US" dirty="0"/>
            <a:t>of the system application</a:t>
          </a:r>
        </a:p>
      </dgm:t>
    </dgm:pt>
    <dgm:pt modelId="{8315551F-F998-4026-ADC5-6E1F83793EC9}" type="parTrans" cxnId="{37349932-0AE0-40AD-8E7E-F95AF1DBD249}">
      <dgm:prSet/>
      <dgm:spPr/>
      <dgm:t>
        <a:bodyPr/>
        <a:lstStyle/>
        <a:p>
          <a:endParaRPr lang="en-US"/>
        </a:p>
      </dgm:t>
    </dgm:pt>
    <dgm:pt modelId="{5243569A-1689-4F70-B75B-B05629CDB779}" type="sibTrans" cxnId="{37349932-0AE0-40AD-8E7E-F95AF1DBD249}">
      <dgm:prSet/>
      <dgm:spPr/>
      <dgm:t>
        <a:bodyPr/>
        <a:lstStyle/>
        <a:p>
          <a:endParaRPr lang="en-US"/>
        </a:p>
      </dgm:t>
    </dgm:pt>
    <dgm:pt modelId="{24DE724E-6A49-4AB8-82E3-CE94602DCB42}">
      <dgm:prSet/>
      <dgm:spPr/>
      <dgm:t>
        <a:bodyPr/>
        <a:lstStyle/>
        <a:p>
          <a:pPr>
            <a:defRPr cap="all"/>
          </a:pPr>
          <a:r>
            <a:rPr lang="en-US"/>
            <a:t>Final documentation</a:t>
          </a:r>
        </a:p>
      </dgm:t>
    </dgm:pt>
    <dgm:pt modelId="{ACECF821-4300-4BAE-8717-D47D6FE44A9B}" type="parTrans" cxnId="{3465C769-C1EE-4A06-864A-C31CE21EBB3F}">
      <dgm:prSet/>
      <dgm:spPr/>
      <dgm:t>
        <a:bodyPr/>
        <a:lstStyle/>
        <a:p>
          <a:endParaRPr lang="en-US"/>
        </a:p>
      </dgm:t>
    </dgm:pt>
    <dgm:pt modelId="{B182F0A5-A762-4E40-A29D-C921CB42D177}" type="sibTrans" cxnId="{3465C769-C1EE-4A06-864A-C31CE21EBB3F}">
      <dgm:prSet/>
      <dgm:spPr/>
      <dgm:t>
        <a:bodyPr/>
        <a:lstStyle/>
        <a:p>
          <a:endParaRPr lang="en-US"/>
        </a:p>
      </dgm:t>
    </dgm:pt>
    <dgm:pt modelId="{63A4F57E-FBA2-4A1A-8929-BAF66277A154}" type="pres">
      <dgm:prSet presAssocID="{4A717B1F-3516-4EA6-99D5-7E5F23B53AB7}" presName="root" presStyleCnt="0">
        <dgm:presLayoutVars>
          <dgm:dir/>
          <dgm:resizeHandles val="exact"/>
        </dgm:presLayoutVars>
      </dgm:prSet>
      <dgm:spPr/>
      <dgm:t>
        <a:bodyPr/>
        <a:lstStyle/>
        <a:p>
          <a:endParaRPr lang="en-US"/>
        </a:p>
      </dgm:t>
    </dgm:pt>
    <dgm:pt modelId="{3B440B78-094D-4F5B-A19E-0C425FA69BB1}" type="pres">
      <dgm:prSet presAssocID="{778972BE-A69C-4F66-8DD7-6942129F845C}" presName="compNode" presStyleCnt="0"/>
      <dgm:spPr/>
    </dgm:pt>
    <dgm:pt modelId="{7209CCA5-5A25-4AF6-BB1A-BA376ACAC9FA}" type="pres">
      <dgm:prSet presAssocID="{778972BE-A69C-4F66-8DD7-6942129F845C}" presName="iconBgRect" presStyleLbl="bgShp" presStyleIdx="0" presStyleCnt="2"/>
      <dgm:spPr/>
    </dgm:pt>
    <dgm:pt modelId="{09100977-C80A-49B4-B2AA-26D043B845FC}" type="pres">
      <dgm:prSet presAssocID="{778972BE-A69C-4F66-8DD7-6942129F845C}" presName="iconRect" presStyleLbl="node1" presStyleIdx="0" presStyleCnt="2"/>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Gears"/>
        </a:ext>
      </dgm:extLst>
    </dgm:pt>
    <dgm:pt modelId="{EC7EA859-D4F8-4B5E-B167-9A8CA7BFAA91}" type="pres">
      <dgm:prSet presAssocID="{778972BE-A69C-4F66-8DD7-6942129F845C}" presName="spaceRect" presStyleCnt="0"/>
      <dgm:spPr/>
    </dgm:pt>
    <dgm:pt modelId="{FB709D1B-62E6-401C-82DB-BBC5D8DE44E0}" type="pres">
      <dgm:prSet presAssocID="{778972BE-A69C-4F66-8DD7-6942129F845C}" presName="textRect" presStyleLbl="revTx" presStyleIdx="0" presStyleCnt="2" custScaleY="175910">
        <dgm:presLayoutVars>
          <dgm:chMax val="1"/>
          <dgm:chPref val="1"/>
        </dgm:presLayoutVars>
      </dgm:prSet>
      <dgm:spPr/>
      <dgm:t>
        <a:bodyPr/>
        <a:lstStyle/>
        <a:p>
          <a:endParaRPr lang="en-US"/>
        </a:p>
      </dgm:t>
    </dgm:pt>
    <dgm:pt modelId="{63218682-DD8D-47A3-8B35-2A3D57D99ECA}" type="pres">
      <dgm:prSet presAssocID="{5243569A-1689-4F70-B75B-B05629CDB779}" presName="sibTrans" presStyleCnt="0"/>
      <dgm:spPr/>
    </dgm:pt>
    <dgm:pt modelId="{5AF57233-7FCE-4EC0-B348-88C4DA152079}" type="pres">
      <dgm:prSet presAssocID="{24DE724E-6A49-4AB8-82E3-CE94602DCB42}" presName="compNode" presStyleCnt="0"/>
      <dgm:spPr/>
    </dgm:pt>
    <dgm:pt modelId="{5AC0C56E-8644-4880-831D-E2E78BED8FBF}" type="pres">
      <dgm:prSet presAssocID="{24DE724E-6A49-4AB8-82E3-CE94602DCB42}" presName="iconBgRect" presStyleLbl="bgShp" presStyleIdx="1" presStyleCnt="2"/>
      <dgm:spPr/>
    </dgm:pt>
    <dgm:pt modelId="{1365FD47-5E4A-4D6F-8AF2-30F8E7C08A4C}" type="pres">
      <dgm:prSet presAssocID="{24DE724E-6A49-4AB8-82E3-CE94602DCB42}" presName="iconRect" presStyleLbl="node1" presStyleIdx="1" presStyleCnt="2"/>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Open Folder"/>
        </a:ext>
      </dgm:extLst>
    </dgm:pt>
    <dgm:pt modelId="{F5C9B1AA-6FC5-4726-AD28-B72C41BAB432}" type="pres">
      <dgm:prSet presAssocID="{24DE724E-6A49-4AB8-82E3-CE94602DCB42}" presName="spaceRect" presStyleCnt="0"/>
      <dgm:spPr/>
    </dgm:pt>
    <dgm:pt modelId="{D3C3F0F7-5CEA-4325-A3D4-8D108FA57D95}" type="pres">
      <dgm:prSet presAssocID="{24DE724E-6A49-4AB8-82E3-CE94602DCB42}" presName="textRect" presStyleLbl="revTx" presStyleIdx="1" presStyleCnt="2">
        <dgm:presLayoutVars>
          <dgm:chMax val="1"/>
          <dgm:chPref val="1"/>
        </dgm:presLayoutVars>
      </dgm:prSet>
      <dgm:spPr/>
      <dgm:t>
        <a:bodyPr/>
        <a:lstStyle/>
        <a:p>
          <a:endParaRPr lang="en-US"/>
        </a:p>
      </dgm:t>
    </dgm:pt>
  </dgm:ptLst>
  <dgm:cxnLst>
    <dgm:cxn modelId="{37349932-0AE0-40AD-8E7E-F95AF1DBD249}" srcId="{4A717B1F-3516-4EA6-99D5-7E5F23B53AB7}" destId="{778972BE-A69C-4F66-8DD7-6942129F845C}" srcOrd="0" destOrd="0" parTransId="{8315551F-F998-4026-ADC5-6E1F83793EC9}" sibTransId="{5243569A-1689-4F70-B75B-B05629CDB779}"/>
    <dgm:cxn modelId="{B09CD51C-594E-4775-8DDD-131C962856E4}" type="presOf" srcId="{24DE724E-6A49-4AB8-82E3-CE94602DCB42}" destId="{D3C3F0F7-5CEA-4325-A3D4-8D108FA57D95}" srcOrd="0" destOrd="0" presId="urn:microsoft.com/office/officeart/2018/5/layout/IconCircleLabelList"/>
    <dgm:cxn modelId="{3465C769-C1EE-4A06-864A-C31CE21EBB3F}" srcId="{4A717B1F-3516-4EA6-99D5-7E5F23B53AB7}" destId="{24DE724E-6A49-4AB8-82E3-CE94602DCB42}" srcOrd="1" destOrd="0" parTransId="{ACECF821-4300-4BAE-8717-D47D6FE44A9B}" sibTransId="{B182F0A5-A762-4E40-A29D-C921CB42D177}"/>
    <dgm:cxn modelId="{1A8ABC97-E0D6-40F6-8A1E-151924E775A5}" type="presOf" srcId="{4A717B1F-3516-4EA6-99D5-7E5F23B53AB7}" destId="{63A4F57E-FBA2-4A1A-8929-BAF66277A154}" srcOrd="0" destOrd="0" presId="urn:microsoft.com/office/officeart/2018/5/layout/IconCircleLabelList"/>
    <dgm:cxn modelId="{46307A23-E5E8-4F43-9F4E-BBF19EF4A37A}" type="presOf" srcId="{778972BE-A69C-4F66-8DD7-6942129F845C}" destId="{FB709D1B-62E6-401C-82DB-BBC5D8DE44E0}" srcOrd="0" destOrd="0" presId="urn:microsoft.com/office/officeart/2018/5/layout/IconCircleLabelList"/>
    <dgm:cxn modelId="{C81FC670-1B62-4FCA-8FE7-03F7CF25A259}" type="presParOf" srcId="{63A4F57E-FBA2-4A1A-8929-BAF66277A154}" destId="{3B440B78-094D-4F5B-A19E-0C425FA69BB1}" srcOrd="0" destOrd="0" presId="urn:microsoft.com/office/officeart/2018/5/layout/IconCircleLabelList"/>
    <dgm:cxn modelId="{D6CFB65D-2E6F-4E06-93BD-4D31DB78A855}" type="presParOf" srcId="{3B440B78-094D-4F5B-A19E-0C425FA69BB1}" destId="{7209CCA5-5A25-4AF6-BB1A-BA376ACAC9FA}" srcOrd="0" destOrd="0" presId="urn:microsoft.com/office/officeart/2018/5/layout/IconCircleLabelList"/>
    <dgm:cxn modelId="{21DC6DCA-91EE-41B4-AC5B-269992336F23}" type="presParOf" srcId="{3B440B78-094D-4F5B-A19E-0C425FA69BB1}" destId="{09100977-C80A-49B4-B2AA-26D043B845FC}" srcOrd="1" destOrd="0" presId="urn:microsoft.com/office/officeart/2018/5/layout/IconCircleLabelList"/>
    <dgm:cxn modelId="{533729B6-49E1-40B4-A8A1-989176E41B50}" type="presParOf" srcId="{3B440B78-094D-4F5B-A19E-0C425FA69BB1}" destId="{EC7EA859-D4F8-4B5E-B167-9A8CA7BFAA91}" srcOrd="2" destOrd="0" presId="urn:microsoft.com/office/officeart/2018/5/layout/IconCircleLabelList"/>
    <dgm:cxn modelId="{A9D89BF1-8291-4CCC-838D-6E3C00096B19}" type="presParOf" srcId="{3B440B78-094D-4F5B-A19E-0C425FA69BB1}" destId="{FB709D1B-62E6-401C-82DB-BBC5D8DE44E0}" srcOrd="3" destOrd="0" presId="urn:microsoft.com/office/officeart/2018/5/layout/IconCircleLabelList"/>
    <dgm:cxn modelId="{16F664CB-D772-4370-86FA-F4F2060D74E1}" type="presParOf" srcId="{63A4F57E-FBA2-4A1A-8929-BAF66277A154}" destId="{63218682-DD8D-47A3-8B35-2A3D57D99ECA}" srcOrd="1" destOrd="0" presId="urn:microsoft.com/office/officeart/2018/5/layout/IconCircleLabelList"/>
    <dgm:cxn modelId="{0C0AB89C-7B1E-42B5-84A9-5712273E44E1}" type="presParOf" srcId="{63A4F57E-FBA2-4A1A-8929-BAF66277A154}" destId="{5AF57233-7FCE-4EC0-B348-88C4DA152079}" srcOrd="2" destOrd="0" presId="urn:microsoft.com/office/officeart/2018/5/layout/IconCircleLabelList"/>
    <dgm:cxn modelId="{95B965B6-062C-4E7A-BDB5-155B87FE8289}" type="presParOf" srcId="{5AF57233-7FCE-4EC0-B348-88C4DA152079}" destId="{5AC0C56E-8644-4880-831D-E2E78BED8FBF}" srcOrd="0" destOrd="0" presId="urn:microsoft.com/office/officeart/2018/5/layout/IconCircleLabelList"/>
    <dgm:cxn modelId="{87FA8F50-1D61-4352-B290-36637229607F}" type="presParOf" srcId="{5AF57233-7FCE-4EC0-B348-88C4DA152079}" destId="{1365FD47-5E4A-4D6F-8AF2-30F8E7C08A4C}" srcOrd="1" destOrd="0" presId="urn:microsoft.com/office/officeart/2018/5/layout/IconCircleLabelList"/>
    <dgm:cxn modelId="{9234AE56-9EA0-4A4E-B1B5-0C8E28F05044}" type="presParOf" srcId="{5AF57233-7FCE-4EC0-B348-88C4DA152079}" destId="{F5C9B1AA-6FC5-4726-AD28-B72C41BAB432}" srcOrd="2" destOrd="0" presId="urn:microsoft.com/office/officeart/2018/5/layout/IconCircleLabelList"/>
    <dgm:cxn modelId="{87AE9098-6932-4F83-B3EA-0750F77E8347}" type="presParOf" srcId="{5AF57233-7FCE-4EC0-B348-88C4DA152079}" destId="{D3C3F0F7-5CEA-4325-A3D4-8D108FA57D9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2F1605-2D2D-4F4F-BEC7-F8E37010EC72}">
      <dsp:nvSpPr>
        <dsp:cNvPr id="0" name=""/>
        <dsp:cNvSpPr/>
      </dsp:nvSpPr>
      <dsp:spPr>
        <a:xfrm>
          <a:off x="1103191" y="619702"/>
          <a:ext cx="1281321" cy="1281321"/>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2">
              <a:hueOff val="0"/>
              <a:satOff val="0"/>
              <a:lumOff val="0"/>
              <a:alphaOff val="0"/>
              <a:shade val="35000"/>
              <a:satMod val="130000"/>
            </a:schemeClr>
          </a:contourClr>
        </a:sp3d>
      </dsp:spPr>
      <dsp:style>
        <a:lnRef idx="0">
          <a:scrgbClr r="0" g="0" b="0"/>
        </a:lnRef>
        <a:fillRef idx="3">
          <a:scrgbClr r="0" g="0" b="0"/>
        </a:fillRef>
        <a:effectRef idx="2">
          <a:scrgbClr r="0" g="0" b="0"/>
        </a:effectRef>
        <a:fontRef idx="minor">
          <a:schemeClr val="lt1"/>
        </a:fontRef>
      </dsp:style>
    </dsp:sp>
    <dsp:sp modelId="{F62734E4-8677-4D79-8B3A-3BF6BAC58670}">
      <dsp:nvSpPr>
        <dsp:cNvPr id="0" name=""/>
        <dsp:cNvSpPr/>
      </dsp:nvSpPr>
      <dsp:spPr>
        <a:xfrm>
          <a:off x="320161" y="2254397"/>
          <a:ext cx="28473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90000"/>
            </a:lnSpc>
            <a:spcBef>
              <a:spcPct val="0"/>
            </a:spcBef>
            <a:spcAft>
              <a:spcPct val="35000"/>
            </a:spcAft>
          </a:pPr>
          <a:r>
            <a:rPr lang="en-US" sz="1800" kern="1200" dirty="0"/>
            <a:t>Lack of experience in developing website </a:t>
          </a:r>
          <a:r>
            <a:rPr lang="en-US" sz="1800" kern="1200" dirty="0" smtClean="0"/>
            <a:t>in PHP</a:t>
          </a:r>
          <a:endParaRPr lang="en-US" sz="1800" kern="1200" dirty="0"/>
        </a:p>
      </dsp:txBody>
      <dsp:txXfrm>
        <a:off x="320161" y="2254397"/>
        <a:ext cx="2847381" cy="720000"/>
      </dsp:txXfrm>
    </dsp:sp>
    <dsp:sp modelId="{7437DBDF-753C-4DBF-A1D0-80D40A5F2DE3}">
      <dsp:nvSpPr>
        <dsp:cNvPr id="0" name=""/>
        <dsp:cNvSpPr/>
      </dsp:nvSpPr>
      <dsp:spPr>
        <a:xfrm>
          <a:off x="4448864" y="619702"/>
          <a:ext cx="1281321" cy="12813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3">
              <a:hueOff val="0"/>
              <a:satOff val="0"/>
              <a:lumOff val="0"/>
              <a:alphaOff val="0"/>
              <a:shade val="35000"/>
              <a:satMod val="130000"/>
            </a:schemeClr>
          </a:contourClr>
        </a:sp3d>
      </dsp:spPr>
      <dsp:style>
        <a:lnRef idx="0">
          <a:scrgbClr r="0" g="0" b="0"/>
        </a:lnRef>
        <a:fillRef idx="3">
          <a:scrgbClr r="0" g="0" b="0"/>
        </a:fillRef>
        <a:effectRef idx="2">
          <a:scrgbClr r="0" g="0" b="0"/>
        </a:effectRef>
        <a:fontRef idx="minor">
          <a:schemeClr val="lt1"/>
        </a:fontRef>
      </dsp:style>
    </dsp:sp>
    <dsp:sp modelId="{789EE96F-8134-4BEE-A000-E78F7F114371}">
      <dsp:nvSpPr>
        <dsp:cNvPr id="0" name=""/>
        <dsp:cNvSpPr/>
      </dsp:nvSpPr>
      <dsp:spPr>
        <a:xfrm>
          <a:off x="3665834" y="2254397"/>
          <a:ext cx="28473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90000"/>
            </a:lnSpc>
            <a:spcBef>
              <a:spcPct val="0"/>
            </a:spcBef>
            <a:spcAft>
              <a:spcPct val="35000"/>
            </a:spcAft>
          </a:pPr>
          <a:r>
            <a:rPr lang="en-US" sz="1800" kern="1200" dirty="0" smtClean="0"/>
            <a:t>Lack of basic knowledge in programming and security</a:t>
          </a:r>
          <a:endParaRPr lang="en-US" sz="1800" kern="1200" dirty="0"/>
        </a:p>
      </dsp:txBody>
      <dsp:txXfrm>
        <a:off x="3665834" y="2254397"/>
        <a:ext cx="2847381" cy="720000"/>
      </dsp:txXfrm>
    </dsp:sp>
    <dsp:sp modelId="{2482E2EE-A0CF-455B-964C-FB366CB3D941}">
      <dsp:nvSpPr>
        <dsp:cNvPr id="0" name=""/>
        <dsp:cNvSpPr/>
      </dsp:nvSpPr>
      <dsp:spPr>
        <a:xfrm>
          <a:off x="7794537" y="619702"/>
          <a:ext cx="1281321" cy="1281321"/>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4">
              <a:hueOff val="0"/>
              <a:satOff val="0"/>
              <a:lumOff val="0"/>
              <a:alphaOff val="0"/>
              <a:shade val="35000"/>
              <a:satMod val="130000"/>
            </a:schemeClr>
          </a:contourClr>
        </a:sp3d>
      </dsp:spPr>
      <dsp:style>
        <a:lnRef idx="0">
          <a:scrgbClr r="0" g="0" b="0"/>
        </a:lnRef>
        <a:fillRef idx="3">
          <a:scrgbClr r="0" g="0" b="0"/>
        </a:fillRef>
        <a:effectRef idx="2">
          <a:scrgbClr r="0" g="0" b="0"/>
        </a:effectRef>
        <a:fontRef idx="minor">
          <a:schemeClr val="lt1"/>
        </a:fontRef>
      </dsp:style>
    </dsp:sp>
    <dsp:sp modelId="{E6796611-69D4-42F6-8C32-31CCF1EF5756}">
      <dsp:nvSpPr>
        <dsp:cNvPr id="0" name=""/>
        <dsp:cNvSpPr/>
      </dsp:nvSpPr>
      <dsp:spPr>
        <a:xfrm>
          <a:off x="7011507" y="2254397"/>
          <a:ext cx="28473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90000"/>
            </a:lnSpc>
            <a:spcBef>
              <a:spcPct val="0"/>
            </a:spcBef>
            <a:spcAft>
              <a:spcPct val="35000"/>
            </a:spcAft>
          </a:pPr>
          <a:r>
            <a:rPr lang="en-US" sz="1800" kern="1200" dirty="0" smtClean="0"/>
            <a:t>Design a friendly and responsive design website</a:t>
          </a:r>
          <a:endParaRPr lang="en-US" sz="1800" kern="1200" dirty="0"/>
        </a:p>
      </dsp:txBody>
      <dsp:txXfrm>
        <a:off x="7011507" y="2254397"/>
        <a:ext cx="2847381"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09CCA5-5A25-4AF6-BB1A-BA376ACAC9FA}">
      <dsp:nvSpPr>
        <dsp:cNvPr id="0" name=""/>
        <dsp:cNvSpPr/>
      </dsp:nvSpPr>
      <dsp:spPr>
        <a:xfrm>
          <a:off x="2227946" y="17911"/>
          <a:ext cx="1955812" cy="1955812"/>
        </a:xfrm>
        <a:prstGeom prst="ellipse">
          <a:avLst/>
        </a:prstGeom>
        <a:solidFill>
          <a:schemeClr val="accent2">
            <a:hueOff val="0"/>
            <a:satOff val="0"/>
            <a:lumOff val="0"/>
            <a:alphaOff val="0"/>
          </a:schemeClr>
        </a:solid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2">
              <a:hueOff val="0"/>
              <a:satOff val="0"/>
              <a:lumOff val="0"/>
              <a:alphaOff val="0"/>
              <a:shade val="35000"/>
              <a:satMod val="130000"/>
            </a:schemeClr>
          </a:contourClr>
        </a:sp3d>
      </dsp:spPr>
      <dsp:style>
        <a:lnRef idx="0">
          <a:scrgbClr r="0" g="0" b="0"/>
        </a:lnRef>
        <a:fillRef idx="1">
          <a:scrgbClr r="0" g="0" b="0"/>
        </a:fillRef>
        <a:effectRef idx="2">
          <a:scrgbClr r="0" g="0" b="0"/>
        </a:effectRef>
        <a:fontRef idx="minor"/>
      </dsp:style>
    </dsp:sp>
    <dsp:sp modelId="{09100977-C80A-49B4-B2AA-26D043B845FC}">
      <dsp:nvSpPr>
        <dsp:cNvPr id="0" name=""/>
        <dsp:cNvSpPr/>
      </dsp:nvSpPr>
      <dsp:spPr>
        <a:xfrm>
          <a:off x="2644759" y="434724"/>
          <a:ext cx="1122187" cy="1122187"/>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bg1">
              <a:hueOff val="0"/>
              <a:satOff val="0"/>
              <a:lumOff val="0"/>
              <a:alphaOff val="0"/>
              <a:shade val="35000"/>
              <a:satMod val="130000"/>
            </a:schemeClr>
          </a:contourClr>
        </a:sp3d>
      </dsp:spPr>
      <dsp:style>
        <a:lnRef idx="0">
          <a:scrgbClr r="0" g="0" b="0"/>
        </a:lnRef>
        <a:fillRef idx="3">
          <a:scrgbClr r="0" g="0" b="0"/>
        </a:fillRef>
        <a:effectRef idx="2">
          <a:scrgbClr r="0" g="0" b="0"/>
        </a:effectRef>
        <a:fontRef idx="minor">
          <a:schemeClr val="lt1"/>
        </a:fontRef>
      </dsp:style>
    </dsp:sp>
    <dsp:sp modelId="{FB709D1B-62E6-401C-82DB-BBC5D8DE44E0}">
      <dsp:nvSpPr>
        <dsp:cNvPr id="0" name=""/>
        <dsp:cNvSpPr/>
      </dsp:nvSpPr>
      <dsp:spPr>
        <a:xfrm>
          <a:off x="1602728" y="2309636"/>
          <a:ext cx="3206250" cy="12665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933450">
            <a:lnSpc>
              <a:spcPct val="90000"/>
            </a:lnSpc>
            <a:spcBef>
              <a:spcPct val="0"/>
            </a:spcBef>
            <a:spcAft>
              <a:spcPct val="35000"/>
            </a:spcAft>
            <a:defRPr cap="all"/>
          </a:pPr>
          <a:r>
            <a:rPr lang="en-US" sz="2100" kern="1200" dirty="0" smtClean="0"/>
            <a:t>Real working Prototype </a:t>
          </a:r>
          <a:r>
            <a:rPr lang="en-US" sz="2100" kern="1200" dirty="0"/>
            <a:t>of the system application</a:t>
          </a:r>
        </a:p>
      </dsp:txBody>
      <dsp:txXfrm>
        <a:off x="1602728" y="2309636"/>
        <a:ext cx="3206250" cy="1266551"/>
      </dsp:txXfrm>
    </dsp:sp>
    <dsp:sp modelId="{5AC0C56E-8644-4880-831D-E2E78BED8FBF}">
      <dsp:nvSpPr>
        <dsp:cNvPr id="0" name=""/>
        <dsp:cNvSpPr/>
      </dsp:nvSpPr>
      <dsp:spPr>
        <a:xfrm>
          <a:off x="5995290" y="154549"/>
          <a:ext cx="1955812" cy="1955812"/>
        </a:xfrm>
        <a:prstGeom prst="ellipse">
          <a:avLst/>
        </a:prstGeom>
        <a:solidFill>
          <a:schemeClr val="accent3">
            <a:hueOff val="0"/>
            <a:satOff val="0"/>
            <a:lumOff val="0"/>
            <a:alphaOff val="0"/>
          </a:schemeClr>
        </a:solid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3">
              <a:hueOff val="0"/>
              <a:satOff val="0"/>
              <a:lumOff val="0"/>
              <a:alphaOff val="0"/>
              <a:shade val="35000"/>
              <a:satMod val="130000"/>
            </a:schemeClr>
          </a:contourClr>
        </a:sp3d>
      </dsp:spPr>
      <dsp:style>
        <a:lnRef idx="0">
          <a:scrgbClr r="0" g="0" b="0"/>
        </a:lnRef>
        <a:fillRef idx="1">
          <a:scrgbClr r="0" g="0" b="0"/>
        </a:fillRef>
        <a:effectRef idx="2">
          <a:scrgbClr r="0" g="0" b="0"/>
        </a:effectRef>
        <a:fontRef idx="minor"/>
      </dsp:style>
    </dsp:sp>
    <dsp:sp modelId="{1365FD47-5E4A-4D6F-8AF2-30F8E7C08A4C}">
      <dsp:nvSpPr>
        <dsp:cNvPr id="0" name=""/>
        <dsp:cNvSpPr/>
      </dsp:nvSpPr>
      <dsp:spPr>
        <a:xfrm>
          <a:off x="6412103" y="571362"/>
          <a:ext cx="1122187" cy="1122187"/>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bg1">
              <a:hueOff val="0"/>
              <a:satOff val="0"/>
              <a:lumOff val="0"/>
              <a:alphaOff val="0"/>
              <a:shade val="35000"/>
              <a:satMod val="130000"/>
            </a:schemeClr>
          </a:contourClr>
        </a:sp3d>
      </dsp:spPr>
      <dsp:style>
        <a:lnRef idx="0">
          <a:scrgbClr r="0" g="0" b="0"/>
        </a:lnRef>
        <a:fillRef idx="3">
          <a:scrgbClr r="0" g="0" b="0"/>
        </a:fillRef>
        <a:effectRef idx="2">
          <a:scrgbClr r="0" g="0" b="0"/>
        </a:effectRef>
        <a:fontRef idx="minor">
          <a:schemeClr val="lt1"/>
        </a:fontRef>
      </dsp:style>
    </dsp:sp>
    <dsp:sp modelId="{D3C3F0F7-5CEA-4325-A3D4-8D108FA57D95}">
      <dsp:nvSpPr>
        <dsp:cNvPr id="0" name=""/>
        <dsp:cNvSpPr/>
      </dsp:nvSpPr>
      <dsp:spPr>
        <a:xfrm>
          <a:off x="5370071" y="2719550"/>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933450">
            <a:lnSpc>
              <a:spcPct val="90000"/>
            </a:lnSpc>
            <a:spcBef>
              <a:spcPct val="0"/>
            </a:spcBef>
            <a:spcAft>
              <a:spcPct val="35000"/>
            </a:spcAft>
            <a:defRPr cap="all"/>
          </a:pPr>
          <a:r>
            <a:rPr lang="en-US" sz="2100" kern="1200"/>
            <a:t>Final documentation</a:t>
          </a:r>
        </a:p>
      </dsp:txBody>
      <dsp:txXfrm>
        <a:off x="5370071" y="2719550"/>
        <a:ext cx="32062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2A6D3DE7-854A-43E8-BAD7-E539AD9FCA17}" type="datetimeFigureOut">
              <a:rPr lang="en-US" smtClean="0"/>
              <a:t>7/14/2020</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CC2F02A-744A-487C-A961-8E2C9B6CC522}"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363603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6D3DE7-854A-43E8-BAD7-E539AD9FCA17}" type="datetimeFigureOut">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2F02A-744A-487C-A961-8E2C9B6CC522}" type="slidenum">
              <a:rPr lang="en-US" smtClean="0"/>
              <a:t>‹#›</a:t>
            </a:fld>
            <a:endParaRPr lang="en-US"/>
          </a:p>
        </p:txBody>
      </p:sp>
    </p:spTree>
    <p:extLst>
      <p:ext uri="{BB962C8B-B14F-4D97-AF65-F5344CB8AC3E}">
        <p14:creationId xmlns:p14="http://schemas.microsoft.com/office/powerpoint/2010/main" val="1702530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6D3DE7-854A-43E8-BAD7-E539AD9FCA17}" type="datetimeFigureOut">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2F02A-744A-487C-A961-8E2C9B6CC522}" type="slidenum">
              <a:rPr lang="en-US" smtClean="0"/>
              <a:t>‹#›</a:t>
            </a:fld>
            <a:endParaRPr lang="en-US"/>
          </a:p>
        </p:txBody>
      </p:sp>
    </p:spTree>
    <p:extLst>
      <p:ext uri="{BB962C8B-B14F-4D97-AF65-F5344CB8AC3E}">
        <p14:creationId xmlns:p14="http://schemas.microsoft.com/office/powerpoint/2010/main" val="1725496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6D3DE7-854A-43E8-BAD7-E539AD9FCA17}" type="datetimeFigureOut">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2F02A-744A-487C-A961-8E2C9B6CC522}" type="slidenum">
              <a:rPr lang="en-US" smtClean="0"/>
              <a:t>‹#›</a:t>
            </a:fld>
            <a:endParaRPr lang="en-US"/>
          </a:p>
        </p:txBody>
      </p:sp>
    </p:spTree>
    <p:extLst>
      <p:ext uri="{BB962C8B-B14F-4D97-AF65-F5344CB8AC3E}">
        <p14:creationId xmlns:p14="http://schemas.microsoft.com/office/powerpoint/2010/main" val="32032800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A6D3DE7-854A-43E8-BAD7-E539AD9FCA17}" type="datetimeFigureOut">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2F02A-744A-487C-A961-8E2C9B6CC522}"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494692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6D3DE7-854A-43E8-BAD7-E539AD9FCA17}" type="datetimeFigureOut">
              <a:rPr lang="en-US" smtClean="0"/>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C2F02A-744A-487C-A961-8E2C9B6CC522}" type="slidenum">
              <a:rPr lang="en-US" smtClean="0"/>
              <a:t>‹#›</a:t>
            </a:fld>
            <a:endParaRPr lang="en-US"/>
          </a:p>
        </p:txBody>
      </p:sp>
    </p:spTree>
    <p:extLst>
      <p:ext uri="{BB962C8B-B14F-4D97-AF65-F5344CB8AC3E}">
        <p14:creationId xmlns:p14="http://schemas.microsoft.com/office/powerpoint/2010/main" val="42771357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6D3DE7-854A-43E8-BAD7-E539AD9FCA17}" type="datetimeFigureOut">
              <a:rPr lang="en-US" smtClean="0"/>
              <a:t>7/14/2020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C2F02A-744A-487C-A961-8E2C9B6CC522}" type="slidenum">
              <a:rPr lang="en-US" smtClean="0"/>
              <a:t>‹#›</a:t>
            </a:fld>
            <a:endParaRPr lang="en-US"/>
          </a:p>
        </p:txBody>
      </p:sp>
    </p:spTree>
    <p:extLst>
      <p:ext uri="{BB962C8B-B14F-4D97-AF65-F5344CB8AC3E}">
        <p14:creationId xmlns:p14="http://schemas.microsoft.com/office/powerpoint/2010/main" val="1175275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A6D3DE7-854A-43E8-BAD7-E539AD9FCA17}" type="datetimeFigureOut">
              <a:rPr lang="en-US" smtClean="0"/>
              <a:t>7/14/2020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C2F02A-744A-487C-A961-8E2C9B6CC522}" type="slidenum">
              <a:rPr lang="en-US" smtClean="0"/>
              <a:t>‹#›</a:t>
            </a:fld>
            <a:endParaRPr lang="en-US"/>
          </a:p>
        </p:txBody>
      </p:sp>
    </p:spTree>
    <p:extLst>
      <p:ext uri="{BB962C8B-B14F-4D97-AF65-F5344CB8AC3E}">
        <p14:creationId xmlns:p14="http://schemas.microsoft.com/office/powerpoint/2010/main" val="33238573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6D3DE7-854A-43E8-BAD7-E539AD9FCA17}" type="datetimeFigureOut">
              <a:rPr lang="en-US" smtClean="0"/>
              <a:t>7/14/2020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C2F02A-744A-487C-A961-8E2C9B6CC522}" type="slidenum">
              <a:rPr lang="en-US" smtClean="0"/>
              <a:t>‹#›</a:t>
            </a:fld>
            <a:endParaRPr lang="en-US"/>
          </a:p>
        </p:txBody>
      </p:sp>
    </p:spTree>
    <p:extLst>
      <p:ext uri="{BB962C8B-B14F-4D97-AF65-F5344CB8AC3E}">
        <p14:creationId xmlns:p14="http://schemas.microsoft.com/office/powerpoint/2010/main" val="8609418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A6D3DE7-854A-43E8-BAD7-E539AD9FCA17}" type="datetimeFigureOut">
              <a:rPr lang="en-US" smtClean="0"/>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C2F02A-744A-487C-A961-8E2C9B6CC522}" type="slidenum">
              <a:rPr lang="en-US" smtClean="0"/>
              <a:t>‹#›</a:t>
            </a:fld>
            <a:endParaRPr lang="en-US"/>
          </a:p>
        </p:txBody>
      </p:sp>
    </p:spTree>
    <p:extLst>
      <p:ext uri="{BB962C8B-B14F-4D97-AF65-F5344CB8AC3E}">
        <p14:creationId xmlns:p14="http://schemas.microsoft.com/office/powerpoint/2010/main" val="38622674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A6D3DE7-854A-43E8-BAD7-E539AD9FCA17}" type="datetimeFigureOut">
              <a:rPr lang="en-US" smtClean="0"/>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C2F02A-744A-487C-A961-8E2C9B6CC522}" type="slidenum">
              <a:rPr lang="en-US" smtClean="0"/>
              <a:t>‹#›</a:t>
            </a:fld>
            <a:endParaRPr lang="en-US"/>
          </a:p>
        </p:txBody>
      </p:sp>
    </p:spTree>
    <p:extLst>
      <p:ext uri="{BB962C8B-B14F-4D97-AF65-F5344CB8AC3E}">
        <p14:creationId xmlns:p14="http://schemas.microsoft.com/office/powerpoint/2010/main" val="13948811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A6D3DE7-854A-43E8-BAD7-E539AD9FCA17}" type="datetimeFigureOut">
              <a:rPr lang="en-US" smtClean="0"/>
              <a:t>7/14/2020</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CC2F02A-744A-487C-A961-8E2C9B6CC522}" type="slidenum">
              <a:rPr lang="en-US" smtClean="0"/>
              <a:t>‹#›</a:t>
            </a:fld>
            <a:endParaRPr lang="en-US"/>
          </a:p>
        </p:txBody>
      </p:sp>
    </p:spTree>
    <p:extLst>
      <p:ext uri="{BB962C8B-B14F-4D97-AF65-F5344CB8AC3E}">
        <p14:creationId xmlns:p14="http://schemas.microsoft.com/office/powerpoint/2010/main" val="37767005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NUL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1" y="438150"/>
            <a:ext cx="10101453" cy="4362450"/>
          </a:xfrm>
        </p:spPr>
        <p:txBody>
          <a:bodyPr>
            <a:normAutofit fontScale="90000"/>
          </a:bodyPr>
          <a:lstStyle/>
          <a:p>
            <a:pPr>
              <a:lnSpc>
                <a:spcPct val="100000"/>
              </a:lnSpc>
            </a:pPr>
            <a:r>
              <a:rPr lang="en-US" dirty="0" smtClean="0"/>
              <a:t>BIT304 – Final Project I</a:t>
            </a:r>
            <a:br>
              <a:rPr lang="en-US" dirty="0" smtClean="0"/>
            </a:br>
            <a:r>
              <a:rPr lang="en-US" dirty="0" smtClean="0"/>
              <a:t>Ayo </a:t>
            </a:r>
            <a:r>
              <a:rPr lang="en-US" dirty="0" err="1" smtClean="0"/>
              <a:t>Magang</a:t>
            </a:r>
            <a:r>
              <a:rPr lang="en-US" dirty="0" smtClean="0"/>
              <a:t> : </a:t>
            </a:r>
            <a:br>
              <a:rPr lang="en-US" dirty="0" smtClean="0"/>
            </a:br>
            <a:r>
              <a:rPr lang="en-US" dirty="0" smtClean="0"/>
              <a:t>Web Application for Internship in Denpasar</a:t>
            </a:r>
            <a:endParaRPr lang="en-US" dirty="0"/>
          </a:p>
        </p:txBody>
      </p:sp>
      <p:sp>
        <p:nvSpPr>
          <p:cNvPr id="3" name="Subtitle 2"/>
          <p:cNvSpPr>
            <a:spLocks noGrp="1"/>
          </p:cNvSpPr>
          <p:nvPr>
            <p:ph type="subTitle" idx="1"/>
          </p:nvPr>
        </p:nvSpPr>
        <p:spPr>
          <a:xfrm>
            <a:off x="1261872" y="5257800"/>
            <a:ext cx="9418320" cy="1234440"/>
          </a:xfrm>
        </p:spPr>
        <p:txBody>
          <a:bodyPr>
            <a:normAutofit/>
          </a:bodyPr>
          <a:lstStyle/>
          <a:p>
            <a:r>
              <a:rPr lang="en-US" sz="3200" i="1" dirty="0" smtClean="0">
                <a:solidFill>
                  <a:schemeClr val="tx1"/>
                </a:solidFill>
              </a:rPr>
              <a:t>Rivaldo Bagus Soepardhy (E1700882)</a:t>
            </a:r>
          </a:p>
          <a:p>
            <a:r>
              <a:rPr lang="en-US" sz="3200" i="1" dirty="0" err="1" smtClean="0">
                <a:solidFill>
                  <a:schemeClr val="tx1"/>
                </a:solidFill>
              </a:rPr>
              <a:t>Luh</a:t>
            </a:r>
            <a:r>
              <a:rPr lang="en-US" sz="3200" i="1" dirty="0" smtClean="0">
                <a:solidFill>
                  <a:schemeClr val="tx1"/>
                </a:solidFill>
              </a:rPr>
              <a:t> </a:t>
            </a:r>
            <a:r>
              <a:rPr lang="en-US" sz="3200" i="1" dirty="0" err="1" smtClean="0">
                <a:solidFill>
                  <a:schemeClr val="tx1"/>
                </a:solidFill>
              </a:rPr>
              <a:t>Wulandari</a:t>
            </a:r>
            <a:r>
              <a:rPr lang="en-US" sz="3200" i="1" dirty="0" smtClean="0">
                <a:solidFill>
                  <a:schemeClr val="tx1"/>
                </a:solidFill>
              </a:rPr>
              <a:t> Maharani (E1700873)</a:t>
            </a:r>
          </a:p>
        </p:txBody>
      </p:sp>
    </p:spTree>
    <p:extLst>
      <p:ext uri="{BB962C8B-B14F-4D97-AF65-F5344CB8AC3E}">
        <p14:creationId xmlns:p14="http://schemas.microsoft.com/office/powerpoint/2010/main" val="17953267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 Application</a:t>
            </a:r>
            <a:endParaRPr lang="en-US" dirty="0"/>
          </a:p>
        </p:txBody>
      </p:sp>
      <p:pic>
        <p:nvPicPr>
          <p:cNvPr id="5" name="Content Placeholder 4"/>
          <p:cNvPicPr>
            <a:picLocks noGrp="1" noChangeAspect="1"/>
          </p:cNvPicPr>
          <p:nvPr>
            <p:ph idx="1"/>
          </p:nvPr>
        </p:nvPicPr>
        <p:blipFill>
          <a:blip r:embed="rId2"/>
          <a:stretch>
            <a:fillRect/>
          </a:stretch>
        </p:blipFill>
        <p:spPr>
          <a:xfrm>
            <a:off x="-1" y="0"/>
            <a:ext cx="13162053" cy="6858000"/>
          </a:xfrm>
          <a:prstGeom prst="rect">
            <a:avLst/>
          </a:prstGeom>
        </p:spPr>
      </p:pic>
    </p:spTree>
    <p:extLst>
      <p:ext uri="{BB962C8B-B14F-4D97-AF65-F5344CB8AC3E}">
        <p14:creationId xmlns:p14="http://schemas.microsoft.com/office/powerpoint/2010/main" val="16984460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 Application</a:t>
            </a:r>
            <a:endParaRPr lang="en-US" dirty="0"/>
          </a:p>
        </p:txBody>
      </p:sp>
      <p:pic>
        <p:nvPicPr>
          <p:cNvPr id="4" name="Content Placeholder 3"/>
          <p:cNvPicPr>
            <a:picLocks noGrp="1" noChangeAspect="1"/>
          </p:cNvPicPr>
          <p:nvPr>
            <p:ph idx="1"/>
          </p:nvPr>
        </p:nvPicPr>
        <p:blipFill>
          <a:blip r:embed="rId2"/>
          <a:stretch>
            <a:fillRect/>
          </a:stretch>
        </p:blipFill>
        <p:spPr>
          <a:xfrm>
            <a:off x="0" y="0"/>
            <a:ext cx="14047839" cy="6858000"/>
          </a:xfrm>
          <a:prstGeom prst="rect">
            <a:avLst/>
          </a:prstGeom>
        </p:spPr>
      </p:pic>
    </p:spTree>
    <p:extLst>
      <p:ext uri="{BB962C8B-B14F-4D97-AF65-F5344CB8AC3E}">
        <p14:creationId xmlns:p14="http://schemas.microsoft.com/office/powerpoint/2010/main" val="37393098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graphicFrame>
        <p:nvGraphicFramePr>
          <p:cNvPr id="5" name="Content Placeholder 2">
            <a:extLst>
              <a:ext uri="{FF2B5EF4-FFF2-40B4-BE49-F238E27FC236}">
                <a16:creationId xmlns:a16="http://schemas.microsoft.com/office/drawing/2014/main" id="{C2840512-156F-4120-AAE2-3326466F7339}"/>
              </a:ext>
            </a:extLst>
          </p:cNvPr>
          <p:cNvGraphicFramePr>
            <a:graphicFrameLocks noGrp="1"/>
          </p:cNvGraphicFramePr>
          <p:nvPr>
            <p:ph idx="1"/>
            <p:extLst>
              <p:ext uri="{D42A27DB-BD31-4B8C-83A1-F6EECF244321}">
                <p14:modId xmlns:p14="http://schemas.microsoft.com/office/powerpoint/2010/main" val="49835642"/>
              </p:ext>
            </p:extLst>
          </p:nvPr>
        </p:nvGraphicFramePr>
        <p:xfrm>
          <a:off x="1018667" y="19431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55044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09550"/>
            <a:ext cx="9692640" cy="828675"/>
          </a:xfrm>
        </p:spPr>
        <p:txBody>
          <a:bodyPr>
            <a:normAutofit/>
          </a:bodyPr>
          <a:lstStyle/>
          <a:p>
            <a:r>
              <a:rPr lang="en-US" dirty="0" smtClean="0"/>
              <a:t>Methodology</a:t>
            </a:r>
            <a:endParaRPr lang="en-US" dirty="0"/>
          </a:p>
        </p:txBody>
      </p:sp>
      <p:sp>
        <p:nvSpPr>
          <p:cNvPr id="3" name="Content Placeholder 2"/>
          <p:cNvSpPr>
            <a:spLocks noGrp="1"/>
          </p:cNvSpPr>
          <p:nvPr>
            <p:ph idx="1"/>
          </p:nvPr>
        </p:nvSpPr>
        <p:spPr>
          <a:xfrm>
            <a:off x="1261872" y="1314450"/>
            <a:ext cx="5634228" cy="3848100"/>
          </a:xfrm>
        </p:spPr>
        <p:txBody>
          <a:bodyPr>
            <a:noAutofit/>
          </a:bodyPr>
          <a:lstStyle/>
          <a:p>
            <a:pPr marL="0" indent="0">
              <a:lnSpc>
                <a:spcPct val="100000"/>
              </a:lnSpc>
              <a:buNone/>
            </a:pPr>
            <a:r>
              <a:rPr lang="en-US" sz="2400" dirty="0" smtClean="0"/>
              <a:t>Agile Methodology suits our needs and condition. The scalability and flexibility of Scrum Framework helps us to adapt on sudden time changes, fundamental changes on system or graphics design. The methodology also focuses on teamwork, means supports &amp; collaboration between member is important and critical. </a:t>
            </a:r>
            <a:endParaRPr lang="en-US" sz="2400" dirty="0"/>
          </a:p>
          <a:p>
            <a:pPr marL="0" indent="0">
              <a:lnSpc>
                <a:spcPct val="100000"/>
              </a:lnSpc>
              <a:buNone/>
            </a:pPr>
            <a:endParaRPr lang="en-US" sz="900" dirty="0" smtClean="0"/>
          </a:p>
          <a:p>
            <a:pPr marL="0" indent="0">
              <a:lnSpc>
                <a:spcPct val="100000"/>
              </a:lnSpc>
              <a:buNone/>
            </a:pPr>
            <a:r>
              <a:rPr lang="en-US" sz="2400" dirty="0" smtClean="0"/>
              <a:t>Developers and testers can work together (end user and developer), allowing for more input for the better of the development.</a:t>
            </a:r>
            <a:endParaRPr lang="en-US" sz="2400" dirty="0"/>
          </a:p>
        </p:txBody>
      </p:sp>
      <p:pic>
        <p:nvPicPr>
          <p:cNvPr id="2050" name="Picture 2" descr="https://cdn.number8.com/wp-content/uploads/2017/08/agile-lifecyc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7075" y="1219200"/>
            <a:ext cx="3696462" cy="3729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053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1" y="438150"/>
            <a:ext cx="10101453" cy="4362450"/>
          </a:xfrm>
        </p:spPr>
        <p:txBody>
          <a:bodyPr>
            <a:normAutofit/>
          </a:bodyPr>
          <a:lstStyle/>
          <a:p>
            <a:pPr>
              <a:lnSpc>
                <a:spcPct val="100000"/>
              </a:lnSpc>
            </a:pPr>
            <a:r>
              <a:rPr lang="en-US" dirty="0" smtClean="0"/>
              <a:t>GANTT CHART</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295271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endParaRPr lang="en-US" dirty="0"/>
          </a:p>
        </p:txBody>
      </p:sp>
      <p:pic>
        <p:nvPicPr>
          <p:cNvPr id="4" name="Picture 3"/>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5829912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630"/>
            <a:ext cx="12192000" cy="6798740"/>
          </a:xfrm>
          <a:prstGeom prst="rect">
            <a:avLst/>
          </a:prstGeom>
        </p:spPr>
      </p:pic>
    </p:spTree>
    <p:extLst>
      <p:ext uri="{BB962C8B-B14F-4D97-AF65-F5344CB8AC3E}">
        <p14:creationId xmlns:p14="http://schemas.microsoft.com/office/powerpoint/2010/main" val="35682933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4665803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621" y="1042035"/>
            <a:ext cx="3853053" cy="2910840"/>
          </a:xfrm>
        </p:spPr>
        <p:txBody>
          <a:bodyPr>
            <a:normAutofit/>
          </a:bodyPr>
          <a:lstStyle/>
          <a:p>
            <a:pPr algn="ctr">
              <a:lnSpc>
                <a:spcPct val="150000"/>
              </a:lnSpc>
            </a:pPr>
            <a:r>
              <a:rPr lang="en-US" dirty="0" smtClean="0"/>
              <a:t>USE CASE DIAGRAM</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72075" y="18659"/>
            <a:ext cx="6115051" cy="6822390"/>
          </a:xfrm>
        </p:spPr>
      </p:pic>
    </p:spTree>
    <p:extLst>
      <p:ext uri="{BB962C8B-B14F-4D97-AF65-F5344CB8AC3E}">
        <p14:creationId xmlns:p14="http://schemas.microsoft.com/office/powerpoint/2010/main" val="12741802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873855"/>
          </a:xfrm>
        </p:spPr>
        <p:txBody>
          <a:bodyPr/>
          <a:lstStyle/>
          <a:p>
            <a:r>
              <a:rPr lang="en-US" dirty="0" smtClean="0"/>
              <a:t>Deliverables</a:t>
            </a:r>
            <a:endParaRPr lang="en-US" dirty="0"/>
          </a:p>
        </p:txBody>
      </p:sp>
      <p:grpSp>
        <p:nvGrpSpPr>
          <p:cNvPr id="11" name="Group 10"/>
          <p:cNvGrpSpPr/>
          <p:nvPr/>
        </p:nvGrpSpPr>
        <p:grpSpPr>
          <a:xfrm>
            <a:off x="988181" y="1734831"/>
            <a:ext cx="2563137" cy="2075169"/>
            <a:chOff x="928173" y="2691390"/>
            <a:chExt cx="2847381" cy="2354695"/>
          </a:xfrm>
        </p:grpSpPr>
        <p:sp>
          <p:nvSpPr>
            <p:cNvPr id="4" name="Rectangle 3" descr="Daily Calendar"/>
            <p:cNvSpPr/>
            <p:nvPr/>
          </p:nvSpPr>
          <p:spPr>
            <a:xfrm>
              <a:off x="1711203" y="2691390"/>
              <a:ext cx="1281321" cy="1281321"/>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xmlns:dgm="http://schemas.openxmlformats.org/drawingml/2006/diagram" r:embed="rId3"/>
                  </a:ext>
                </a:extLst>
              </a:blip>
              <a:stretch>
                <a:fillRect/>
              </a:stretch>
            </a:blipFill>
            <a:ln>
              <a:noFill/>
            </a:ln>
          </p:spPr>
          <p:style>
            <a:lnRef idx="0">
              <a:scrgbClr r="0" g="0" b="0"/>
            </a:lnRef>
            <a:fillRef idx="3">
              <a:scrgbClr r="0" g="0" b="0"/>
            </a:fillRef>
            <a:effectRef idx="2">
              <a:schemeClr val="accent2">
                <a:hueOff val="0"/>
                <a:satOff val="0"/>
                <a:lumOff val="0"/>
                <a:alphaOff val="0"/>
              </a:schemeClr>
            </a:effectRef>
            <a:fontRef idx="minor">
              <a:schemeClr val="lt1"/>
            </a:fontRef>
          </p:style>
        </p:sp>
        <p:sp>
          <p:nvSpPr>
            <p:cNvPr id="6" name="Freeform 5"/>
            <p:cNvSpPr/>
            <p:nvPr/>
          </p:nvSpPr>
          <p:spPr>
            <a:xfrm>
              <a:off x="928173" y="4326085"/>
              <a:ext cx="2847381" cy="720000"/>
            </a:xfrm>
            <a:custGeom>
              <a:avLst/>
              <a:gdLst>
                <a:gd name="connsiteX0" fmla="*/ 0 w 2847381"/>
                <a:gd name="connsiteY0" fmla="*/ 0 h 720000"/>
                <a:gd name="connsiteX1" fmla="*/ 2847381 w 2847381"/>
                <a:gd name="connsiteY1" fmla="*/ 0 h 720000"/>
                <a:gd name="connsiteX2" fmla="*/ 2847381 w 2847381"/>
                <a:gd name="connsiteY2" fmla="*/ 720000 h 720000"/>
                <a:gd name="connsiteX3" fmla="*/ 0 w 2847381"/>
                <a:gd name="connsiteY3" fmla="*/ 720000 h 720000"/>
                <a:gd name="connsiteX4" fmla="*/ 0 w 2847381"/>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7381" h="720000">
                  <a:moveTo>
                    <a:pt x="0" y="0"/>
                  </a:moveTo>
                  <a:lnTo>
                    <a:pt x="2847381" y="0"/>
                  </a:lnTo>
                  <a:lnTo>
                    <a:pt x="2847381"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lvl="0" algn="ctr" defTabSz="1155700">
                <a:lnSpc>
                  <a:spcPct val="90000"/>
                </a:lnSpc>
                <a:spcBef>
                  <a:spcPct val="0"/>
                </a:spcBef>
                <a:spcAft>
                  <a:spcPct val="35000"/>
                </a:spcAft>
              </a:pPr>
              <a:r>
                <a:rPr lang="en-US" sz="2600" kern="1200"/>
                <a:t>Project Plan</a:t>
              </a:r>
            </a:p>
          </p:txBody>
        </p:sp>
      </p:grpSp>
      <p:grpSp>
        <p:nvGrpSpPr>
          <p:cNvPr id="12" name="Group 11"/>
          <p:cNvGrpSpPr/>
          <p:nvPr/>
        </p:nvGrpSpPr>
        <p:grpSpPr>
          <a:xfrm>
            <a:off x="4167409" y="1734831"/>
            <a:ext cx="2985865" cy="2278495"/>
            <a:chOff x="4273846" y="2691390"/>
            <a:chExt cx="2847381" cy="2354695"/>
          </a:xfrm>
        </p:grpSpPr>
        <p:sp>
          <p:nvSpPr>
            <p:cNvPr id="7" name="Rectangle 6" descr="Books"/>
            <p:cNvSpPr/>
            <p:nvPr/>
          </p:nvSpPr>
          <p:spPr>
            <a:xfrm>
              <a:off x="5056876" y="2691390"/>
              <a:ext cx="1281321" cy="1281321"/>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xmlns="" xmlns:dgm="http://schemas.openxmlformats.org/drawingml/2006/diagram" r:embed="rId5"/>
                  </a:ext>
                </a:extLst>
              </a:blip>
              <a:stretch>
                <a:fillRect/>
              </a:stretch>
            </a:blipFill>
            <a:ln>
              <a:noFill/>
            </a:ln>
          </p:spPr>
          <p:style>
            <a:lnRef idx="0">
              <a:scrgbClr r="0" g="0" b="0"/>
            </a:lnRef>
            <a:fillRef idx="3">
              <a:scrgbClr r="0" g="0" b="0"/>
            </a:fillRef>
            <a:effectRef idx="2">
              <a:schemeClr val="accent3">
                <a:hueOff val="0"/>
                <a:satOff val="0"/>
                <a:lumOff val="0"/>
                <a:alphaOff val="0"/>
              </a:schemeClr>
            </a:effectRef>
            <a:fontRef idx="minor">
              <a:schemeClr val="lt1"/>
            </a:fontRef>
          </p:style>
        </p:sp>
        <p:sp>
          <p:nvSpPr>
            <p:cNvPr id="8" name="Freeform 7"/>
            <p:cNvSpPr/>
            <p:nvPr/>
          </p:nvSpPr>
          <p:spPr>
            <a:xfrm>
              <a:off x="4273846" y="4326085"/>
              <a:ext cx="2847381" cy="720000"/>
            </a:xfrm>
            <a:custGeom>
              <a:avLst/>
              <a:gdLst>
                <a:gd name="connsiteX0" fmla="*/ 0 w 2847381"/>
                <a:gd name="connsiteY0" fmla="*/ 0 h 720000"/>
                <a:gd name="connsiteX1" fmla="*/ 2847381 w 2847381"/>
                <a:gd name="connsiteY1" fmla="*/ 0 h 720000"/>
                <a:gd name="connsiteX2" fmla="*/ 2847381 w 2847381"/>
                <a:gd name="connsiteY2" fmla="*/ 720000 h 720000"/>
                <a:gd name="connsiteX3" fmla="*/ 0 w 2847381"/>
                <a:gd name="connsiteY3" fmla="*/ 720000 h 720000"/>
                <a:gd name="connsiteX4" fmla="*/ 0 w 2847381"/>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7381" h="720000">
                  <a:moveTo>
                    <a:pt x="0" y="0"/>
                  </a:moveTo>
                  <a:lnTo>
                    <a:pt x="2847381" y="0"/>
                  </a:lnTo>
                  <a:lnTo>
                    <a:pt x="2847381"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lvl="0" algn="ctr" defTabSz="1155700">
                <a:lnSpc>
                  <a:spcPct val="90000"/>
                </a:lnSpc>
                <a:spcBef>
                  <a:spcPct val="0"/>
                </a:spcBef>
                <a:spcAft>
                  <a:spcPct val="35000"/>
                </a:spcAft>
              </a:pPr>
              <a:r>
                <a:rPr lang="en-US" sz="2600" kern="1200" dirty="0"/>
                <a:t>Literature Review</a:t>
              </a:r>
            </a:p>
          </p:txBody>
        </p:sp>
      </p:grpSp>
      <p:grpSp>
        <p:nvGrpSpPr>
          <p:cNvPr id="13" name="Group 12"/>
          <p:cNvGrpSpPr/>
          <p:nvPr/>
        </p:nvGrpSpPr>
        <p:grpSpPr>
          <a:xfrm>
            <a:off x="7839075" y="1658631"/>
            <a:ext cx="2676525" cy="2354695"/>
            <a:chOff x="7619519" y="2691390"/>
            <a:chExt cx="2847381" cy="2354695"/>
          </a:xfrm>
        </p:grpSpPr>
        <p:sp>
          <p:nvSpPr>
            <p:cNvPr id="9" name="Rectangle 8" descr="Checklist"/>
            <p:cNvSpPr/>
            <p:nvPr/>
          </p:nvSpPr>
          <p:spPr>
            <a:xfrm>
              <a:off x="8402549" y="2691390"/>
              <a:ext cx="1281321" cy="1281321"/>
            </a:xfrm>
            <a:prstGeom prst="rect">
              <a:avLst/>
            </a:prstGeom>
            <a: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xmlns:dgm="http://schemas.openxmlformats.org/drawingml/2006/diagram" r:embed="rId7"/>
                  </a:ext>
                </a:extLst>
              </a:blip>
              <a:stretch>
                <a:fillRect/>
              </a:stretch>
            </a:blipFill>
            <a:ln>
              <a:noFill/>
            </a:ln>
          </p:spPr>
          <p:style>
            <a:lnRef idx="0">
              <a:scrgbClr r="0" g="0" b="0"/>
            </a:lnRef>
            <a:fillRef idx="3">
              <a:scrgbClr r="0" g="0" b="0"/>
            </a:fillRef>
            <a:effectRef idx="2">
              <a:schemeClr val="accent4">
                <a:hueOff val="0"/>
                <a:satOff val="0"/>
                <a:lumOff val="0"/>
                <a:alphaOff val="0"/>
              </a:schemeClr>
            </a:effectRef>
            <a:fontRef idx="minor">
              <a:schemeClr val="lt1"/>
            </a:fontRef>
          </p:style>
        </p:sp>
        <p:sp>
          <p:nvSpPr>
            <p:cNvPr id="10" name="Freeform 9"/>
            <p:cNvSpPr/>
            <p:nvPr/>
          </p:nvSpPr>
          <p:spPr>
            <a:xfrm>
              <a:off x="7619519" y="4326085"/>
              <a:ext cx="2847381" cy="720000"/>
            </a:xfrm>
            <a:custGeom>
              <a:avLst/>
              <a:gdLst>
                <a:gd name="connsiteX0" fmla="*/ 0 w 2847381"/>
                <a:gd name="connsiteY0" fmla="*/ 0 h 720000"/>
                <a:gd name="connsiteX1" fmla="*/ 2847381 w 2847381"/>
                <a:gd name="connsiteY1" fmla="*/ 0 h 720000"/>
                <a:gd name="connsiteX2" fmla="*/ 2847381 w 2847381"/>
                <a:gd name="connsiteY2" fmla="*/ 720000 h 720000"/>
                <a:gd name="connsiteX3" fmla="*/ 0 w 2847381"/>
                <a:gd name="connsiteY3" fmla="*/ 720000 h 720000"/>
                <a:gd name="connsiteX4" fmla="*/ 0 w 2847381"/>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7381" h="720000">
                  <a:moveTo>
                    <a:pt x="0" y="0"/>
                  </a:moveTo>
                  <a:lnTo>
                    <a:pt x="2847381" y="0"/>
                  </a:lnTo>
                  <a:lnTo>
                    <a:pt x="2847381"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lvl="0" algn="ctr" defTabSz="1155700">
                <a:lnSpc>
                  <a:spcPct val="90000"/>
                </a:lnSpc>
                <a:spcBef>
                  <a:spcPct val="0"/>
                </a:spcBef>
                <a:spcAft>
                  <a:spcPct val="35000"/>
                </a:spcAft>
              </a:pPr>
              <a:r>
                <a:rPr lang="en-US" sz="2600" kern="1200" dirty="0"/>
                <a:t>Project Management Plan</a:t>
              </a:r>
            </a:p>
          </p:txBody>
        </p:sp>
      </p:grpSp>
      <p:grpSp>
        <p:nvGrpSpPr>
          <p:cNvPr id="14" name="Group 13"/>
          <p:cNvGrpSpPr/>
          <p:nvPr/>
        </p:nvGrpSpPr>
        <p:grpSpPr>
          <a:xfrm>
            <a:off x="3348258" y="4493088"/>
            <a:ext cx="4624166" cy="1677706"/>
            <a:chOff x="3348258" y="4293063"/>
            <a:chExt cx="4624166" cy="1677706"/>
          </a:xfrm>
        </p:grpSpPr>
        <p:pic>
          <p:nvPicPr>
            <p:cNvPr id="1026" name="Picture 2" descr="https://www.vippng.com/png/detail/379-3796692_clickable-prototype-paper-prototype-icon-png.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0415" t="4838" r="9340" b="4505"/>
            <a:stretch/>
          </p:blipFill>
          <p:spPr bwMode="auto">
            <a:xfrm>
              <a:off x="4799575" y="4293063"/>
              <a:ext cx="1383385" cy="110761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5" name="Freeform 14"/>
            <p:cNvSpPr/>
            <p:nvPr/>
          </p:nvSpPr>
          <p:spPr>
            <a:xfrm>
              <a:off x="3348258" y="5520943"/>
              <a:ext cx="4624166" cy="449826"/>
            </a:xfrm>
            <a:custGeom>
              <a:avLst/>
              <a:gdLst>
                <a:gd name="connsiteX0" fmla="*/ 0 w 2847381"/>
                <a:gd name="connsiteY0" fmla="*/ 0 h 720000"/>
                <a:gd name="connsiteX1" fmla="*/ 2847381 w 2847381"/>
                <a:gd name="connsiteY1" fmla="*/ 0 h 720000"/>
                <a:gd name="connsiteX2" fmla="*/ 2847381 w 2847381"/>
                <a:gd name="connsiteY2" fmla="*/ 720000 h 720000"/>
                <a:gd name="connsiteX3" fmla="*/ 0 w 2847381"/>
                <a:gd name="connsiteY3" fmla="*/ 720000 h 720000"/>
                <a:gd name="connsiteX4" fmla="*/ 0 w 2847381"/>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7381" h="720000">
                  <a:moveTo>
                    <a:pt x="0" y="0"/>
                  </a:moveTo>
                  <a:lnTo>
                    <a:pt x="2847381" y="0"/>
                  </a:lnTo>
                  <a:lnTo>
                    <a:pt x="2847381"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lvl="0" algn="ctr" defTabSz="1155700">
                <a:lnSpc>
                  <a:spcPct val="90000"/>
                </a:lnSpc>
                <a:spcBef>
                  <a:spcPct val="0"/>
                </a:spcBef>
                <a:spcAft>
                  <a:spcPct val="35000"/>
                </a:spcAft>
              </a:pPr>
              <a:r>
                <a:rPr lang="en-US" sz="2600" kern="1200" dirty="0" smtClean="0"/>
                <a:t>Simple Prototype</a:t>
              </a:r>
              <a:endParaRPr lang="en-US" sz="2600" kern="1200" dirty="0"/>
            </a:p>
          </p:txBody>
        </p:sp>
      </p:grpSp>
    </p:spTree>
    <p:extLst>
      <p:ext uri="{BB962C8B-B14F-4D97-AF65-F5344CB8AC3E}">
        <p14:creationId xmlns:p14="http://schemas.microsoft.com/office/powerpoint/2010/main" val="35377495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25" y="365760"/>
            <a:ext cx="9954387" cy="862965"/>
          </a:xfrm>
        </p:spPr>
        <p:txBody>
          <a:bodyPr/>
          <a:lstStyle/>
          <a:p>
            <a:r>
              <a:rPr lang="en-US" dirty="0" smtClean="0"/>
              <a:t>Project Background</a:t>
            </a:r>
            <a:endParaRPr lang="en-US" dirty="0"/>
          </a:p>
        </p:txBody>
      </p:sp>
      <p:sp>
        <p:nvSpPr>
          <p:cNvPr id="3" name="Content Placeholder 2"/>
          <p:cNvSpPr>
            <a:spLocks noGrp="1"/>
          </p:cNvSpPr>
          <p:nvPr>
            <p:ph idx="1"/>
          </p:nvPr>
        </p:nvSpPr>
        <p:spPr>
          <a:xfrm>
            <a:off x="895350" y="1771650"/>
            <a:ext cx="10059162" cy="4657725"/>
          </a:xfrm>
        </p:spPr>
        <p:txBody>
          <a:bodyPr>
            <a:noAutofit/>
          </a:bodyPr>
          <a:lstStyle/>
          <a:p>
            <a:pPr algn="just">
              <a:lnSpc>
                <a:spcPct val="100000"/>
              </a:lnSpc>
            </a:pPr>
            <a:r>
              <a:rPr lang="en-GB" sz="2400" dirty="0" smtClean="0"/>
              <a:t>In </a:t>
            </a:r>
            <a:r>
              <a:rPr lang="en-GB" sz="2400" dirty="0"/>
              <a:t>the current era of digitalization, the public, especially vocational high school and college students, want ease in accessing various information, one of them is accessing information on internships. </a:t>
            </a:r>
            <a:r>
              <a:rPr lang="en-GB" sz="2400" dirty="0" smtClean="0"/>
              <a:t>Where </a:t>
            </a:r>
            <a:r>
              <a:rPr lang="en-GB" sz="2400" dirty="0"/>
              <a:t>vocational high school or college students who have just a little or even no relations, still can find the right internship easily.</a:t>
            </a:r>
            <a:endParaRPr lang="en-US" sz="2400" dirty="0"/>
          </a:p>
          <a:p>
            <a:pPr algn="just">
              <a:lnSpc>
                <a:spcPct val="100000"/>
              </a:lnSpc>
            </a:pPr>
            <a:r>
              <a:rPr lang="en-GB" sz="2400" dirty="0"/>
              <a:t>Ayo </a:t>
            </a:r>
            <a:r>
              <a:rPr lang="en-GB" sz="2400" dirty="0" err="1"/>
              <a:t>Magang</a:t>
            </a:r>
            <a:r>
              <a:rPr lang="en-GB" sz="2400" dirty="0"/>
              <a:t> is a web-based apprenticeship application created specifically to facilitate vocational high school and college students to find internships around Denpasar city, which are desired according to their field of </a:t>
            </a:r>
            <a:r>
              <a:rPr lang="en-GB" sz="2400" dirty="0" smtClean="0"/>
              <a:t>expertise. Companies </a:t>
            </a:r>
            <a:r>
              <a:rPr lang="en-GB" sz="2400" dirty="0"/>
              <a:t>and related institutions will find the desired employees easily and can save on expenses.</a:t>
            </a:r>
            <a:endParaRPr lang="en-US" sz="2400" dirty="0"/>
          </a:p>
        </p:txBody>
      </p:sp>
    </p:spTree>
    <p:extLst>
      <p:ext uri="{BB962C8B-B14F-4D97-AF65-F5344CB8AC3E}">
        <p14:creationId xmlns:p14="http://schemas.microsoft.com/office/powerpoint/2010/main" val="40351207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1" y="438150"/>
            <a:ext cx="10101453" cy="4362450"/>
          </a:xfrm>
        </p:spPr>
        <p:txBody>
          <a:bodyPr>
            <a:normAutofit/>
          </a:bodyPr>
          <a:lstStyle/>
          <a:p>
            <a:pPr>
              <a:lnSpc>
                <a:spcPct val="100000"/>
              </a:lnSpc>
            </a:pPr>
            <a:r>
              <a:rPr lang="en-US" dirty="0" smtClean="0"/>
              <a:t>HIGHLIGHT OF PROTOTYPE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482643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9125"/>
          </a:xfrm>
        </p:spPr>
        <p:txBody>
          <a:bodyPr anchor="ctr">
            <a:normAutofit/>
          </a:bodyPr>
          <a:lstStyle/>
          <a:p>
            <a:pPr algn="ctr"/>
            <a:r>
              <a:rPr lang="en-US" sz="2800" dirty="0" smtClean="0"/>
              <a:t>Actor : Super Admin</a:t>
            </a:r>
            <a:endParaRPr lang="en-US" sz="28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 y="542925"/>
            <a:ext cx="11287125" cy="6349008"/>
          </a:xfrm>
        </p:spPr>
      </p:pic>
    </p:spTree>
    <p:extLst>
      <p:ext uri="{BB962C8B-B14F-4D97-AF65-F5344CB8AC3E}">
        <p14:creationId xmlns:p14="http://schemas.microsoft.com/office/powerpoint/2010/main" val="3493859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29615"/>
          </a:xfrm>
        </p:spPr>
        <p:txBody>
          <a:bodyPr anchor="ctr">
            <a:normAutofit/>
          </a:bodyPr>
          <a:lstStyle/>
          <a:p>
            <a:pPr algn="ctr"/>
            <a:r>
              <a:rPr lang="en-US" sz="2800" dirty="0" smtClean="0"/>
              <a:t>Actor : Company</a:t>
            </a:r>
            <a:endParaRPr lang="en-US" sz="28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 y="717947"/>
            <a:ext cx="11296650" cy="6140053"/>
          </a:xfrm>
        </p:spPr>
      </p:pic>
    </p:spTree>
    <p:extLst>
      <p:ext uri="{BB962C8B-B14F-4D97-AF65-F5344CB8AC3E}">
        <p14:creationId xmlns:p14="http://schemas.microsoft.com/office/powerpoint/2010/main" val="35619791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77215"/>
          </a:xfrm>
        </p:spPr>
        <p:txBody>
          <a:bodyPr>
            <a:noAutofit/>
          </a:bodyPr>
          <a:lstStyle/>
          <a:p>
            <a:pPr algn="ctr"/>
            <a:r>
              <a:rPr lang="en-US" sz="2800" dirty="0" smtClean="0"/>
              <a:t>Actor : Student</a:t>
            </a:r>
            <a:endParaRPr lang="en-US" sz="28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 y="577215"/>
            <a:ext cx="11306175" cy="6268640"/>
          </a:xfrm>
        </p:spPr>
      </p:pic>
    </p:spTree>
    <p:extLst>
      <p:ext uri="{BB962C8B-B14F-4D97-AF65-F5344CB8AC3E}">
        <p14:creationId xmlns:p14="http://schemas.microsoft.com/office/powerpoint/2010/main" val="1422401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760"/>
            <a:ext cx="10954512" cy="767715"/>
          </a:xfrm>
        </p:spPr>
        <p:txBody>
          <a:bodyPr/>
          <a:lstStyle/>
          <a:p>
            <a:pPr algn="ctr"/>
            <a:r>
              <a:rPr lang="en-US" dirty="0" smtClean="0"/>
              <a:t>Another Work to Achieve</a:t>
            </a:r>
            <a:endParaRPr lang="en-US" dirty="0"/>
          </a:p>
        </p:txBody>
      </p:sp>
      <p:graphicFrame>
        <p:nvGraphicFramePr>
          <p:cNvPr id="5" name="Content Placeholder 2">
            <a:extLst>
              <a:ext uri="{FF2B5EF4-FFF2-40B4-BE49-F238E27FC236}">
                <a16:creationId xmlns:a16="http://schemas.microsoft.com/office/drawing/2014/main" id="{319EB637-E148-4A22-AE55-F9329649B88F}"/>
              </a:ext>
            </a:extLst>
          </p:cNvPr>
          <p:cNvGraphicFramePr>
            <a:graphicFrameLocks/>
          </p:cNvGraphicFramePr>
          <p:nvPr>
            <p:extLst>
              <p:ext uri="{D42A27DB-BD31-4B8C-83A1-F6EECF244321}">
                <p14:modId xmlns:p14="http://schemas.microsoft.com/office/powerpoint/2010/main" val="2865859524"/>
              </p:ext>
            </p:extLst>
          </p:nvPr>
        </p:nvGraphicFramePr>
        <p:xfrm>
          <a:off x="775462" y="2200275"/>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97237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1" y="438150"/>
            <a:ext cx="10101453" cy="4362450"/>
          </a:xfrm>
        </p:spPr>
        <p:txBody>
          <a:bodyPr>
            <a:normAutofit/>
          </a:bodyPr>
          <a:lstStyle/>
          <a:p>
            <a:pPr>
              <a:lnSpc>
                <a:spcPct val="100000"/>
              </a:lnSpc>
            </a:pPr>
            <a:r>
              <a:rPr lang="en-US" dirty="0" smtClean="0"/>
              <a:t>Thank You!</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353795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850" y="365760"/>
            <a:ext cx="9868662" cy="1024890"/>
          </a:xfrm>
        </p:spPr>
        <p:txBody>
          <a:bodyPr/>
          <a:lstStyle/>
          <a:p>
            <a:r>
              <a:rPr lang="en-US" dirty="0" smtClean="0"/>
              <a:t>Project Aims</a:t>
            </a:r>
            <a:endParaRPr lang="en-US" dirty="0"/>
          </a:p>
        </p:txBody>
      </p:sp>
      <p:sp>
        <p:nvSpPr>
          <p:cNvPr id="3" name="Content Placeholder 2"/>
          <p:cNvSpPr>
            <a:spLocks noGrp="1"/>
          </p:cNvSpPr>
          <p:nvPr>
            <p:ph idx="1"/>
          </p:nvPr>
        </p:nvSpPr>
        <p:spPr>
          <a:xfrm>
            <a:off x="857250" y="1828800"/>
            <a:ext cx="9886950" cy="4667250"/>
          </a:xfrm>
        </p:spPr>
        <p:txBody>
          <a:bodyPr>
            <a:noAutofit/>
          </a:bodyPr>
          <a:lstStyle/>
          <a:p>
            <a:pPr algn="just"/>
            <a:r>
              <a:rPr lang="en-GB" sz="2200" dirty="0"/>
              <a:t>The aim of this project is to develop an application for vocational high school and college students to find internship in companies for academic purpose. This also ease companies to get interns to work in their company for the sake of educational purpose or even company’s branding. This application helps student to find the desired company for internship in order to fulfil the demand of their school’s or campus’s academic. This application can also determined which company to get along with according to the course of your education stated in your profile (Hospitality, Technology, Medical etc.).</a:t>
            </a:r>
            <a:endParaRPr lang="en-US" sz="2200" dirty="0"/>
          </a:p>
          <a:p>
            <a:pPr algn="just"/>
            <a:r>
              <a:rPr lang="en-GB" sz="2200" dirty="0"/>
              <a:t>It is expected from this application that this could help student in trouble or confusing situation to consider which workplace will be a good place for their internship, while also helping companies to get better branding and to find potential employee through the internship. </a:t>
            </a:r>
            <a:endParaRPr lang="en-US" sz="2200" dirty="0"/>
          </a:p>
        </p:txBody>
      </p:sp>
    </p:spTree>
    <p:extLst>
      <p:ext uri="{BB962C8B-B14F-4D97-AF65-F5344CB8AC3E}">
        <p14:creationId xmlns:p14="http://schemas.microsoft.com/office/powerpoint/2010/main" val="29634591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1005840"/>
          </a:xfrm>
        </p:spPr>
        <p:txBody>
          <a:bodyPr/>
          <a:lstStyle/>
          <a:p>
            <a:r>
              <a:rPr lang="en-US" dirty="0" smtClean="0"/>
              <a:t>Project Objectives</a:t>
            </a:r>
            <a:endParaRPr lang="en-US" dirty="0"/>
          </a:p>
        </p:txBody>
      </p:sp>
      <p:sp>
        <p:nvSpPr>
          <p:cNvPr id="3" name="Content Placeholder 2"/>
          <p:cNvSpPr>
            <a:spLocks noGrp="1"/>
          </p:cNvSpPr>
          <p:nvPr>
            <p:ph idx="1"/>
          </p:nvPr>
        </p:nvSpPr>
        <p:spPr>
          <a:xfrm>
            <a:off x="1261871" y="1828800"/>
            <a:ext cx="9606154" cy="4351337"/>
          </a:xfrm>
        </p:spPr>
        <p:txBody>
          <a:bodyPr>
            <a:noAutofit/>
          </a:bodyPr>
          <a:lstStyle/>
          <a:p>
            <a:pPr lvl="0" algn="just"/>
            <a:r>
              <a:rPr lang="en-US" sz="2400" dirty="0"/>
              <a:t>Providing information for vocational high school and college student about relatable workplace for their academic internship.</a:t>
            </a:r>
          </a:p>
          <a:p>
            <a:pPr lvl="0" algn="just"/>
            <a:r>
              <a:rPr lang="en-GB" sz="2400" dirty="0"/>
              <a:t>Providing a media for company to have company branding (advertisement).</a:t>
            </a:r>
            <a:endParaRPr lang="en-US" sz="2400" dirty="0"/>
          </a:p>
          <a:p>
            <a:pPr lvl="0" algn="just"/>
            <a:r>
              <a:rPr lang="en-GB" sz="2400" dirty="0"/>
              <a:t>Providing a media for company indirectly to recruit and train potential prospective employees from the internship.</a:t>
            </a:r>
            <a:endParaRPr lang="en-US" sz="2400" dirty="0"/>
          </a:p>
          <a:p>
            <a:pPr lvl="0" algn="just"/>
            <a:r>
              <a:rPr lang="en-GB" sz="2400" dirty="0"/>
              <a:t>Providing an indirect potential relationship between both educational institutes and companies.</a:t>
            </a:r>
            <a:endParaRPr lang="en-US" sz="2400" dirty="0"/>
          </a:p>
          <a:p>
            <a:pPr lvl="0" algn="just"/>
            <a:r>
              <a:rPr lang="en-GB" sz="2400" dirty="0"/>
              <a:t>Providing real evidence to support increased of investment in human resource, marketing, and technology</a:t>
            </a:r>
            <a:r>
              <a:rPr lang="en-GB" sz="2400" dirty="0" smtClean="0"/>
              <a:t>.</a:t>
            </a:r>
            <a:endParaRPr lang="en-US" sz="2400" dirty="0"/>
          </a:p>
        </p:txBody>
      </p:sp>
    </p:spTree>
    <p:extLst>
      <p:ext uri="{BB962C8B-B14F-4D97-AF65-F5344CB8AC3E}">
        <p14:creationId xmlns:p14="http://schemas.microsoft.com/office/powerpoint/2010/main" val="19068168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958215"/>
          </a:xfrm>
        </p:spPr>
        <p:txBody>
          <a:bodyPr/>
          <a:lstStyle/>
          <a:p>
            <a:r>
              <a:rPr lang="en-US" dirty="0" smtClean="0"/>
              <a:t>Hardware Requirements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52711120"/>
              </p:ext>
            </p:extLst>
          </p:nvPr>
        </p:nvGraphicFramePr>
        <p:xfrm>
          <a:off x="926116" y="1701323"/>
          <a:ext cx="9444232" cy="3985102"/>
        </p:xfrm>
        <a:graphic>
          <a:graphicData uri="http://schemas.openxmlformats.org/drawingml/2006/table">
            <a:tbl>
              <a:tblPr firstRow="1" firstCol="1" bandRow="1">
                <a:tableStyleId>{5C22544A-7EE6-4342-B048-85BDC9FD1C3A}</a:tableStyleId>
              </a:tblPr>
              <a:tblGrid>
                <a:gridCol w="509778">
                  <a:extLst>
                    <a:ext uri="{9D8B030D-6E8A-4147-A177-3AD203B41FA5}">
                      <a16:colId xmlns:a16="http://schemas.microsoft.com/office/drawing/2014/main" val="1699439621"/>
                    </a:ext>
                  </a:extLst>
                </a:gridCol>
                <a:gridCol w="2286000">
                  <a:extLst>
                    <a:ext uri="{9D8B030D-6E8A-4147-A177-3AD203B41FA5}">
                      <a16:colId xmlns:a16="http://schemas.microsoft.com/office/drawing/2014/main" val="771144458"/>
                    </a:ext>
                  </a:extLst>
                </a:gridCol>
                <a:gridCol w="4693444">
                  <a:extLst>
                    <a:ext uri="{9D8B030D-6E8A-4147-A177-3AD203B41FA5}">
                      <a16:colId xmlns:a16="http://schemas.microsoft.com/office/drawing/2014/main" val="4171391880"/>
                    </a:ext>
                  </a:extLst>
                </a:gridCol>
                <a:gridCol w="614362">
                  <a:extLst>
                    <a:ext uri="{9D8B030D-6E8A-4147-A177-3AD203B41FA5}">
                      <a16:colId xmlns:a16="http://schemas.microsoft.com/office/drawing/2014/main" val="2086349523"/>
                    </a:ext>
                  </a:extLst>
                </a:gridCol>
                <a:gridCol w="1340648">
                  <a:extLst>
                    <a:ext uri="{9D8B030D-6E8A-4147-A177-3AD203B41FA5}">
                      <a16:colId xmlns:a16="http://schemas.microsoft.com/office/drawing/2014/main" val="3699252524"/>
                    </a:ext>
                  </a:extLst>
                </a:gridCol>
              </a:tblGrid>
              <a:tr h="555716">
                <a:tc>
                  <a:txBody>
                    <a:bodyPr/>
                    <a:lstStyle/>
                    <a:p>
                      <a:pPr algn="ctr">
                        <a:lnSpc>
                          <a:spcPct val="150000"/>
                        </a:lnSpc>
                        <a:spcAft>
                          <a:spcPts val="0"/>
                        </a:spcAft>
                      </a:pPr>
                      <a:r>
                        <a:rPr lang="en-GB" sz="2000" dirty="0">
                          <a:effectLst/>
                        </a:rPr>
                        <a:t>No</a:t>
                      </a:r>
                      <a:endParaRPr lang="en-US"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0"/>
                        </a:spcAft>
                      </a:pPr>
                      <a:r>
                        <a:rPr lang="en-GB" sz="2000" dirty="0">
                          <a:effectLst/>
                        </a:rPr>
                        <a:t>Item</a:t>
                      </a:r>
                      <a:endParaRPr lang="en-US"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0"/>
                        </a:spcAft>
                      </a:pPr>
                      <a:r>
                        <a:rPr lang="en-GB" sz="2000">
                          <a:effectLst/>
                        </a:rPr>
                        <a:t>Usability</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0"/>
                        </a:spcAft>
                      </a:pPr>
                      <a:r>
                        <a:rPr lang="en-GB" sz="2000">
                          <a:effectLst/>
                        </a:rPr>
                        <a:t>Qty</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0"/>
                        </a:spcAft>
                      </a:pPr>
                      <a:r>
                        <a:rPr lang="en-GB" sz="2000" dirty="0">
                          <a:effectLst/>
                        </a:rPr>
                        <a:t>Cost</a:t>
                      </a:r>
                      <a:endParaRPr lang="en-US"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16086994"/>
                  </a:ext>
                </a:extLst>
              </a:tr>
              <a:tr h="1206522">
                <a:tc>
                  <a:txBody>
                    <a:bodyPr/>
                    <a:lstStyle/>
                    <a:p>
                      <a:pPr marL="0" lvl="0" indent="0" algn="ctr">
                        <a:lnSpc>
                          <a:spcPct val="150000"/>
                        </a:lnSpc>
                        <a:spcAft>
                          <a:spcPts val="0"/>
                        </a:spcAft>
                        <a:buFont typeface="+mj-lt"/>
                        <a:buNone/>
                      </a:pPr>
                      <a:r>
                        <a:rPr lang="en-AU" sz="2000" dirty="0">
                          <a:effectLst/>
                        </a:rPr>
                        <a:t> </a:t>
                      </a:r>
                      <a:r>
                        <a:rPr lang="en-AU" sz="2000" dirty="0" smtClean="0">
                          <a:effectLst/>
                        </a:rPr>
                        <a:t>1</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en-GB" sz="2000" dirty="0">
                          <a:effectLst/>
                        </a:rPr>
                        <a:t>Asus </a:t>
                      </a:r>
                      <a:r>
                        <a:rPr lang="en-GB" sz="2000" dirty="0" err="1">
                          <a:effectLst/>
                        </a:rPr>
                        <a:t>VivoBook</a:t>
                      </a:r>
                      <a:r>
                        <a:rPr lang="en-GB" sz="2000" dirty="0">
                          <a:effectLst/>
                        </a:rPr>
                        <a:t> S14-410UN</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en-GB" sz="2000" dirty="0">
                          <a:effectLst/>
                        </a:rPr>
                        <a:t>Project Development &amp; Project Testing</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50000"/>
                        </a:lnSpc>
                        <a:spcAft>
                          <a:spcPts val="0"/>
                        </a:spcAft>
                      </a:pPr>
                      <a:r>
                        <a:rPr lang="en-GB" sz="2000">
                          <a:effectLst/>
                        </a:rPr>
                        <a:t>1</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50000"/>
                        </a:lnSpc>
                        <a:spcAft>
                          <a:spcPts val="0"/>
                        </a:spcAft>
                      </a:pPr>
                      <a:r>
                        <a:rPr lang="en-GB" sz="2000" dirty="0">
                          <a:effectLst/>
                        </a:rPr>
                        <a:t>Available</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984931426"/>
                  </a:ext>
                </a:extLst>
              </a:tr>
              <a:tr h="1667148">
                <a:tc>
                  <a:txBody>
                    <a:bodyPr/>
                    <a:lstStyle/>
                    <a:p>
                      <a:pPr marL="0" lvl="0" indent="0" algn="ctr">
                        <a:lnSpc>
                          <a:spcPct val="150000"/>
                        </a:lnSpc>
                        <a:spcAft>
                          <a:spcPts val="0"/>
                        </a:spcAft>
                        <a:buFont typeface="+mj-lt"/>
                        <a:buNone/>
                      </a:pPr>
                      <a:r>
                        <a:rPr lang="en-US" sz="2000" dirty="0" smtClean="0">
                          <a:effectLst/>
                          <a:latin typeface="Times New Roman" panose="02020603050405020304" pitchFamily="18" charset="0"/>
                          <a:ea typeface="Times New Roman" panose="02020603050405020304" pitchFamily="18" charset="0"/>
                        </a:rPr>
                        <a:t>2</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en-GB" sz="2000" dirty="0">
                          <a:effectLst/>
                        </a:rPr>
                        <a:t>Asus ROG GL503GE</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en-GB" sz="2000" dirty="0">
                          <a:effectLst/>
                        </a:rPr>
                        <a:t>Project Development &amp; Project Testing</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50000"/>
                        </a:lnSpc>
                        <a:spcAft>
                          <a:spcPts val="0"/>
                        </a:spcAft>
                      </a:pPr>
                      <a:r>
                        <a:rPr lang="en-GB" sz="2000" dirty="0">
                          <a:effectLst/>
                        </a:rPr>
                        <a:t>1</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50000"/>
                        </a:lnSpc>
                        <a:spcAft>
                          <a:spcPts val="0"/>
                        </a:spcAft>
                      </a:pPr>
                      <a:r>
                        <a:rPr lang="en-GB" sz="2000" dirty="0">
                          <a:effectLst/>
                        </a:rPr>
                        <a:t>Available</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378675781"/>
                  </a:ext>
                </a:extLst>
              </a:tr>
              <a:tr h="555716">
                <a:tc>
                  <a:txBody>
                    <a:bodyPr/>
                    <a:lstStyle/>
                    <a:p>
                      <a:pPr marL="0" lvl="0" indent="0" algn="ctr">
                        <a:lnSpc>
                          <a:spcPct val="150000"/>
                        </a:lnSpc>
                        <a:spcAft>
                          <a:spcPts val="0"/>
                        </a:spcAft>
                        <a:buFont typeface="+mj-lt"/>
                        <a:buNone/>
                      </a:pPr>
                      <a:r>
                        <a:rPr lang="en-US" sz="2000" dirty="0" smtClean="0">
                          <a:solidFill>
                            <a:schemeClr val="bg1"/>
                          </a:solidFill>
                          <a:effectLst/>
                          <a:latin typeface="Times New Roman" panose="02020603050405020304" pitchFamily="18" charset="0"/>
                          <a:ea typeface="Times New Roman" panose="02020603050405020304" pitchFamily="18" charset="0"/>
                        </a:rPr>
                        <a:t>3</a:t>
                      </a:r>
                      <a:endParaRPr lang="en-US" sz="20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en-GB" sz="2000" dirty="0">
                          <a:effectLst/>
                        </a:rPr>
                        <a:t>Canon G2010</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50000"/>
                        </a:lnSpc>
                        <a:spcAft>
                          <a:spcPts val="0"/>
                        </a:spcAft>
                      </a:pPr>
                      <a:r>
                        <a:rPr lang="en-GB" sz="2000" dirty="0">
                          <a:effectLst/>
                        </a:rPr>
                        <a:t>Document Printing</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50000"/>
                        </a:lnSpc>
                        <a:spcAft>
                          <a:spcPts val="0"/>
                        </a:spcAft>
                      </a:pPr>
                      <a:r>
                        <a:rPr lang="en-GB" sz="2000" dirty="0">
                          <a:effectLst/>
                        </a:rPr>
                        <a:t>1</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50000"/>
                        </a:lnSpc>
                        <a:spcAft>
                          <a:spcPts val="0"/>
                        </a:spcAft>
                      </a:pPr>
                      <a:r>
                        <a:rPr lang="en-GB" sz="2000" dirty="0">
                          <a:effectLst/>
                        </a:rPr>
                        <a:t>Available</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172906996"/>
                  </a:ext>
                </a:extLst>
              </a:tr>
            </a:tbl>
          </a:graphicData>
        </a:graphic>
      </p:graphicFrame>
    </p:spTree>
    <p:extLst>
      <p:ext uri="{BB962C8B-B14F-4D97-AF65-F5344CB8AC3E}">
        <p14:creationId xmlns:p14="http://schemas.microsoft.com/office/powerpoint/2010/main" val="29725335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901065"/>
          </a:xfrm>
        </p:spPr>
        <p:txBody>
          <a:bodyPr/>
          <a:lstStyle/>
          <a:p>
            <a:r>
              <a:rPr lang="en-US" dirty="0" smtClean="0"/>
              <a:t>Software Requirements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91105891"/>
              </p:ext>
            </p:extLst>
          </p:nvPr>
        </p:nvGraphicFramePr>
        <p:xfrm>
          <a:off x="928496" y="1600200"/>
          <a:ext cx="9834755" cy="4572000"/>
        </p:xfrm>
        <a:graphic>
          <a:graphicData uri="http://schemas.openxmlformats.org/drawingml/2006/table">
            <a:tbl>
              <a:tblPr firstRow="1" firstCol="1" bandRow="1">
                <a:tableStyleId>{5C22544A-7EE6-4342-B048-85BDC9FD1C3A}</a:tableStyleId>
              </a:tblPr>
              <a:tblGrid>
                <a:gridCol w="600267">
                  <a:extLst>
                    <a:ext uri="{9D8B030D-6E8A-4147-A177-3AD203B41FA5}">
                      <a16:colId xmlns:a16="http://schemas.microsoft.com/office/drawing/2014/main" val="2125190018"/>
                    </a:ext>
                  </a:extLst>
                </a:gridCol>
                <a:gridCol w="2786063">
                  <a:extLst>
                    <a:ext uri="{9D8B030D-6E8A-4147-A177-3AD203B41FA5}">
                      <a16:colId xmlns:a16="http://schemas.microsoft.com/office/drawing/2014/main" val="2580003043"/>
                    </a:ext>
                  </a:extLst>
                </a:gridCol>
                <a:gridCol w="3729038">
                  <a:extLst>
                    <a:ext uri="{9D8B030D-6E8A-4147-A177-3AD203B41FA5}">
                      <a16:colId xmlns:a16="http://schemas.microsoft.com/office/drawing/2014/main" val="576236902"/>
                    </a:ext>
                  </a:extLst>
                </a:gridCol>
                <a:gridCol w="864394">
                  <a:extLst>
                    <a:ext uri="{9D8B030D-6E8A-4147-A177-3AD203B41FA5}">
                      <a16:colId xmlns:a16="http://schemas.microsoft.com/office/drawing/2014/main" val="800176004"/>
                    </a:ext>
                  </a:extLst>
                </a:gridCol>
                <a:gridCol w="1854993">
                  <a:extLst>
                    <a:ext uri="{9D8B030D-6E8A-4147-A177-3AD203B41FA5}">
                      <a16:colId xmlns:a16="http://schemas.microsoft.com/office/drawing/2014/main" val="3598541318"/>
                    </a:ext>
                  </a:extLst>
                </a:gridCol>
              </a:tblGrid>
              <a:tr h="308451">
                <a:tc>
                  <a:txBody>
                    <a:bodyPr/>
                    <a:lstStyle/>
                    <a:p>
                      <a:pPr marL="0" lvl="0" indent="0" algn="ctr">
                        <a:lnSpc>
                          <a:spcPct val="150000"/>
                        </a:lnSpc>
                        <a:spcAft>
                          <a:spcPts val="0"/>
                        </a:spcAft>
                        <a:buFont typeface="+mj-lt"/>
                        <a:buNone/>
                      </a:pPr>
                      <a:r>
                        <a:rPr lang="en-AU" sz="2000" dirty="0" smtClean="0">
                          <a:effectLst/>
                        </a:rPr>
                        <a:t>No</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000" dirty="0" smtClean="0">
                          <a:effectLst/>
                          <a:latin typeface="Times New Roman" panose="02020603050405020304" pitchFamily="18" charset="0"/>
                          <a:ea typeface="Times New Roman" panose="02020603050405020304" pitchFamily="18" charset="0"/>
                        </a:rPr>
                        <a:t>Item</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000" dirty="0" smtClean="0">
                          <a:effectLst/>
                          <a:latin typeface="Times New Roman" panose="02020603050405020304" pitchFamily="18" charset="0"/>
                          <a:ea typeface="Times New Roman" panose="02020603050405020304" pitchFamily="18" charset="0"/>
                        </a:rPr>
                        <a:t>Usability</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000" dirty="0" err="1" smtClean="0">
                          <a:effectLst/>
                          <a:latin typeface="Times New Roman" panose="02020603050405020304" pitchFamily="18" charset="0"/>
                          <a:ea typeface="Times New Roman" panose="02020603050405020304" pitchFamily="18" charset="0"/>
                        </a:rPr>
                        <a:t>Qty</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000" dirty="0" smtClean="0">
                          <a:effectLst/>
                          <a:latin typeface="Times New Roman" panose="02020603050405020304" pitchFamily="18" charset="0"/>
                          <a:ea typeface="Times New Roman" panose="02020603050405020304" pitchFamily="18" charset="0"/>
                        </a:rPr>
                        <a:t>Cost</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674869742"/>
                  </a:ext>
                </a:extLst>
              </a:tr>
              <a:tr h="0">
                <a:tc>
                  <a:txBody>
                    <a:bodyPr/>
                    <a:lstStyle/>
                    <a:p>
                      <a:pPr marL="0" lvl="0" indent="0" algn="ctr">
                        <a:lnSpc>
                          <a:spcPct val="150000"/>
                        </a:lnSpc>
                        <a:spcAft>
                          <a:spcPts val="0"/>
                        </a:spcAft>
                        <a:buFont typeface="+mj-lt"/>
                        <a:buNone/>
                      </a:pPr>
                      <a:r>
                        <a:rPr lang="en-AU" sz="2000" dirty="0" smtClean="0">
                          <a:effectLst/>
                        </a:rPr>
                        <a:t>1</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50000"/>
                        </a:lnSpc>
                        <a:spcAft>
                          <a:spcPts val="0"/>
                        </a:spcAft>
                      </a:pPr>
                      <a:r>
                        <a:rPr lang="en-GB" sz="2000" dirty="0">
                          <a:effectLst/>
                        </a:rPr>
                        <a:t>Adobe XD CC 7.0.12.9</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50000"/>
                        </a:lnSpc>
                        <a:spcAft>
                          <a:spcPts val="0"/>
                        </a:spcAft>
                      </a:pPr>
                      <a:r>
                        <a:rPr lang="en-GB" sz="2000">
                          <a:effectLst/>
                        </a:rPr>
                        <a:t>Create interface design</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000" dirty="0" smtClean="0">
                          <a:effectLst/>
                          <a:latin typeface="Times New Roman" panose="02020603050405020304" pitchFamily="18" charset="0"/>
                          <a:ea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50000"/>
                        </a:lnSpc>
                        <a:spcAft>
                          <a:spcPts val="0"/>
                        </a:spcAft>
                      </a:pPr>
                      <a:r>
                        <a:rPr lang="en-GB" sz="2000">
                          <a:effectLst/>
                        </a:rPr>
                        <a:t>Available</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550627610"/>
                  </a:ext>
                </a:extLst>
              </a:tr>
              <a:tr h="0">
                <a:tc>
                  <a:txBody>
                    <a:bodyPr/>
                    <a:lstStyle/>
                    <a:p>
                      <a:pPr marL="0" lvl="0" indent="0" algn="ctr">
                        <a:lnSpc>
                          <a:spcPct val="150000"/>
                        </a:lnSpc>
                        <a:spcAft>
                          <a:spcPts val="0"/>
                        </a:spcAft>
                        <a:buFont typeface="+mj-lt"/>
                        <a:buNone/>
                      </a:pPr>
                      <a:r>
                        <a:rPr lang="en-AU" sz="2000" dirty="0" smtClean="0">
                          <a:effectLst/>
                          <a:latin typeface="+mn-lt"/>
                          <a:ea typeface="+mn-ea"/>
                        </a:rPr>
                        <a:t>2</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50000"/>
                        </a:lnSpc>
                        <a:spcAft>
                          <a:spcPts val="0"/>
                        </a:spcAft>
                      </a:pPr>
                      <a:r>
                        <a:rPr lang="en-GB" sz="2000" dirty="0">
                          <a:effectLst/>
                        </a:rPr>
                        <a:t>Microsoft Visio 2016</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50000"/>
                        </a:lnSpc>
                        <a:spcAft>
                          <a:spcPts val="0"/>
                        </a:spcAft>
                      </a:pPr>
                      <a:r>
                        <a:rPr lang="en-GB" sz="2000" dirty="0">
                          <a:effectLst/>
                        </a:rPr>
                        <a:t>Drawing UML Diagram</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50000"/>
                        </a:lnSpc>
                        <a:spcAft>
                          <a:spcPts val="0"/>
                        </a:spcAft>
                      </a:pPr>
                      <a:r>
                        <a:rPr lang="en-GB" sz="2000" dirty="0">
                          <a:effectLst/>
                        </a:rPr>
                        <a:t>-</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50000"/>
                        </a:lnSpc>
                        <a:spcAft>
                          <a:spcPts val="0"/>
                        </a:spcAft>
                      </a:pPr>
                      <a:r>
                        <a:rPr lang="en-GB" sz="2000">
                          <a:effectLst/>
                        </a:rPr>
                        <a:t>Available</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714059622"/>
                  </a:ext>
                </a:extLst>
              </a:tr>
              <a:tr h="0">
                <a:tc>
                  <a:txBody>
                    <a:bodyPr/>
                    <a:lstStyle/>
                    <a:p>
                      <a:pPr marL="0" lvl="0" indent="0" algn="ctr">
                        <a:lnSpc>
                          <a:spcPct val="150000"/>
                        </a:lnSpc>
                        <a:spcAft>
                          <a:spcPts val="0"/>
                        </a:spcAft>
                        <a:buFont typeface="+mj-lt"/>
                        <a:buNone/>
                      </a:pPr>
                      <a:r>
                        <a:rPr lang="en-AU" sz="2000" dirty="0" smtClean="0">
                          <a:effectLst/>
                        </a:rPr>
                        <a:t>3</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50000"/>
                        </a:lnSpc>
                        <a:spcAft>
                          <a:spcPts val="0"/>
                        </a:spcAft>
                      </a:pPr>
                      <a:r>
                        <a:rPr lang="en-GB" sz="2000" dirty="0">
                          <a:effectLst/>
                        </a:rPr>
                        <a:t>Microsoft Word 2016</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50000"/>
                        </a:lnSpc>
                        <a:spcAft>
                          <a:spcPts val="0"/>
                        </a:spcAft>
                      </a:pPr>
                      <a:r>
                        <a:rPr lang="en-GB" sz="2000" dirty="0">
                          <a:effectLst/>
                        </a:rPr>
                        <a:t>Create project document</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50000"/>
                        </a:lnSpc>
                        <a:spcAft>
                          <a:spcPts val="0"/>
                        </a:spcAft>
                      </a:pPr>
                      <a:r>
                        <a:rPr lang="en-GB" sz="2000" dirty="0">
                          <a:effectLst/>
                        </a:rPr>
                        <a:t>-</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50000"/>
                        </a:lnSpc>
                        <a:spcAft>
                          <a:spcPts val="0"/>
                        </a:spcAft>
                      </a:pPr>
                      <a:r>
                        <a:rPr lang="en-GB" sz="2000">
                          <a:effectLst/>
                        </a:rPr>
                        <a:t>Available</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834275267"/>
                  </a:ext>
                </a:extLst>
              </a:tr>
              <a:tr h="0">
                <a:tc>
                  <a:txBody>
                    <a:bodyPr/>
                    <a:lstStyle/>
                    <a:p>
                      <a:pPr marL="0" lvl="0" indent="0" algn="ctr">
                        <a:lnSpc>
                          <a:spcPct val="150000"/>
                        </a:lnSpc>
                        <a:spcAft>
                          <a:spcPts val="0"/>
                        </a:spcAft>
                        <a:buFont typeface="+mj-lt"/>
                        <a:buNone/>
                      </a:pPr>
                      <a:r>
                        <a:rPr lang="en-AU" sz="2000" dirty="0" smtClean="0">
                          <a:effectLst/>
                        </a:rPr>
                        <a:t>4</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50000"/>
                        </a:lnSpc>
                        <a:spcAft>
                          <a:spcPts val="0"/>
                        </a:spcAft>
                      </a:pPr>
                      <a:r>
                        <a:rPr lang="en-GB" sz="2000" dirty="0">
                          <a:effectLst/>
                        </a:rPr>
                        <a:t>Microsoft PowerPoint 2016</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50000"/>
                        </a:lnSpc>
                        <a:spcAft>
                          <a:spcPts val="0"/>
                        </a:spcAft>
                      </a:pPr>
                      <a:r>
                        <a:rPr lang="en-GB" sz="2000" dirty="0">
                          <a:effectLst/>
                        </a:rPr>
                        <a:t>Create presentation for the project</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50000"/>
                        </a:lnSpc>
                        <a:spcAft>
                          <a:spcPts val="0"/>
                        </a:spcAft>
                      </a:pPr>
                      <a:r>
                        <a:rPr lang="en-GB" sz="2000">
                          <a:effectLst/>
                        </a:rPr>
                        <a:t>-</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50000"/>
                        </a:lnSpc>
                        <a:spcAft>
                          <a:spcPts val="0"/>
                        </a:spcAft>
                      </a:pPr>
                      <a:r>
                        <a:rPr lang="en-GB" sz="2000" dirty="0">
                          <a:effectLst/>
                        </a:rPr>
                        <a:t>Available</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49698694"/>
                  </a:ext>
                </a:extLst>
              </a:tr>
              <a:tr h="0">
                <a:tc>
                  <a:txBody>
                    <a:bodyPr/>
                    <a:lstStyle/>
                    <a:p>
                      <a:pPr marL="0" lvl="0" indent="0" algn="ctr">
                        <a:lnSpc>
                          <a:spcPct val="150000"/>
                        </a:lnSpc>
                        <a:spcAft>
                          <a:spcPts val="0"/>
                        </a:spcAft>
                        <a:buFont typeface="+mj-lt"/>
                        <a:buNone/>
                      </a:pPr>
                      <a:r>
                        <a:rPr lang="en-US" sz="2000" dirty="0" smtClean="0">
                          <a:effectLst/>
                          <a:latin typeface="Times New Roman" panose="02020603050405020304" pitchFamily="18" charset="0"/>
                          <a:ea typeface="Times New Roman" panose="02020603050405020304" pitchFamily="18" charset="0"/>
                        </a:rPr>
                        <a:t>5</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50000"/>
                        </a:lnSpc>
                        <a:spcAft>
                          <a:spcPts val="0"/>
                        </a:spcAft>
                      </a:pPr>
                      <a:r>
                        <a:rPr lang="en-GB" sz="2000">
                          <a:effectLst/>
                        </a:rPr>
                        <a:t>XAMPP 7.4.3-0</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50000"/>
                        </a:lnSpc>
                        <a:spcAft>
                          <a:spcPts val="0"/>
                        </a:spcAft>
                      </a:pPr>
                      <a:r>
                        <a:rPr lang="en-GB" sz="2000" dirty="0">
                          <a:effectLst/>
                        </a:rPr>
                        <a:t>Database </a:t>
                      </a:r>
                      <a:r>
                        <a:rPr lang="en-GB" sz="2000" dirty="0" smtClean="0">
                          <a:effectLst/>
                        </a:rPr>
                        <a:t>Creation,</a:t>
                      </a:r>
                      <a:r>
                        <a:rPr lang="en-GB" sz="2000" baseline="0" dirty="0" smtClean="0">
                          <a:effectLst/>
                        </a:rPr>
                        <a:t> Project Development, Project Testing.</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50000"/>
                        </a:lnSpc>
                        <a:spcAft>
                          <a:spcPts val="0"/>
                        </a:spcAft>
                      </a:pPr>
                      <a:r>
                        <a:rPr lang="en-GB" sz="2000" dirty="0">
                          <a:effectLst/>
                        </a:rPr>
                        <a:t>-</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50000"/>
                        </a:lnSpc>
                        <a:spcAft>
                          <a:spcPts val="0"/>
                        </a:spcAft>
                      </a:pPr>
                      <a:r>
                        <a:rPr lang="en-GB" sz="2000" dirty="0">
                          <a:effectLst/>
                        </a:rPr>
                        <a:t>Available</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5974576"/>
                  </a:ext>
                </a:extLst>
              </a:tr>
              <a:tr h="0">
                <a:tc>
                  <a:txBody>
                    <a:bodyPr/>
                    <a:lstStyle/>
                    <a:p>
                      <a:pPr marL="0" lvl="0" indent="0" algn="ctr">
                        <a:lnSpc>
                          <a:spcPct val="150000"/>
                        </a:lnSpc>
                        <a:spcAft>
                          <a:spcPts val="0"/>
                        </a:spcAft>
                        <a:buFont typeface="+mj-lt"/>
                        <a:buNone/>
                      </a:pPr>
                      <a:r>
                        <a:rPr lang="en-AU" sz="2000" dirty="0" smtClean="0">
                          <a:effectLst/>
                        </a:rPr>
                        <a:t>6</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50000"/>
                        </a:lnSpc>
                        <a:spcAft>
                          <a:spcPts val="0"/>
                        </a:spcAft>
                      </a:pPr>
                      <a:r>
                        <a:rPr lang="en-GB" sz="2000">
                          <a:effectLst/>
                        </a:rPr>
                        <a:t>Gantt Project 2.8.1</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50000"/>
                        </a:lnSpc>
                        <a:spcAft>
                          <a:spcPts val="0"/>
                        </a:spcAft>
                      </a:pPr>
                      <a:r>
                        <a:rPr lang="en-GB" sz="2000" dirty="0">
                          <a:effectLst/>
                        </a:rPr>
                        <a:t>Create project schedule</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50000"/>
                        </a:lnSpc>
                        <a:spcAft>
                          <a:spcPts val="0"/>
                        </a:spcAft>
                      </a:pPr>
                      <a:r>
                        <a:rPr lang="en-GB" sz="2000" dirty="0">
                          <a:effectLst/>
                        </a:rPr>
                        <a:t>-</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GB" sz="2000" dirty="0">
                          <a:effectLst/>
                        </a:rPr>
                        <a:t>Available</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217846318"/>
                  </a:ext>
                </a:extLst>
              </a:tr>
              <a:tr h="0">
                <a:tc>
                  <a:txBody>
                    <a:bodyPr/>
                    <a:lstStyle/>
                    <a:p>
                      <a:pPr marL="0" lvl="0" indent="0" algn="ctr">
                        <a:lnSpc>
                          <a:spcPct val="150000"/>
                        </a:lnSpc>
                        <a:spcAft>
                          <a:spcPts val="0"/>
                        </a:spcAft>
                        <a:buFont typeface="+mj-lt"/>
                        <a:buNone/>
                      </a:pPr>
                      <a:r>
                        <a:rPr lang="en-AU" sz="2000" dirty="0" smtClean="0">
                          <a:effectLst/>
                        </a:rPr>
                        <a:t>7</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50000"/>
                        </a:lnSpc>
                        <a:spcAft>
                          <a:spcPts val="0"/>
                        </a:spcAft>
                      </a:pPr>
                      <a:r>
                        <a:rPr lang="en-GB" sz="2000">
                          <a:effectLst/>
                        </a:rPr>
                        <a:t>Brackets</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50000"/>
                        </a:lnSpc>
                        <a:spcAft>
                          <a:spcPts val="0"/>
                        </a:spcAft>
                      </a:pPr>
                      <a:r>
                        <a:rPr lang="en-GB" sz="2000" dirty="0">
                          <a:effectLst/>
                        </a:rPr>
                        <a:t>Project Development</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50000"/>
                        </a:lnSpc>
                        <a:spcAft>
                          <a:spcPts val="0"/>
                        </a:spcAft>
                      </a:pPr>
                      <a:r>
                        <a:rPr lang="en-GB" sz="2000" dirty="0">
                          <a:effectLst/>
                        </a:rPr>
                        <a:t>-</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GB" sz="2000" dirty="0">
                          <a:effectLst/>
                        </a:rPr>
                        <a:t>Available</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482829102"/>
                  </a:ext>
                </a:extLst>
              </a:tr>
            </a:tbl>
          </a:graphicData>
        </a:graphic>
      </p:graphicFrame>
    </p:spTree>
    <p:extLst>
      <p:ext uri="{BB962C8B-B14F-4D97-AF65-F5344CB8AC3E}">
        <p14:creationId xmlns:p14="http://schemas.microsoft.com/office/powerpoint/2010/main" val="30953364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a:xfrm>
            <a:off x="1261872" y="2009775"/>
            <a:ext cx="9196578" cy="4170362"/>
          </a:xfrm>
        </p:spPr>
        <p:txBody>
          <a:bodyPr>
            <a:normAutofit/>
          </a:bodyPr>
          <a:lstStyle/>
          <a:p>
            <a:pPr algn="just"/>
            <a:r>
              <a:rPr lang="en-US" sz="2400" dirty="0" smtClean="0"/>
              <a:t>Internship (intern) is the </a:t>
            </a:r>
            <a:r>
              <a:rPr lang="en-US" sz="2400" dirty="0"/>
              <a:t>position of a student or trainee who works in an organization, sometimes without pay, in order to gain work experience or satisfy requirements for a qualification</a:t>
            </a:r>
            <a:r>
              <a:rPr lang="en-US" sz="2400" dirty="0" smtClean="0"/>
              <a:t>.</a:t>
            </a:r>
          </a:p>
          <a:p>
            <a:pPr algn="just"/>
            <a:r>
              <a:rPr lang="en-US" sz="2400" dirty="0" smtClean="0"/>
              <a:t>Academic Internship help intern (student) to experience real work in the field for the sake of gaining experience and balancing between both theory and practice</a:t>
            </a:r>
          </a:p>
          <a:p>
            <a:pPr algn="just"/>
            <a:r>
              <a:rPr lang="en-US" sz="2400" dirty="0" smtClean="0"/>
              <a:t>Due to limited exposure and confusion between job internship and academic internship, it will be very hard time for student to find companies for their academic internship exercise.</a:t>
            </a:r>
            <a:endParaRPr lang="en-US" sz="2400" dirty="0"/>
          </a:p>
        </p:txBody>
      </p:sp>
    </p:spTree>
    <p:extLst>
      <p:ext uri="{BB962C8B-B14F-4D97-AF65-F5344CB8AC3E}">
        <p14:creationId xmlns:p14="http://schemas.microsoft.com/office/powerpoint/2010/main" val="20014233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1325562"/>
          </a:xfrm>
        </p:spPr>
        <p:txBody>
          <a:bodyPr/>
          <a:lstStyle/>
          <a:p>
            <a:r>
              <a:rPr lang="en-US" dirty="0" smtClean="0"/>
              <a:t>Current Practice</a:t>
            </a:r>
            <a:endParaRPr lang="en-US" dirty="0"/>
          </a:p>
        </p:txBody>
      </p:sp>
      <p:sp>
        <p:nvSpPr>
          <p:cNvPr id="3" name="Content Placeholder 2"/>
          <p:cNvSpPr>
            <a:spLocks noGrp="1"/>
          </p:cNvSpPr>
          <p:nvPr>
            <p:ph idx="1"/>
          </p:nvPr>
        </p:nvSpPr>
        <p:spPr>
          <a:xfrm>
            <a:off x="1261872" y="2107406"/>
            <a:ext cx="8595360" cy="4072731"/>
          </a:xfrm>
        </p:spPr>
        <p:txBody>
          <a:bodyPr>
            <a:normAutofit fontScale="92500"/>
          </a:bodyPr>
          <a:lstStyle/>
          <a:p>
            <a:pPr algn="just">
              <a:lnSpc>
                <a:spcPct val="100000"/>
              </a:lnSpc>
            </a:pPr>
            <a:r>
              <a:rPr lang="en-US" sz="2800" dirty="0" smtClean="0"/>
              <a:t>Still using </a:t>
            </a:r>
            <a:r>
              <a:rPr lang="en-US" sz="2800" dirty="0" smtClean="0"/>
              <a:t>Conventional search (offline media, networking, </a:t>
            </a:r>
            <a:r>
              <a:rPr lang="en-US" sz="2800" dirty="0" smtClean="0"/>
              <a:t>advertisement, recommendation, etc.)</a:t>
            </a:r>
            <a:endParaRPr lang="en-US" sz="2800" dirty="0" smtClean="0"/>
          </a:p>
          <a:p>
            <a:pPr algn="just">
              <a:lnSpc>
                <a:spcPct val="100000"/>
              </a:lnSpc>
            </a:pPr>
            <a:r>
              <a:rPr lang="en-US" sz="2800" dirty="0" smtClean="0"/>
              <a:t>Networking, not helping enough for low soft-skill or low networking student</a:t>
            </a:r>
          </a:p>
          <a:p>
            <a:pPr algn="just">
              <a:lnSpc>
                <a:spcPct val="100000"/>
              </a:lnSpc>
            </a:pPr>
            <a:r>
              <a:rPr lang="en-US" sz="2800" dirty="0" smtClean="0"/>
              <a:t>Confusion </a:t>
            </a:r>
            <a:r>
              <a:rPr lang="en-US" sz="2800" dirty="0" smtClean="0"/>
              <a:t>between internship for real job and academic internship</a:t>
            </a:r>
          </a:p>
          <a:p>
            <a:pPr algn="just">
              <a:lnSpc>
                <a:spcPct val="100000"/>
              </a:lnSpc>
            </a:pPr>
            <a:r>
              <a:rPr lang="en-US" sz="2800" dirty="0" smtClean="0"/>
              <a:t>Companies not having enough exposure for providing academic internshi</a:t>
            </a:r>
            <a:r>
              <a:rPr lang="en-US" sz="2800" dirty="0"/>
              <a:t>p</a:t>
            </a:r>
          </a:p>
        </p:txBody>
      </p:sp>
    </p:spTree>
    <p:extLst>
      <p:ext uri="{BB962C8B-B14F-4D97-AF65-F5344CB8AC3E}">
        <p14:creationId xmlns:p14="http://schemas.microsoft.com/office/powerpoint/2010/main" val="26679305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1" y="438150"/>
            <a:ext cx="10101453" cy="4362450"/>
          </a:xfrm>
        </p:spPr>
        <p:txBody>
          <a:bodyPr>
            <a:normAutofit/>
          </a:bodyPr>
          <a:lstStyle/>
          <a:p>
            <a:pPr>
              <a:lnSpc>
                <a:spcPct val="100000"/>
              </a:lnSpc>
            </a:pPr>
            <a:r>
              <a:rPr lang="en-US" dirty="0" smtClean="0"/>
              <a:t>Similar Application</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90599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1005</TotalTime>
  <Words>772</Words>
  <Application>Microsoft Office PowerPoint</Application>
  <PresentationFormat>Widescreen</PresentationFormat>
  <Paragraphs>115</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Century Schoolbook</vt:lpstr>
      <vt:lpstr>Times New Roman</vt:lpstr>
      <vt:lpstr>Wingdings 2</vt:lpstr>
      <vt:lpstr>View</vt:lpstr>
      <vt:lpstr>BIT304 – Final Project I Ayo Magang :  Web Application for Internship in Denpasar</vt:lpstr>
      <vt:lpstr>Project Background</vt:lpstr>
      <vt:lpstr>Project Aims</vt:lpstr>
      <vt:lpstr>Project Objectives</vt:lpstr>
      <vt:lpstr>Hardware Requirements</vt:lpstr>
      <vt:lpstr>Software Requirements</vt:lpstr>
      <vt:lpstr>Literature Review</vt:lpstr>
      <vt:lpstr>Current Practice</vt:lpstr>
      <vt:lpstr>Similar Application</vt:lpstr>
      <vt:lpstr>Similar Application</vt:lpstr>
      <vt:lpstr>Similar Application</vt:lpstr>
      <vt:lpstr>Challenges</vt:lpstr>
      <vt:lpstr>Methodology</vt:lpstr>
      <vt:lpstr>GANTT CHART</vt:lpstr>
      <vt:lpstr>1</vt:lpstr>
      <vt:lpstr>2</vt:lpstr>
      <vt:lpstr>3</vt:lpstr>
      <vt:lpstr>USE CASE DIAGRAM</vt:lpstr>
      <vt:lpstr>Deliverables</vt:lpstr>
      <vt:lpstr>HIGHLIGHT OF PROTOTYPE</vt:lpstr>
      <vt:lpstr>Actor : Super Admin</vt:lpstr>
      <vt:lpstr>Actor : Company</vt:lpstr>
      <vt:lpstr>Actor : Student</vt:lpstr>
      <vt:lpstr>Another Work to Achieve</vt:lpstr>
      <vt:lpstr>Thank You!</vt:lpstr>
    </vt:vector>
  </TitlesOfParts>
  <Company>Rivaldo Bagus Soepardhy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BIT304 – Final Project I Ayo Magang :  Web Application for Internship in Denpasar</dc:title>
  <dc:creator>Rivaldo Bagus Soepardhy</dc:creator>
  <cp:lastModifiedBy>Rivaldo Bagus Soepardhy</cp:lastModifiedBy>
  <cp:revision>5</cp:revision>
  <dcterms:created xsi:type="dcterms:W3CDTF">2020-07-12T13:39:03Z</dcterms:created>
  <dcterms:modified xsi:type="dcterms:W3CDTF">2020-07-14T06:56:39Z</dcterms:modified>
</cp:coreProperties>
</file>