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3" r:id="rId4"/>
    <p:sldId id="262" r:id="rId5"/>
    <p:sldId id="264" r:id="rId6"/>
    <p:sldId id="265" r:id="rId7"/>
    <p:sldId id="258" r:id="rId8"/>
    <p:sldId id="260" r:id="rId9"/>
    <p:sldId id="25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AED8E5B-0D98-4FE1-9B26-D1041E3A89F9}" type="datetimeFigureOut">
              <a:rPr lang="en-US" dirty="0"/>
              <a:t>4/4/2020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159CD-DA3A-463F-AFEF-A68838A6859B}"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12A925-E007-46C2-84AB-35EE10DCAD39}"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C2DCB-466C-4061-8D51-D3254DD77FA1}" type="datetimeFigureOut">
              <a:rPr lang="en-US" dirty="0"/>
              <a:t>4/4/2020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642357F-39F6-401C-9FF8-3072724998F3}" type="datetimeFigureOut">
              <a:rPr lang="en-US" dirty="0"/>
              <a:t>4/4/2020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5DB09B-D413-414E-B13F-B1984CD8FF65}"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38F992-55E7-4B2D-A6F1-8C9243CBFE1B}" type="datetimeFigureOut">
              <a:rPr lang="en-US" dirty="0"/>
              <a:t>4/4/2020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298110-BAA6-4256-A2E5-BB66A47D2616}" type="datetimeFigureOut">
              <a:rPr lang="en-US" dirty="0"/>
              <a:t>4/4/2020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3892-3343-4E4E-B81B-70A099359AD2}" type="datetimeFigureOut">
              <a:rPr lang="en-US" dirty="0"/>
              <a:t>4/4/2020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00232F85-D33A-46AF-9088-5A7400C1018E}" type="datetimeFigureOut">
              <a:rPr lang="en-US" dirty="0"/>
              <a:t>4/4/2020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3EB3A624-F501-46A9-B8CA-4949E24E27C8}" type="datetimeFigureOut">
              <a:rPr lang="en-US" dirty="0"/>
              <a:t>4/4/2020</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0C4D3C1-679D-44D8-8A9C-D402CE4EF569}" type="datetimeFigureOut">
              <a:rPr lang="en-US" dirty="0"/>
              <a:t>4/4/2020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1785793"/>
          </a:xfrm>
        </p:spPr>
        <p:txBody>
          <a:bodyPr/>
          <a:lstStyle/>
          <a:p>
            <a:r>
              <a:rPr lang="en-US" sz="4800" dirty="0" smtClean="0"/>
              <a:t>Bit 302</a:t>
            </a:r>
            <a:br>
              <a:rPr lang="en-US" sz="4800" dirty="0" smtClean="0"/>
            </a:br>
            <a:r>
              <a:rPr lang="en-US" sz="4800" dirty="0" smtClean="0"/>
              <a:t>software </a:t>
            </a:r>
            <a:r>
              <a:rPr lang="en-US" sz="4800" dirty="0" smtClean="0"/>
              <a:t>engineering</a:t>
            </a:r>
            <a:endParaRPr lang="en-US" sz="4800" dirty="0"/>
          </a:p>
        </p:txBody>
      </p:sp>
      <p:sp>
        <p:nvSpPr>
          <p:cNvPr id="3" name="Subtitle 2"/>
          <p:cNvSpPr>
            <a:spLocks noGrp="1"/>
          </p:cNvSpPr>
          <p:nvPr>
            <p:ph type="subTitle" idx="1"/>
          </p:nvPr>
        </p:nvSpPr>
        <p:spPr>
          <a:xfrm>
            <a:off x="1561708" y="4032504"/>
            <a:ext cx="9070848" cy="1280160"/>
          </a:xfrm>
        </p:spPr>
        <p:txBody>
          <a:bodyPr>
            <a:normAutofit/>
          </a:bodyPr>
          <a:lstStyle/>
          <a:p>
            <a:r>
              <a:rPr lang="en-US" sz="2800" dirty="0" err="1" smtClean="0">
                <a:solidFill>
                  <a:schemeClr val="bg1"/>
                </a:solidFill>
              </a:rPr>
              <a:t>Luh</a:t>
            </a:r>
            <a:r>
              <a:rPr lang="en-US" sz="2800" dirty="0" smtClean="0">
                <a:solidFill>
                  <a:schemeClr val="bg1"/>
                </a:solidFill>
              </a:rPr>
              <a:t> </a:t>
            </a:r>
            <a:r>
              <a:rPr lang="en-US" sz="2800" dirty="0" smtClean="0">
                <a:solidFill>
                  <a:schemeClr val="bg1"/>
                </a:solidFill>
              </a:rPr>
              <a:t>Wulandari Maharani (E1700873)</a:t>
            </a:r>
          </a:p>
          <a:p>
            <a:r>
              <a:rPr lang="en-US" sz="2800" dirty="0" err="1" smtClean="0">
                <a:solidFill>
                  <a:schemeClr val="bg1"/>
                </a:solidFill>
              </a:rPr>
              <a:t>Rivaldo</a:t>
            </a:r>
            <a:r>
              <a:rPr lang="en-US" sz="2800" dirty="0" smtClean="0">
                <a:solidFill>
                  <a:schemeClr val="bg1"/>
                </a:solidFill>
              </a:rPr>
              <a:t> </a:t>
            </a:r>
            <a:r>
              <a:rPr lang="en-US" sz="2800" dirty="0" err="1" smtClean="0">
                <a:solidFill>
                  <a:schemeClr val="bg1"/>
                </a:solidFill>
              </a:rPr>
              <a:t>Bagus</a:t>
            </a:r>
            <a:r>
              <a:rPr lang="en-US" sz="2800" dirty="0" smtClean="0">
                <a:solidFill>
                  <a:schemeClr val="bg1"/>
                </a:solidFill>
              </a:rPr>
              <a:t> </a:t>
            </a:r>
            <a:r>
              <a:rPr lang="en-US" sz="2800" dirty="0" err="1" smtClean="0">
                <a:solidFill>
                  <a:schemeClr val="bg1"/>
                </a:solidFill>
              </a:rPr>
              <a:t>Soepardhy</a:t>
            </a:r>
            <a:r>
              <a:rPr lang="en-US" sz="2800" dirty="0" smtClean="0">
                <a:solidFill>
                  <a:schemeClr val="bg1"/>
                </a:solidFill>
              </a:rPr>
              <a:t> (E1700882)</a:t>
            </a:r>
            <a:endParaRPr lang="en-US" sz="2800" dirty="0">
              <a:solidFill>
                <a:schemeClr val="bg1"/>
              </a:solidFill>
            </a:endParaRPr>
          </a:p>
        </p:txBody>
      </p:sp>
    </p:spTree>
    <p:extLst>
      <p:ext uri="{BB962C8B-B14F-4D97-AF65-F5344CB8AC3E}">
        <p14:creationId xmlns:p14="http://schemas.microsoft.com/office/powerpoint/2010/main" val="27945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a:bodyPr>
          <a:lstStyle/>
          <a:p>
            <a:pPr algn="ctr"/>
            <a:r>
              <a:rPr lang="en-US" sz="4000" dirty="0" smtClean="0"/>
              <a:t>Trello</a:t>
            </a:r>
            <a:endParaRPr lang="en-US" sz="4000" dirty="0"/>
          </a:p>
        </p:txBody>
      </p:sp>
      <p:pic>
        <p:nvPicPr>
          <p:cNvPr id="5" name="Picture 4"/>
          <p:cNvPicPr>
            <a:picLocks noChangeAspect="1"/>
          </p:cNvPicPr>
          <p:nvPr/>
        </p:nvPicPr>
        <p:blipFill rotWithShape="1">
          <a:blip r:embed="rId2"/>
          <a:srcRect t="7778" b="4929"/>
          <a:stretch/>
        </p:blipFill>
        <p:spPr>
          <a:xfrm>
            <a:off x="398584" y="1235456"/>
            <a:ext cx="11394831" cy="5259129"/>
          </a:xfrm>
          <a:prstGeom prst="rect">
            <a:avLst/>
          </a:prstGeom>
        </p:spPr>
      </p:pic>
    </p:spTree>
    <p:extLst>
      <p:ext uri="{BB962C8B-B14F-4D97-AF65-F5344CB8AC3E}">
        <p14:creationId xmlns:p14="http://schemas.microsoft.com/office/powerpoint/2010/main" val="23461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78586"/>
            <a:ext cx="10058400" cy="1371600"/>
          </a:xfrm>
        </p:spPr>
        <p:txBody>
          <a:bodyPr/>
          <a:lstStyle/>
          <a:p>
            <a:r>
              <a:rPr lang="en-US" dirty="0" smtClean="0"/>
              <a:t>Introduction</a:t>
            </a:r>
            <a:endParaRPr lang="en-US" dirty="0"/>
          </a:p>
        </p:txBody>
      </p:sp>
      <p:sp>
        <p:nvSpPr>
          <p:cNvPr id="3" name="Content Placeholder 2"/>
          <p:cNvSpPr>
            <a:spLocks noGrp="1"/>
          </p:cNvSpPr>
          <p:nvPr>
            <p:ph idx="1"/>
          </p:nvPr>
        </p:nvSpPr>
        <p:spPr>
          <a:xfrm>
            <a:off x="1463040" y="1929384"/>
            <a:ext cx="8979408" cy="4105656"/>
          </a:xfrm>
        </p:spPr>
        <p:txBody>
          <a:bodyPr>
            <a:noAutofit/>
          </a:bodyPr>
          <a:lstStyle/>
          <a:p>
            <a:pPr marL="0" indent="0" algn="just">
              <a:buNone/>
            </a:pPr>
            <a:r>
              <a:rPr lang="en-US" sz="3200" dirty="0" smtClean="0"/>
              <a:t>Every </a:t>
            </a:r>
            <a:r>
              <a:rPr lang="en-US" sz="3200" dirty="0"/>
              <a:t>software development must have a clear and understandable requirement or specification to ensure developers can keep developing software within the boundary of requirement, while also, developer can adjust to what users need with the software, and developers can optimize the software according to users’ need.</a:t>
            </a:r>
          </a:p>
        </p:txBody>
      </p:sp>
    </p:spTree>
    <p:extLst>
      <p:ext uri="{BB962C8B-B14F-4D97-AF65-F5344CB8AC3E}">
        <p14:creationId xmlns:p14="http://schemas.microsoft.com/office/powerpoint/2010/main" val="3892000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Aims</a:t>
            </a:r>
            <a:endParaRPr lang="en-US" dirty="0"/>
          </a:p>
        </p:txBody>
      </p:sp>
      <p:sp>
        <p:nvSpPr>
          <p:cNvPr id="3" name="Content Placeholder 2"/>
          <p:cNvSpPr>
            <a:spLocks noGrp="1"/>
          </p:cNvSpPr>
          <p:nvPr>
            <p:ph idx="1"/>
          </p:nvPr>
        </p:nvSpPr>
        <p:spPr>
          <a:xfrm>
            <a:off x="1066800" y="2487168"/>
            <a:ext cx="10058400" cy="2843784"/>
          </a:xfrm>
        </p:spPr>
        <p:txBody>
          <a:bodyPr>
            <a:normAutofit/>
          </a:bodyPr>
          <a:lstStyle/>
          <a:p>
            <a:pPr lvl="0"/>
            <a:r>
              <a:rPr lang="en-US" sz="2400" dirty="0"/>
              <a:t>To change the traditional way of transaction &amp; interaction between government and people about micro housing.</a:t>
            </a:r>
          </a:p>
          <a:p>
            <a:pPr lvl="0"/>
            <a:r>
              <a:rPr lang="en-US" sz="2400" dirty="0"/>
              <a:t>To provide easier way for government to manage house rent for youths with low wages.</a:t>
            </a:r>
          </a:p>
          <a:p>
            <a:pPr lvl="0"/>
            <a:r>
              <a:rPr lang="en-US" sz="2400" dirty="0"/>
              <a:t>To provide efficient and convenient way of youths in search of boarding house with affordable price.  </a:t>
            </a:r>
          </a:p>
        </p:txBody>
      </p:sp>
    </p:spTree>
    <p:extLst>
      <p:ext uri="{BB962C8B-B14F-4D97-AF65-F5344CB8AC3E}">
        <p14:creationId xmlns:p14="http://schemas.microsoft.com/office/powerpoint/2010/main" val="215749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b="1" dirty="0" err="1"/>
              <a:t>HousingOfficer</a:t>
            </a:r>
            <a:r>
              <a:rPr lang="en-US" b="1" dirty="0"/>
              <a:t> </a:t>
            </a:r>
            <a:r>
              <a:rPr lang="en-US" b="1" dirty="0" smtClean="0"/>
              <a:t>requirement</a:t>
            </a:r>
            <a:endParaRPr lang="en-US" dirty="0" smtClean="0"/>
          </a:p>
          <a:p>
            <a:pPr lvl="0"/>
            <a:r>
              <a:rPr lang="en-US" dirty="0" err="1" smtClean="0"/>
              <a:t>HousingOfficer</a:t>
            </a:r>
            <a:r>
              <a:rPr lang="en-US" dirty="0" smtClean="0"/>
              <a:t> has login menu that can be filled with user ID and password to go directly to </a:t>
            </a:r>
            <a:r>
              <a:rPr lang="en-US" dirty="0" err="1" smtClean="0"/>
              <a:t>HousingOfficer</a:t>
            </a:r>
            <a:r>
              <a:rPr lang="en-US" dirty="0" smtClean="0"/>
              <a:t> homepage.</a:t>
            </a:r>
          </a:p>
          <a:p>
            <a:pPr lvl="0"/>
            <a:r>
              <a:rPr lang="en-US" dirty="0" err="1" smtClean="0"/>
              <a:t>HousingOfficer</a:t>
            </a:r>
            <a:r>
              <a:rPr lang="en-US" dirty="0" smtClean="0"/>
              <a:t> </a:t>
            </a:r>
            <a:r>
              <a:rPr lang="en-US" dirty="0"/>
              <a:t>can change the password if </a:t>
            </a:r>
            <a:r>
              <a:rPr lang="en-US" dirty="0" err="1"/>
              <a:t>HousingOfficer</a:t>
            </a:r>
            <a:r>
              <a:rPr lang="en-US" dirty="0"/>
              <a:t> forget their password.</a:t>
            </a:r>
          </a:p>
          <a:p>
            <a:pPr lvl="0"/>
            <a:r>
              <a:rPr lang="en-US" dirty="0" err="1"/>
              <a:t>HousingOfficer</a:t>
            </a:r>
            <a:r>
              <a:rPr lang="en-US" dirty="0"/>
              <a:t> must have “edit menu” which is can edit residence detail.</a:t>
            </a:r>
          </a:p>
          <a:p>
            <a:pPr lvl="0"/>
            <a:r>
              <a:rPr lang="en-US" dirty="0" err="1"/>
              <a:t>HousingOfficer</a:t>
            </a:r>
            <a:r>
              <a:rPr lang="en-US" dirty="0"/>
              <a:t> must have “add menu” which is can set up new residence.</a:t>
            </a:r>
          </a:p>
          <a:p>
            <a:pPr lvl="0"/>
            <a:r>
              <a:rPr lang="en-US" dirty="0" err="1"/>
              <a:t>HousingOfficer</a:t>
            </a:r>
            <a:r>
              <a:rPr lang="en-US" dirty="0"/>
              <a:t> must have “delete menu” which is can delete applicant and residence detail.</a:t>
            </a:r>
          </a:p>
          <a:p>
            <a:pPr lvl="0"/>
            <a:r>
              <a:rPr lang="en-US" dirty="0" err="1"/>
              <a:t>HousingOfficer</a:t>
            </a:r>
            <a:r>
              <a:rPr lang="en-US" dirty="0"/>
              <a:t> must have “view menu” which is can view applications and residence details.</a:t>
            </a:r>
          </a:p>
          <a:p>
            <a:pPr lvl="0"/>
            <a:r>
              <a:rPr lang="en-US" dirty="0"/>
              <a:t>Payment menu to display payment details for applicant, which is designed by </a:t>
            </a:r>
            <a:r>
              <a:rPr lang="en-US" dirty="0" err="1"/>
              <a:t>HousingOfficer</a:t>
            </a:r>
            <a:r>
              <a:rPr lang="en-US" dirty="0"/>
              <a:t>.</a:t>
            </a:r>
          </a:p>
          <a:p>
            <a:pPr lvl="0"/>
            <a:r>
              <a:rPr lang="en-US" dirty="0"/>
              <a:t>Logout Menu to exit from the application.</a:t>
            </a:r>
          </a:p>
        </p:txBody>
      </p:sp>
    </p:spTree>
    <p:extLst>
      <p:ext uri="{BB962C8B-B14F-4D97-AF65-F5344CB8AC3E}">
        <p14:creationId xmlns:p14="http://schemas.microsoft.com/office/powerpoint/2010/main" val="472051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FUNCTIONAL REQUIREMENT</a:t>
            </a:r>
            <a:endParaRPr lang="en-US" dirty="0"/>
          </a:p>
        </p:txBody>
      </p:sp>
      <p:sp>
        <p:nvSpPr>
          <p:cNvPr id="3" name="Content Placeholder 2"/>
          <p:cNvSpPr>
            <a:spLocks noGrp="1"/>
          </p:cNvSpPr>
          <p:nvPr>
            <p:ph idx="1"/>
          </p:nvPr>
        </p:nvSpPr>
        <p:spPr>
          <a:xfrm>
            <a:off x="813816" y="1929384"/>
            <a:ext cx="10789920" cy="4105656"/>
          </a:xfrm>
        </p:spPr>
        <p:txBody>
          <a:bodyPr>
            <a:noAutofit/>
          </a:bodyPr>
          <a:lstStyle/>
          <a:p>
            <a:pPr marL="0" indent="0">
              <a:buNone/>
            </a:pPr>
            <a:r>
              <a:rPr lang="en-US" sz="2000" b="1" dirty="0"/>
              <a:t>Applicant </a:t>
            </a:r>
            <a:r>
              <a:rPr lang="en-US" sz="2000" b="1" dirty="0" smtClean="0"/>
              <a:t>Requirement</a:t>
            </a:r>
            <a:endParaRPr lang="en-US" sz="2000" dirty="0"/>
          </a:p>
          <a:p>
            <a:pPr lvl="0"/>
            <a:r>
              <a:rPr lang="en-US" sz="2000" dirty="0"/>
              <a:t>Applicant will register where the form has been given.</a:t>
            </a:r>
          </a:p>
          <a:p>
            <a:pPr lvl="0"/>
            <a:r>
              <a:rPr lang="en-US" sz="2000" dirty="0"/>
              <a:t>Applicant has login menu that can be filled with user ID and password so that the applicant can access the system without confusion, and will be directed to the home page.</a:t>
            </a:r>
          </a:p>
          <a:p>
            <a:pPr lvl="0"/>
            <a:r>
              <a:rPr lang="en-US" sz="2000" dirty="0"/>
              <a:t>Applicant can change the password if applicant forget their password.</a:t>
            </a:r>
          </a:p>
          <a:p>
            <a:pPr lvl="0"/>
            <a:r>
              <a:rPr lang="en-US" sz="2000" dirty="0"/>
              <a:t>The system has a menu with buttons or icons that applicants can choose from view application, view residences, wish list, submit applications and payment.</a:t>
            </a:r>
          </a:p>
          <a:p>
            <a:pPr lvl="0"/>
            <a:r>
              <a:rPr lang="en-US" sz="2000" dirty="0"/>
              <a:t>Logout Menu to exit from the application.</a:t>
            </a:r>
          </a:p>
        </p:txBody>
      </p:sp>
    </p:spTree>
    <p:extLst>
      <p:ext uri="{BB962C8B-B14F-4D97-AF65-F5344CB8AC3E}">
        <p14:creationId xmlns:p14="http://schemas.microsoft.com/office/powerpoint/2010/main" val="1601257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816" y="578586"/>
            <a:ext cx="10789920" cy="1371600"/>
          </a:xfrm>
        </p:spPr>
        <p:txBody>
          <a:bodyPr/>
          <a:lstStyle/>
          <a:p>
            <a:r>
              <a:rPr lang="en-US" dirty="0" smtClean="0"/>
              <a:t>NON-FUNCTIONAL REQUIREMENT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8537630"/>
              </p:ext>
            </p:extLst>
          </p:nvPr>
        </p:nvGraphicFramePr>
        <p:xfrm>
          <a:off x="1971040" y="1950186"/>
          <a:ext cx="8128000" cy="4028440"/>
        </p:xfrm>
        <a:graphic>
          <a:graphicData uri="http://schemas.openxmlformats.org/drawingml/2006/table">
            <a:tbl>
              <a:tblPr firstRow="1" bandRow="1">
                <a:tableStyleId>{5C22544A-7EE6-4342-B048-85BDC9FD1C3A}</a:tableStyleId>
              </a:tblPr>
              <a:tblGrid>
                <a:gridCol w="2247392">
                  <a:extLst>
                    <a:ext uri="{9D8B030D-6E8A-4147-A177-3AD203B41FA5}">
                      <a16:colId xmlns:a16="http://schemas.microsoft.com/office/drawing/2014/main" val="1867946181"/>
                    </a:ext>
                  </a:extLst>
                </a:gridCol>
                <a:gridCol w="5880608">
                  <a:extLst>
                    <a:ext uri="{9D8B030D-6E8A-4147-A177-3AD203B41FA5}">
                      <a16:colId xmlns:a16="http://schemas.microsoft.com/office/drawing/2014/main" val="1094547991"/>
                    </a:ext>
                  </a:extLst>
                </a:gridCol>
              </a:tblGrid>
              <a:tr h="370840">
                <a:tc>
                  <a:txBody>
                    <a:bodyPr/>
                    <a:lstStyle/>
                    <a:p>
                      <a:pPr algn="ctr"/>
                      <a:r>
                        <a:rPr lang="en-US" dirty="0" smtClean="0"/>
                        <a:t>Requirement</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3527738759"/>
                  </a:ext>
                </a:extLst>
              </a:tr>
              <a:tr h="370840">
                <a:tc>
                  <a:txBody>
                    <a:bodyPr/>
                    <a:lstStyle/>
                    <a:p>
                      <a:pPr algn="ctr"/>
                      <a:r>
                        <a:rPr lang="en-US" b="1" dirty="0" smtClean="0"/>
                        <a:t>Security requirement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Using login system for authorization to prevent unauthorized access of certain parties.</a:t>
                      </a:r>
                    </a:p>
                    <a:p>
                      <a:endParaRPr lang="en-US" dirty="0"/>
                    </a:p>
                  </a:txBody>
                  <a:tcPr/>
                </a:tc>
                <a:extLst>
                  <a:ext uri="{0D108BD9-81ED-4DB2-BD59-A6C34878D82A}">
                    <a16:rowId xmlns:a16="http://schemas.microsoft.com/office/drawing/2014/main" val="330777557"/>
                  </a:ext>
                </a:extLst>
              </a:tr>
              <a:tr h="370840">
                <a:tc>
                  <a:txBody>
                    <a:bodyPr/>
                    <a:lstStyle/>
                    <a:p>
                      <a:pPr algn="ctr"/>
                      <a:r>
                        <a:rPr lang="en-US" b="1" dirty="0" smtClean="0"/>
                        <a:t>Usability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system should be easy to access for Housing Officer and Applicant.</a:t>
                      </a:r>
                    </a:p>
                    <a:p>
                      <a:endParaRPr lang="en-US" dirty="0"/>
                    </a:p>
                  </a:txBody>
                  <a:tcPr/>
                </a:tc>
                <a:extLst>
                  <a:ext uri="{0D108BD9-81ED-4DB2-BD59-A6C34878D82A}">
                    <a16:rowId xmlns:a16="http://schemas.microsoft.com/office/drawing/2014/main" val="2556879264"/>
                  </a:ext>
                </a:extLst>
              </a:tr>
              <a:tr h="370840">
                <a:tc>
                  <a:txBody>
                    <a:bodyPr/>
                    <a:lstStyle/>
                    <a:p>
                      <a:pPr algn="ctr"/>
                      <a:r>
                        <a:rPr lang="en-US" b="1" dirty="0" smtClean="0"/>
                        <a:t>Integrity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inside the system will be keep as it is untampered and unharmed.</a:t>
                      </a:r>
                    </a:p>
                    <a:p>
                      <a:endParaRPr lang="en-US" dirty="0"/>
                    </a:p>
                  </a:txBody>
                  <a:tcPr/>
                </a:tc>
                <a:extLst>
                  <a:ext uri="{0D108BD9-81ED-4DB2-BD59-A6C34878D82A}">
                    <a16:rowId xmlns:a16="http://schemas.microsoft.com/office/drawing/2014/main" val="3155719047"/>
                  </a:ext>
                </a:extLst>
              </a:tr>
              <a:tr h="370840">
                <a:tc>
                  <a:txBody>
                    <a:bodyPr/>
                    <a:lstStyle/>
                    <a:p>
                      <a:pPr algn="ctr"/>
                      <a:r>
                        <a:rPr lang="en-US" b="1" dirty="0" smtClean="0"/>
                        <a:t>Modifiability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can only be change by authorized user (</a:t>
                      </a:r>
                      <a:r>
                        <a:rPr lang="en-US" dirty="0" err="1" smtClean="0"/>
                        <a:t>HousingOfficer</a:t>
                      </a:r>
                      <a:r>
                        <a:rPr lang="en-US" dirty="0" smtClean="0"/>
                        <a:t>).</a:t>
                      </a:r>
                    </a:p>
                    <a:p>
                      <a:endParaRPr lang="en-US" dirty="0"/>
                    </a:p>
                  </a:txBody>
                  <a:tcPr/>
                </a:tc>
                <a:extLst>
                  <a:ext uri="{0D108BD9-81ED-4DB2-BD59-A6C34878D82A}">
                    <a16:rowId xmlns:a16="http://schemas.microsoft.com/office/drawing/2014/main" val="1086197283"/>
                  </a:ext>
                </a:extLst>
              </a:tr>
            </a:tbl>
          </a:graphicData>
        </a:graphic>
      </p:graphicFrame>
    </p:spTree>
    <p:extLst>
      <p:ext uri="{BB962C8B-B14F-4D97-AF65-F5344CB8AC3E}">
        <p14:creationId xmlns:p14="http://schemas.microsoft.com/office/powerpoint/2010/main" val="1406520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pic>
        <p:nvPicPr>
          <p:cNvPr id="7" name="Picture 6"/>
          <p:cNvPicPr>
            <a:picLocks noChangeAspect="1"/>
          </p:cNvPicPr>
          <p:nvPr/>
        </p:nvPicPr>
        <p:blipFill rotWithShape="1">
          <a:blip r:embed="rId2"/>
          <a:srcRect b="5555"/>
          <a:stretch/>
        </p:blipFill>
        <p:spPr>
          <a:xfrm>
            <a:off x="381000" y="1225296"/>
            <a:ext cx="11475720" cy="5236464"/>
          </a:xfrm>
          <a:prstGeom prst="rect">
            <a:avLst/>
          </a:prstGeom>
        </p:spPr>
      </p:pic>
    </p:spTree>
    <p:extLst>
      <p:ext uri="{BB962C8B-B14F-4D97-AF65-F5344CB8AC3E}">
        <p14:creationId xmlns:p14="http://schemas.microsoft.com/office/powerpoint/2010/main" val="1781440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5700"/>
          <a:stretch/>
        </p:blipFill>
        <p:spPr>
          <a:xfrm>
            <a:off x="365760" y="1225296"/>
            <a:ext cx="11470640" cy="5216145"/>
          </a:xfrm>
          <a:prstGeom prst="rect">
            <a:avLst/>
          </a:prstGeom>
        </p:spPr>
      </p:pic>
      <p:sp>
        <p:nvSpPr>
          <p:cNvPr id="5" name="Title 1"/>
          <p:cNvSpPr>
            <a:spLocks noGrp="1"/>
          </p:cNvSpPr>
          <p:nvPr>
            <p:ph type="title"/>
          </p:nvPr>
        </p:nvSpPr>
        <p:spPr>
          <a:xfrm>
            <a:off x="4123944" y="551231"/>
            <a:ext cx="3538728" cy="674065"/>
          </a:xfrm>
        </p:spPr>
        <p:txBody>
          <a:bodyPr>
            <a:normAutofit/>
          </a:bodyPr>
          <a:lstStyle/>
          <a:p>
            <a:r>
              <a:rPr lang="en-US" sz="4000" dirty="0" smtClean="0"/>
              <a:t>Gantt Chart</a:t>
            </a:r>
            <a:endParaRPr lang="en-US" sz="4000" dirty="0"/>
          </a:p>
        </p:txBody>
      </p:sp>
    </p:spTree>
    <p:extLst>
      <p:ext uri="{BB962C8B-B14F-4D97-AF65-F5344CB8AC3E}">
        <p14:creationId xmlns:p14="http://schemas.microsoft.com/office/powerpoint/2010/main" val="218754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25520" y="561391"/>
            <a:ext cx="5214112" cy="674065"/>
          </a:xfrm>
        </p:spPr>
        <p:txBody>
          <a:bodyPr>
            <a:normAutofit fontScale="90000"/>
          </a:bodyPr>
          <a:lstStyle/>
          <a:p>
            <a:r>
              <a:rPr lang="en-US" sz="4000" dirty="0" smtClean="0"/>
              <a:t>Baseline Gantt Chart</a:t>
            </a:r>
            <a:endParaRPr lang="en-US" sz="4000" dirty="0"/>
          </a:p>
        </p:txBody>
      </p:sp>
      <p:pic>
        <p:nvPicPr>
          <p:cNvPr id="6" name="Picture 5"/>
          <p:cNvPicPr>
            <a:picLocks noChangeAspect="1"/>
          </p:cNvPicPr>
          <p:nvPr/>
        </p:nvPicPr>
        <p:blipFill rotWithShape="1">
          <a:blip r:embed="rId2"/>
          <a:srcRect l="83" t="4148" r="-83" b="5111"/>
          <a:stretch/>
        </p:blipFill>
        <p:spPr>
          <a:xfrm>
            <a:off x="342392" y="1235456"/>
            <a:ext cx="11529568" cy="5211063"/>
          </a:xfrm>
          <a:prstGeom prst="rect">
            <a:avLst/>
          </a:prstGeom>
        </p:spPr>
      </p:pic>
    </p:spTree>
    <p:extLst>
      <p:ext uri="{BB962C8B-B14F-4D97-AF65-F5344CB8AC3E}">
        <p14:creationId xmlns:p14="http://schemas.microsoft.com/office/powerpoint/2010/main" val="3644720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50</TotalTime>
  <Words>402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Savon</vt:lpstr>
      <vt:lpstr>Bit 302 software engineering</vt:lpstr>
      <vt:lpstr>Introduction</vt:lpstr>
      <vt:lpstr>Project Aims</vt:lpstr>
      <vt:lpstr>FUNCTIONAL REQUIREMENT</vt:lpstr>
      <vt:lpstr>FUNCTIONAL REQUIREMENT</vt:lpstr>
      <vt:lpstr>NON-FUNCTIONAL REQUIREMENT</vt:lpstr>
      <vt:lpstr>Gantt Chart</vt:lpstr>
      <vt:lpstr>Gantt Chart</vt:lpstr>
      <vt:lpstr>Baseline Gantt Chart</vt:lpstr>
      <vt:lpstr>Trello</vt:lpstr>
    </vt:vector>
  </TitlesOfParts>
  <Company>Wulan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302 software enggineering</dc:title>
  <dc:creator>Wulandari Maharani</dc:creator>
  <cp:lastModifiedBy>Rivaldo Bagus Soepardhy</cp:lastModifiedBy>
  <cp:revision>13</cp:revision>
  <dcterms:created xsi:type="dcterms:W3CDTF">2020-04-04T07:34:19Z</dcterms:created>
  <dcterms:modified xsi:type="dcterms:W3CDTF">2020-04-04T12:33:22Z</dcterms:modified>
</cp:coreProperties>
</file>