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293" r:id="rId4"/>
    <p:sldId id="294" r:id="rId5"/>
    <p:sldId id="295" r:id="rId6"/>
    <p:sldId id="296" r:id="rId7"/>
    <p:sldId id="303" r:id="rId8"/>
    <p:sldId id="298" r:id="rId9"/>
    <p:sldId id="299" r:id="rId10"/>
    <p:sldId id="263" r:id="rId11"/>
    <p:sldId id="259" r:id="rId12"/>
    <p:sldId id="310" r:id="rId13"/>
    <p:sldId id="311" r:id="rId14"/>
    <p:sldId id="260" r:id="rId15"/>
    <p:sldId id="261" r:id="rId16"/>
    <p:sldId id="262" r:id="rId17"/>
    <p:sldId id="304"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305" r:id="rId33"/>
    <p:sldId id="306" r:id="rId34"/>
    <p:sldId id="258" r:id="rId35"/>
    <p:sldId id="278" r:id="rId36"/>
    <p:sldId id="279" r:id="rId37"/>
    <p:sldId id="280" r:id="rId38"/>
    <p:sldId id="281" r:id="rId39"/>
    <p:sldId id="283" r:id="rId40"/>
    <p:sldId id="282" r:id="rId41"/>
    <p:sldId id="284" r:id="rId42"/>
    <p:sldId id="285" r:id="rId43"/>
    <p:sldId id="286" r:id="rId44"/>
    <p:sldId id="287" r:id="rId45"/>
    <p:sldId id="288" r:id="rId46"/>
    <p:sldId id="289" r:id="rId47"/>
    <p:sldId id="290" r:id="rId48"/>
    <p:sldId id="291" r:id="rId49"/>
    <p:sldId id="307" r:id="rId50"/>
    <p:sldId id="308" r:id="rId51"/>
    <p:sldId id="292" r:id="rId52"/>
    <p:sldId id="300" r:id="rId53"/>
    <p:sldId id="301"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9DB2679-1954-4276-B181-A92C7AA8B53A}" type="datetimeFigureOut">
              <a:rPr lang="en-US" smtClean="0"/>
              <a:t>3/11/2020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54D6AFC-CEC7-48FE-91EF-AFCCA805099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000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DB2679-1954-4276-B181-A92C7AA8B53A}"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D6AFC-CEC7-48FE-91EF-AFCCA8050999}" type="slidenum">
              <a:rPr lang="en-US" smtClean="0"/>
              <a:t>‹#›</a:t>
            </a:fld>
            <a:endParaRPr lang="en-US"/>
          </a:p>
        </p:txBody>
      </p:sp>
    </p:spTree>
    <p:extLst>
      <p:ext uri="{BB962C8B-B14F-4D97-AF65-F5344CB8AC3E}">
        <p14:creationId xmlns:p14="http://schemas.microsoft.com/office/powerpoint/2010/main" val="115180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DB2679-1954-4276-B181-A92C7AA8B53A}"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D6AFC-CEC7-48FE-91EF-AFCCA8050999}" type="slidenum">
              <a:rPr lang="en-US" smtClean="0"/>
              <a:t>‹#›</a:t>
            </a:fld>
            <a:endParaRPr lang="en-US"/>
          </a:p>
        </p:txBody>
      </p:sp>
    </p:spTree>
    <p:extLst>
      <p:ext uri="{BB962C8B-B14F-4D97-AF65-F5344CB8AC3E}">
        <p14:creationId xmlns:p14="http://schemas.microsoft.com/office/powerpoint/2010/main" val="87157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DB2679-1954-4276-B181-A92C7AA8B53A}"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D6AFC-CEC7-48FE-91EF-AFCCA8050999}" type="slidenum">
              <a:rPr lang="en-US" smtClean="0"/>
              <a:t>‹#›</a:t>
            </a:fld>
            <a:endParaRPr lang="en-US"/>
          </a:p>
        </p:txBody>
      </p:sp>
    </p:spTree>
    <p:extLst>
      <p:ext uri="{BB962C8B-B14F-4D97-AF65-F5344CB8AC3E}">
        <p14:creationId xmlns:p14="http://schemas.microsoft.com/office/powerpoint/2010/main" val="28558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9DB2679-1954-4276-B181-A92C7AA8B53A}" type="datetimeFigureOut">
              <a:rPr lang="en-US" smtClean="0"/>
              <a:t>3/11/2020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54D6AFC-CEC7-48FE-91EF-AFCCA805099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380582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DB2679-1954-4276-B181-A92C7AA8B53A}"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D6AFC-CEC7-48FE-91EF-AFCCA8050999}" type="slidenum">
              <a:rPr lang="en-US" smtClean="0"/>
              <a:t>‹#›</a:t>
            </a:fld>
            <a:endParaRPr lang="en-US"/>
          </a:p>
        </p:txBody>
      </p:sp>
    </p:spTree>
    <p:extLst>
      <p:ext uri="{BB962C8B-B14F-4D97-AF65-F5344CB8AC3E}">
        <p14:creationId xmlns:p14="http://schemas.microsoft.com/office/powerpoint/2010/main" val="120685724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DB2679-1954-4276-B181-A92C7AA8B53A}"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D6AFC-CEC7-48FE-91EF-AFCCA8050999}" type="slidenum">
              <a:rPr lang="en-US" smtClean="0"/>
              <a:t>‹#›</a:t>
            </a:fld>
            <a:endParaRPr lang="en-US"/>
          </a:p>
        </p:txBody>
      </p:sp>
    </p:spTree>
    <p:extLst>
      <p:ext uri="{BB962C8B-B14F-4D97-AF65-F5344CB8AC3E}">
        <p14:creationId xmlns:p14="http://schemas.microsoft.com/office/powerpoint/2010/main" val="182903678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DB2679-1954-4276-B181-A92C7AA8B53A}"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D6AFC-CEC7-48FE-91EF-AFCCA8050999}" type="slidenum">
              <a:rPr lang="en-US" smtClean="0"/>
              <a:t>‹#›</a:t>
            </a:fld>
            <a:endParaRPr lang="en-US"/>
          </a:p>
        </p:txBody>
      </p:sp>
    </p:spTree>
    <p:extLst>
      <p:ext uri="{BB962C8B-B14F-4D97-AF65-F5344CB8AC3E}">
        <p14:creationId xmlns:p14="http://schemas.microsoft.com/office/powerpoint/2010/main" val="248388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B2679-1954-4276-B181-A92C7AA8B53A}"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D6AFC-CEC7-48FE-91EF-AFCCA8050999}" type="slidenum">
              <a:rPr lang="en-US" smtClean="0"/>
              <a:t>‹#›</a:t>
            </a:fld>
            <a:endParaRPr lang="en-US"/>
          </a:p>
        </p:txBody>
      </p:sp>
    </p:spTree>
    <p:extLst>
      <p:ext uri="{BB962C8B-B14F-4D97-AF65-F5344CB8AC3E}">
        <p14:creationId xmlns:p14="http://schemas.microsoft.com/office/powerpoint/2010/main" val="385504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B9DB2679-1954-4276-B181-A92C7AA8B53A}" type="datetimeFigureOut">
              <a:rPr lang="en-US" smtClean="0"/>
              <a:t>3/11/2020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354D6AFC-CEC7-48FE-91EF-AFCCA805099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506733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B9DB2679-1954-4276-B181-A92C7AA8B53A}" type="datetimeFigureOut">
              <a:rPr lang="en-US" smtClean="0"/>
              <a:t>3/11/2020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354D6AFC-CEC7-48FE-91EF-AFCCA8050999}" type="slidenum">
              <a:rPr lang="en-US" smtClean="0"/>
              <a:t>‹#›</a:t>
            </a:fld>
            <a:endParaRPr lang="en-US"/>
          </a:p>
        </p:txBody>
      </p:sp>
    </p:spTree>
    <p:extLst>
      <p:ext uri="{BB962C8B-B14F-4D97-AF65-F5344CB8AC3E}">
        <p14:creationId xmlns:p14="http://schemas.microsoft.com/office/powerpoint/2010/main" val="37053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9DB2679-1954-4276-B181-A92C7AA8B53A}" type="datetimeFigureOut">
              <a:rPr lang="en-US" smtClean="0"/>
              <a:t>3/11/2020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54D6AFC-CEC7-48FE-91EF-AFCCA805099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1320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Kalam</a:t>
            </a:r>
            <a:r>
              <a:rPr lang="en-US" dirty="0" smtClean="0"/>
              <a:t> kudus</a:t>
            </a:r>
            <a:br>
              <a:rPr lang="en-US" dirty="0" smtClean="0"/>
            </a:br>
            <a:r>
              <a:rPr lang="en-US" dirty="0" smtClean="0"/>
              <a:t>information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Denny	(E1500367)</a:t>
            </a:r>
          </a:p>
          <a:p>
            <a:r>
              <a:rPr lang="en-US" dirty="0" smtClean="0"/>
              <a:t>Lovely	(E1500367)</a:t>
            </a:r>
            <a:endParaRPr lang="en-US" dirty="0"/>
          </a:p>
        </p:txBody>
      </p:sp>
    </p:spTree>
    <p:extLst>
      <p:ext uri="{BB962C8B-B14F-4D97-AF65-F5344CB8AC3E}">
        <p14:creationId xmlns:p14="http://schemas.microsoft.com/office/powerpoint/2010/main" val="3080189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High level design</a:t>
            </a:r>
            <a:endParaRPr lang="en-US" dirty="0"/>
          </a:p>
        </p:txBody>
      </p:sp>
      <p:sp>
        <p:nvSpPr>
          <p:cNvPr id="3" name="Text Placeholder 2"/>
          <p:cNvSpPr>
            <a:spLocks noGrp="1"/>
          </p:cNvSpPr>
          <p:nvPr>
            <p:ph type="body" idx="1"/>
          </p:nvPr>
        </p:nvSpPr>
        <p:spPr/>
        <p:txBody>
          <a:bodyPr anchor="ctr">
            <a:normAutofit fontScale="85000" lnSpcReduction="20000"/>
          </a:bodyPr>
          <a:lstStyle/>
          <a:p>
            <a:pPr marL="342900" indent="-342900">
              <a:buFont typeface="Arial" panose="020B0604020202020204" pitchFamily="34" charset="0"/>
              <a:buChar char="•"/>
            </a:pPr>
            <a:r>
              <a:rPr lang="en-US" dirty="0" smtClean="0"/>
              <a:t>High level use case</a:t>
            </a:r>
          </a:p>
          <a:p>
            <a:pPr marL="342900" indent="-342900">
              <a:buFont typeface="Arial" panose="020B0604020202020204" pitchFamily="34" charset="0"/>
              <a:buChar char="•"/>
            </a:pPr>
            <a:r>
              <a:rPr lang="en-US" dirty="0" smtClean="0"/>
              <a:t>Analysis class diagram</a:t>
            </a:r>
          </a:p>
          <a:p>
            <a:pPr marL="342900" indent="-342900">
              <a:buFont typeface="Arial" panose="020B0604020202020204" pitchFamily="34" charset="0"/>
              <a:buChar char="•"/>
            </a:pPr>
            <a:r>
              <a:rPr lang="en-US" dirty="0" smtClean="0"/>
              <a:t>System sequence diagram</a:t>
            </a:r>
            <a:endParaRPr lang="en-US" dirty="0"/>
          </a:p>
        </p:txBody>
      </p:sp>
    </p:spTree>
    <p:extLst>
      <p:ext uri="{BB962C8B-B14F-4D97-AF65-F5344CB8AC3E}">
        <p14:creationId xmlns:p14="http://schemas.microsoft.com/office/powerpoint/2010/main" val="3582931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37" y="641445"/>
            <a:ext cx="10162677" cy="5593077"/>
          </a:xfrm>
          <a:prstGeom prst="rect">
            <a:avLst/>
          </a:prstGeom>
        </p:spPr>
      </p:pic>
    </p:spTree>
    <p:extLst>
      <p:ext uri="{BB962C8B-B14F-4D97-AF65-F5344CB8AC3E}">
        <p14:creationId xmlns:p14="http://schemas.microsoft.com/office/powerpoint/2010/main" val="3838998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77" y="159691"/>
            <a:ext cx="7424382" cy="6402266"/>
          </a:xfrm>
          <a:prstGeom prst="rect">
            <a:avLst/>
          </a:prstGeom>
        </p:spPr>
      </p:pic>
    </p:spTree>
    <p:extLst>
      <p:ext uri="{BB962C8B-B14F-4D97-AF65-F5344CB8AC3E}">
        <p14:creationId xmlns:p14="http://schemas.microsoft.com/office/powerpoint/2010/main" val="154539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514897" y="682392"/>
          <a:ext cx="9144000" cy="6035040"/>
        </p:xfrm>
        <a:graphic>
          <a:graphicData uri="http://schemas.openxmlformats.org/drawingml/2006/table">
            <a:tbl>
              <a:tblPr firstRow="1" firstCol="1" bandRow="1">
                <a:tableStyleId>{5202B0CA-FC54-4496-8BCA-5EF66A818D29}</a:tableStyleId>
              </a:tblPr>
              <a:tblGrid>
                <a:gridCol w="4586112">
                  <a:extLst>
                    <a:ext uri="{9D8B030D-6E8A-4147-A177-3AD203B41FA5}">
                      <a16:colId xmlns:a16="http://schemas.microsoft.com/office/drawing/2014/main" val="851433621"/>
                    </a:ext>
                  </a:extLst>
                </a:gridCol>
                <a:gridCol w="1819392">
                  <a:extLst>
                    <a:ext uri="{9D8B030D-6E8A-4147-A177-3AD203B41FA5}">
                      <a16:colId xmlns:a16="http://schemas.microsoft.com/office/drawing/2014/main" val="3105787332"/>
                    </a:ext>
                  </a:extLst>
                </a:gridCol>
                <a:gridCol w="2738496">
                  <a:extLst>
                    <a:ext uri="{9D8B030D-6E8A-4147-A177-3AD203B41FA5}">
                      <a16:colId xmlns:a16="http://schemas.microsoft.com/office/drawing/2014/main" val="3911517765"/>
                    </a:ext>
                  </a:extLst>
                </a:gridCol>
              </a:tblGrid>
              <a:tr h="548640">
                <a:tc>
                  <a:txBody>
                    <a:bodyPr/>
                    <a:lstStyle/>
                    <a:p>
                      <a:pPr marL="0" marR="0" algn="ctr">
                        <a:lnSpc>
                          <a:spcPct val="150000"/>
                        </a:lnSpc>
                        <a:spcBef>
                          <a:spcPts val="0"/>
                        </a:spcBef>
                        <a:spcAft>
                          <a:spcPts val="600"/>
                        </a:spcAft>
                      </a:pPr>
                      <a:r>
                        <a:rPr lang="en-GB" sz="2000" dirty="0">
                          <a:effectLst/>
                        </a:rPr>
                        <a:t>Requirement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GB" sz="2000" dirty="0">
                          <a:effectLst/>
                        </a:rPr>
                        <a:t>Actor</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GB" sz="2000" dirty="0">
                          <a:effectLst/>
                        </a:rPr>
                        <a:t>Use Case</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2189236788"/>
                  </a:ext>
                </a:extLst>
              </a:tr>
              <a:tr h="1271040">
                <a:tc>
                  <a:txBody>
                    <a:bodyPr/>
                    <a:lstStyle/>
                    <a:p>
                      <a:pPr marL="0" marR="0" algn="l">
                        <a:lnSpc>
                          <a:spcPct val="150000"/>
                        </a:lnSpc>
                        <a:spcBef>
                          <a:spcPts val="0"/>
                        </a:spcBef>
                        <a:spcAft>
                          <a:spcPts val="600"/>
                        </a:spcAft>
                      </a:pPr>
                      <a:r>
                        <a:rPr lang="en-GB" sz="2000" dirty="0">
                          <a:effectLst/>
                        </a:rPr>
                        <a:t>Login page has been created and functioned to allow admin and students to log in. </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Student</a:t>
                      </a:r>
                      <a:endParaRPr lang="en-US" sz="2000" dirty="0">
                        <a:effectLst/>
                      </a:endParaRPr>
                    </a:p>
                    <a:p>
                      <a:pPr marL="0" marR="0" algn="ctr">
                        <a:lnSpc>
                          <a:spcPct val="150000"/>
                        </a:lnSpc>
                        <a:spcBef>
                          <a:spcPts val="0"/>
                        </a:spcBef>
                        <a:spcAft>
                          <a:spcPts val="600"/>
                        </a:spcAft>
                      </a:pPr>
                      <a:r>
                        <a:rPr lang="en-GB" sz="2000" dirty="0">
                          <a:effectLst/>
                        </a:rPr>
                        <a:t>Admin</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Log in</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1789754925"/>
                  </a:ext>
                </a:extLst>
              </a:tr>
              <a:tr h="1271040">
                <a:tc>
                  <a:txBody>
                    <a:bodyPr/>
                    <a:lstStyle/>
                    <a:p>
                      <a:pPr marL="0" marR="0" algn="l">
                        <a:lnSpc>
                          <a:spcPct val="150000"/>
                        </a:lnSpc>
                        <a:spcBef>
                          <a:spcPts val="0"/>
                        </a:spcBef>
                        <a:spcAft>
                          <a:spcPts val="600"/>
                        </a:spcAft>
                      </a:pPr>
                      <a:r>
                        <a:rPr lang="en-GB" sz="2000">
                          <a:effectLst/>
                        </a:rPr>
                        <a:t>Student and admin have been registered to the system and have had a login password</a:t>
                      </a:r>
                      <a:endParaRPr lang="en-US" sz="200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Student</a:t>
                      </a:r>
                      <a:endParaRPr lang="en-US" sz="2000" dirty="0">
                        <a:effectLst/>
                      </a:endParaRPr>
                    </a:p>
                    <a:p>
                      <a:pPr marL="0" marR="0" algn="ctr">
                        <a:lnSpc>
                          <a:spcPct val="150000"/>
                        </a:lnSpc>
                        <a:spcBef>
                          <a:spcPts val="0"/>
                        </a:spcBef>
                        <a:spcAft>
                          <a:spcPts val="600"/>
                        </a:spcAft>
                      </a:pPr>
                      <a:r>
                        <a:rPr lang="en-GB" sz="2000" dirty="0">
                          <a:effectLst/>
                        </a:rPr>
                        <a:t>Admin</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Change password</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1922377078"/>
                  </a:ext>
                </a:extLst>
              </a:tr>
              <a:tr h="1271040">
                <a:tc>
                  <a:txBody>
                    <a:bodyPr/>
                    <a:lstStyle/>
                    <a:p>
                      <a:pPr marL="0" marR="0" algn="l">
                        <a:lnSpc>
                          <a:spcPct val="150000"/>
                        </a:lnSpc>
                        <a:spcBef>
                          <a:spcPts val="0"/>
                        </a:spcBef>
                        <a:spcAft>
                          <a:spcPts val="600"/>
                        </a:spcAft>
                      </a:pPr>
                      <a:r>
                        <a:rPr lang="en-GB" sz="2000" dirty="0">
                          <a:effectLst/>
                        </a:rPr>
                        <a:t>The system provides a page for students to view their personal information and contact details</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Student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View identity</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3426165032"/>
                  </a:ext>
                </a:extLst>
              </a:tr>
              <a:tr h="1271040">
                <a:tc>
                  <a:txBody>
                    <a:bodyPr/>
                    <a:lstStyle/>
                    <a:p>
                      <a:pPr marL="0" marR="0" algn="l">
                        <a:lnSpc>
                          <a:spcPct val="150000"/>
                        </a:lnSpc>
                        <a:spcBef>
                          <a:spcPts val="0"/>
                        </a:spcBef>
                        <a:spcAft>
                          <a:spcPts val="600"/>
                        </a:spcAft>
                      </a:pPr>
                      <a:r>
                        <a:rPr lang="en-GB" sz="2000">
                          <a:effectLst/>
                        </a:rPr>
                        <a:t>The system has a page that shows contact details of all teachers in the school that students can view</a:t>
                      </a:r>
                      <a:endParaRPr lang="en-US" sz="200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Student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View teacher information</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589875062"/>
                  </a:ext>
                </a:extLst>
              </a:tr>
            </a:tbl>
          </a:graphicData>
        </a:graphic>
      </p:graphicFrame>
    </p:spTree>
    <p:extLst>
      <p:ext uri="{BB962C8B-B14F-4D97-AF65-F5344CB8AC3E}">
        <p14:creationId xmlns:p14="http://schemas.microsoft.com/office/powerpoint/2010/main" val="2175436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36176283"/>
              </p:ext>
            </p:extLst>
          </p:nvPr>
        </p:nvGraphicFramePr>
        <p:xfrm>
          <a:off x="1521108" y="679986"/>
          <a:ext cx="9144000" cy="5521990"/>
        </p:xfrm>
        <a:graphic>
          <a:graphicData uri="http://schemas.openxmlformats.org/drawingml/2006/table">
            <a:tbl>
              <a:tblPr firstRow="1" firstCol="1" bandRow="1">
                <a:tableStyleId>{5202B0CA-FC54-4496-8BCA-5EF66A818D29}</a:tableStyleId>
              </a:tblPr>
              <a:tblGrid>
                <a:gridCol w="4586111">
                  <a:extLst>
                    <a:ext uri="{9D8B030D-6E8A-4147-A177-3AD203B41FA5}">
                      <a16:colId xmlns:a16="http://schemas.microsoft.com/office/drawing/2014/main" val="3947288522"/>
                    </a:ext>
                  </a:extLst>
                </a:gridCol>
                <a:gridCol w="1819393">
                  <a:extLst>
                    <a:ext uri="{9D8B030D-6E8A-4147-A177-3AD203B41FA5}">
                      <a16:colId xmlns:a16="http://schemas.microsoft.com/office/drawing/2014/main" val="2084932203"/>
                    </a:ext>
                  </a:extLst>
                </a:gridCol>
                <a:gridCol w="2738496">
                  <a:extLst>
                    <a:ext uri="{9D8B030D-6E8A-4147-A177-3AD203B41FA5}">
                      <a16:colId xmlns:a16="http://schemas.microsoft.com/office/drawing/2014/main" val="3284949347"/>
                    </a:ext>
                  </a:extLst>
                </a:gridCol>
              </a:tblGrid>
              <a:tr h="548640">
                <a:tc>
                  <a:txBody>
                    <a:bodyPr/>
                    <a:lstStyle/>
                    <a:p>
                      <a:pPr marL="0" marR="0" algn="ctr">
                        <a:lnSpc>
                          <a:spcPct val="150000"/>
                        </a:lnSpc>
                        <a:spcBef>
                          <a:spcPts val="0"/>
                        </a:spcBef>
                        <a:spcAft>
                          <a:spcPts val="600"/>
                        </a:spcAft>
                      </a:pPr>
                      <a:r>
                        <a:rPr lang="en-GB" sz="2000" dirty="0">
                          <a:effectLst/>
                        </a:rPr>
                        <a:t>Requirement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Actor</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Use Case</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2109631014"/>
                  </a:ext>
                </a:extLst>
              </a:tr>
              <a:tr h="1800875">
                <a:tc>
                  <a:txBody>
                    <a:bodyPr/>
                    <a:lstStyle/>
                    <a:p>
                      <a:pPr marL="0" marR="0" algn="l">
                        <a:lnSpc>
                          <a:spcPct val="150000"/>
                        </a:lnSpc>
                        <a:spcBef>
                          <a:spcPts val="0"/>
                        </a:spcBef>
                        <a:spcAft>
                          <a:spcPts val="600"/>
                        </a:spcAft>
                      </a:pPr>
                      <a:r>
                        <a:rPr lang="en-GB" sz="2000" dirty="0">
                          <a:effectLst/>
                        </a:rPr>
                        <a:t>The system has a page that shows schedule based on the class of the student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Student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View schedule</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3311880200"/>
                  </a:ext>
                </a:extLst>
              </a:tr>
              <a:tr h="1800875">
                <a:tc>
                  <a:txBody>
                    <a:bodyPr/>
                    <a:lstStyle/>
                    <a:p>
                      <a:pPr marL="0" marR="0" algn="l">
                        <a:lnSpc>
                          <a:spcPct val="150000"/>
                        </a:lnSpc>
                        <a:spcBef>
                          <a:spcPts val="0"/>
                        </a:spcBef>
                        <a:spcAft>
                          <a:spcPts val="600"/>
                        </a:spcAft>
                      </a:pPr>
                      <a:r>
                        <a:rPr lang="en-GB" sz="2000" dirty="0">
                          <a:effectLst/>
                        </a:rPr>
                        <a:t>A page for student to see their marks for home works, monthly tests, middle test, and final exam</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Student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Check marks</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3324389846"/>
                  </a:ext>
                </a:extLst>
              </a:tr>
              <a:tr h="1175989">
                <a:tc>
                  <a:txBody>
                    <a:bodyPr/>
                    <a:lstStyle/>
                    <a:p>
                      <a:pPr marL="0" marR="0" algn="l">
                        <a:lnSpc>
                          <a:spcPct val="150000"/>
                        </a:lnSpc>
                        <a:spcBef>
                          <a:spcPts val="0"/>
                        </a:spcBef>
                        <a:spcAft>
                          <a:spcPts val="600"/>
                        </a:spcAft>
                      </a:pPr>
                      <a:r>
                        <a:rPr lang="en-GB" sz="2000">
                          <a:effectLst/>
                        </a:rPr>
                        <a:t>Announcement that has been posted by admin will appear in student’s home page</a:t>
                      </a:r>
                      <a:endParaRPr lang="en-US" sz="200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a:effectLst/>
                        </a:rPr>
                        <a:t>Student </a:t>
                      </a:r>
                      <a:endParaRPr lang="en-US" sz="200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Check announcement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1820271897"/>
                  </a:ext>
                </a:extLst>
              </a:tr>
            </a:tbl>
          </a:graphicData>
        </a:graphic>
      </p:graphicFrame>
    </p:spTree>
    <p:extLst>
      <p:ext uri="{BB962C8B-B14F-4D97-AF65-F5344CB8AC3E}">
        <p14:creationId xmlns:p14="http://schemas.microsoft.com/office/powerpoint/2010/main" val="2506787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37855471"/>
              </p:ext>
            </p:extLst>
          </p:nvPr>
        </p:nvGraphicFramePr>
        <p:xfrm>
          <a:off x="1521109" y="682392"/>
          <a:ext cx="9144000" cy="5809981"/>
        </p:xfrm>
        <a:graphic>
          <a:graphicData uri="http://schemas.openxmlformats.org/drawingml/2006/table">
            <a:tbl>
              <a:tblPr firstRow="1" firstCol="1" bandRow="1">
                <a:tableStyleId>{5202B0CA-FC54-4496-8BCA-5EF66A818D29}</a:tableStyleId>
              </a:tblPr>
              <a:tblGrid>
                <a:gridCol w="4586111">
                  <a:extLst>
                    <a:ext uri="{9D8B030D-6E8A-4147-A177-3AD203B41FA5}">
                      <a16:colId xmlns:a16="http://schemas.microsoft.com/office/drawing/2014/main" val="4104865642"/>
                    </a:ext>
                  </a:extLst>
                </a:gridCol>
                <a:gridCol w="1819393">
                  <a:extLst>
                    <a:ext uri="{9D8B030D-6E8A-4147-A177-3AD203B41FA5}">
                      <a16:colId xmlns:a16="http://schemas.microsoft.com/office/drawing/2014/main" val="2845118047"/>
                    </a:ext>
                  </a:extLst>
                </a:gridCol>
                <a:gridCol w="2738496">
                  <a:extLst>
                    <a:ext uri="{9D8B030D-6E8A-4147-A177-3AD203B41FA5}">
                      <a16:colId xmlns:a16="http://schemas.microsoft.com/office/drawing/2014/main" val="3612778712"/>
                    </a:ext>
                  </a:extLst>
                </a:gridCol>
              </a:tblGrid>
              <a:tr h="548640">
                <a:tc>
                  <a:txBody>
                    <a:bodyPr/>
                    <a:lstStyle/>
                    <a:p>
                      <a:pPr marL="0" marR="0" algn="ctr">
                        <a:lnSpc>
                          <a:spcPct val="150000"/>
                        </a:lnSpc>
                        <a:spcBef>
                          <a:spcPts val="0"/>
                        </a:spcBef>
                        <a:spcAft>
                          <a:spcPts val="600"/>
                        </a:spcAft>
                      </a:pPr>
                      <a:r>
                        <a:rPr lang="en-GB" sz="2000" dirty="0">
                          <a:effectLst/>
                        </a:rPr>
                        <a:t>Requirement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Actor</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Use Case</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1012413914"/>
                  </a:ext>
                </a:extLst>
              </a:tr>
              <a:tr h="1603741">
                <a:tc>
                  <a:txBody>
                    <a:bodyPr/>
                    <a:lstStyle/>
                    <a:p>
                      <a:pPr marL="0" marR="0" algn="l">
                        <a:lnSpc>
                          <a:spcPct val="150000"/>
                        </a:lnSpc>
                        <a:spcBef>
                          <a:spcPts val="0"/>
                        </a:spcBef>
                        <a:spcAft>
                          <a:spcPts val="600"/>
                        </a:spcAft>
                      </a:pPr>
                      <a:r>
                        <a:rPr lang="en-GB" sz="2000" dirty="0">
                          <a:effectLst/>
                        </a:rPr>
                        <a:t>Teacher has given homework or test to students, and admin will input the marks to the system</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Admin </a:t>
                      </a:r>
                      <a:endParaRPr lang="en-US" sz="2000" dirty="0">
                        <a:effectLst/>
                      </a:endParaRPr>
                    </a:p>
                    <a:p>
                      <a:pPr marL="0" marR="0" algn="ctr">
                        <a:lnSpc>
                          <a:spcPct val="150000"/>
                        </a:lnSpc>
                        <a:spcBef>
                          <a:spcPts val="0"/>
                        </a:spcBef>
                        <a:spcAft>
                          <a:spcPts val="600"/>
                        </a:spcAft>
                      </a:pPr>
                      <a:r>
                        <a:rPr lang="en-GB" sz="2000" dirty="0">
                          <a:effectLst/>
                        </a:rPr>
                        <a:t>Teacher</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a:effectLst/>
                        </a:rPr>
                        <a:t>Edit marks</a:t>
                      </a:r>
                      <a:endParaRPr lang="en-US" sz="200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4165717808"/>
                  </a:ext>
                </a:extLst>
              </a:tr>
              <a:tr h="2160223">
                <a:tc>
                  <a:txBody>
                    <a:bodyPr/>
                    <a:lstStyle/>
                    <a:p>
                      <a:pPr marL="0" marR="0" algn="l">
                        <a:lnSpc>
                          <a:spcPct val="150000"/>
                        </a:lnSpc>
                        <a:spcBef>
                          <a:spcPts val="0"/>
                        </a:spcBef>
                        <a:spcAft>
                          <a:spcPts val="600"/>
                        </a:spcAft>
                      </a:pPr>
                      <a:r>
                        <a:rPr lang="en-GB" sz="2000" dirty="0">
                          <a:effectLst/>
                        </a:rPr>
                        <a:t>Students that have enrolled to the school will provide their personal data and contact details, and the information will be recorded in the system by admin</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smtClean="0">
                          <a:effectLst/>
                        </a:rPr>
                        <a:t>Admin</a:t>
                      </a:r>
                      <a:endParaRPr lang="en-US" sz="2000" dirty="0">
                        <a:effectLst/>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Edit student’s data</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1715376809"/>
                  </a:ext>
                </a:extLst>
              </a:tr>
              <a:tr h="1047259">
                <a:tc>
                  <a:txBody>
                    <a:bodyPr/>
                    <a:lstStyle/>
                    <a:p>
                      <a:pPr marL="0" marR="0" algn="l">
                        <a:lnSpc>
                          <a:spcPct val="150000"/>
                        </a:lnSpc>
                        <a:spcBef>
                          <a:spcPts val="0"/>
                        </a:spcBef>
                        <a:spcAft>
                          <a:spcPts val="600"/>
                        </a:spcAft>
                      </a:pPr>
                      <a:r>
                        <a:rPr lang="en-GB" sz="2000">
                          <a:effectLst/>
                        </a:rPr>
                        <a:t>Information about teachers in the school will be recorded in the system by admin </a:t>
                      </a:r>
                      <a:endParaRPr lang="en-US" sz="200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Admin</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Edit teacher’s data</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3156237935"/>
                  </a:ext>
                </a:extLst>
              </a:tr>
            </a:tbl>
          </a:graphicData>
        </a:graphic>
      </p:graphicFrame>
    </p:spTree>
    <p:extLst>
      <p:ext uri="{BB962C8B-B14F-4D97-AF65-F5344CB8AC3E}">
        <p14:creationId xmlns:p14="http://schemas.microsoft.com/office/powerpoint/2010/main" val="3007712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70639645"/>
              </p:ext>
            </p:extLst>
          </p:nvPr>
        </p:nvGraphicFramePr>
        <p:xfrm>
          <a:off x="1526507" y="690732"/>
          <a:ext cx="9144001" cy="6016263"/>
        </p:xfrm>
        <a:graphic>
          <a:graphicData uri="http://schemas.openxmlformats.org/drawingml/2006/table">
            <a:tbl>
              <a:tblPr firstRow="1" firstCol="1" bandRow="1">
                <a:tableStyleId>{5202B0CA-FC54-4496-8BCA-5EF66A818D29}</a:tableStyleId>
              </a:tblPr>
              <a:tblGrid>
                <a:gridCol w="4586111">
                  <a:extLst>
                    <a:ext uri="{9D8B030D-6E8A-4147-A177-3AD203B41FA5}">
                      <a16:colId xmlns:a16="http://schemas.microsoft.com/office/drawing/2014/main" val="4084659361"/>
                    </a:ext>
                  </a:extLst>
                </a:gridCol>
                <a:gridCol w="1819393">
                  <a:extLst>
                    <a:ext uri="{9D8B030D-6E8A-4147-A177-3AD203B41FA5}">
                      <a16:colId xmlns:a16="http://schemas.microsoft.com/office/drawing/2014/main" val="4042819293"/>
                    </a:ext>
                  </a:extLst>
                </a:gridCol>
                <a:gridCol w="2738497">
                  <a:extLst>
                    <a:ext uri="{9D8B030D-6E8A-4147-A177-3AD203B41FA5}">
                      <a16:colId xmlns:a16="http://schemas.microsoft.com/office/drawing/2014/main" val="1127052536"/>
                    </a:ext>
                  </a:extLst>
                </a:gridCol>
              </a:tblGrid>
              <a:tr h="548640">
                <a:tc>
                  <a:txBody>
                    <a:bodyPr/>
                    <a:lstStyle/>
                    <a:p>
                      <a:pPr marL="0" marR="0" algn="ctr">
                        <a:lnSpc>
                          <a:spcPct val="150000"/>
                        </a:lnSpc>
                        <a:spcBef>
                          <a:spcPts val="0"/>
                        </a:spcBef>
                        <a:spcAft>
                          <a:spcPts val="600"/>
                        </a:spcAft>
                      </a:pPr>
                      <a:r>
                        <a:rPr lang="en-GB" sz="2000" dirty="0">
                          <a:effectLst/>
                        </a:rPr>
                        <a:t>Requirement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Actor</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Use Case</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1715344637"/>
                  </a:ext>
                </a:extLst>
              </a:tr>
              <a:tr h="690030">
                <a:tc>
                  <a:txBody>
                    <a:bodyPr/>
                    <a:lstStyle/>
                    <a:p>
                      <a:pPr marL="0" marR="0" algn="just">
                        <a:lnSpc>
                          <a:spcPct val="150000"/>
                        </a:lnSpc>
                        <a:spcBef>
                          <a:spcPts val="0"/>
                        </a:spcBef>
                        <a:spcAft>
                          <a:spcPts val="600"/>
                        </a:spcAft>
                      </a:pPr>
                      <a:r>
                        <a:rPr lang="en-GB" sz="1600" dirty="0">
                          <a:effectLst/>
                        </a:rPr>
                        <a:t>Form to create announcement and it will be posted to student home page</a:t>
                      </a:r>
                      <a:endParaRPr lang="en-US" sz="1600" dirty="0">
                        <a:effectLst/>
                        <a:latin typeface="Times New Roman" panose="02020603050405020304" pitchFamily="18" charset="0"/>
                        <a:ea typeface="DengXian"/>
                        <a:cs typeface="Times New Roman" panose="02020603050405020304" pitchFamily="18" charset="0"/>
                      </a:endParaRPr>
                    </a:p>
                  </a:txBody>
                  <a:tcPr marL="60575" marR="60575" marT="0" marB="0" anchor="ctr"/>
                </a:tc>
                <a:tc>
                  <a:txBody>
                    <a:bodyPr/>
                    <a:lstStyle/>
                    <a:p>
                      <a:pPr marL="0" marR="0" algn="ctr">
                        <a:lnSpc>
                          <a:spcPct val="150000"/>
                        </a:lnSpc>
                        <a:spcBef>
                          <a:spcPts val="0"/>
                        </a:spcBef>
                        <a:spcAft>
                          <a:spcPts val="600"/>
                        </a:spcAft>
                      </a:pPr>
                      <a:r>
                        <a:rPr lang="en-GB" sz="1600" dirty="0">
                          <a:effectLst/>
                        </a:rPr>
                        <a:t>Admin</a:t>
                      </a:r>
                      <a:endParaRPr lang="en-US" sz="1600" dirty="0">
                        <a:effectLst/>
                        <a:latin typeface="Times New Roman" panose="02020603050405020304" pitchFamily="18" charset="0"/>
                        <a:ea typeface="DengXian"/>
                        <a:cs typeface="Times New Roman" panose="02020603050405020304" pitchFamily="18" charset="0"/>
                      </a:endParaRPr>
                    </a:p>
                  </a:txBody>
                  <a:tcPr marL="60575" marR="60575" marT="0" marB="0" anchor="ctr"/>
                </a:tc>
                <a:tc>
                  <a:txBody>
                    <a:bodyPr/>
                    <a:lstStyle/>
                    <a:p>
                      <a:pPr marL="0" marR="0" algn="ctr">
                        <a:lnSpc>
                          <a:spcPct val="150000"/>
                        </a:lnSpc>
                        <a:spcBef>
                          <a:spcPts val="0"/>
                        </a:spcBef>
                        <a:spcAft>
                          <a:spcPts val="600"/>
                        </a:spcAft>
                      </a:pPr>
                      <a:r>
                        <a:rPr lang="en-GB" sz="1600">
                          <a:effectLst/>
                        </a:rPr>
                        <a:t>Edit announcement</a:t>
                      </a:r>
                      <a:endParaRPr lang="en-US" sz="1600">
                        <a:effectLst/>
                        <a:latin typeface="Times New Roman" panose="02020603050405020304" pitchFamily="18" charset="0"/>
                        <a:ea typeface="DengXian"/>
                        <a:cs typeface="Times New Roman" panose="02020603050405020304" pitchFamily="18" charset="0"/>
                      </a:endParaRPr>
                    </a:p>
                  </a:txBody>
                  <a:tcPr marL="60575" marR="60575" marT="0" marB="0" anchor="ctr"/>
                </a:tc>
                <a:extLst>
                  <a:ext uri="{0D108BD9-81ED-4DB2-BD59-A6C34878D82A}">
                    <a16:rowId xmlns:a16="http://schemas.microsoft.com/office/drawing/2014/main" val="785228231"/>
                  </a:ext>
                </a:extLst>
              </a:tr>
              <a:tr h="3042532">
                <a:tc>
                  <a:txBody>
                    <a:bodyPr/>
                    <a:lstStyle/>
                    <a:p>
                      <a:pPr marL="0" marR="0" algn="just">
                        <a:lnSpc>
                          <a:spcPct val="150000"/>
                        </a:lnSpc>
                        <a:spcBef>
                          <a:spcPts val="0"/>
                        </a:spcBef>
                        <a:spcAft>
                          <a:spcPts val="600"/>
                        </a:spcAft>
                      </a:pPr>
                      <a:r>
                        <a:rPr lang="en-GB" sz="1600" dirty="0">
                          <a:effectLst/>
                        </a:rPr>
                        <a:t>If there is a new class at the beginning of semester, new class and schedule will be created</a:t>
                      </a:r>
                      <a:endParaRPr lang="en-US" sz="1600" dirty="0">
                        <a:effectLst/>
                      </a:endParaRPr>
                    </a:p>
                    <a:p>
                      <a:pPr marL="0" marR="0" algn="just">
                        <a:lnSpc>
                          <a:spcPct val="150000"/>
                        </a:lnSpc>
                        <a:spcBef>
                          <a:spcPts val="0"/>
                        </a:spcBef>
                        <a:spcAft>
                          <a:spcPts val="600"/>
                        </a:spcAft>
                      </a:pPr>
                      <a:r>
                        <a:rPr lang="en-GB" sz="1600" dirty="0">
                          <a:effectLst/>
                        </a:rPr>
                        <a:t>If the class is already existed, the schedule will be updated at the beginning of the semester </a:t>
                      </a:r>
                      <a:endParaRPr lang="en-US" sz="1600" dirty="0">
                        <a:effectLst/>
                      </a:endParaRPr>
                    </a:p>
                    <a:p>
                      <a:pPr marL="0" marR="0" algn="just">
                        <a:lnSpc>
                          <a:spcPct val="150000"/>
                        </a:lnSpc>
                        <a:spcBef>
                          <a:spcPts val="0"/>
                        </a:spcBef>
                        <a:spcAft>
                          <a:spcPts val="600"/>
                        </a:spcAft>
                      </a:pPr>
                      <a:r>
                        <a:rPr lang="en-GB" sz="1600" dirty="0">
                          <a:effectLst/>
                        </a:rPr>
                        <a:t>If the class will no longer be needed, the class and schedule will be deleted at the beginning of the semester</a:t>
                      </a:r>
                      <a:endParaRPr lang="en-US" sz="1600" dirty="0">
                        <a:effectLst/>
                        <a:latin typeface="Times New Roman" panose="02020603050405020304" pitchFamily="18" charset="0"/>
                        <a:ea typeface="DengXian"/>
                        <a:cs typeface="Times New Roman" panose="02020603050405020304" pitchFamily="18" charset="0"/>
                      </a:endParaRPr>
                    </a:p>
                  </a:txBody>
                  <a:tcPr marL="60575" marR="60575" marT="0" marB="0" anchor="ctr"/>
                </a:tc>
                <a:tc>
                  <a:txBody>
                    <a:bodyPr/>
                    <a:lstStyle/>
                    <a:p>
                      <a:pPr marL="0" marR="0" algn="ctr">
                        <a:lnSpc>
                          <a:spcPct val="150000"/>
                        </a:lnSpc>
                        <a:spcBef>
                          <a:spcPts val="0"/>
                        </a:spcBef>
                        <a:spcAft>
                          <a:spcPts val="600"/>
                        </a:spcAft>
                      </a:pPr>
                      <a:r>
                        <a:rPr lang="en-GB" sz="1600" dirty="0">
                          <a:effectLst/>
                        </a:rPr>
                        <a:t>Admin</a:t>
                      </a:r>
                      <a:endParaRPr lang="en-US" sz="1600" dirty="0">
                        <a:effectLst/>
                        <a:latin typeface="Times New Roman" panose="02020603050405020304" pitchFamily="18" charset="0"/>
                        <a:ea typeface="DengXian"/>
                        <a:cs typeface="Times New Roman" panose="02020603050405020304" pitchFamily="18" charset="0"/>
                      </a:endParaRPr>
                    </a:p>
                  </a:txBody>
                  <a:tcPr marL="60575" marR="60575" marT="0" marB="0" anchor="ctr"/>
                </a:tc>
                <a:tc>
                  <a:txBody>
                    <a:bodyPr/>
                    <a:lstStyle/>
                    <a:p>
                      <a:pPr marL="0" marR="0" algn="ctr">
                        <a:lnSpc>
                          <a:spcPct val="150000"/>
                        </a:lnSpc>
                        <a:spcBef>
                          <a:spcPts val="0"/>
                        </a:spcBef>
                        <a:spcAft>
                          <a:spcPts val="600"/>
                        </a:spcAft>
                      </a:pPr>
                      <a:r>
                        <a:rPr lang="en-GB" sz="1600" dirty="0">
                          <a:effectLst/>
                        </a:rPr>
                        <a:t>Edit class and schedule </a:t>
                      </a:r>
                      <a:endParaRPr lang="en-US" sz="1600" dirty="0">
                        <a:effectLst/>
                        <a:latin typeface="Times New Roman" panose="02020603050405020304" pitchFamily="18" charset="0"/>
                        <a:ea typeface="DengXian"/>
                        <a:cs typeface="Times New Roman" panose="02020603050405020304" pitchFamily="18" charset="0"/>
                      </a:endParaRPr>
                    </a:p>
                  </a:txBody>
                  <a:tcPr marL="60575" marR="60575" marT="0" marB="0" anchor="ctr"/>
                </a:tc>
                <a:extLst>
                  <a:ext uri="{0D108BD9-81ED-4DB2-BD59-A6C34878D82A}">
                    <a16:rowId xmlns:a16="http://schemas.microsoft.com/office/drawing/2014/main" val="89290814"/>
                  </a:ext>
                </a:extLst>
              </a:tr>
              <a:tr h="690030">
                <a:tc>
                  <a:txBody>
                    <a:bodyPr/>
                    <a:lstStyle/>
                    <a:p>
                      <a:pPr marL="0" marR="0" algn="just">
                        <a:lnSpc>
                          <a:spcPct val="150000"/>
                        </a:lnSpc>
                        <a:spcBef>
                          <a:spcPts val="0"/>
                        </a:spcBef>
                        <a:spcAft>
                          <a:spcPts val="600"/>
                        </a:spcAft>
                      </a:pPr>
                      <a:r>
                        <a:rPr lang="en-GB" sz="1600" dirty="0">
                          <a:effectLst/>
                        </a:rPr>
                        <a:t>The system provides form to add or delete admin</a:t>
                      </a:r>
                      <a:endParaRPr lang="en-US" sz="1600" dirty="0">
                        <a:effectLst/>
                        <a:latin typeface="Times New Roman" panose="02020603050405020304" pitchFamily="18" charset="0"/>
                        <a:ea typeface="DengXian"/>
                        <a:cs typeface="Times New Roman" panose="02020603050405020304" pitchFamily="18" charset="0"/>
                      </a:endParaRPr>
                    </a:p>
                  </a:txBody>
                  <a:tcPr marL="60575" marR="60575" marT="0" marB="0" anchor="ctr"/>
                </a:tc>
                <a:tc>
                  <a:txBody>
                    <a:bodyPr/>
                    <a:lstStyle/>
                    <a:p>
                      <a:pPr marL="0" marR="0" algn="ctr">
                        <a:lnSpc>
                          <a:spcPct val="150000"/>
                        </a:lnSpc>
                        <a:spcBef>
                          <a:spcPts val="0"/>
                        </a:spcBef>
                        <a:spcAft>
                          <a:spcPts val="600"/>
                        </a:spcAft>
                      </a:pPr>
                      <a:r>
                        <a:rPr lang="en-GB" sz="1600" dirty="0">
                          <a:effectLst/>
                        </a:rPr>
                        <a:t>Admin</a:t>
                      </a:r>
                      <a:endParaRPr lang="en-US" sz="1600" dirty="0">
                        <a:effectLst/>
                        <a:latin typeface="Times New Roman" panose="02020603050405020304" pitchFamily="18" charset="0"/>
                        <a:ea typeface="DengXian"/>
                        <a:cs typeface="Times New Roman" panose="02020603050405020304" pitchFamily="18" charset="0"/>
                      </a:endParaRPr>
                    </a:p>
                  </a:txBody>
                  <a:tcPr marL="60575" marR="60575" marT="0" marB="0" anchor="ctr"/>
                </a:tc>
                <a:tc>
                  <a:txBody>
                    <a:bodyPr/>
                    <a:lstStyle/>
                    <a:p>
                      <a:pPr marL="0" marR="0" algn="ctr">
                        <a:lnSpc>
                          <a:spcPct val="150000"/>
                        </a:lnSpc>
                        <a:spcBef>
                          <a:spcPts val="0"/>
                        </a:spcBef>
                        <a:spcAft>
                          <a:spcPts val="600"/>
                        </a:spcAft>
                      </a:pPr>
                      <a:r>
                        <a:rPr lang="en-GB" sz="1600" dirty="0">
                          <a:effectLst/>
                        </a:rPr>
                        <a:t>Edit admin</a:t>
                      </a:r>
                      <a:endParaRPr lang="en-US" sz="1600" dirty="0">
                        <a:effectLst/>
                        <a:latin typeface="Times New Roman" panose="02020603050405020304" pitchFamily="18" charset="0"/>
                        <a:ea typeface="DengXian"/>
                        <a:cs typeface="Times New Roman" panose="02020603050405020304" pitchFamily="18" charset="0"/>
                      </a:endParaRPr>
                    </a:p>
                  </a:txBody>
                  <a:tcPr marL="60575" marR="60575" marT="0" marB="0" anchor="ctr"/>
                </a:tc>
                <a:extLst>
                  <a:ext uri="{0D108BD9-81ED-4DB2-BD59-A6C34878D82A}">
                    <a16:rowId xmlns:a16="http://schemas.microsoft.com/office/drawing/2014/main" val="1611130444"/>
                  </a:ext>
                </a:extLst>
              </a:tr>
              <a:tr h="926103">
                <a:tc>
                  <a:txBody>
                    <a:bodyPr/>
                    <a:lstStyle/>
                    <a:p>
                      <a:pPr marL="0" marR="0" algn="just">
                        <a:lnSpc>
                          <a:spcPct val="150000"/>
                        </a:lnSpc>
                        <a:spcBef>
                          <a:spcPts val="0"/>
                        </a:spcBef>
                        <a:spcAft>
                          <a:spcPts val="600"/>
                        </a:spcAft>
                      </a:pPr>
                      <a:r>
                        <a:rPr lang="en-GB" sz="1600">
                          <a:effectLst/>
                        </a:rPr>
                        <a:t>The system provides log out button that will direct admin or student back to the login page</a:t>
                      </a:r>
                      <a:endParaRPr lang="en-US" sz="1600">
                        <a:effectLst/>
                        <a:latin typeface="Times New Roman" panose="02020603050405020304" pitchFamily="18" charset="0"/>
                        <a:ea typeface="DengXian"/>
                        <a:cs typeface="Times New Roman" panose="02020603050405020304" pitchFamily="18" charset="0"/>
                      </a:endParaRPr>
                    </a:p>
                  </a:txBody>
                  <a:tcPr marL="60575" marR="60575" marT="0" marB="0" anchor="ctr"/>
                </a:tc>
                <a:tc>
                  <a:txBody>
                    <a:bodyPr/>
                    <a:lstStyle/>
                    <a:p>
                      <a:pPr marL="0" marR="0" algn="ctr">
                        <a:lnSpc>
                          <a:spcPct val="150000"/>
                        </a:lnSpc>
                        <a:spcBef>
                          <a:spcPts val="0"/>
                        </a:spcBef>
                        <a:spcAft>
                          <a:spcPts val="600"/>
                        </a:spcAft>
                      </a:pPr>
                      <a:r>
                        <a:rPr lang="en-GB" sz="1600">
                          <a:effectLst/>
                        </a:rPr>
                        <a:t>Admin</a:t>
                      </a:r>
                      <a:endParaRPr lang="en-US" sz="1600">
                        <a:effectLst/>
                      </a:endParaRPr>
                    </a:p>
                    <a:p>
                      <a:pPr marL="0" marR="0" algn="ctr">
                        <a:lnSpc>
                          <a:spcPct val="150000"/>
                        </a:lnSpc>
                        <a:spcBef>
                          <a:spcPts val="0"/>
                        </a:spcBef>
                        <a:spcAft>
                          <a:spcPts val="600"/>
                        </a:spcAft>
                      </a:pPr>
                      <a:r>
                        <a:rPr lang="en-GB" sz="1600">
                          <a:effectLst/>
                        </a:rPr>
                        <a:t>Student</a:t>
                      </a:r>
                      <a:endParaRPr lang="en-US" sz="1600">
                        <a:effectLst/>
                        <a:latin typeface="Times New Roman" panose="02020603050405020304" pitchFamily="18" charset="0"/>
                        <a:ea typeface="DengXian"/>
                        <a:cs typeface="Times New Roman" panose="02020603050405020304" pitchFamily="18" charset="0"/>
                      </a:endParaRPr>
                    </a:p>
                  </a:txBody>
                  <a:tcPr marL="60575" marR="60575" marT="0" marB="0" anchor="ctr"/>
                </a:tc>
                <a:tc>
                  <a:txBody>
                    <a:bodyPr/>
                    <a:lstStyle/>
                    <a:p>
                      <a:pPr marL="0" marR="0" algn="ctr">
                        <a:lnSpc>
                          <a:spcPct val="150000"/>
                        </a:lnSpc>
                        <a:spcBef>
                          <a:spcPts val="0"/>
                        </a:spcBef>
                        <a:spcAft>
                          <a:spcPts val="600"/>
                        </a:spcAft>
                      </a:pPr>
                      <a:r>
                        <a:rPr lang="en-GB" sz="1600" dirty="0">
                          <a:effectLst/>
                        </a:rPr>
                        <a:t>Log out</a:t>
                      </a:r>
                      <a:endParaRPr lang="en-US" sz="1600" dirty="0">
                        <a:effectLst/>
                        <a:latin typeface="Times New Roman" panose="02020603050405020304" pitchFamily="18" charset="0"/>
                        <a:ea typeface="DengXian"/>
                        <a:cs typeface="Times New Roman" panose="02020603050405020304" pitchFamily="18" charset="0"/>
                      </a:endParaRPr>
                    </a:p>
                  </a:txBody>
                  <a:tcPr marL="60575" marR="60575" marT="0" marB="0" anchor="ctr"/>
                </a:tc>
                <a:extLst>
                  <a:ext uri="{0D108BD9-81ED-4DB2-BD59-A6C34878D82A}">
                    <a16:rowId xmlns:a16="http://schemas.microsoft.com/office/drawing/2014/main" val="1344890426"/>
                  </a:ext>
                </a:extLst>
              </a:tr>
            </a:tbl>
          </a:graphicData>
        </a:graphic>
      </p:graphicFrame>
    </p:spTree>
    <p:extLst>
      <p:ext uri="{BB962C8B-B14F-4D97-AF65-F5344CB8AC3E}">
        <p14:creationId xmlns:p14="http://schemas.microsoft.com/office/powerpoint/2010/main" val="258557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15344385"/>
              </p:ext>
            </p:extLst>
          </p:nvPr>
        </p:nvGraphicFramePr>
        <p:xfrm>
          <a:off x="1521108" y="679986"/>
          <a:ext cx="9144000" cy="4150390"/>
        </p:xfrm>
        <a:graphic>
          <a:graphicData uri="http://schemas.openxmlformats.org/drawingml/2006/table">
            <a:tbl>
              <a:tblPr firstRow="1" firstCol="1" bandRow="1">
                <a:tableStyleId>{5202B0CA-FC54-4496-8BCA-5EF66A818D29}</a:tableStyleId>
              </a:tblPr>
              <a:tblGrid>
                <a:gridCol w="4586111">
                  <a:extLst>
                    <a:ext uri="{9D8B030D-6E8A-4147-A177-3AD203B41FA5}">
                      <a16:colId xmlns:a16="http://schemas.microsoft.com/office/drawing/2014/main" val="3947288522"/>
                    </a:ext>
                  </a:extLst>
                </a:gridCol>
                <a:gridCol w="1819393">
                  <a:extLst>
                    <a:ext uri="{9D8B030D-6E8A-4147-A177-3AD203B41FA5}">
                      <a16:colId xmlns:a16="http://schemas.microsoft.com/office/drawing/2014/main" val="2084932203"/>
                    </a:ext>
                  </a:extLst>
                </a:gridCol>
                <a:gridCol w="2738496">
                  <a:extLst>
                    <a:ext uri="{9D8B030D-6E8A-4147-A177-3AD203B41FA5}">
                      <a16:colId xmlns:a16="http://schemas.microsoft.com/office/drawing/2014/main" val="3284949347"/>
                    </a:ext>
                  </a:extLst>
                </a:gridCol>
              </a:tblGrid>
              <a:tr h="548640">
                <a:tc>
                  <a:txBody>
                    <a:bodyPr/>
                    <a:lstStyle/>
                    <a:p>
                      <a:pPr marL="0" marR="0" algn="ctr">
                        <a:lnSpc>
                          <a:spcPct val="150000"/>
                        </a:lnSpc>
                        <a:spcBef>
                          <a:spcPts val="0"/>
                        </a:spcBef>
                        <a:spcAft>
                          <a:spcPts val="600"/>
                        </a:spcAft>
                      </a:pPr>
                      <a:r>
                        <a:rPr lang="en-GB" sz="2000" dirty="0">
                          <a:effectLst/>
                        </a:rPr>
                        <a:t>Requirement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Actor</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Use Case</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2109631014"/>
                  </a:ext>
                </a:extLst>
              </a:tr>
              <a:tr h="1800875">
                <a:tc>
                  <a:txBody>
                    <a:bodyPr/>
                    <a:lstStyle/>
                    <a:p>
                      <a:pPr marL="0" marR="0" algn="l">
                        <a:lnSpc>
                          <a:spcPct val="150000"/>
                        </a:lnSpc>
                        <a:spcBef>
                          <a:spcPts val="0"/>
                        </a:spcBef>
                        <a:spcAft>
                          <a:spcPts val="600"/>
                        </a:spcAft>
                      </a:pPr>
                      <a:r>
                        <a:rPr lang="en-GB" sz="2000" dirty="0">
                          <a:effectLst/>
                        </a:rPr>
                        <a:t>The system has a page that shows </a:t>
                      </a:r>
                      <a:r>
                        <a:rPr lang="en-GB" sz="2000" dirty="0" smtClean="0">
                          <a:effectLst/>
                        </a:rPr>
                        <a:t>monthly</a:t>
                      </a:r>
                      <a:r>
                        <a:rPr lang="en-GB" sz="2000" baseline="0" dirty="0" smtClean="0">
                          <a:effectLst/>
                        </a:rPr>
                        <a:t> attendance</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Student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a:effectLst/>
                        </a:rPr>
                        <a:t>View </a:t>
                      </a:r>
                      <a:r>
                        <a:rPr lang="en-GB" sz="2000" dirty="0" smtClean="0">
                          <a:effectLst/>
                        </a:rPr>
                        <a:t>attendance</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3311880200"/>
                  </a:ext>
                </a:extLst>
              </a:tr>
              <a:tr h="1800875">
                <a:tc>
                  <a:txBody>
                    <a:bodyPr/>
                    <a:lstStyle/>
                    <a:p>
                      <a:pPr marL="0" marR="0" algn="just">
                        <a:lnSpc>
                          <a:spcPct val="150000"/>
                        </a:lnSpc>
                        <a:spcBef>
                          <a:spcPts val="0"/>
                        </a:spcBef>
                        <a:spcAft>
                          <a:spcPts val="600"/>
                        </a:spcAft>
                      </a:pPr>
                      <a:r>
                        <a:rPr lang="en-GB" sz="2000" dirty="0" smtClean="0">
                          <a:effectLst/>
                        </a:rPr>
                        <a:t>The system provides form to edit</a:t>
                      </a:r>
                      <a:r>
                        <a:rPr lang="en-GB" sz="2000" baseline="0" dirty="0" smtClean="0">
                          <a:effectLst/>
                        </a:rPr>
                        <a:t> attendance information of each student</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GB" sz="2000" dirty="0" smtClean="0">
                          <a:effectLst/>
                        </a:rPr>
                        <a:t>Admin</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2000" dirty="0" smtClean="0">
                          <a:effectLst/>
                          <a:latin typeface="Times New Roman" panose="02020603050405020304" pitchFamily="18" charset="0"/>
                          <a:ea typeface="DengXian"/>
                          <a:cs typeface="Times New Roman" panose="02020603050405020304" pitchFamily="18" charset="0"/>
                        </a:rPr>
                        <a:t>Edit attendance</a:t>
                      </a:r>
                      <a:endParaRPr lang="en-US" sz="2000" dirty="0">
                        <a:effectLst/>
                        <a:latin typeface="Times New Roman" panose="02020603050405020304" pitchFamily="18" charset="0"/>
                        <a:ea typeface="DengXian"/>
                        <a:cs typeface="Times New Roman" panose="02020603050405020304" pitchFamily="18" charset="0"/>
                      </a:endParaRPr>
                    </a:p>
                  </a:txBody>
                  <a:tcPr marL="68580" marR="68580" marT="0" marB="0" anchor="ctr"/>
                </a:tc>
                <a:extLst>
                  <a:ext uri="{0D108BD9-81ED-4DB2-BD59-A6C34878D82A}">
                    <a16:rowId xmlns:a16="http://schemas.microsoft.com/office/drawing/2014/main" val="3324389846"/>
                  </a:ext>
                </a:extLst>
              </a:tr>
            </a:tbl>
          </a:graphicData>
        </a:graphic>
      </p:graphicFrame>
    </p:spTree>
    <p:extLst>
      <p:ext uri="{BB962C8B-B14F-4D97-AF65-F5344CB8AC3E}">
        <p14:creationId xmlns:p14="http://schemas.microsoft.com/office/powerpoint/2010/main" val="1000449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5" y="409575"/>
            <a:ext cx="9124950" cy="6038850"/>
          </a:xfrm>
          <a:prstGeom prst="rect">
            <a:avLst/>
          </a:prstGeom>
        </p:spPr>
      </p:pic>
    </p:spTree>
    <p:extLst>
      <p:ext uri="{BB962C8B-B14F-4D97-AF65-F5344CB8AC3E}">
        <p14:creationId xmlns:p14="http://schemas.microsoft.com/office/powerpoint/2010/main" val="2095230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1286"/>
          <a:stretch/>
        </p:blipFill>
        <p:spPr bwMode="auto">
          <a:xfrm>
            <a:off x="579023" y="994443"/>
            <a:ext cx="11050899" cy="50515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825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Project aims</a:t>
            </a:r>
            <a:endParaRPr lang="en-US" dirty="0"/>
          </a:p>
        </p:txBody>
      </p:sp>
      <p:sp>
        <p:nvSpPr>
          <p:cNvPr id="3" name="Content Placeholder 2"/>
          <p:cNvSpPr>
            <a:spLocks noGrp="1"/>
          </p:cNvSpPr>
          <p:nvPr>
            <p:ph idx="1"/>
          </p:nvPr>
        </p:nvSpPr>
        <p:spPr/>
        <p:txBody>
          <a:bodyPr anchor="t"/>
          <a:lstStyle/>
          <a:p>
            <a:r>
              <a:rPr lang="en-US" dirty="0"/>
              <a:t>To change the traditional way of showing marks to students </a:t>
            </a:r>
            <a:endParaRPr lang="en-US" dirty="0" smtClean="0"/>
          </a:p>
          <a:p>
            <a:r>
              <a:rPr lang="en-US" dirty="0" smtClean="0"/>
              <a:t>To ease communication between students and teachers</a:t>
            </a:r>
          </a:p>
          <a:p>
            <a:r>
              <a:rPr lang="en-US" dirty="0" smtClean="0"/>
              <a:t>To </a:t>
            </a:r>
            <a:r>
              <a:rPr lang="en-US" dirty="0"/>
              <a:t>provide students with latest announcement from the </a:t>
            </a:r>
            <a:r>
              <a:rPr lang="en-US" dirty="0" smtClean="0"/>
              <a:t>school</a:t>
            </a:r>
          </a:p>
          <a:p>
            <a:r>
              <a:rPr lang="en-US" dirty="0" smtClean="0"/>
              <a:t>To design a web based application which connects database to the website</a:t>
            </a:r>
            <a:endParaRPr lang="en-US" dirty="0"/>
          </a:p>
        </p:txBody>
      </p:sp>
    </p:spTree>
    <p:extLst>
      <p:ext uri="{BB962C8B-B14F-4D97-AF65-F5344CB8AC3E}">
        <p14:creationId xmlns:p14="http://schemas.microsoft.com/office/powerpoint/2010/main" val="3078959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834" y="379992"/>
            <a:ext cx="9580724" cy="6176715"/>
          </a:xfrm>
          <a:prstGeom prst="rect">
            <a:avLst/>
          </a:prstGeom>
        </p:spPr>
      </p:pic>
    </p:spTree>
    <p:extLst>
      <p:ext uri="{BB962C8B-B14F-4D97-AF65-F5344CB8AC3E}">
        <p14:creationId xmlns:p14="http://schemas.microsoft.com/office/powerpoint/2010/main" val="309445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41" y="685917"/>
            <a:ext cx="10733952" cy="5400984"/>
          </a:xfrm>
          <a:prstGeom prst="rect">
            <a:avLst/>
          </a:prstGeom>
        </p:spPr>
      </p:pic>
    </p:spTree>
    <p:extLst>
      <p:ext uri="{BB962C8B-B14F-4D97-AF65-F5344CB8AC3E}">
        <p14:creationId xmlns:p14="http://schemas.microsoft.com/office/powerpoint/2010/main" val="3176735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33605"/>
          <a:stretch/>
        </p:blipFill>
        <p:spPr bwMode="auto">
          <a:xfrm>
            <a:off x="1048867" y="1277273"/>
            <a:ext cx="10105130" cy="45093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6459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6681"/>
          <a:stretch/>
        </p:blipFill>
        <p:spPr bwMode="auto">
          <a:xfrm>
            <a:off x="1255787" y="1023583"/>
            <a:ext cx="9712684" cy="49131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438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6087"/>
          <a:stretch/>
        </p:blipFill>
        <p:spPr bwMode="auto">
          <a:xfrm>
            <a:off x="1078173" y="887106"/>
            <a:ext cx="10048529" cy="52287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9367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2221"/>
          <a:stretch/>
        </p:blipFill>
        <p:spPr bwMode="auto">
          <a:xfrm>
            <a:off x="1310188" y="1009935"/>
            <a:ext cx="9584582" cy="47248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3480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73708" y="934873"/>
            <a:ext cx="9844584" cy="4988256"/>
          </a:xfrm>
          <a:prstGeom prst="rect">
            <a:avLst/>
          </a:prstGeom>
        </p:spPr>
      </p:pic>
    </p:spTree>
    <p:extLst>
      <p:ext uri="{BB962C8B-B14F-4D97-AF65-F5344CB8AC3E}">
        <p14:creationId xmlns:p14="http://schemas.microsoft.com/office/powerpoint/2010/main" val="303486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b="13870"/>
          <a:stretch/>
        </p:blipFill>
        <p:spPr bwMode="auto">
          <a:xfrm>
            <a:off x="777922" y="1248769"/>
            <a:ext cx="10636156" cy="43604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1597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009935" y="962167"/>
            <a:ext cx="10172130" cy="4933666"/>
          </a:xfrm>
          <a:prstGeom prst="rect">
            <a:avLst/>
          </a:prstGeom>
        </p:spPr>
      </p:pic>
    </p:spTree>
    <p:extLst>
      <p:ext uri="{BB962C8B-B14F-4D97-AF65-F5344CB8AC3E}">
        <p14:creationId xmlns:p14="http://schemas.microsoft.com/office/powerpoint/2010/main" val="110224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351129" y="716507"/>
            <a:ext cx="9489742" cy="5424986"/>
          </a:xfrm>
          <a:prstGeom prst="rect">
            <a:avLst/>
          </a:prstGeom>
        </p:spPr>
      </p:pic>
    </p:spTree>
    <p:extLst>
      <p:ext uri="{BB962C8B-B14F-4D97-AF65-F5344CB8AC3E}">
        <p14:creationId xmlns:p14="http://schemas.microsoft.com/office/powerpoint/2010/main" val="111982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Functional and non-functional requirement</a:t>
            </a:r>
            <a:endParaRPr lang="en-US" dirty="0"/>
          </a:p>
        </p:txBody>
      </p:sp>
    </p:spTree>
    <p:extLst>
      <p:ext uri="{BB962C8B-B14F-4D97-AF65-F5344CB8AC3E}">
        <p14:creationId xmlns:p14="http://schemas.microsoft.com/office/powerpoint/2010/main" val="668391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214652" y="607325"/>
            <a:ext cx="9762696" cy="5643350"/>
          </a:xfrm>
          <a:prstGeom prst="rect">
            <a:avLst/>
          </a:prstGeom>
        </p:spPr>
      </p:pic>
    </p:spTree>
    <p:extLst>
      <p:ext uri="{BB962C8B-B14F-4D97-AF65-F5344CB8AC3E}">
        <p14:creationId xmlns:p14="http://schemas.microsoft.com/office/powerpoint/2010/main" val="226263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37482" y="812042"/>
            <a:ext cx="9517036" cy="5233916"/>
            <a:chOff x="1337482" y="812042"/>
            <a:chExt cx="9517036" cy="5233916"/>
          </a:xfrm>
        </p:grpSpPr>
        <p:pic>
          <p:nvPicPr>
            <p:cNvPr id="2" name="Picture 1"/>
            <p:cNvPicPr/>
            <p:nvPr/>
          </p:nvPicPr>
          <p:blipFill rotWithShape="1">
            <a:blip r:embed="rId2">
              <a:extLst>
                <a:ext uri="{28A0092B-C50C-407E-A947-70E740481C1C}">
                  <a14:useLocalDpi xmlns:a14="http://schemas.microsoft.com/office/drawing/2010/main" val="0"/>
                </a:ext>
              </a:extLst>
            </a:blip>
            <a:srcRect b="27147"/>
            <a:stretch/>
          </p:blipFill>
          <p:spPr bwMode="auto">
            <a:xfrm>
              <a:off x="1337482" y="812042"/>
              <a:ext cx="9517036" cy="5233916"/>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2361063" y="928048"/>
              <a:ext cx="1596788" cy="24565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Logout</a:t>
              </a:r>
              <a:endParaRPr lang="en-US" dirty="0"/>
            </a:p>
          </p:txBody>
        </p:sp>
      </p:grpSp>
    </p:spTree>
    <p:extLst>
      <p:ext uri="{BB962C8B-B14F-4D97-AF65-F5344CB8AC3E}">
        <p14:creationId xmlns:p14="http://schemas.microsoft.com/office/powerpoint/2010/main" val="4021594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36" y="883513"/>
            <a:ext cx="10799928" cy="5090974"/>
          </a:xfrm>
          <a:prstGeom prst="rect">
            <a:avLst/>
          </a:prstGeom>
        </p:spPr>
      </p:pic>
    </p:spTree>
    <p:extLst>
      <p:ext uri="{BB962C8B-B14F-4D97-AF65-F5344CB8AC3E}">
        <p14:creationId xmlns:p14="http://schemas.microsoft.com/office/powerpoint/2010/main" val="3112469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129" y="475636"/>
            <a:ext cx="9489742" cy="5906728"/>
          </a:xfrm>
          <a:prstGeom prst="rect">
            <a:avLst/>
          </a:prstGeom>
        </p:spPr>
      </p:pic>
    </p:spTree>
    <p:extLst>
      <p:ext uri="{BB962C8B-B14F-4D97-AF65-F5344CB8AC3E}">
        <p14:creationId xmlns:p14="http://schemas.microsoft.com/office/powerpoint/2010/main" val="822351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Low level Design</a:t>
            </a:r>
            <a:endParaRPr lang="en-US" dirty="0"/>
          </a:p>
        </p:txBody>
      </p:sp>
      <p:sp>
        <p:nvSpPr>
          <p:cNvPr id="3" name="Text Placeholder 2"/>
          <p:cNvSpPr>
            <a:spLocks noGrp="1"/>
          </p:cNvSpPr>
          <p:nvPr>
            <p:ph type="body" idx="1"/>
          </p:nvPr>
        </p:nvSpPr>
        <p:spPr>
          <a:xfrm>
            <a:off x="3242930" y="5159781"/>
            <a:ext cx="7017488" cy="951135"/>
          </a:xfrm>
        </p:spPr>
        <p:txBody>
          <a:bodyPr anchor="ctr">
            <a:normAutofit/>
          </a:bodyPr>
          <a:lstStyle/>
          <a:p>
            <a:pPr marL="342900" indent="-342900">
              <a:buFont typeface="Arial" panose="020B0604020202020204" pitchFamily="34" charset="0"/>
              <a:buChar char="•"/>
            </a:pPr>
            <a:r>
              <a:rPr lang="en-US" dirty="0" smtClean="0"/>
              <a:t>Expanded use case</a:t>
            </a:r>
          </a:p>
          <a:p>
            <a:pPr marL="342900" indent="-342900">
              <a:buFont typeface="Arial" panose="020B0604020202020204" pitchFamily="34" charset="0"/>
              <a:buChar char="•"/>
            </a:pPr>
            <a:r>
              <a:rPr lang="en-US" dirty="0" smtClean="0"/>
              <a:t>Class diagram</a:t>
            </a:r>
            <a:endParaRPr lang="en-US" dirty="0"/>
          </a:p>
        </p:txBody>
      </p:sp>
    </p:spTree>
    <p:extLst>
      <p:ext uri="{BB962C8B-B14F-4D97-AF65-F5344CB8AC3E}">
        <p14:creationId xmlns:p14="http://schemas.microsoft.com/office/powerpoint/2010/main" val="1649762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0"/>
            <a:ext cx="1371600" cy="457200"/>
          </a:xfrm>
        </p:spPr>
        <p:txBody>
          <a:bodyPr anchor="ctr">
            <a:noAutofit/>
          </a:bodyPr>
          <a:lstStyle/>
          <a:p>
            <a:pPr algn="ctr"/>
            <a:r>
              <a:rPr lang="en-US" sz="2000" dirty="0" smtClean="0"/>
              <a:t>Log in</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690626199"/>
              </p:ext>
            </p:extLst>
          </p:nvPr>
        </p:nvGraphicFramePr>
        <p:xfrm>
          <a:off x="2402006" y="70984"/>
          <a:ext cx="7876937" cy="6673790"/>
        </p:xfrm>
        <a:graphic>
          <a:graphicData uri="http://schemas.openxmlformats.org/drawingml/2006/table">
            <a:tbl>
              <a:tblPr firstRow="1" firstCol="1" bandRow="1">
                <a:tableStyleId>{5202B0CA-FC54-4496-8BCA-5EF66A818D29}</a:tableStyleId>
              </a:tblPr>
              <a:tblGrid>
                <a:gridCol w="3938892">
                  <a:extLst>
                    <a:ext uri="{9D8B030D-6E8A-4147-A177-3AD203B41FA5}">
                      <a16:colId xmlns:a16="http://schemas.microsoft.com/office/drawing/2014/main" val="15633398"/>
                    </a:ext>
                  </a:extLst>
                </a:gridCol>
                <a:gridCol w="3938045">
                  <a:extLst>
                    <a:ext uri="{9D8B030D-6E8A-4147-A177-3AD203B41FA5}">
                      <a16:colId xmlns:a16="http://schemas.microsoft.com/office/drawing/2014/main" val="1444148825"/>
                    </a:ext>
                  </a:extLst>
                </a:gridCol>
              </a:tblGrid>
              <a:tr h="378785">
                <a:tc>
                  <a:txBody>
                    <a:bodyPr/>
                    <a:lstStyle/>
                    <a:p>
                      <a:pPr marL="0" marR="0" algn="just">
                        <a:lnSpc>
                          <a:spcPct val="150000"/>
                        </a:lnSpc>
                        <a:spcBef>
                          <a:spcPts val="0"/>
                        </a:spcBef>
                        <a:spcAft>
                          <a:spcPts val="600"/>
                        </a:spcAft>
                      </a:pPr>
                      <a:r>
                        <a:rPr lang="en-GB" sz="1700" dirty="0">
                          <a:effectLst/>
                        </a:rPr>
                        <a:t>Use Case </a:t>
                      </a:r>
                      <a:endParaRPr lang="en-US" sz="1700" dirty="0">
                        <a:effectLst/>
                        <a:latin typeface="Times New Roman" panose="02020603050405020304" pitchFamily="18" charset="0"/>
                        <a:ea typeface="DengXian"/>
                        <a:cs typeface="Times New Roman" panose="02020603050405020304" pitchFamily="18" charset="0"/>
                      </a:endParaRPr>
                    </a:p>
                  </a:txBody>
                  <a:tcPr marL="91463" marR="91463" marT="0" marB="0" anchor="ctr"/>
                </a:tc>
                <a:tc>
                  <a:txBody>
                    <a:bodyPr/>
                    <a:lstStyle/>
                    <a:p>
                      <a:pPr marL="0" marR="0" algn="just">
                        <a:lnSpc>
                          <a:spcPct val="150000"/>
                        </a:lnSpc>
                        <a:spcBef>
                          <a:spcPts val="0"/>
                        </a:spcBef>
                        <a:spcAft>
                          <a:spcPts val="0"/>
                        </a:spcAft>
                      </a:pPr>
                      <a:r>
                        <a:rPr lang="en-GB" sz="1700">
                          <a:effectLst/>
                        </a:rPr>
                        <a:t>Log in</a:t>
                      </a:r>
                      <a:endParaRPr lang="en-US" sz="1700">
                        <a:effectLst/>
                        <a:latin typeface="Times New Roman" panose="02020603050405020304" pitchFamily="18" charset="0"/>
                        <a:ea typeface="DengXian"/>
                        <a:cs typeface="Times New Roman" panose="02020603050405020304" pitchFamily="18" charset="0"/>
                      </a:endParaRPr>
                    </a:p>
                  </a:txBody>
                  <a:tcPr marL="91463" marR="91463" marT="0" marB="0" anchor="ctr"/>
                </a:tc>
                <a:extLst>
                  <a:ext uri="{0D108BD9-81ED-4DB2-BD59-A6C34878D82A}">
                    <a16:rowId xmlns:a16="http://schemas.microsoft.com/office/drawing/2014/main" val="1159503766"/>
                  </a:ext>
                </a:extLst>
              </a:tr>
              <a:tr h="757570">
                <a:tc>
                  <a:txBody>
                    <a:bodyPr/>
                    <a:lstStyle/>
                    <a:p>
                      <a:pPr marL="0" marR="0" algn="just">
                        <a:lnSpc>
                          <a:spcPct val="150000"/>
                        </a:lnSpc>
                        <a:spcBef>
                          <a:spcPts val="0"/>
                        </a:spcBef>
                        <a:spcAft>
                          <a:spcPts val="600"/>
                        </a:spcAft>
                      </a:pPr>
                      <a:r>
                        <a:rPr lang="en-GB" sz="1700" b="0" dirty="0">
                          <a:effectLst/>
                        </a:rPr>
                        <a:t>Goal in Context</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tc>
                  <a:txBody>
                    <a:bodyPr/>
                    <a:lstStyle/>
                    <a:p>
                      <a:pPr marL="0" marR="0" algn="just">
                        <a:lnSpc>
                          <a:spcPct val="150000"/>
                        </a:lnSpc>
                        <a:spcBef>
                          <a:spcPts val="0"/>
                        </a:spcBef>
                        <a:spcAft>
                          <a:spcPts val="0"/>
                        </a:spcAft>
                      </a:pPr>
                      <a:r>
                        <a:rPr lang="en-GB" sz="1700" b="0">
                          <a:effectLst/>
                        </a:rPr>
                        <a:t>Allow admin and students to access the home page</a:t>
                      </a:r>
                      <a:endParaRPr lang="en-US" sz="1700" b="0">
                        <a:effectLst/>
                        <a:latin typeface="Times New Roman" panose="02020603050405020304" pitchFamily="18" charset="0"/>
                        <a:ea typeface="DengXian"/>
                        <a:cs typeface="Times New Roman" panose="02020603050405020304" pitchFamily="18" charset="0"/>
                      </a:endParaRPr>
                    </a:p>
                  </a:txBody>
                  <a:tcPr marL="91463" marR="91463" marT="0" marB="0" anchor="ctr"/>
                </a:tc>
                <a:extLst>
                  <a:ext uri="{0D108BD9-81ED-4DB2-BD59-A6C34878D82A}">
                    <a16:rowId xmlns:a16="http://schemas.microsoft.com/office/drawing/2014/main" val="2176202992"/>
                  </a:ext>
                </a:extLst>
              </a:tr>
              <a:tr h="883831">
                <a:tc>
                  <a:txBody>
                    <a:bodyPr/>
                    <a:lstStyle/>
                    <a:p>
                      <a:pPr marL="0" marR="0" algn="just">
                        <a:lnSpc>
                          <a:spcPct val="150000"/>
                        </a:lnSpc>
                        <a:spcBef>
                          <a:spcPts val="0"/>
                        </a:spcBef>
                        <a:spcAft>
                          <a:spcPts val="600"/>
                        </a:spcAft>
                      </a:pPr>
                      <a:r>
                        <a:rPr lang="en-GB" sz="1700" b="0" dirty="0">
                          <a:effectLst/>
                        </a:rPr>
                        <a:t>Primary Actor</a:t>
                      </a:r>
                      <a:endParaRPr lang="en-US" sz="1700" b="0" dirty="0">
                        <a:effectLst/>
                      </a:endParaRPr>
                    </a:p>
                    <a:p>
                      <a:pPr marL="0" marR="0" algn="just">
                        <a:lnSpc>
                          <a:spcPct val="150000"/>
                        </a:lnSpc>
                        <a:spcBef>
                          <a:spcPts val="0"/>
                        </a:spcBef>
                        <a:spcAft>
                          <a:spcPts val="600"/>
                        </a:spcAft>
                      </a:pPr>
                      <a:r>
                        <a:rPr lang="en-GB" sz="1700" b="0" dirty="0">
                          <a:effectLst/>
                        </a:rPr>
                        <a:t>Secondary Actor</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tc>
                  <a:txBody>
                    <a:bodyPr/>
                    <a:lstStyle/>
                    <a:p>
                      <a:pPr marL="0" marR="0" algn="just">
                        <a:lnSpc>
                          <a:spcPct val="150000"/>
                        </a:lnSpc>
                        <a:spcBef>
                          <a:spcPts val="0"/>
                        </a:spcBef>
                        <a:spcAft>
                          <a:spcPts val="0"/>
                        </a:spcAft>
                      </a:pPr>
                      <a:r>
                        <a:rPr lang="en-GB" sz="1700" b="0">
                          <a:effectLst/>
                        </a:rPr>
                        <a:t>Admin and students</a:t>
                      </a:r>
                      <a:endParaRPr lang="en-US" sz="1700" b="0">
                        <a:effectLst/>
                      </a:endParaRPr>
                    </a:p>
                    <a:p>
                      <a:pPr marL="0" marR="0" algn="just">
                        <a:lnSpc>
                          <a:spcPct val="150000"/>
                        </a:lnSpc>
                        <a:spcBef>
                          <a:spcPts val="0"/>
                        </a:spcBef>
                        <a:spcAft>
                          <a:spcPts val="0"/>
                        </a:spcAft>
                      </a:pPr>
                      <a:r>
                        <a:rPr lang="en-GB" sz="1700" b="0">
                          <a:effectLst/>
                        </a:rPr>
                        <a:t>   -</a:t>
                      </a:r>
                      <a:endParaRPr lang="en-US" sz="1700" b="0">
                        <a:effectLst/>
                        <a:latin typeface="Times New Roman" panose="02020603050405020304" pitchFamily="18" charset="0"/>
                        <a:ea typeface="DengXian"/>
                        <a:cs typeface="Times New Roman" panose="02020603050405020304" pitchFamily="18" charset="0"/>
                      </a:endParaRPr>
                    </a:p>
                  </a:txBody>
                  <a:tcPr marL="91463" marR="91463" marT="0" marB="0" anchor="ctr"/>
                </a:tc>
                <a:extLst>
                  <a:ext uri="{0D108BD9-81ED-4DB2-BD59-A6C34878D82A}">
                    <a16:rowId xmlns:a16="http://schemas.microsoft.com/office/drawing/2014/main" val="1896453823"/>
                  </a:ext>
                </a:extLst>
              </a:tr>
              <a:tr h="378785">
                <a:tc gridSpan="2">
                  <a:txBody>
                    <a:bodyPr/>
                    <a:lstStyle/>
                    <a:p>
                      <a:pPr marL="0" marR="0" algn="just">
                        <a:lnSpc>
                          <a:spcPct val="150000"/>
                        </a:lnSpc>
                        <a:spcBef>
                          <a:spcPts val="0"/>
                        </a:spcBef>
                        <a:spcAft>
                          <a:spcPts val="600"/>
                        </a:spcAft>
                      </a:pPr>
                      <a:r>
                        <a:rPr lang="en-GB" sz="1700" b="0" dirty="0">
                          <a:effectLst/>
                        </a:rPr>
                        <a:t>Typical Course of Events</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tc hMerge="1">
                  <a:txBody>
                    <a:bodyPr/>
                    <a:lstStyle/>
                    <a:p>
                      <a:endParaRPr lang="en-US"/>
                    </a:p>
                  </a:txBody>
                  <a:tcPr/>
                </a:tc>
                <a:extLst>
                  <a:ext uri="{0D108BD9-81ED-4DB2-BD59-A6C34878D82A}">
                    <a16:rowId xmlns:a16="http://schemas.microsoft.com/office/drawing/2014/main" val="2851996219"/>
                  </a:ext>
                </a:extLst>
              </a:tr>
              <a:tr h="378785">
                <a:tc>
                  <a:txBody>
                    <a:bodyPr/>
                    <a:lstStyle/>
                    <a:p>
                      <a:pPr marL="0" marR="0" algn="just">
                        <a:lnSpc>
                          <a:spcPct val="150000"/>
                        </a:lnSpc>
                        <a:spcBef>
                          <a:spcPts val="0"/>
                        </a:spcBef>
                        <a:spcAft>
                          <a:spcPts val="600"/>
                        </a:spcAft>
                      </a:pPr>
                      <a:r>
                        <a:rPr lang="en-GB" sz="1700" b="0" dirty="0">
                          <a:effectLst/>
                        </a:rPr>
                        <a:t>Actor Actions</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tc>
                  <a:txBody>
                    <a:bodyPr/>
                    <a:lstStyle/>
                    <a:p>
                      <a:pPr marL="0" marR="0" algn="just">
                        <a:lnSpc>
                          <a:spcPct val="150000"/>
                        </a:lnSpc>
                        <a:spcBef>
                          <a:spcPts val="0"/>
                        </a:spcBef>
                        <a:spcAft>
                          <a:spcPts val="0"/>
                        </a:spcAft>
                      </a:pPr>
                      <a:r>
                        <a:rPr lang="en-GB" sz="1700" b="0">
                          <a:effectLst/>
                        </a:rPr>
                        <a:t>System Response</a:t>
                      </a:r>
                      <a:endParaRPr lang="en-US" sz="1700" b="0">
                        <a:effectLst/>
                        <a:latin typeface="Times New Roman" panose="02020603050405020304" pitchFamily="18" charset="0"/>
                        <a:ea typeface="DengXian"/>
                        <a:cs typeface="Times New Roman" panose="02020603050405020304" pitchFamily="18" charset="0"/>
                      </a:endParaRPr>
                    </a:p>
                  </a:txBody>
                  <a:tcPr marL="91463" marR="91463" marT="0" marB="0" anchor="ctr"/>
                </a:tc>
                <a:extLst>
                  <a:ext uri="{0D108BD9-81ED-4DB2-BD59-A6C34878D82A}">
                    <a16:rowId xmlns:a16="http://schemas.microsoft.com/office/drawing/2014/main" val="2493993100"/>
                  </a:ext>
                </a:extLst>
              </a:tr>
              <a:tr h="1515139">
                <a:tc>
                  <a:txBody>
                    <a:bodyPr/>
                    <a:lstStyle/>
                    <a:p>
                      <a:pPr marL="0" marR="0" algn="just">
                        <a:lnSpc>
                          <a:spcPct val="150000"/>
                        </a:lnSpc>
                        <a:spcBef>
                          <a:spcPts val="0"/>
                        </a:spcBef>
                        <a:spcAft>
                          <a:spcPts val="600"/>
                        </a:spcAft>
                      </a:pPr>
                      <a:r>
                        <a:rPr lang="en-GB" sz="1700" b="0" dirty="0">
                          <a:effectLst/>
                        </a:rPr>
                        <a:t>1. The process begins when the student or admin enter their user ID and password, and presses the login button </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tc>
                  <a:txBody>
                    <a:bodyPr/>
                    <a:lstStyle/>
                    <a:p>
                      <a:pPr marL="0" marR="0" algn="l">
                        <a:lnSpc>
                          <a:spcPct val="150000"/>
                        </a:lnSpc>
                        <a:spcBef>
                          <a:spcPts val="0"/>
                        </a:spcBef>
                        <a:spcAft>
                          <a:spcPts val="0"/>
                        </a:spcAft>
                      </a:pPr>
                      <a:r>
                        <a:rPr lang="en-GB" sz="1700" b="0" dirty="0">
                          <a:effectLst/>
                        </a:rPr>
                        <a:t>2. The system checks the information received</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extLst>
                  <a:ext uri="{0D108BD9-81ED-4DB2-BD59-A6C34878D82A}">
                    <a16:rowId xmlns:a16="http://schemas.microsoft.com/office/drawing/2014/main" val="2455240360"/>
                  </a:ext>
                </a:extLst>
              </a:tr>
              <a:tr h="757570">
                <a:tc>
                  <a:txBody>
                    <a:bodyPr/>
                    <a:lstStyle/>
                    <a:p>
                      <a:pPr marL="213995" marR="0" algn="just">
                        <a:lnSpc>
                          <a:spcPct val="150000"/>
                        </a:lnSpc>
                        <a:spcBef>
                          <a:spcPts val="0"/>
                        </a:spcBef>
                        <a:spcAft>
                          <a:spcPts val="600"/>
                        </a:spcAft>
                      </a:pPr>
                      <a:r>
                        <a:rPr lang="en-GB" sz="1700" b="0" dirty="0">
                          <a:effectLst/>
                        </a:rPr>
                        <a:t> </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tc>
                  <a:txBody>
                    <a:bodyPr/>
                    <a:lstStyle/>
                    <a:p>
                      <a:pPr marL="0" marR="0" algn="just">
                        <a:lnSpc>
                          <a:spcPct val="150000"/>
                        </a:lnSpc>
                        <a:spcBef>
                          <a:spcPts val="0"/>
                        </a:spcBef>
                        <a:spcAft>
                          <a:spcPts val="0"/>
                        </a:spcAft>
                      </a:pPr>
                      <a:r>
                        <a:rPr lang="en-GB" sz="1700" b="0" dirty="0">
                          <a:effectLst/>
                        </a:rPr>
                        <a:t>3. The system displays the home page for the registered user or for admin.</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extLst>
                  <a:ext uri="{0D108BD9-81ED-4DB2-BD59-A6C34878D82A}">
                    <a16:rowId xmlns:a16="http://schemas.microsoft.com/office/drawing/2014/main" val="2227161884"/>
                  </a:ext>
                </a:extLst>
              </a:tr>
              <a:tr h="378785">
                <a:tc gridSpan="2">
                  <a:txBody>
                    <a:bodyPr/>
                    <a:lstStyle/>
                    <a:p>
                      <a:pPr marL="0" marR="0" algn="just">
                        <a:lnSpc>
                          <a:spcPct val="150000"/>
                        </a:lnSpc>
                        <a:spcBef>
                          <a:spcPts val="0"/>
                        </a:spcBef>
                        <a:spcAft>
                          <a:spcPts val="600"/>
                        </a:spcAft>
                      </a:pPr>
                      <a:r>
                        <a:rPr lang="en-GB" sz="1700" b="0" dirty="0">
                          <a:effectLst/>
                        </a:rPr>
                        <a:t>Alternative Course</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tc hMerge="1">
                  <a:txBody>
                    <a:bodyPr/>
                    <a:lstStyle/>
                    <a:p>
                      <a:endParaRPr lang="en-US"/>
                    </a:p>
                  </a:txBody>
                  <a:tcPr/>
                </a:tc>
                <a:extLst>
                  <a:ext uri="{0D108BD9-81ED-4DB2-BD59-A6C34878D82A}">
                    <a16:rowId xmlns:a16="http://schemas.microsoft.com/office/drawing/2014/main" val="4120840313"/>
                  </a:ext>
                </a:extLst>
              </a:tr>
              <a:tr h="1136354">
                <a:tc gridSpan="2">
                  <a:txBody>
                    <a:bodyPr/>
                    <a:lstStyle/>
                    <a:p>
                      <a:pPr marL="0" marR="0" algn="just">
                        <a:lnSpc>
                          <a:spcPct val="150000"/>
                        </a:lnSpc>
                        <a:spcBef>
                          <a:spcPts val="0"/>
                        </a:spcBef>
                        <a:spcAft>
                          <a:spcPts val="600"/>
                        </a:spcAft>
                      </a:pPr>
                      <a:r>
                        <a:rPr lang="en-GB" sz="1700" b="0" dirty="0">
                          <a:effectLst/>
                        </a:rPr>
                        <a:t>Line 3: If the student or admin entered wrong ID or password, the system will show alert message to tell if the information being entered is incorrect and student or admin should enter their information again. </a:t>
                      </a:r>
                      <a:endParaRPr lang="en-US" sz="1700" b="0" dirty="0">
                        <a:effectLst/>
                        <a:latin typeface="Times New Roman" panose="02020603050405020304" pitchFamily="18" charset="0"/>
                        <a:ea typeface="DengXian"/>
                        <a:cs typeface="Times New Roman" panose="02020603050405020304" pitchFamily="18" charset="0"/>
                      </a:endParaRPr>
                    </a:p>
                  </a:txBody>
                  <a:tcPr marL="91463" marR="91463" marT="0" marB="0" anchor="ctr"/>
                </a:tc>
                <a:tc hMerge="1">
                  <a:txBody>
                    <a:bodyPr/>
                    <a:lstStyle/>
                    <a:p>
                      <a:endParaRPr lang="en-US"/>
                    </a:p>
                  </a:txBody>
                  <a:tcPr/>
                </a:tc>
                <a:extLst>
                  <a:ext uri="{0D108BD9-81ED-4DB2-BD59-A6C34878D82A}">
                    <a16:rowId xmlns:a16="http://schemas.microsoft.com/office/drawing/2014/main" val="852058762"/>
                  </a:ext>
                </a:extLst>
              </a:tr>
            </a:tbl>
          </a:graphicData>
        </a:graphic>
      </p:graphicFrame>
    </p:spTree>
    <p:extLst>
      <p:ext uri="{BB962C8B-B14F-4D97-AF65-F5344CB8AC3E}">
        <p14:creationId xmlns:p14="http://schemas.microsoft.com/office/powerpoint/2010/main" val="4050769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1828800" cy="457200"/>
          </a:xfrm>
        </p:spPr>
        <p:txBody>
          <a:bodyPr anchor="ctr">
            <a:noAutofit/>
          </a:bodyPr>
          <a:lstStyle/>
          <a:p>
            <a:pPr algn="ctr"/>
            <a:r>
              <a:rPr lang="en-US" sz="2000" dirty="0" smtClean="0"/>
              <a:t>Change password</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444669412"/>
              </p:ext>
            </p:extLst>
          </p:nvPr>
        </p:nvGraphicFramePr>
        <p:xfrm>
          <a:off x="3084394" y="482102"/>
          <a:ext cx="6512162" cy="6156960"/>
        </p:xfrm>
        <a:graphic>
          <a:graphicData uri="http://schemas.openxmlformats.org/drawingml/2006/table">
            <a:tbl>
              <a:tblPr firstRow="1" firstCol="1" bandRow="1">
                <a:tableStyleId>{5202B0CA-FC54-4496-8BCA-5EF66A818D29}</a:tableStyleId>
              </a:tblPr>
              <a:tblGrid>
                <a:gridCol w="3256431">
                  <a:extLst>
                    <a:ext uri="{9D8B030D-6E8A-4147-A177-3AD203B41FA5}">
                      <a16:colId xmlns:a16="http://schemas.microsoft.com/office/drawing/2014/main" val="655015582"/>
                    </a:ext>
                  </a:extLst>
                </a:gridCol>
                <a:gridCol w="3255731">
                  <a:extLst>
                    <a:ext uri="{9D8B030D-6E8A-4147-A177-3AD203B41FA5}">
                      <a16:colId xmlns:a16="http://schemas.microsoft.com/office/drawing/2014/main" val="2744338590"/>
                    </a:ext>
                  </a:extLst>
                </a:gridCol>
              </a:tblGrid>
              <a:tr h="315180">
                <a:tc>
                  <a:txBody>
                    <a:bodyPr/>
                    <a:lstStyle/>
                    <a:p>
                      <a:pPr marL="0" marR="0" algn="just">
                        <a:lnSpc>
                          <a:spcPct val="150000"/>
                        </a:lnSpc>
                        <a:spcBef>
                          <a:spcPts val="0"/>
                        </a:spcBef>
                        <a:spcAft>
                          <a:spcPts val="600"/>
                        </a:spcAft>
                      </a:pPr>
                      <a:r>
                        <a:rPr lang="en-GB" sz="1400" dirty="0">
                          <a:effectLst/>
                        </a:rPr>
                        <a:t>Use Case </a:t>
                      </a:r>
                      <a:endParaRPr lang="en-US" sz="1400" dirty="0">
                        <a:effectLst/>
                        <a:latin typeface="Times New Roman" panose="02020603050405020304" pitchFamily="18" charset="0"/>
                        <a:ea typeface="DengXian"/>
                        <a:cs typeface="Times New Roman" panose="02020603050405020304" pitchFamily="18" charset="0"/>
                      </a:endParaRPr>
                    </a:p>
                  </a:txBody>
                  <a:tcPr marL="75616" marR="75616" marT="0" marB="0" anchor="ctr"/>
                </a:tc>
                <a:tc>
                  <a:txBody>
                    <a:bodyPr/>
                    <a:lstStyle/>
                    <a:p>
                      <a:pPr marL="0" marR="0" algn="just">
                        <a:lnSpc>
                          <a:spcPct val="150000"/>
                        </a:lnSpc>
                        <a:spcBef>
                          <a:spcPts val="0"/>
                        </a:spcBef>
                        <a:spcAft>
                          <a:spcPts val="0"/>
                        </a:spcAft>
                      </a:pPr>
                      <a:r>
                        <a:rPr lang="en-GB" sz="1400">
                          <a:effectLst/>
                        </a:rPr>
                        <a:t>Change password</a:t>
                      </a:r>
                      <a:endParaRPr lang="en-US" sz="1400">
                        <a:effectLst/>
                        <a:latin typeface="Times New Roman" panose="02020603050405020304" pitchFamily="18" charset="0"/>
                        <a:ea typeface="DengXian"/>
                        <a:cs typeface="Times New Roman" panose="02020603050405020304" pitchFamily="18" charset="0"/>
                      </a:endParaRPr>
                    </a:p>
                  </a:txBody>
                  <a:tcPr marL="75616" marR="75616" marT="0" marB="0" anchor="ctr"/>
                </a:tc>
                <a:extLst>
                  <a:ext uri="{0D108BD9-81ED-4DB2-BD59-A6C34878D82A}">
                    <a16:rowId xmlns:a16="http://schemas.microsoft.com/office/drawing/2014/main" val="3404029721"/>
                  </a:ext>
                </a:extLst>
              </a:tr>
              <a:tr h="630361">
                <a:tc>
                  <a:txBody>
                    <a:bodyPr/>
                    <a:lstStyle/>
                    <a:p>
                      <a:pPr marL="0" marR="0" algn="just">
                        <a:lnSpc>
                          <a:spcPct val="150000"/>
                        </a:lnSpc>
                        <a:spcBef>
                          <a:spcPts val="0"/>
                        </a:spcBef>
                        <a:spcAft>
                          <a:spcPts val="600"/>
                        </a:spcAft>
                      </a:pPr>
                      <a:r>
                        <a:rPr lang="en-GB" sz="1400" b="0" dirty="0">
                          <a:effectLst/>
                        </a:rPr>
                        <a:t>Goal in Context</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tc>
                  <a:txBody>
                    <a:bodyPr/>
                    <a:lstStyle/>
                    <a:p>
                      <a:pPr marL="0" marR="0" algn="just">
                        <a:lnSpc>
                          <a:spcPct val="150000"/>
                        </a:lnSpc>
                        <a:spcBef>
                          <a:spcPts val="0"/>
                        </a:spcBef>
                        <a:spcAft>
                          <a:spcPts val="0"/>
                        </a:spcAft>
                      </a:pPr>
                      <a:r>
                        <a:rPr lang="en-GB" sz="1400" b="0">
                          <a:effectLst/>
                        </a:rPr>
                        <a:t>Allow admin and students to change their login password</a:t>
                      </a:r>
                      <a:endParaRPr lang="en-US" sz="1400" b="0">
                        <a:effectLst/>
                        <a:latin typeface="Times New Roman" panose="02020603050405020304" pitchFamily="18" charset="0"/>
                        <a:ea typeface="DengXian"/>
                        <a:cs typeface="Times New Roman" panose="02020603050405020304" pitchFamily="18" charset="0"/>
                      </a:endParaRPr>
                    </a:p>
                  </a:txBody>
                  <a:tcPr marL="75616" marR="75616" marT="0" marB="0" anchor="ctr"/>
                </a:tc>
                <a:extLst>
                  <a:ext uri="{0D108BD9-81ED-4DB2-BD59-A6C34878D82A}">
                    <a16:rowId xmlns:a16="http://schemas.microsoft.com/office/drawing/2014/main" val="1027956560"/>
                  </a:ext>
                </a:extLst>
              </a:tr>
              <a:tr h="712837">
                <a:tc>
                  <a:txBody>
                    <a:bodyPr/>
                    <a:lstStyle/>
                    <a:p>
                      <a:pPr marL="0" marR="0" algn="just">
                        <a:lnSpc>
                          <a:spcPct val="150000"/>
                        </a:lnSpc>
                        <a:spcBef>
                          <a:spcPts val="0"/>
                        </a:spcBef>
                        <a:spcAft>
                          <a:spcPts val="600"/>
                        </a:spcAft>
                      </a:pPr>
                      <a:r>
                        <a:rPr lang="en-GB" sz="1400" b="0" dirty="0">
                          <a:effectLst/>
                        </a:rPr>
                        <a:t>Primary Actor</a:t>
                      </a:r>
                      <a:endParaRPr lang="en-US" sz="1400" b="0" dirty="0">
                        <a:effectLst/>
                      </a:endParaRPr>
                    </a:p>
                    <a:p>
                      <a:pPr marL="0" marR="0" algn="just">
                        <a:lnSpc>
                          <a:spcPct val="150000"/>
                        </a:lnSpc>
                        <a:spcBef>
                          <a:spcPts val="0"/>
                        </a:spcBef>
                        <a:spcAft>
                          <a:spcPts val="600"/>
                        </a:spcAft>
                      </a:pPr>
                      <a:r>
                        <a:rPr lang="en-GB" sz="1400" b="0" dirty="0">
                          <a:effectLst/>
                        </a:rPr>
                        <a:t>Secondary Actor</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tc>
                  <a:txBody>
                    <a:bodyPr/>
                    <a:lstStyle/>
                    <a:p>
                      <a:pPr marL="0" marR="0" algn="just">
                        <a:lnSpc>
                          <a:spcPct val="150000"/>
                        </a:lnSpc>
                        <a:spcBef>
                          <a:spcPts val="0"/>
                        </a:spcBef>
                        <a:spcAft>
                          <a:spcPts val="0"/>
                        </a:spcAft>
                      </a:pPr>
                      <a:r>
                        <a:rPr lang="en-GB" sz="1400" b="0">
                          <a:effectLst/>
                        </a:rPr>
                        <a:t>Admin and students</a:t>
                      </a:r>
                      <a:endParaRPr lang="en-US" sz="1400" b="0">
                        <a:effectLst/>
                      </a:endParaRPr>
                    </a:p>
                    <a:p>
                      <a:pPr marL="0" marR="0" algn="just">
                        <a:lnSpc>
                          <a:spcPct val="150000"/>
                        </a:lnSpc>
                        <a:spcBef>
                          <a:spcPts val="0"/>
                        </a:spcBef>
                        <a:spcAft>
                          <a:spcPts val="0"/>
                        </a:spcAft>
                      </a:pPr>
                      <a:r>
                        <a:rPr lang="en-GB" sz="1400" b="0">
                          <a:effectLst/>
                        </a:rPr>
                        <a:t>   -</a:t>
                      </a:r>
                      <a:endParaRPr lang="en-US" sz="1400" b="0">
                        <a:effectLst/>
                        <a:latin typeface="Times New Roman" panose="02020603050405020304" pitchFamily="18" charset="0"/>
                        <a:ea typeface="DengXian"/>
                        <a:cs typeface="Times New Roman" panose="02020603050405020304" pitchFamily="18" charset="0"/>
                      </a:endParaRPr>
                    </a:p>
                  </a:txBody>
                  <a:tcPr marL="75616" marR="75616" marT="0" marB="0" anchor="ctr"/>
                </a:tc>
                <a:extLst>
                  <a:ext uri="{0D108BD9-81ED-4DB2-BD59-A6C34878D82A}">
                    <a16:rowId xmlns:a16="http://schemas.microsoft.com/office/drawing/2014/main" val="1905367300"/>
                  </a:ext>
                </a:extLst>
              </a:tr>
              <a:tr h="315180">
                <a:tc gridSpan="2">
                  <a:txBody>
                    <a:bodyPr/>
                    <a:lstStyle/>
                    <a:p>
                      <a:pPr marL="0" marR="0" algn="just">
                        <a:lnSpc>
                          <a:spcPct val="150000"/>
                        </a:lnSpc>
                        <a:spcBef>
                          <a:spcPts val="0"/>
                        </a:spcBef>
                        <a:spcAft>
                          <a:spcPts val="600"/>
                        </a:spcAft>
                      </a:pPr>
                      <a:r>
                        <a:rPr lang="en-GB" sz="1400" b="0" dirty="0">
                          <a:effectLst/>
                        </a:rPr>
                        <a:t>Typical Course of Events</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tc hMerge="1">
                  <a:txBody>
                    <a:bodyPr/>
                    <a:lstStyle/>
                    <a:p>
                      <a:endParaRPr lang="en-US"/>
                    </a:p>
                  </a:txBody>
                  <a:tcPr/>
                </a:tc>
                <a:extLst>
                  <a:ext uri="{0D108BD9-81ED-4DB2-BD59-A6C34878D82A}">
                    <a16:rowId xmlns:a16="http://schemas.microsoft.com/office/drawing/2014/main" val="2045649647"/>
                  </a:ext>
                </a:extLst>
              </a:tr>
              <a:tr h="315180">
                <a:tc>
                  <a:txBody>
                    <a:bodyPr/>
                    <a:lstStyle/>
                    <a:p>
                      <a:pPr marL="0" marR="0" algn="just">
                        <a:lnSpc>
                          <a:spcPct val="150000"/>
                        </a:lnSpc>
                        <a:spcBef>
                          <a:spcPts val="0"/>
                        </a:spcBef>
                        <a:spcAft>
                          <a:spcPts val="600"/>
                        </a:spcAft>
                      </a:pPr>
                      <a:r>
                        <a:rPr lang="en-GB" sz="1400" b="0" dirty="0">
                          <a:effectLst/>
                        </a:rPr>
                        <a:t>Actor Actions</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tc>
                  <a:txBody>
                    <a:bodyPr/>
                    <a:lstStyle/>
                    <a:p>
                      <a:pPr marL="0" marR="0" algn="just">
                        <a:lnSpc>
                          <a:spcPct val="150000"/>
                        </a:lnSpc>
                        <a:spcBef>
                          <a:spcPts val="0"/>
                        </a:spcBef>
                        <a:spcAft>
                          <a:spcPts val="0"/>
                        </a:spcAft>
                      </a:pPr>
                      <a:r>
                        <a:rPr lang="en-GB" sz="1400" b="0">
                          <a:effectLst/>
                        </a:rPr>
                        <a:t>System Response</a:t>
                      </a:r>
                      <a:endParaRPr lang="en-US" sz="1400" b="0">
                        <a:effectLst/>
                        <a:latin typeface="Times New Roman" panose="02020603050405020304" pitchFamily="18" charset="0"/>
                        <a:ea typeface="DengXian"/>
                        <a:cs typeface="Times New Roman" panose="02020603050405020304" pitchFamily="18" charset="0"/>
                      </a:endParaRPr>
                    </a:p>
                  </a:txBody>
                  <a:tcPr marL="75616" marR="75616" marT="0" marB="0" anchor="ctr"/>
                </a:tc>
                <a:extLst>
                  <a:ext uri="{0D108BD9-81ED-4DB2-BD59-A6C34878D82A}">
                    <a16:rowId xmlns:a16="http://schemas.microsoft.com/office/drawing/2014/main" val="3260258785"/>
                  </a:ext>
                </a:extLst>
              </a:tr>
              <a:tr h="630361">
                <a:tc>
                  <a:txBody>
                    <a:bodyPr/>
                    <a:lstStyle/>
                    <a:p>
                      <a:pPr marL="0" marR="0" algn="just">
                        <a:lnSpc>
                          <a:spcPct val="150000"/>
                        </a:lnSpc>
                        <a:spcBef>
                          <a:spcPts val="0"/>
                        </a:spcBef>
                        <a:spcAft>
                          <a:spcPts val="600"/>
                        </a:spcAft>
                      </a:pPr>
                      <a:r>
                        <a:rPr lang="en-GB" sz="1400" b="0" dirty="0">
                          <a:effectLst/>
                        </a:rPr>
                        <a:t>1. The process begins when the student or admin has been logged in  </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tc>
                  <a:txBody>
                    <a:bodyPr/>
                    <a:lstStyle/>
                    <a:p>
                      <a:pPr marL="0" marR="0" algn="l">
                        <a:lnSpc>
                          <a:spcPct val="150000"/>
                        </a:lnSpc>
                        <a:spcBef>
                          <a:spcPts val="0"/>
                        </a:spcBef>
                        <a:spcAft>
                          <a:spcPts val="0"/>
                        </a:spcAft>
                      </a:pPr>
                      <a:r>
                        <a:rPr lang="en-GB" sz="1400" b="0">
                          <a:effectLst/>
                        </a:rPr>
                        <a:t> </a:t>
                      </a:r>
                      <a:endParaRPr lang="en-US" sz="1400" b="0">
                        <a:effectLst/>
                        <a:latin typeface="Times New Roman" panose="02020603050405020304" pitchFamily="18" charset="0"/>
                        <a:ea typeface="DengXian"/>
                        <a:cs typeface="Times New Roman" panose="02020603050405020304" pitchFamily="18" charset="0"/>
                      </a:endParaRPr>
                    </a:p>
                  </a:txBody>
                  <a:tcPr marL="75616" marR="75616" marT="0" marB="0" anchor="ctr"/>
                </a:tc>
                <a:extLst>
                  <a:ext uri="{0D108BD9-81ED-4DB2-BD59-A6C34878D82A}">
                    <a16:rowId xmlns:a16="http://schemas.microsoft.com/office/drawing/2014/main" val="2326217983"/>
                  </a:ext>
                </a:extLst>
              </a:tr>
              <a:tr h="630361">
                <a:tc>
                  <a:txBody>
                    <a:bodyPr/>
                    <a:lstStyle/>
                    <a:p>
                      <a:pPr marL="0" marR="0" algn="just">
                        <a:lnSpc>
                          <a:spcPct val="150000"/>
                        </a:lnSpc>
                        <a:spcBef>
                          <a:spcPts val="0"/>
                        </a:spcBef>
                        <a:spcAft>
                          <a:spcPts val="600"/>
                        </a:spcAft>
                      </a:pPr>
                      <a:r>
                        <a:rPr lang="en-GB" sz="1400" b="0" dirty="0">
                          <a:effectLst/>
                        </a:rPr>
                        <a:t>2. Admin or student select the change password menu</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tc>
                  <a:txBody>
                    <a:bodyPr/>
                    <a:lstStyle/>
                    <a:p>
                      <a:pPr marL="0" marR="0" algn="just">
                        <a:lnSpc>
                          <a:spcPct val="150000"/>
                        </a:lnSpc>
                        <a:spcBef>
                          <a:spcPts val="0"/>
                        </a:spcBef>
                        <a:spcAft>
                          <a:spcPts val="0"/>
                        </a:spcAft>
                      </a:pPr>
                      <a:r>
                        <a:rPr lang="en-GB" sz="1400" b="0" dirty="0">
                          <a:effectLst/>
                        </a:rPr>
                        <a:t>3. The system displays change password page with form to fill in the new password</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extLst>
                  <a:ext uri="{0D108BD9-81ED-4DB2-BD59-A6C34878D82A}">
                    <a16:rowId xmlns:a16="http://schemas.microsoft.com/office/drawing/2014/main" val="2195861589"/>
                  </a:ext>
                </a:extLst>
              </a:tr>
              <a:tr h="945541">
                <a:tc>
                  <a:txBody>
                    <a:bodyPr/>
                    <a:lstStyle/>
                    <a:p>
                      <a:pPr marL="0" marR="0" algn="just">
                        <a:lnSpc>
                          <a:spcPct val="150000"/>
                        </a:lnSpc>
                        <a:spcBef>
                          <a:spcPts val="0"/>
                        </a:spcBef>
                        <a:spcAft>
                          <a:spcPts val="600"/>
                        </a:spcAft>
                      </a:pPr>
                      <a:r>
                        <a:rPr lang="en-GB" sz="1400" b="0" dirty="0">
                          <a:effectLst/>
                        </a:rPr>
                        <a:t>4. Admin or student has to fill in the form and type in the new password twice as validation</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tc>
                  <a:txBody>
                    <a:bodyPr/>
                    <a:lstStyle/>
                    <a:p>
                      <a:pPr marL="0" marR="0" algn="just">
                        <a:lnSpc>
                          <a:spcPct val="150000"/>
                        </a:lnSpc>
                        <a:spcBef>
                          <a:spcPts val="0"/>
                        </a:spcBef>
                        <a:spcAft>
                          <a:spcPts val="0"/>
                        </a:spcAft>
                      </a:pPr>
                      <a:r>
                        <a:rPr lang="en-GB" sz="1400" b="0" dirty="0">
                          <a:effectLst/>
                        </a:rPr>
                        <a:t> </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extLst>
                  <a:ext uri="{0D108BD9-81ED-4DB2-BD59-A6C34878D82A}">
                    <a16:rowId xmlns:a16="http://schemas.microsoft.com/office/drawing/2014/main" val="3586219167"/>
                  </a:ext>
                </a:extLst>
              </a:tr>
              <a:tr h="630361">
                <a:tc>
                  <a:txBody>
                    <a:bodyPr/>
                    <a:lstStyle/>
                    <a:p>
                      <a:pPr marL="0" marR="0" algn="just">
                        <a:lnSpc>
                          <a:spcPct val="150000"/>
                        </a:lnSpc>
                        <a:spcBef>
                          <a:spcPts val="0"/>
                        </a:spcBef>
                        <a:spcAft>
                          <a:spcPts val="600"/>
                        </a:spcAft>
                      </a:pPr>
                      <a:r>
                        <a:rPr lang="en-GB" sz="1400" b="0">
                          <a:effectLst/>
                        </a:rPr>
                        <a:t>5. Admin or student select the submit button </a:t>
                      </a:r>
                      <a:endParaRPr lang="en-US" sz="1400" b="0">
                        <a:effectLst/>
                        <a:latin typeface="Times New Roman" panose="02020603050405020304" pitchFamily="18" charset="0"/>
                        <a:ea typeface="DengXian"/>
                        <a:cs typeface="Times New Roman" panose="02020603050405020304" pitchFamily="18" charset="0"/>
                      </a:endParaRPr>
                    </a:p>
                  </a:txBody>
                  <a:tcPr marL="75616" marR="75616" marT="0" marB="0" anchor="ctr"/>
                </a:tc>
                <a:tc>
                  <a:txBody>
                    <a:bodyPr/>
                    <a:lstStyle/>
                    <a:p>
                      <a:pPr marL="0" marR="0" algn="just">
                        <a:lnSpc>
                          <a:spcPct val="150000"/>
                        </a:lnSpc>
                        <a:spcBef>
                          <a:spcPts val="0"/>
                        </a:spcBef>
                        <a:spcAft>
                          <a:spcPts val="0"/>
                        </a:spcAft>
                      </a:pPr>
                      <a:r>
                        <a:rPr lang="en-GB" sz="1400" b="0" dirty="0">
                          <a:effectLst/>
                        </a:rPr>
                        <a:t>6. The system will save the changes and update the database </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extLst>
                  <a:ext uri="{0D108BD9-81ED-4DB2-BD59-A6C34878D82A}">
                    <a16:rowId xmlns:a16="http://schemas.microsoft.com/office/drawing/2014/main" val="4063821178"/>
                  </a:ext>
                </a:extLst>
              </a:tr>
              <a:tr h="315180">
                <a:tc gridSpan="2">
                  <a:txBody>
                    <a:bodyPr/>
                    <a:lstStyle/>
                    <a:p>
                      <a:pPr marL="0" marR="0" algn="just">
                        <a:lnSpc>
                          <a:spcPct val="150000"/>
                        </a:lnSpc>
                        <a:spcBef>
                          <a:spcPts val="0"/>
                        </a:spcBef>
                        <a:spcAft>
                          <a:spcPts val="600"/>
                        </a:spcAft>
                      </a:pPr>
                      <a:r>
                        <a:rPr lang="en-GB" sz="1400" b="0" dirty="0">
                          <a:effectLst/>
                        </a:rPr>
                        <a:t>Alternative Course</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tc hMerge="1">
                  <a:txBody>
                    <a:bodyPr/>
                    <a:lstStyle/>
                    <a:p>
                      <a:endParaRPr lang="en-US"/>
                    </a:p>
                  </a:txBody>
                  <a:tcPr/>
                </a:tc>
                <a:extLst>
                  <a:ext uri="{0D108BD9-81ED-4DB2-BD59-A6C34878D82A}">
                    <a16:rowId xmlns:a16="http://schemas.microsoft.com/office/drawing/2014/main" val="3506066094"/>
                  </a:ext>
                </a:extLst>
              </a:tr>
              <a:tr h="630361">
                <a:tc gridSpan="2">
                  <a:txBody>
                    <a:bodyPr/>
                    <a:lstStyle/>
                    <a:p>
                      <a:pPr marL="0" marR="0" algn="just">
                        <a:lnSpc>
                          <a:spcPct val="150000"/>
                        </a:lnSpc>
                        <a:spcBef>
                          <a:spcPts val="0"/>
                        </a:spcBef>
                        <a:spcAft>
                          <a:spcPts val="600"/>
                        </a:spcAft>
                      </a:pPr>
                      <a:r>
                        <a:rPr lang="en-GB" sz="1400" b="0" dirty="0">
                          <a:effectLst/>
                        </a:rPr>
                        <a:t>Line 3: If two passwords being entered do not match, alert message will be shown and the new password cannot be submitted </a:t>
                      </a:r>
                      <a:endParaRPr lang="en-US" sz="1400" b="0" dirty="0">
                        <a:effectLst/>
                        <a:latin typeface="Times New Roman" panose="02020603050405020304" pitchFamily="18" charset="0"/>
                        <a:ea typeface="DengXian"/>
                        <a:cs typeface="Times New Roman" panose="02020603050405020304" pitchFamily="18" charset="0"/>
                      </a:endParaRPr>
                    </a:p>
                  </a:txBody>
                  <a:tcPr marL="75616" marR="75616" marT="0" marB="0" anchor="ctr"/>
                </a:tc>
                <a:tc hMerge="1">
                  <a:txBody>
                    <a:bodyPr/>
                    <a:lstStyle/>
                    <a:p>
                      <a:endParaRPr lang="en-US"/>
                    </a:p>
                  </a:txBody>
                  <a:tcPr/>
                </a:tc>
                <a:extLst>
                  <a:ext uri="{0D108BD9-81ED-4DB2-BD59-A6C34878D82A}">
                    <a16:rowId xmlns:a16="http://schemas.microsoft.com/office/drawing/2014/main" val="2875290775"/>
                  </a:ext>
                </a:extLst>
              </a:tr>
            </a:tbl>
          </a:graphicData>
        </a:graphic>
      </p:graphicFrame>
    </p:spTree>
    <p:extLst>
      <p:ext uri="{BB962C8B-B14F-4D97-AF65-F5344CB8AC3E}">
        <p14:creationId xmlns:p14="http://schemas.microsoft.com/office/powerpoint/2010/main" val="298080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1828800" cy="457200"/>
          </a:xfrm>
        </p:spPr>
        <p:txBody>
          <a:bodyPr anchor="ctr">
            <a:noAutofit/>
          </a:bodyPr>
          <a:lstStyle/>
          <a:p>
            <a:pPr algn="ctr"/>
            <a:r>
              <a:rPr lang="en-US" sz="2000" dirty="0" smtClean="0"/>
              <a:t>View identity</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720900850"/>
              </p:ext>
            </p:extLst>
          </p:nvPr>
        </p:nvGraphicFramePr>
        <p:xfrm>
          <a:off x="1473958" y="943620"/>
          <a:ext cx="9733034" cy="5562600"/>
        </p:xfrm>
        <a:graphic>
          <a:graphicData uri="http://schemas.openxmlformats.org/drawingml/2006/table">
            <a:tbl>
              <a:tblPr firstRow="1" firstCol="1" bandRow="1">
                <a:tableStyleId>{5202B0CA-FC54-4496-8BCA-5EF66A818D29}</a:tableStyleId>
              </a:tblPr>
              <a:tblGrid>
                <a:gridCol w="4867040">
                  <a:extLst>
                    <a:ext uri="{9D8B030D-6E8A-4147-A177-3AD203B41FA5}">
                      <a16:colId xmlns:a16="http://schemas.microsoft.com/office/drawing/2014/main" val="2132376953"/>
                    </a:ext>
                  </a:extLst>
                </a:gridCol>
                <a:gridCol w="4865994">
                  <a:extLst>
                    <a:ext uri="{9D8B030D-6E8A-4147-A177-3AD203B41FA5}">
                      <a16:colId xmlns:a16="http://schemas.microsoft.com/office/drawing/2014/main" val="513781127"/>
                    </a:ext>
                  </a:extLst>
                </a:gridCol>
              </a:tblGrid>
              <a:tr h="456736">
                <a:tc>
                  <a:txBody>
                    <a:bodyPr/>
                    <a:lstStyle/>
                    <a:p>
                      <a:pPr marL="0" marR="0" algn="just">
                        <a:lnSpc>
                          <a:spcPct val="150000"/>
                        </a:lnSpc>
                        <a:spcBef>
                          <a:spcPts val="0"/>
                        </a:spcBef>
                        <a:spcAft>
                          <a:spcPts val="600"/>
                        </a:spcAft>
                      </a:pPr>
                      <a:r>
                        <a:rPr lang="en-GB" sz="2000" dirty="0">
                          <a:effectLst/>
                        </a:rPr>
                        <a:t>Use Case </a:t>
                      </a:r>
                      <a:endParaRPr lang="en-US" sz="2000" dirty="0">
                        <a:effectLst/>
                        <a:latin typeface="Times New Roman" panose="02020603050405020304" pitchFamily="18" charset="0"/>
                        <a:ea typeface="DengXian"/>
                        <a:cs typeface="Times New Roman" panose="02020603050405020304" pitchFamily="18" charset="0"/>
                      </a:endParaRPr>
                    </a:p>
                  </a:txBody>
                  <a:tcPr marL="113017" marR="113017" marT="0" marB="0" anchor="ctr"/>
                </a:tc>
                <a:tc>
                  <a:txBody>
                    <a:bodyPr/>
                    <a:lstStyle/>
                    <a:p>
                      <a:pPr marL="0" marR="0" algn="just">
                        <a:lnSpc>
                          <a:spcPct val="150000"/>
                        </a:lnSpc>
                        <a:spcBef>
                          <a:spcPts val="0"/>
                        </a:spcBef>
                        <a:spcAft>
                          <a:spcPts val="0"/>
                        </a:spcAft>
                      </a:pPr>
                      <a:r>
                        <a:rPr lang="en-GB" sz="2000">
                          <a:effectLst/>
                        </a:rPr>
                        <a:t>View identity</a:t>
                      </a:r>
                      <a:endParaRPr lang="en-US" sz="2000">
                        <a:effectLst/>
                        <a:latin typeface="Times New Roman" panose="02020603050405020304" pitchFamily="18" charset="0"/>
                        <a:ea typeface="DengXian"/>
                        <a:cs typeface="Times New Roman" panose="02020603050405020304" pitchFamily="18" charset="0"/>
                      </a:endParaRPr>
                    </a:p>
                  </a:txBody>
                  <a:tcPr marL="113017" marR="113017" marT="0" marB="0" anchor="ctr"/>
                </a:tc>
                <a:extLst>
                  <a:ext uri="{0D108BD9-81ED-4DB2-BD59-A6C34878D82A}">
                    <a16:rowId xmlns:a16="http://schemas.microsoft.com/office/drawing/2014/main" val="1454964632"/>
                  </a:ext>
                </a:extLst>
              </a:tr>
              <a:tr h="913472">
                <a:tc>
                  <a:txBody>
                    <a:bodyPr/>
                    <a:lstStyle/>
                    <a:p>
                      <a:pPr marL="0" marR="0" algn="just">
                        <a:lnSpc>
                          <a:spcPct val="150000"/>
                        </a:lnSpc>
                        <a:spcBef>
                          <a:spcPts val="0"/>
                        </a:spcBef>
                        <a:spcAft>
                          <a:spcPts val="600"/>
                        </a:spcAft>
                      </a:pPr>
                      <a:r>
                        <a:rPr lang="en-GB" sz="2000" b="0" dirty="0">
                          <a:effectLst/>
                        </a:rPr>
                        <a:t>Goal in Context</a:t>
                      </a:r>
                      <a:endParaRPr lang="en-US" sz="2000" b="0" dirty="0">
                        <a:effectLst/>
                        <a:latin typeface="Times New Roman" panose="02020603050405020304" pitchFamily="18" charset="0"/>
                        <a:ea typeface="DengXian"/>
                        <a:cs typeface="Times New Roman" panose="02020603050405020304" pitchFamily="18" charset="0"/>
                      </a:endParaRPr>
                    </a:p>
                  </a:txBody>
                  <a:tcPr marL="113017" marR="113017" marT="0" marB="0" anchor="ctr"/>
                </a:tc>
                <a:tc>
                  <a:txBody>
                    <a:bodyPr/>
                    <a:lstStyle/>
                    <a:p>
                      <a:pPr marL="0" marR="0" algn="just">
                        <a:lnSpc>
                          <a:spcPct val="150000"/>
                        </a:lnSpc>
                        <a:spcBef>
                          <a:spcPts val="0"/>
                        </a:spcBef>
                        <a:spcAft>
                          <a:spcPts val="0"/>
                        </a:spcAft>
                      </a:pPr>
                      <a:r>
                        <a:rPr lang="en-GB" sz="2000" b="0">
                          <a:effectLst/>
                        </a:rPr>
                        <a:t>Allow students to access see their own personal information and contact details</a:t>
                      </a:r>
                      <a:endParaRPr lang="en-US" sz="2000" b="0">
                        <a:effectLst/>
                        <a:latin typeface="Times New Roman" panose="02020603050405020304" pitchFamily="18" charset="0"/>
                        <a:ea typeface="DengXian"/>
                        <a:cs typeface="Times New Roman" panose="02020603050405020304" pitchFamily="18" charset="0"/>
                      </a:endParaRPr>
                    </a:p>
                  </a:txBody>
                  <a:tcPr marL="113017" marR="113017" marT="0" marB="0" anchor="ctr"/>
                </a:tc>
                <a:extLst>
                  <a:ext uri="{0D108BD9-81ED-4DB2-BD59-A6C34878D82A}">
                    <a16:rowId xmlns:a16="http://schemas.microsoft.com/office/drawing/2014/main" val="1833420494"/>
                  </a:ext>
                </a:extLst>
              </a:tr>
              <a:tr h="982674">
                <a:tc>
                  <a:txBody>
                    <a:bodyPr/>
                    <a:lstStyle/>
                    <a:p>
                      <a:pPr marL="0" marR="0" algn="just">
                        <a:lnSpc>
                          <a:spcPct val="150000"/>
                        </a:lnSpc>
                        <a:spcBef>
                          <a:spcPts val="0"/>
                        </a:spcBef>
                        <a:spcAft>
                          <a:spcPts val="600"/>
                        </a:spcAft>
                      </a:pPr>
                      <a:r>
                        <a:rPr lang="en-GB" sz="2000" b="0" dirty="0">
                          <a:effectLst/>
                        </a:rPr>
                        <a:t>Primary Actor</a:t>
                      </a:r>
                      <a:endParaRPr lang="en-US" sz="2000" b="0" dirty="0">
                        <a:effectLst/>
                      </a:endParaRPr>
                    </a:p>
                    <a:p>
                      <a:pPr marL="0" marR="0" algn="just">
                        <a:lnSpc>
                          <a:spcPct val="150000"/>
                        </a:lnSpc>
                        <a:spcBef>
                          <a:spcPts val="0"/>
                        </a:spcBef>
                        <a:spcAft>
                          <a:spcPts val="600"/>
                        </a:spcAft>
                      </a:pPr>
                      <a:r>
                        <a:rPr lang="en-GB" sz="2000" b="0" dirty="0">
                          <a:effectLst/>
                        </a:rPr>
                        <a:t>Secondary Actor</a:t>
                      </a:r>
                      <a:endParaRPr lang="en-US" sz="2000" b="0" dirty="0">
                        <a:effectLst/>
                        <a:latin typeface="Times New Roman" panose="02020603050405020304" pitchFamily="18" charset="0"/>
                        <a:ea typeface="DengXian"/>
                        <a:cs typeface="Times New Roman" panose="02020603050405020304" pitchFamily="18" charset="0"/>
                      </a:endParaRPr>
                    </a:p>
                  </a:txBody>
                  <a:tcPr marL="113017" marR="113017" marT="0" marB="0" anchor="ctr"/>
                </a:tc>
                <a:tc>
                  <a:txBody>
                    <a:bodyPr/>
                    <a:lstStyle/>
                    <a:p>
                      <a:pPr marL="0" marR="0" algn="just">
                        <a:lnSpc>
                          <a:spcPct val="150000"/>
                        </a:lnSpc>
                        <a:spcBef>
                          <a:spcPts val="0"/>
                        </a:spcBef>
                        <a:spcAft>
                          <a:spcPts val="0"/>
                        </a:spcAft>
                      </a:pPr>
                      <a:r>
                        <a:rPr lang="en-GB" sz="2000" b="0">
                          <a:effectLst/>
                        </a:rPr>
                        <a:t>Students</a:t>
                      </a:r>
                      <a:endParaRPr lang="en-US" sz="2000" b="0">
                        <a:effectLst/>
                      </a:endParaRPr>
                    </a:p>
                    <a:p>
                      <a:pPr marL="0" marR="0" algn="just">
                        <a:lnSpc>
                          <a:spcPct val="150000"/>
                        </a:lnSpc>
                        <a:spcBef>
                          <a:spcPts val="0"/>
                        </a:spcBef>
                        <a:spcAft>
                          <a:spcPts val="0"/>
                        </a:spcAft>
                      </a:pPr>
                      <a:r>
                        <a:rPr lang="en-GB" sz="2000" b="0">
                          <a:effectLst/>
                        </a:rPr>
                        <a:t>   -</a:t>
                      </a:r>
                      <a:endParaRPr lang="en-US" sz="2000" b="0">
                        <a:effectLst/>
                        <a:latin typeface="Times New Roman" panose="02020603050405020304" pitchFamily="18" charset="0"/>
                        <a:ea typeface="DengXian"/>
                        <a:cs typeface="Times New Roman" panose="02020603050405020304" pitchFamily="18" charset="0"/>
                      </a:endParaRPr>
                    </a:p>
                  </a:txBody>
                  <a:tcPr marL="113017" marR="113017" marT="0" marB="0" anchor="ctr"/>
                </a:tc>
                <a:extLst>
                  <a:ext uri="{0D108BD9-81ED-4DB2-BD59-A6C34878D82A}">
                    <a16:rowId xmlns:a16="http://schemas.microsoft.com/office/drawing/2014/main" val="1407506361"/>
                  </a:ext>
                </a:extLst>
              </a:tr>
              <a:tr h="456736">
                <a:tc gridSpan="2">
                  <a:txBody>
                    <a:bodyPr/>
                    <a:lstStyle/>
                    <a:p>
                      <a:pPr marL="0" marR="0" algn="just">
                        <a:lnSpc>
                          <a:spcPct val="150000"/>
                        </a:lnSpc>
                        <a:spcBef>
                          <a:spcPts val="0"/>
                        </a:spcBef>
                        <a:spcAft>
                          <a:spcPts val="600"/>
                        </a:spcAft>
                      </a:pPr>
                      <a:r>
                        <a:rPr lang="en-GB" sz="2000" b="0" dirty="0">
                          <a:effectLst/>
                        </a:rPr>
                        <a:t>Typical Course of Events</a:t>
                      </a:r>
                      <a:endParaRPr lang="en-US" sz="2000" b="0" dirty="0">
                        <a:effectLst/>
                        <a:latin typeface="Times New Roman" panose="02020603050405020304" pitchFamily="18" charset="0"/>
                        <a:ea typeface="DengXian"/>
                        <a:cs typeface="Times New Roman" panose="02020603050405020304" pitchFamily="18" charset="0"/>
                      </a:endParaRPr>
                    </a:p>
                  </a:txBody>
                  <a:tcPr marL="113017" marR="113017" marT="0" marB="0" anchor="ctr"/>
                </a:tc>
                <a:tc hMerge="1">
                  <a:txBody>
                    <a:bodyPr/>
                    <a:lstStyle/>
                    <a:p>
                      <a:endParaRPr lang="en-US"/>
                    </a:p>
                  </a:txBody>
                  <a:tcPr/>
                </a:tc>
                <a:extLst>
                  <a:ext uri="{0D108BD9-81ED-4DB2-BD59-A6C34878D82A}">
                    <a16:rowId xmlns:a16="http://schemas.microsoft.com/office/drawing/2014/main" val="3393838707"/>
                  </a:ext>
                </a:extLst>
              </a:tr>
              <a:tr h="456736">
                <a:tc>
                  <a:txBody>
                    <a:bodyPr/>
                    <a:lstStyle/>
                    <a:p>
                      <a:pPr marL="0" marR="0" algn="just">
                        <a:lnSpc>
                          <a:spcPct val="150000"/>
                        </a:lnSpc>
                        <a:spcBef>
                          <a:spcPts val="0"/>
                        </a:spcBef>
                        <a:spcAft>
                          <a:spcPts val="600"/>
                        </a:spcAft>
                      </a:pPr>
                      <a:r>
                        <a:rPr lang="en-GB" sz="2000" b="0" dirty="0">
                          <a:effectLst/>
                        </a:rPr>
                        <a:t>Actor Actions</a:t>
                      </a:r>
                      <a:endParaRPr lang="en-US" sz="2000" b="0" dirty="0">
                        <a:effectLst/>
                        <a:latin typeface="Times New Roman" panose="02020603050405020304" pitchFamily="18" charset="0"/>
                        <a:ea typeface="DengXian"/>
                        <a:cs typeface="Times New Roman" panose="02020603050405020304" pitchFamily="18" charset="0"/>
                      </a:endParaRPr>
                    </a:p>
                  </a:txBody>
                  <a:tcPr marL="113017" marR="113017" marT="0" marB="0" anchor="ctr"/>
                </a:tc>
                <a:tc>
                  <a:txBody>
                    <a:bodyPr/>
                    <a:lstStyle/>
                    <a:p>
                      <a:pPr marL="0" marR="0" algn="just">
                        <a:lnSpc>
                          <a:spcPct val="150000"/>
                        </a:lnSpc>
                        <a:spcBef>
                          <a:spcPts val="0"/>
                        </a:spcBef>
                        <a:spcAft>
                          <a:spcPts val="0"/>
                        </a:spcAft>
                      </a:pPr>
                      <a:r>
                        <a:rPr lang="en-GB" sz="2000" b="0" dirty="0">
                          <a:effectLst/>
                        </a:rPr>
                        <a:t>System Response</a:t>
                      </a:r>
                      <a:endParaRPr lang="en-US" sz="2000" b="0" dirty="0">
                        <a:effectLst/>
                        <a:latin typeface="Times New Roman" panose="02020603050405020304" pitchFamily="18" charset="0"/>
                        <a:ea typeface="DengXian"/>
                        <a:cs typeface="Times New Roman" panose="02020603050405020304" pitchFamily="18" charset="0"/>
                      </a:endParaRPr>
                    </a:p>
                  </a:txBody>
                  <a:tcPr marL="113017" marR="113017" marT="0" marB="0" anchor="ctr"/>
                </a:tc>
                <a:extLst>
                  <a:ext uri="{0D108BD9-81ED-4DB2-BD59-A6C34878D82A}">
                    <a16:rowId xmlns:a16="http://schemas.microsoft.com/office/drawing/2014/main" val="620819185"/>
                  </a:ext>
                </a:extLst>
              </a:tr>
              <a:tr h="1370207">
                <a:tc>
                  <a:txBody>
                    <a:bodyPr/>
                    <a:lstStyle/>
                    <a:p>
                      <a:pPr marL="342900" marR="0" lvl="0" indent="-342900" algn="just">
                        <a:lnSpc>
                          <a:spcPct val="150000"/>
                        </a:lnSpc>
                        <a:spcBef>
                          <a:spcPts val="0"/>
                        </a:spcBef>
                        <a:spcAft>
                          <a:spcPts val="600"/>
                        </a:spcAft>
                        <a:buFont typeface="+mj-lt"/>
                        <a:buAutoNum type="arabicPeriod"/>
                      </a:pPr>
                      <a:r>
                        <a:rPr lang="en-GB" sz="2000" b="0" dirty="0">
                          <a:effectLst/>
                        </a:rPr>
                        <a:t>Student has already accessed the home page and choose the personal information menu</a:t>
                      </a:r>
                      <a:endParaRPr lang="en-US" sz="2000" b="0" dirty="0">
                        <a:effectLst/>
                        <a:latin typeface="Times New Roman" panose="02020603050405020304" pitchFamily="18" charset="0"/>
                        <a:ea typeface="DengXian"/>
                        <a:cs typeface="Times New Roman" panose="02020603050405020304" pitchFamily="18" charset="0"/>
                      </a:endParaRPr>
                    </a:p>
                  </a:txBody>
                  <a:tcPr marL="113017" marR="113017" marT="0" marB="0" anchor="ctr"/>
                </a:tc>
                <a:tc>
                  <a:txBody>
                    <a:bodyPr/>
                    <a:lstStyle/>
                    <a:p>
                      <a:pPr marL="0" marR="0" algn="just">
                        <a:lnSpc>
                          <a:spcPct val="150000"/>
                        </a:lnSpc>
                        <a:spcBef>
                          <a:spcPts val="0"/>
                        </a:spcBef>
                        <a:spcAft>
                          <a:spcPts val="0"/>
                        </a:spcAft>
                      </a:pPr>
                      <a:r>
                        <a:rPr lang="en-GB" sz="2000" b="0" dirty="0">
                          <a:effectLst/>
                        </a:rPr>
                        <a:t>2. The system displays the personal information page</a:t>
                      </a:r>
                      <a:endParaRPr lang="en-US" sz="2000" b="0" dirty="0">
                        <a:effectLst/>
                        <a:latin typeface="Times New Roman" panose="02020603050405020304" pitchFamily="18" charset="0"/>
                        <a:ea typeface="DengXian"/>
                        <a:cs typeface="Times New Roman" panose="02020603050405020304" pitchFamily="18" charset="0"/>
                      </a:endParaRPr>
                    </a:p>
                  </a:txBody>
                  <a:tcPr marL="113017" marR="113017" marT="0" marB="0" anchor="ctr"/>
                </a:tc>
                <a:extLst>
                  <a:ext uri="{0D108BD9-81ED-4DB2-BD59-A6C34878D82A}">
                    <a16:rowId xmlns:a16="http://schemas.microsoft.com/office/drawing/2014/main" val="1352387116"/>
                  </a:ext>
                </a:extLst>
              </a:tr>
              <a:tr h="456736">
                <a:tc gridSpan="2">
                  <a:txBody>
                    <a:bodyPr/>
                    <a:lstStyle/>
                    <a:p>
                      <a:pPr marL="0" marR="0" algn="just">
                        <a:lnSpc>
                          <a:spcPct val="150000"/>
                        </a:lnSpc>
                        <a:spcBef>
                          <a:spcPts val="0"/>
                        </a:spcBef>
                        <a:spcAft>
                          <a:spcPts val="600"/>
                        </a:spcAft>
                      </a:pPr>
                      <a:r>
                        <a:rPr lang="en-GB" sz="2000" b="0" dirty="0">
                          <a:effectLst/>
                        </a:rPr>
                        <a:t>Alternative Course</a:t>
                      </a:r>
                      <a:endParaRPr lang="en-US" sz="2000" b="0" dirty="0">
                        <a:effectLst/>
                        <a:latin typeface="Times New Roman" panose="02020603050405020304" pitchFamily="18" charset="0"/>
                        <a:ea typeface="DengXian"/>
                        <a:cs typeface="Times New Roman" panose="02020603050405020304" pitchFamily="18" charset="0"/>
                      </a:endParaRPr>
                    </a:p>
                  </a:txBody>
                  <a:tcPr marL="113017" marR="113017" marT="0" marB="0" anchor="ctr"/>
                </a:tc>
                <a:tc hMerge="1">
                  <a:txBody>
                    <a:bodyPr/>
                    <a:lstStyle/>
                    <a:p>
                      <a:endParaRPr lang="en-US"/>
                    </a:p>
                  </a:txBody>
                  <a:tcPr/>
                </a:tc>
                <a:extLst>
                  <a:ext uri="{0D108BD9-81ED-4DB2-BD59-A6C34878D82A}">
                    <a16:rowId xmlns:a16="http://schemas.microsoft.com/office/drawing/2014/main" val="3303571651"/>
                  </a:ext>
                </a:extLst>
              </a:tr>
              <a:tr h="456736">
                <a:tc gridSpan="2">
                  <a:txBody>
                    <a:bodyPr/>
                    <a:lstStyle/>
                    <a:p>
                      <a:pPr marL="0" marR="0" algn="just">
                        <a:lnSpc>
                          <a:spcPct val="150000"/>
                        </a:lnSpc>
                        <a:spcBef>
                          <a:spcPts val="0"/>
                        </a:spcBef>
                        <a:spcAft>
                          <a:spcPts val="600"/>
                        </a:spcAft>
                      </a:pPr>
                      <a:r>
                        <a:rPr lang="en-GB" sz="2000" b="0" dirty="0">
                          <a:effectLst/>
                        </a:rPr>
                        <a:t>- </a:t>
                      </a:r>
                      <a:endParaRPr lang="en-US" sz="2000" b="0" dirty="0">
                        <a:effectLst/>
                        <a:latin typeface="Times New Roman" panose="02020603050405020304" pitchFamily="18" charset="0"/>
                        <a:ea typeface="DengXian"/>
                        <a:cs typeface="Times New Roman" panose="02020603050405020304" pitchFamily="18" charset="0"/>
                      </a:endParaRPr>
                    </a:p>
                  </a:txBody>
                  <a:tcPr marL="113017" marR="113017" marT="0" marB="0" anchor="ctr"/>
                </a:tc>
                <a:tc hMerge="1">
                  <a:txBody>
                    <a:bodyPr/>
                    <a:lstStyle/>
                    <a:p>
                      <a:endParaRPr lang="en-US"/>
                    </a:p>
                  </a:txBody>
                  <a:tcPr/>
                </a:tc>
                <a:extLst>
                  <a:ext uri="{0D108BD9-81ED-4DB2-BD59-A6C34878D82A}">
                    <a16:rowId xmlns:a16="http://schemas.microsoft.com/office/drawing/2014/main" val="2560712508"/>
                  </a:ext>
                </a:extLst>
              </a:tr>
            </a:tbl>
          </a:graphicData>
        </a:graphic>
      </p:graphicFrame>
    </p:spTree>
    <p:extLst>
      <p:ext uri="{BB962C8B-B14F-4D97-AF65-F5344CB8AC3E}">
        <p14:creationId xmlns:p14="http://schemas.microsoft.com/office/powerpoint/2010/main" val="2634972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2286000" cy="457200"/>
          </a:xfrm>
        </p:spPr>
        <p:txBody>
          <a:bodyPr anchor="ctr">
            <a:noAutofit/>
          </a:bodyPr>
          <a:lstStyle/>
          <a:p>
            <a:pPr algn="ctr"/>
            <a:r>
              <a:rPr lang="en-US" sz="2000" dirty="0" smtClean="0"/>
              <a:t>View teacher information</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276238696"/>
              </p:ext>
            </p:extLst>
          </p:nvPr>
        </p:nvGraphicFramePr>
        <p:xfrm>
          <a:off x="1230571" y="832513"/>
          <a:ext cx="10219807" cy="5836920"/>
        </p:xfrm>
        <a:graphic>
          <a:graphicData uri="http://schemas.openxmlformats.org/drawingml/2006/table">
            <a:tbl>
              <a:tblPr firstRow="1" firstCol="1" bandRow="1">
                <a:tableStyleId>{5202B0CA-FC54-4496-8BCA-5EF66A818D29}</a:tableStyleId>
              </a:tblPr>
              <a:tblGrid>
                <a:gridCol w="5110453">
                  <a:extLst>
                    <a:ext uri="{9D8B030D-6E8A-4147-A177-3AD203B41FA5}">
                      <a16:colId xmlns:a16="http://schemas.microsoft.com/office/drawing/2014/main" val="4034711872"/>
                    </a:ext>
                  </a:extLst>
                </a:gridCol>
                <a:gridCol w="5109354">
                  <a:extLst>
                    <a:ext uri="{9D8B030D-6E8A-4147-A177-3AD203B41FA5}">
                      <a16:colId xmlns:a16="http://schemas.microsoft.com/office/drawing/2014/main" val="754160395"/>
                    </a:ext>
                  </a:extLst>
                </a:gridCol>
              </a:tblGrid>
              <a:tr h="477269">
                <a:tc>
                  <a:txBody>
                    <a:bodyPr/>
                    <a:lstStyle/>
                    <a:p>
                      <a:pPr marL="0" marR="0" algn="just">
                        <a:lnSpc>
                          <a:spcPct val="150000"/>
                        </a:lnSpc>
                        <a:spcBef>
                          <a:spcPts val="0"/>
                        </a:spcBef>
                        <a:spcAft>
                          <a:spcPts val="600"/>
                        </a:spcAft>
                      </a:pPr>
                      <a:r>
                        <a:rPr lang="en-GB" sz="2100" dirty="0">
                          <a:effectLst/>
                        </a:rPr>
                        <a:t>Use Case </a:t>
                      </a:r>
                      <a:endParaRPr lang="en-US" sz="2100" dirty="0">
                        <a:effectLst/>
                        <a:latin typeface="Times New Roman" panose="02020603050405020304" pitchFamily="18" charset="0"/>
                        <a:ea typeface="DengXian"/>
                        <a:cs typeface="Times New Roman" panose="02020603050405020304" pitchFamily="18" charset="0"/>
                      </a:endParaRPr>
                    </a:p>
                  </a:txBody>
                  <a:tcPr marL="118669" marR="118669" marT="0" marB="0" anchor="ctr"/>
                </a:tc>
                <a:tc>
                  <a:txBody>
                    <a:bodyPr/>
                    <a:lstStyle/>
                    <a:p>
                      <a:pPr marL="0" marR="0" algn="just">
                        <a:lnSpc>
                          <a:spcPct val="150000"/>
                        </a:lnSpc>
                        <a:spcBef>
                          <a:spcPts val="0"/>
                        </a:spcBef>
                        <a:spcAft>
                          <a:spcPts val="0"/>
                        </a:spcAft>
                      </a:pPr>
                      <a:r>
                        <a:rPr lang="en-GB" sz="2100">
                          <a:effectLst/>
                        </a:rPr>
                        <a:t>View teacher information</a:t>
                      </a:r>
                      <a:endParaRPr lang="en-US" sz="2100">
                        <a:effectLst/>
                        <a:latin typeface="Times New Roman" panose="02020603050405020304" pitchFamily="18" charset="0"/>
                        <a:ea typeface="DengXian"/>
                        <a:cs typeface="Times New Roman" panose="02020603050405020304" pitchFamily="18" charset="0"/>
                      </a:endParaRPr>
                    </a:p>
                  </a:txBody>
                  <a:tcPr marL="118669" marR="118669" marT="0" marB="0" anchor="ctr"/>
                </a:tc>
                <a:extLst>
                  <a:ext uri="{0D108BD9-81ED-4DB2-BD59-A6C34878D82A}">
                    <a16:rowId xmlns:a16="http://schemas.microsoft.com/office/drawing/2014/main" val="2023972107"/>
                  </a:ext>
                </a:extLst>
              </a:tr>
              <a:tr h="954538">
                <a:tc>
                  <a:txBody>
                    <a:bodyPr/>
                    <a:lstStyle/>
                    <a:p>
                      <a:pPr marL="0" marR="0" algn="just">
                        <a:lnSpc>
                          <a:spcPct val="150000"/>
                        </a:lnSpc>
                        <a:spcBef>
                          <a:spcPts val="0"/>
                        </a:spcBef>
                        <a:spcAft>
                          <a:spcPts val="600"/>
                        </a:spcAft>
                      </a:pPr>
                      <a:r>
                        <a:rPr lang="en-GB" sz="2100" b="0" dirty="0">
                          <a:effectLst/>
                        </a:rPr>
                        <a:t>Goal in Context</a:t>
                      </a:r>
                      <a:endParaRPr lang="en-US" sz="2100" b="0" dirty="0">
                        <a:effectLst/>
                        <a:latin typeface="Times New Roman" panose="02020603050405020304" pitchFamily="18" charset="0"/>
                        <a:ea typeface="DengXian"/>
                        <a:cs typeface="Times New Roman" panose="02020603050405020304" pitchFamily="18" charset="0"/>
                      </a:endParaRPr>
                    </a:p>
                  </a:txBody>
                  <a:tcPr marL="118669" marR="118669" marT="0" marB="0" anchor="ctr"/>
                </a:tc>
                <a:tc>
                  <a:txBody>
                    <a:bodyPr/>
                    <a:lstStyle/>
                    <a:p>
                      <a:pPr marL="0" marR="0" algn="just">
                        <a:lnSpc>
                          <a:spcPct val="150000"/>
                        </a:lnSpc>
                        <a:spcBef>
                          <a:spcPts val="0"/>
                        </a:spcBef>
                        <a:spcAft>
                          <a:spcPts val="0"/>
                        </a:spcAft>
                      </a:pPr>
                      <a:r>
                        <a:rPr lang="en-GB" sz="2100" b="0">
                          <a:effectLst/>
                        </a:rPr>
                        <a:t>Allow students to access teacher information page</a:t>
                      </a:r>
                      <a:endParaRPr lang="en-US" sz="2100" b="0">
                        <a:effectLst/>
                        <a:latin typeface="Times New Roman" panose="02020603050405020304" pitchFamily="18" charset="0"/>
                        <a:ea typeface="DengXian"/>
                        <a:cs typeface="Times New Roman" panose="02020603050405020304" pitchFamily="18" charset="0"/>
                      </a:endParaRPr>
                    </a:p>
                  </a:txBody>
                  <a:tcPr marL="118669" marR="118669" marT="0" marB="0" anchor="ctr"/>
                </a:tc>
                <a:extLst>
                  <a:ext uri="{0D108BD9-81ED-4DB2-BD59-A6C34878D82A}">
                    <a16:rowId xmlns:a16="http://schemas.microsoft.com/office/drawing/2014/main" val="2250184254"/>
                  </a:ext>
                </a:extLst>
              </a:tr>
              <a:tr h="1026852">
                <a:tc>
                  <a:txBody>
                    <a:bodyPr/>
                    <a:lstStyle/>
                    <a:p>
                      <a:pPr marL="0" marR="0" algn="just">
                        <a:lnSpc>
                          <a:spcPct val="150000"/>
                        </a:lnSpc>
                        <a:spcBef>
                          <a:spcPts val="0"/>
                        </a:spcBef>
                        <a:spcAft>
                          <a:spcPts val="600"/>
                        </a:spcAft>
                      </a:pPr>
                      <a:r>
                        <a:rPr lang="en-GB" sz="2100" b="0" dirty="0">
                          <a:effectLst/>
                        </a:rPr>
                        <a:t>Primary Actor</a:t>
                      </a:r>
                      <a:endParaRPr lang="en-US" sz="2100" b="0" dirty="0">
                        <a:effectLst/>
                      </a:endParaRPr>
                    </a:p>
                    <a:p>
                      <a:pPr marL="0" marR="0" algn="just">
                        <a:lnSpc>
                          <a:spcPct val="150000"/>
                        </a:lnSpc>
                        <a:spcBef>
                          <a:spcPts val="0"/>
                        </a:spcBef>
                        <a:spcAft>
                          <a:spcPts val="600"/>
                        </a:spcAft>
                      </a:pPr>
                      <a:r>
                        <a:rPr lang="en-GB" sz="2100" b="0" dirty="0">
                          <a:effectLst/>
                        </a:rPr>
                        <a:t>Secondary Actor</a:t>
                      </a:r>
                      <a:endParaRPr lang="en-US" sz="2100" b="0" dirty="0">
                        <a:effectLst/>
                        <a:latin typeface="Times New Roman" panose="02020603050405020304" pitchFamily="18" charset="0"/>
                        <a:ea typeface="DengXian"/>
                        <a:cs typeface="Times New Roman" panose="02020603050405020304" pitchFamily="18" charset="0"/>
                      </a:endParaRPr>
                    </a:p>
                  </a:txBody>
                  <a:tcPr marL="118669" marR="118669" marT="0" marB="0" anchor="ctr"/>
                </a:tc>
                <a:tc>
                  <a:txBody>
                    <a:bodyPr/>
                    <a:lstStyle/>
                    <a:p>
                      <a:pPr marL="0" marR="0" algn="just">
                        <a:lnSpc>
                          <a:spcPct val="150000"/>
                        </a:lnSpc>
                        <a:spcBef>
                          <a:spcPts val="0"/>
                        </a:spcBef>
                        <a:spcAft>
                          <a:spcPts val="0"/>
                        </a:spcAft>
                      </a:pPr>
                      <a:r>
                        <a:rPr lang="en-GB" sz="2100" b="0">
                          <a:effectLst/>
                        </a:rPr>
                        <a:t>Students</a:t>
                      </a:r>
                      <a:endParaRPr lang="en-US" sz="2100" b="0">
                        <a:effectLst/>
                      </a:endParaRPr>
                    </a:p>
                    <a:p>
                      <a:pPr marL="0" marR="0" algn="just">
                        <a:lnSpc>
                          <a:spcPct val="150000"/>
                        </a:lnSpc>
                        <a:spcBef>
                          <a:spcPts val="0"/>
                        </a:spcBef>
                        <a:spcAft>
                          <a:spcPts val="0"/>
                        </a:spcAft>
                      </a:pPr>
                      <a:r>
                        <a:rPr lang="en-GB" sz="2100" b="0">
                          <a:effectLst/>
                        </a:rPr>
                        <a:t>   -</a:t>
                      </a:r>
                      <a:endParaRPr lang="en-US" sz="2100" b="0">
                        <a:effectLst/>
                        <a:latin typeface="Times New Roman" panose="02020603050405020304" pitchFamily="18" charset="0"/>
                        <a:ea typeface="DengXian"/>
                        <a:cs typeface="Times New Roman" panose="02020603050405020304" pitchFamily="18" charset="0"/>
                      </a:endParaRPr>
                    </a:p>
                  </a:txBody>
                  <a:tcPr marL="118669" marR="118669" marT="0" marB="0" anchor="ctr"/>
                </a:tc>
                <a:extLst>
                  <a:ext uri="{0D108BD9-81ED-4DB2-BD59-A6C34878D82A}">
                    <a16:rowId xmlns:a16="http://schemas.microsoft.com/office/drawing/2014/main" val="3951861529"/>
                  </a:ext>
                </a:extLst>
              </a:tr>
              <a:tr h="477269">
                <a:tc gridSpan="2">
                  <a:txBody>
                    <a:bodyPr/>
                    <a:lstStyle/>
                    <a:p>
                      <a:pPr marL="0" marR="0" algn="just">
                        <a:lnSpc>
                          <a:spcPct val="150000"/>
                        </a:lnSpc>
                        <a:spcBef>
                          <a:spcPts val="0"/>
                        </a:spcBef>
                        <a:spcAft>
                          <a:spcPts val="600"/>
                        </a:spcAft>
                      </a:pPr>
                      <a:r>
                        <a:rPr lang="en-GB" sz="2100" b="0" dirty="0">
                          <a:effectLst/>
                        </a:rPr>
                        <a:t>Typical Course of Events</a:t>
                      </a:r>
                      <a:endParaRPr lang="en-US" sz="2100" b="0" dirty="0">
                        <a:effectLst/>
                        <a:latin typeface="Times New Roman" panose="02020603050405020304" pitchFamily="18" charset="0"/>
                        <a:ea typeface="DengXian"/>
                        <a:cs typeface="Times New Roman" panose="02020603050405020304" pitchFamily="18" charset="0"/>
                      </a:endParaRPr>
                    </a:p>
                  </a:txBody>
                  <a:tcPr marL="118669" marR="118669" marT="0" marB="0" anchor="ctr"/>
                </a:tc>
                <a:tc hMerge="1">
                  <a:txBody>
                    <a:bodyPr/>
                    <a:lstStyle/>
                    <a:p>
                      <a:endParaRPr lang="en-US"/>
                    </a:p>
                  </a:txBody>
                  <a:tcPr/>
                </a:tc>
                <a:extLst>
                  <a:ext uri="{0D108BD9-81ED-4DB2-BD59-A6C34878D82A}">
                    <a16:rowId xmlns:a16="http://schemas.microsoft.com/office/drawing/2014/main" val="2104395269"/>
                  </a:ext>
                </a:extLst>
              </a:tr>
              <a:tr h="477269">
                <a:tc>
                  <a:txBody>
                    <a:bodyPr/>
                    <a:lstStyle/>
                    <a:p>
                      <a:pPr marL="0" marR="0" algn="just">
                        <a:lnSpc>
                          <a:spcPct val="150000"/>
                        </a:lnSpc>
                        <a:spcBef>
                          <a:spcPts val="0"/>
                        </a:spcBef>
                        <a:spcAft>
                          <a:spcPts val="600"/>
                        </a:spcAft>
                      </a:pPr>
                      <a:r>
                        <a:rPr lang="en-GB" sz="2100" b="0" dirty="0">
                          <a:effectLst/>
                        </a:rPr>
                        <a:t>Actor Actions</a:t>
                      </a:r>
                      <a:endParaRPr lang="en-US" sz="2100" b="0" dirty="0">
                        <a:effectLst/>
                        <a:latin typeface="Times New Roman" panose="02020603050405020304" pitchFamily="18" charset="0"/>
                        <a:ea typeface="DengXian"/>
                        <a:cs typeface="Times New Roman" panose="02020603050405020304" pitchFamily="18" charset="0"/>
                      </a:endParaRPr>
                    </a:p>
                  </a:txBody>
                  <a:tcPr marL="118669" marR="118669" marT="0" marB="0" anchor="ctr"/>
                </a:tc>
                <a:tc>
                  <a:txBody>
                    <a:bodyPr/>
                    <a:lstStyle/>
                    <a:p>
                      <a:pPr marL="0" marR="0" algn="just">
                        <a:lnSpc>
                          <a:spcPct val="150000"/>
                        </a:lnSpc>
                        <a:spcBef>
                          <a:spcPts val="0"/>
                        </a:spcBef>
                        <a:spcAft>
                          <a:spcPts val="0"/>
                        </a:spcAft>
                      </a:pPr>
                      <a:r>
                        <a:rPr lang="en-GB" sz="2100" b="0">
                          <a:effectLst/>
                        </a:rPr>
                        <a:t>System Response</a:t>
                      </a:r>
                      <a:endParaRPr lang="en-US" sz="2100" b="0">
                        <a:effectLst/>
                        <a:latin typeface="Times New Roman" panose="02020603050405020304" pitchFamily="18" charset="0"/>
                        <a:ea typeface="DengXian"/>
                        <a:cs typeface="Times New Roman" panose="02020603050405020304" pitchFamily="18" charset="0"/>
                      </a:endParaRPr>
                    </a:p>
                  </a:txBody>
                  <a:tcPr marL="118669" marR="118669" marT="0" marB="0" anchor="ctr"/>
                </a:tc>
                <a:extLst>
                  <a:ext uri="{0D108BD9-81ED-4DB2-BD59-A6C34878D82A}">
                    <a16:rowId xmlns:a16="http://schemas.microsoft.com/office/drawing/2014/main" val="1692886353"/>
                  </a:ext>
                </a:extLst>
              </a:tr>
              <a:tr h="1431807">
                <a:tc>
                  <a:txBody>
                    <a:bodyPr/>
                    <a:lstStyle/>
                    <a:p>
                      <a:pPr marL="0" marR="0" algn="just">
                        <a:lnSpc>
                          <a:spcPct val="150000"/>
                        </a:lnSpc>
                        <a:spcBef>
                          <a:spcPts val="0"/>
                        </a:spcBef>
                        <a:spcAft>
                          <a:spcPts val="600"/>
                        </a:spcAft>
                      </a:pPr>
                      <a:r>
                        <a:rPr lang="en-GB" sz="2100" b="0" dirty="0">
                          <a:effectLst/>
                        </a:rPr>
                        <a:t>1. Student has already accessed the home page and choose the teacher information menu</a:t>
                      </a:r>
                      <a:endParaRPr lang="en-US" sz="2100" b="0" dirty="0">
                        <a:effectLst/>
                        <a:latin typeface="Times New Roman" panose="02020603050405020304" pitchFamily="18" charset="0"/>
                        <a:ea typeface="DengXian"/>
                        <a:cs typeface="Times New Roman" panose="02020603050405020304" pitchFamily="18" charset="0"/>
                      </a:endParaRPr>
                    </a:p>
                  </a:txBody>
                  <a:tcPr marL="118669" marR="118669" marT="0" marB="0" anchor="ctr"/>
                </a:tc>
                <a:tc>
                  <a:txBody>
                    <a:bodyPr/>
                    <a:lstStyle/>
                    <a:p>
                      <a:pPr marL="0" marR="0" algn="just">
                        <a:lnSpc>
                          <a:spcPct val="150000"/>
                        </a:lnSpc>
                        <a:spcBef>
                          <a:spcPts val="0"/>
                        </a:spcBef>
                        <a:spcAft>
                          <a:spcPts val="0"/>
                        </a:spcAft>
                      </a:pPr>
                      <a:r>
                        <a:rPr lang="en-GB" sz="2100" b="0" dirty="0">
                          <a:effectLst/>
                        </a:rPr>
                        <a:t>2. The system displays the teacher information page</a:t>
                      </a:r>
                      <a:endParaRPr lang="en-US" sz="2100" b="0" dirty="0">
                        <a:effectLst/>
                        <a:latin typeface="Times New Roman" panose="02020603050405020304" pitchFamily="18" charset="0"/>
                        <a:ea typeface="DengXian"/>
                        <a:cs typeface="Times New Roman" panose="02020603050405020304" pitchFamily="18" charset="0"/>
                      </a:endParaRPr>
                    </a:p>
                  </a:txBody>
                  <a:tcPr marL="118669" marR="118669" marT="0" marB="0" anchor="ctr"/>
                </a:tc>
                <a:extLst>
                  <a:ext uri="{0D108BD9-81ED-4DB2-BD59-A6C34878D82A}">
                    <a16:rowId xmlns:a16="http://schemas.microsoft.com/office/drawing/2014/main" val="3048033882"/>
                  </a:ext>
                </a:extLst>
              </a:tr>
              <a:tr h="477269">
                <a:tc gridSpan="2">
                  <a:txBody>
                    <a:bodyPr/>
                    <a:lstStyle/>
                    <a:p>
                      <a:pPr marL="0" marR="0" algn="just">
                        <a:lnSpc>
                          <a:spcPct val="150000"/>
                        </a:lnSpc>
                        <a:spcBef>
                          <a:spcPts val="0"/>
                        </a:spcBef>
                        <a:spcAft>
                          <a:spcPts val="600"/>
                        </a:spcAft>
                      </a:pPr>
                      <a:r>
                        <a:rPr lang="en-GB" sz="2100" b="0" dirty="0">
                          <a:effectLst/>
                        </a:rPr>
                        <a:t>Alternative Course</a:t>
                      </a:r>
                      <a:endParaRPr lang="en-US" sz="2100" b="0" dirty="0">
                        <a:effectLst/>
                        <a:latin typeface="Times New Roman" panose="02020603050405020304" pitchFamily="18" charset="0"/>
                        <a:ea typeface="DengXian"/>
                        <a:cs typeface="Times New Roman" panose="02020603050405020304" pitchFamily="18" charset="0"/>
                      </a:endParaRPr>
                    </a:p>
                  </a:txBody>
                  <a:tcPr marL="118669" marR="118669" marT="0" marB="0" anchor="ctr"/>
                </a:tc>
                <a:tc hMerge="1">
                  <a:txBody>
                    <a:bodyPr/>
                    <a:lstStyle/>
                    <a:p>
                      <a:endParaRPr lang="en-US"/>
                    </a:p>
                  </a:txBody>
                  <a:tcPr/>
                </a:tc>
                <a:extLst>
                  <a:ext uri="{0D108BD9-81ED-4DB2-BD59-A6C34878D82A}">
                    <a16:rowId xmlns:a16="http://schemas.microsoft.com/office/drawing/2014/main" val="563033197"/>
                  </a:ext>
                </a:extLst>
              </a:tr>
              <a:tr h="477269">
                <a:tc gridSpan="2">
                  <a:txBody>
                    <a:bodyPr/>
                    <a:lstStyle/>
                    <a:p>
                      <a:pPr marL="0" marR="0" algn="just">
                        <a:lnSpc>
                          <a:spcPct val="150000"/>
                        </a:lnSpc>
                        <a:spcBef>
                          <a:spcPts val="0"/>
                        </a:spcBef>
                        <a:spcAft>
                          <a:spcPts val="600"/>
                        </a:spcAft>
                      </a:pPr>
                      <a:r>
                        <a:rPr lang="en-GB" sz="2100" b="0" dirty="0">
                          <a:effectLst/>
                        </a:rPr>
                        <a:t>- </a:t>
                      </a:r>
                      <a:endParaRPr lang="en-US" sz="2100" b="0" dirty="0">
                        <a:effectLst/>
                        <a:latin typeface="Times New Roman" panose="02020603050405020304" pitchFamily="18" charset="0"/>
                        <a:ea typeface="DengXian"/>
                        <a:cs typeface="Times New Roman" panose="02020603050405020304" pitchFamily="18" charset="0"/>
                      </a:endParaRPr>
                    </a:p>
                  </a:txBody>
                  <a:tcPr marL="118669" marR="118669" marT="0" marB="0" anchor="ctr"/>
                </a:tc>
                <a:tc hMerge="1">
                  <a:txBody>
                    <a:bodyPr/>
                    <a:lstStyle/>
                    <a:p>
                      <a:endParaRPr lang="en-US"/>
                    </a:p>
                  </a:txBody>
                  <a:tcPr/>
                </a:tc>
                <a:extLst>
                  <a:ext uri="{0D108BD9-81ED-4DB2-BD59-A6C34878D82A}">
                    <a16:rowId xmlns:a16="http://schemas.microsoft.com/office/drawing/2014/main" val="943552879"/>
                  </a:ext>
                </a:extLst>
              </a:tr>
            </a:tbl>
          </a:graphicData>
        </a:graphic>
      </p:graphicFrame>
    </p:spTree>
    <p:extLst>
      <p:ext uri="{BB962C8B-B14F-4D97-AF65-F5344CB8AC3E}">
        <p14:creationId xmlns:p14="http://schemas.microsoft.com/office/powerpoint/2010/main" val="4183757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1828800" cy="457200"/>
          </a:xfrm>
        </p:spPr>
        <p:txBody>
          <a:bodyPr anchor="ctr">
            <a:noAutofit/>
          </a:bodyPr>
          <a:lstStyle/>
          <a:p>
            <a:pPr algn="ctr"/>
            <a:r>
              <a:rPr lang="en-US" sz="2000" dirty="0" smtClean="0"/>
              <a:t>View schedule</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891124572"/>
              </p:ext>
            </p:extLst>
          </p:nvPr>
        </p:nvGraphicFramePr>
        <p:xfrm>
          <a:off x="1254011" y="969174"/>
          <a:ext cx="10172928" cy="5374100"/>
        </p:xfrm>
        <a:graphic>
          <a:graphicData uri="http://schemas.openxmlformats.org/drawingml/2006/table">
            <a:tbl>
              <a:tblPr firstRow="1" firstCol="1" bandRow="1">
                <a:tableStyleId>{5202B0CA-FC54-4496-8BCA-5EF66A818D29}</a:tableStyleId>
              </a:tblPr>
              <a:tblGrid>
                <a:gridCol w="5087011">
                  <a:extLst>
                    <a:ext uri="{9D8B030D-6E8A-4147-A177-3AD203B41FA5}">
                      <a16:colId xmlns:a16="http://schemas.microsoft.com/office/drawing/2014/main" val="826509675"/>
                    </a:ext>
                  </a:extLst>
                </a:gridCol>
                <a:gridCol w="5085917">
                  <a:extLst>
                    <a:ext uri="{9D8B030D-6E8A-4147-A177-3AD203B41FA5}">
                      <a16:colId xmlns:a16="http://schemas.microsoft.com/office/drawing/2014/main" val="1635879078"/>
                    </a:ext>
                  </a:extLst>
                </a:gridCol>
              </a:tblGrid>
              <a:tr h="472498">
                <a:tc>
                  <a:txBody>
                    <a:bodyPr/>
                    <a:lstStyle/>
                    <a:p>
                      <a:pPr marL="0" marR="0" algn="just">
                        <a:lnSpc>
                          <a:spcPct val="150000"/>
                        </a:lnSpc>
                        <a:spcBef>
                          <a:spcPts val="0"/>
                        </a:spcBef>
                        <a:spcAft>
                          <a:spcPts val="600"/>
                        </a:spcAft>
                      </a:pPr>
                      <a:r>
                        <a:rPr lang="en-GB" sz="2100" dirty="0">
                          <a:effectLst/>
                        </a:rPr>
                        <a:t>Use Case </a:t>
                      </a:r>
                      <a:endParaRPr lang="en-US" sz="2100" dirty="0">
                        <a:effectLst/>
                        <a:latin typeface="Times New Roman" panose="02020603050405020304" pitchFamily="18" charset="0"/>
                        <a:ea typeface="DengXian"/>
                        <a:cs typeface="Times New Roman" panose="02020603050405020304" pitchFamily="18" charset="0"/>
                      </a:endParaRPr>
                    </a:p>
                  </a:txBody>
                  <a:tcPr marL="118125" marR="118125" marT="0" marB="0" anchor="ctr"/>
                </a:tc>
                <a:tc>
                  <a:txBody>
                    <a:bodyPr/>
                    <a:lstStyle/>
                    <a:p>
                      <a:pPr marL="0" marR="0" algn="just">
                        <a:lnSpc>
                          <a:spcPct val="150000"/>
                        </a:lnSpc>
                        <a:spcBef>
                          <a:spcPts val="0"/>
                        </a:spcBef>
                        <a:spcAft>
                          <a:spcPts val="0"/>
                        </a:spcAft>
                      </a:pPr>
                      <a:r>
                        <a:rPr lang="en-GB" sz="2100">
                          <a:effectLst/>
                        </a:rPr>
                        <a:t>View schedule</a:t>
                      </a:r>
                      <a:endParaRPr lang="en-US" sz="2100">
                        <a:effectLst/>
                        <a:latin typeface="Times New Roman" panose="02020603050405020304" pitchFamily="18" charset="0"/>
                        <a:ea typeface="DengXian"/>
                        <a:cs typeface="Times New Roman" panose="02020603050405020304" pitchFamily="18" charset="0"/>
                      </a:endParaRPr>
                    </a:p>
                  </a:txBody>
                  <a:tcPr marL="118125" marR="118125" marT="0" marB="0" anchor="ctr"/>
                </a:tc>
                <a:extLst>
                  <a:ext uri="{0D108BD9-81ED-4DB2-BD59-A6C34878D82A}">
                    <a16:rowId xmlns:a16="http://schemas.microsoft.com/office/drawing/2014/main" val="3179282217"/>
                  </a:ext>
                </a:extLst>
              </a:tr>
              <a:tr h="472498">
                <a:tc>
                  <a:txBody>
                    <a:bodyPr/>
                    <a:lstStyle/>
                    <a:p>
                      <a:pPr marL="0" marR="0" algn="just">
                        <a:lnSpc>
                          <a:spcPct val="150000"/>
                        </a:lnSpc>
                        <a:spcBef>
                          <a:spcPts val="0"/>
                        </a:spcBef>
                        <a:spcAft>
                          <a:spcPts val="600"/>
                        </a:spcAft>
                      </a:pPr>
                      <a:r>
                        <a:rPr lang="en-GB" sz="2100" b="0" dirty="0">
                          <a:effectLst/>
                        </a:rPr>
                        <a:t>Goal in Context</a:t>
                      </a:r>
                      <a:endParaRPr lang="en-US" sz="2100" b="0" dirty="0">
                        <a:effectLst/>
                        <a:latin typeface="Times New Roman" panose="02020603050405020304" pitchFamily="18" charset="0"/>
                        <a:ea typeface="DengXian"/>
                        <a:cs typeface="Times New Roman" panose="02020603050405020304" pitchFamily="18" charset="0"/>
                      </a:endParaRPr>
                    </a:p>
                  </a:txBody>
                  <a:tcPr marL="118125" marR="118125" marT="0" marB="0" anchor="ctr"/>
                </a:tc>
                <a:tc>
                  <a:txBody>
                    <a:bodyPr/>
                    <a:lstStyle/>
                    <a:p>
                      <a:pPr marL="0" marR="0" algn="just">
                        <a:lnSpc>
                          <a:spcPct val="150000"/>
                        </a:lnSpc>
                        <a:spcBef>
                          <a:spcPts val="0"/>
                        </a:spcBef>
                        <a:spcAft>
                          <a:spcPts val="0"/>
                        </a:spcAft>
                      </a:pPr>
                      <a:r>
                        <a:rPr lang="en-GB" sz="2100" b="0">
                          <a:effectLst/>
                        </a:rPr>
                        <a:t>Allow students to access schedule page</a:t>
                      </a:r>
                      <a:endParaRPr lang="en-US" sz="2100" b="0">
                        <a:effectLst/>
                        <a:latin typeface="Times New Roman" panose="02020603050405020304" pitchFamily="18" charset="0"/>
                        <a:ea typeface="DengXian"/>
                        <a:cs typeface="Times New Roman" panose="02020603050405020304" pitchFamily="18" charset="0"/>
                      </a:endParaRPr>
                    </a:p>
                  </a:txBody>
                  <a:tcPr marL="118125" marR="118125" marT="0" marB="0" anchor="ctr"/>
                </a:tc>
                <a:extLst>
                  <a:ext uri="{0D108BD9-81ED-4DB2-BD59-A6C34878D82A}">
                    <a16:rowId xmlns:a16="http://schemas.microsoft.com/office/drawing/2014/main" val="4026199513"/>
                  </a:ext>
                </a:extLst>
              </a:tr>
              <a:tr h="1076246">
                <a:tc>
                  <a:txBody>
                    <a:bodyPr/>
                    <a:lstStyle/>
                    <a:p>
                      <a:pPr marL="0" marR="0" algn="just">
                        <a:lnSpc>
                          <a:spcPct val="150000"/>
                        </a:lnSpc>
                        <a:spcBef>
                          <a:spcPts val="0"/>
                        </a:spcBef>
                        <a:spcAft>
                          <a:spcPts val="600"/>
                        </a:spcAft>
                      </a:pPr>
                      <a:r>
                        <a:rPr lang="en-GB" sz="2100" b="0" dirty="0">
                          <a:effectLst/>
                        </a:rPr>
                        <a:t>Primary Actor</a:t>
                      </a:r>
                      <a:endParaRPr lang="en-US" sz="2100" b="0" dirty="0">
                        <a:effectLst/>
                      </a:endParaRPr>
                    </a:p>
                    <a:p>
                      <a:pPr marL="0" marR="0" algn="just">
                        <a:lnSpc>
                          <a:spcPct val="150000"/>
                        </a:lnSpc>
                        <a:spcBef>
                          <a:spcPts val="0"/>
                        </a:spcBef>
                        <a:spcAft>
                          <a:spcPts val="600"/>
                        </a:spcAft>
                      </a:pPr>
                      <a:r>
                        <a:rPr lang="en-GB" sz="2100" b="0" dirty="0">
                          <a:effectLst/>
                        </a:rPr>
                        <a:t>Secondary Actor</a:t>
                      </a:r>
                      <a:endParaRPr lang="en-US" sz="2100" b="0" dirty="0">
                        <a:effectLst/>
                        <a:latin typeface="Times New Roman" panose="02020603050405020304" pitchFamily="18" charset="0"/>
                        <a:ea typeface="DengXian"/>
                        <a:cs typeface="Times New Roman" panose="02020603050405020304" pitchFamily="18" charset="0"/>
                      </a:endParaRPr>
                    </a:p>
                  </a:txBody>
                  <a:tcPr marL="118125" marR="118125" marT="0" marB="0" anchor="ctr"/>
                </a:tc>
                <a:tc>
                  <a:txBody>
                    <a:bodyPr/>
                    <a:lstStyle/>
                    <a:p>
                      <a:pPr marL="0" marR="0" algn="just">
                        <a:lnSpc>
                          <a:spcPct val="150000"/>
                        </a:lnSpc>
                        <a:spcBef>
                          <a:spcPts val="0"/>
                        </a:spcBef>
                        <a:spcAft>
                          <a:spcPts val="0"/>
                        </a:spcAft>
                      </a:pPr>
                      <a:r>
                        <a:rPr lang="en-GB" sz="2100" b="0">
                          <a:effectLst/>
                        </a:rPr>
                        <a:t>Students</a:t>
                      </a:r>
                      <a:endParaRPr lang="en-US" sz="2100" b="0">
                        <a:effectLst/>
                      </a:endParaRPr>
                    </a:p>
                    <a:p>
                      <a:pPr marL="0" marR="0" algn="just">
                        <a:lnSpc>
                          <a:spcPct val="150000"/>
                        </a:lnSpc>
                        <a:spcBef>
                          <a:spcPts val="0"/>
                        </a:spcBef>
                        <a:spcAft>
                          <a:spcPts val="0"/>
                        </a:spcAft>
                      </a:pPr>
                      <a:r>
                        <a:rPr lang="en-GB" sz="2100" b="0">
                          <a:effectLst/>
                        </a:rPr>
                        <a:t>   -</a:t>
                      </a:r>
                      <a:endParaRPr lang="en-US" sz="2100" b="0">
                        <a:effectLst/>
                        <a:latin typeface="Times New Roman" panose="02020603050405020304" pitchFamily="18" charset="0"/>
                        <a:ea typeface="DengXian"/>
                        <a:cs typeface="Times New Roman" panose="02020603050405020304" pitchFamily="18" charset="0"/>
                      </a:endParaRPr>
                    </a:p>
                  </a:txBody>
                  <a:tcPr marL="118125" marR="118125" marT="0" marB="0" anchor="ctr"/>
                </a:tc>
                <a:extLst>
                  <a:ext uri="{0D108BD9-81ED-4DB2-BD59-A6C34878D82A}">
                    <a16:rowId xmlns:a16="http://schemas.microsoft.com/office/drawing/2014/main" val="2280543698"/>
                  </a:ext>
                </a:extLst>
              </a:tr>
              <a:tr h="472498">
                <a:tc gridSpan="2">
                  <a:txBody>
                    <a:bodyPr/>
                    <a:lstStyle/>
                    <a:p>
                      <a:pPr marL="0" marR="0" algn="just">
                        <a:lnSpc>
                          <a:spcPct val="150000"/>
                        </a:lnSpc>
                        <a:spcBef>
                          <a:spcPts val="0"/>
                        </a:spcBef>
                        <a:spcAft>
                          <a:spcPts val="600"/>
                        </a:spcAft>
                      </a:pPr>
                      <a:r>
                        <a:rPr lang="en-GB" sz="2100" b="0" dirty="0">
                          <a:effectLst/>
                        </a:rPr>
                        <a:t>Typical Course of Events</a:t>
                      </a:r>
                      <a:endParaRPr lang="en-US" sz="2100" b="0" dirty="0">
                        <a:effectLst/>
                        <a:latin typeface="Times New Roman" panose="02020603050405020304" pitchFamily="18" charset="0"/>
                        <a:ea typeface="DengXian"/>
                        <a:cs typeface="Times New Roman" panose="02020603050405020304" pitchFamily="18" charset="0"/>
                      </a:endParaRPr>
                    </a:p>
                  </a:txBody>
                  <a:tcPr marL="118125" marR="118125" marT="0" marB="0" anchor="ctr"/>
                </a:tc>
                <a:tc hMerge="1">
                  <a:txBody>
                    <a:bodyPr/>
                    <a:lstStyle/>
                    <a:p>
                      <a:endParaRPr lang="en-US"/>
                    </a:p>
                  </a:txBody>
                  <a:tcPr/>
                </a:tc>
                <a:extLst>
                  <a:ext uri="{0D108BD9-81ED-4DB2-BD59-A6C34878D82A}">
                    <a16:rowId xmlns:a16="http://schemas.microsoft.com/office/drawing/2014/main" val="2498054445"/>
                  </a:ext>
                </a:extLst>
              </a:tr>
              <a:tr h="472498">
                <a:tc>
                  <a:txBody>
                    <a:bodyPr/>
                    <a:lstStyle/>
                    <a:p>
                      <a:pPr marL="0" marR="0" algn="just">
                        <a:lnSpc>
                          <a:spcPct val="150000"/>
                        </a:lnSpc>
                        <a:spcBef>
                          <a:spcPts val="0"/>
                        </a:spcBef>
                        <a:spcAft>
                          <a:spcPts val="600"/>
                        </a:spcAft>
                      </a:pPr>
                      <a:r>
                        <a:rPr lang="en-GB" sz="2100" b="0" dirty="0">
                          <a:effectLst/>
                        </a:rPr>
                        <a:t>Actor Actions</a:t>
                      </a:r>
                      <a:endParaRPr lang="en-US" sz="2100" b="0" dirty="0">
                        <a:effectLst/>
                        <a:latin typeface="Times New Roman" panose="02020603050405020304" pitchFamily="18" charset="0"/>
                        <a:ea typeface="DengXian"/>
                        <a:cs typeface="Times New Roman" panose="02020603050405020304" pitchFamily="18" charset="0"/>
                      </a:endParaRPr>
                    </a:p>
                  </a:txBody>
                  <a:tcPr marL="118125" marR="118125" marT="0" marB="0" anchor="ctr"/>
                </a:tc>
                <a:tc>
                  <a:txBody>
                    <a:bodyPr/>
                    <a:lstStyle/>
                    <a:p>
                      <a:pPr marL="0" marR="0" algn="just">
                        <a:lnSpc>
                          <a:spcPct val="150000"/>
                        </a:lnSpc>
                        <a:spcBef>
                          <a:spcPts val="0"/>
                        </a:spcBef>
                        <a:spcAft>
                          <a:spcPts val="0"/>
                        </a:spcAft>
                      </a:pPr>
                      <a:r>
                        <a:rPr lang="en-GB" sz="2100" b="0">
                          <a:effectLst/>
                        </a:rPr>
                        <a:t>System Response</a:t>
                      </a:r>
                      <a:endParaRPr lang="en-US" sz="2100" b="0">
                        <a:effectLst/>
                        <a:latin typeface="Times New Roman" panose="02020603050405020304" pitchFamily="18" charset="0"/>
                        <a:ea typeface="DengXian"/>
                        <a:cs typeface="Times New Roman" panose="02020603050405020304" pitchFamily="18" charset="0"/>
                      </a:endParaRPr>
                    </a:p>
                  </a:txBody>
                  <a:tcPr marL="118125" marR="118125" marT="0" marB="0" anchor="ctr"/>
                </a:tc>
                <a:extLst>
                  <a:ext uri="{0D108BD9-81ED-4DB2-BD59-A6C34878D82A}">
                    <a16:rowId xmlns:a16="http://schemas.microsoft.com/office/drawing/2014/main" val="56191833"/>
                  </a:ext>
                </a:extLst>
              </a:tr>
              <a:tr h="1417494">
                <a:tc>
                  <a:txBody>
                    <a:bodyPr/>
                    <a:lstStyle/>
                    <a:p>
                      <a:pPr marL="0" marR="0" algn="just">
                        <a:lnSpc>
                          <a:spcPct val="150000"/>
                        </a:lnSpc>
                        <a:spcBef>
                          <a:spcPts val="0"/>
                        </a:spcBef>
                        <a:spcAft>
                          <a:spcPts val="600"/>
                        </a:spcAft>
                      </a:pPr>
                      <a:r>
                        <a:rPr lang="en-GB" sz="2100" b="0" dirty="0">
                          <a:effectLst/>
                        </a:rPr>
                        <a:t>1. Student has already accessed the home page and choose the schedule menu</a:t>
                      </a:r>
                      <a:endParaRPr lang="en-US" sz="2100" b="0" dirty="0">
                        <a:effectLst/>
                        <a:latin typeface="Times New Roman" panose="02020603050405020304" pitchFamily="18" charset="0"/>
                        <a:ea typeface="DengXian"/>
                        <a:cs typeface="Times New Roman" panose="02020603050405020304" pitchFamily="18" charset="0"/>
                      </a:endParaRPr>
                    </a:p>
                  </a:txBody>
                  <a:tcPr marL="118125" marR="118125" marT="0" marB="0" anchor="ctr"/>
                </a:tc>
                <a:tc>
                  <a:txBody>
                    <a:bodyPr/>
                    <a:lstStyle/>
                    <a:p>
                      <a:pPr marL="0" marR="0" algn="just">
                        <a:lnSpc>
                          <a:spcPct val="150000"/>
                        </a:lnSpc>
                        <a:spcBef>
                          <a:spcPts val="0"/>
                        </a:spcBef>
                        <a:spcAft>
                          <a:spcPts val="0"/>
                        </a:spcAft>
                      </a:pPr>
                      <a:r>
                        <a:rPr lang="en-GB" sz="2100" b="0">
                          <a:effectLst/>
                        </a:rPr>
                        <a:t>2. The system displays the schedule page</a:t>
                      </a:r>
                      <a:endParaRPr lang="en-US" sz="2100" b="0">
                        <a:effectLst/>
                        <a:latin typeface="Times New Roman" panose="02020603050405020304" pitchFamily="18" charset="0"/>
                        <a:ea typeface="DengXian"/>
                        <a:cs typeface="Times New Roman" panose="02020603050405020304" pitchFamily="18" charset="0"/>
                      </a:endParaRPr>
                    </a:p>
                  </a:txBody>
                  <a:tcPr marL="118125" marR="118125" marT="0" marB="0" anchor="ctr"/>
                </a:tc>
                <a:extLst>
                  <a:ext uri="{0D108BD9-81ED-4DB2-BD59-A6C34878D82A}">
                    <a16:rowId xmlns:a16="http://schemas.microsoft.com/office/drawing/2014/main" val="2722383203"/>
                  </a:ext>
                </a:extLst>
              </a:tr>
              <a:tr h="472498">
                <a:tc gridSpan="2">
                  <a:txBody>
                    <a:bodyPr/>
                    <a:lstStyle/>
                    <a:p>
                      <a:pPr marL="0" marR="0" algn="just">
                        <a:lnSpc>
                          <a:spcPct val="150000"/>
                        </a:lnSpc>
                        <a:spcBef>
                          <a:spcPts val="0"/>
                        </a:spcBef>
                        <a:spcAft>
                          <a:spcPts val="600"/>
                        </a:spcAft>
                      </a:pPr>
                      <a:r>
                        <a:rPr lang="en-GB" sz="2100" b="0" dirty="0">
                          <a:effectLst/>
                        </a:rPr>
                        <a:t>Alternative Course</a:t>
                      </a:r>
                      <a:endParaRPr lang="en-US" sz="2100" b="0" dirty="0">
                        <a:effectLst/>
                        <a:latin typeface="Times New Roman" panose="02020603050405020304" pitchFamily="18" charset="0"/>
                        <a:ea typeface="DengXian"/>
                        <a:cs typeface="Times New Roman" panose="02020603050405020304" pitchFamily="18" charset="0"/>
                      </a:endParaRPr>
                    </a:p>
                  </a:txBody>
                  <a:tcPr marL="118125" marR="118125" marT="0" marB="0" anchor="ctr"/>
                </a:tc>
                <a:tc hMerge="1">
                  <a:txBody>
                    <a:bodyPr/>
                    <a:lstStyle/>
                    <a:p>
                      <a:endParaRPr lang="en-US"/>
                    </a:p>
                  </a:txBody>
                  <a:tcPr/>
                </a:tc>
                <a:extLst>
                  <a:ext uri="{0D108BD9-81ED-4DB2-BD59-A6C34878D82A}">
                    <a16:rowId xmlns:a16="http://schemas.microsoft.com/office/drawing/2014/main" val="1286636174"/>
                  </a:ext>
                </a:extLst>
              </a:tr>
              <a:tr h="472498">
                <a:tc gridSpan="2">
                  <a:txBody>
                    <a:bodyPr/>
                    <a:lstStyle/>
                    <a:p>
                      <a:pPr marL="0" marR="0" algn="just">
                        <a:lnSpc>
                          <a:spcPct val="150000"/>
                        </a:lnSpc>
                        <a:spcBef>
                          <a:spcPts val="0"/>
                        </a:spcBef>
                        <a:spcAft>
                          <a:spcPts val="600"/>
                        </a:spcAft>
                      </a:pPr>
                      <a:r>
                        <a:rPr lang="en-GB" sz="2100" b="0" dirty="0">
                          <a:effectLst/>
                        </a:rPr>
                        <a:t>- </a:t>
                      </a:r>
                      <a:endParaRPr lang="en-US" sz="2100" b="0" dirty="0">
                        <a:effectLst/>
                        <a:latin typeface="Times New Roman" panose="02020603050405020304" pitchFamily="18" charset="0"/>
                        <a:ea typeface="DengXian"/>
                        <a:cs typeface="Times New Roman" panose="02020603050405020304" pitchFamily="18" charset="0"/>
                      </a:endParaRPr>
                    </a:p>
                  </a:txBody>
                  <a:tcPr marL="118125" marR="118125" marT="0" marB="0" anchor="ctr"/>
                </a:tc>
                <a:tc hMerge="1">
                  <a:txBody>
                    <a:bodyPr/>
                    <a:lstStyle/>
                    <a:p>
                      <a:endParaRPr lang="en-US"/>
                    </a:p>
                  </a:txBody>
                  <a:tcPr/>
                </a:tc>
                <a:extLst>
                  <a:ext uri="{0D108BD9-81ED-4DB2-BD59-A6C34878D82A}">
                    <a16:rowId xmlns:a16="http://schemas.microsoft.com/office/drawing/2014/main" val="1742346945"/>
                  </a:ext>
                </a:extLst>
              </a:tr>
            </a:tbl>
          </a:graphicData>
        </a:graphic>
      </p:graphicFrame>
    </p:spTree>
    <p:extLst>
      <p:ext uri="{BB962C8B-B14F-4D97-AF65-F5344CB8AC3E}">
        <p14:creationId xmlns:p14="http://schemas.microsoft.com/office/powerpoint/2010/main" val="77239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requirement</a:t>
            </a:r>
            <a:endParaRPr lang="en-US" dirty="0"/>
          </a:p>
        </p:txBody>
      </p:sp>
      <p:sp>
        <p:nvSpPr>
          <p:cNvPr id="3" name="Content Placeholder 2"/>
          <p:cNvSpPr>
            <a:spLocks noGrp="1"/>
          </p:cNvSpPr>
          <p:nvPr>
            <p:ph sz="half" idx="1"/>
          </p:nvPr>
        </p:nvSpPr>
        <p:spPr/>
        <p:txBody>
          <a:bodyPr/>
          <a:lstStyle/>
          <a:p>
            <a:r>
              <a:rPr lang="en-US" sz="3200" b="1" dirty="0" smtClean="0"/>
              <a:t>User Requirement</a:t>
            </a:r>
          </a:p>
          <a:p>
            <a:pPr marL="457200" indent="-457200">
              <a:buFont typeface="+mj-lt"/>
              <a:buAutoNum type="arabicPeriod"/>
            </a:pPr>
            <a:r>
              <a:rPr lang="en-GB" dirty="0"/>
              <a:t>Clear login menu with user ID and </a:t>
            </a:r>
            <a:r>
              <a:rPr lang="en-GB" dirty="0" smtClean="0"/>
              <a:t>password</a:t>
            </a:r>
          </a:p>
          <a:p>
            <a:pPr marL="457200" indent="-457200">
              <a:buFont typeface="+mj-lt"/>
              <a:buAutoNum type="arabicPeriod"/>
            </a:pPr>
            <a:r>
              <a:rPr lang="en-GB" dirty="0" smtClean="0"/>
              <a:t>Forget </a:t>
            </a:r>
            <a:r>
              <a:rPr lang="en-GB" dirty="0"/>
              <a:t>password option if a student forgot his/her password</a:t>
            </a:r>
            <a:endParaRPr lang="en-US" dirty="0"/>
          </a:p>
        </p:txBody>
      </p:sp>
      <p:sp>
        <p:nvSpPr>
          <p:cNvPr id="4" name="Content Placeholder 3"/>
          <p:cNvSpPr>
            <a:spLocks noGrp="1"/>
          </p:cNvSpPr>
          <p:nvPr>
            <p:ph sz="half" idx="2"/>
          </p:nvPr>
        </p:nvSpPr>
        <p:spPr/>
        <p:txBody>
          <a:bodyPr anchor="ctr"/>
          <a:lstStyle/>
          <a:p>
            <a:pPr marL="457200" indent="-457200">
              <a:buFont typeface="+mj-lt"/>
              <a:buAutoNum type="arabicPeriod" startAt="3"/>
            </a:pPr>
            <a:r>
              <a:rPr lang="en-GB" dirty="0"/>
              <a:t>The system should have menu with buttons/icons that students can choose </a:t>
            </a:r>
            <a:r>
              <a:rPr lang="en-GB" dirty="0" smtClean="0"/>
              <a:t>from</a:t>
            </a:r>
          </a:p>
          <a:p>
            <a:pPr marL="457200" indent="-457200">
              <a:buFont typeface="+mj-lt"/>
              <a:buAutoNum type="arabicPeriod" startAt="3"/>
            </a:pPr>
            <a:r>
              <a:rPr lang="en-GB" dirty="0"/>
              <a:t>Button to change login password </a:t>
            </a:r>
            <a:endParaRPr lang="en-GB" dirty="0" smtClean="0"/>
          </a:p>
          <a:p>
            <a:pPr marL="457200" indent="-457200">
              <a:buFont typeface="+mj-lt"/>
              <a:buAutoNum type="arabicPeriod" startAt="3"/>
            </a:pPr>
            <a:r>
              <a:rPr lang="en-GB" dirty="0"/>
              <a:t>Clear logout button for the student to exit the </a:t>
            </a:r>
            <a:r>
              <a:rPr lang="en-GB" dirty="0" smtClean="0"/>
              <a:t>website</a:t>
            </a:r>
            <a:endParaRPr lang="en-US" dirty="0"/>
          </a:p>
        </p:txBody>
      </p:sp>
    </p:spTree>
    <p:extLst>
      <p:ext uri="{BB962C8B-B14F-4D97-AF65-F5344CB8AC3E}">
        <p14:creationId xmlns:p14="http://schemas.microsoft.com/office/powerpoint/2010/main" val="3363867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1828800" cy="457200"/>
          </a:xfrm>
        </p:spPr>
        <p:txBody>
          <a:bodyPr anchor="ctr">
            <a:noAutofit/>
          </a:bodyPr>
          <a:lstStyle/>
          <a:p>
            <a:pPr algn="ctr"/>
            <a:r>
              <a:rPr lang="en-US" sz="2000" dirty="0" smtClean="0"/>
              <a:t>Check marks</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604229831"/>
              </p:ext>
            </p:extLst>
          </p:nvPr>
        </p:nvGraphicFramePr>
        <p:xfrm>
          <a:off x="1514902" y="918100"/>
          <a:ext cx="9651146" cy="5482869"/>
        </p:xfrm>
        <a:graphic>
          <a:graphicData uri="http://schemas.openxmlformats.org/drawingml/2006/table">
            <a:tbl>
              <a:tblPr firstRow="1" firstCol="1" bandRow="1">
                <a:tableStyleId>{5202B0CA-FC54-4496-8BCA-5EF66A818D29}</a:tableStyleId>
              </a:tblPr>
              <a:tblGrid>
                <a:gridCol w="4826092">
                  <a:extLst>
                    <a:ext uri="{9D8B030D-6E8A-4147-A177-3AD203B41FA5}">
                      <a16:colId xmlns:a16="http://schemas.microsoft.com/office/drawing/2014/main" val="3135566622"/>
                    </a:ext>
                  </a:extLst>
                </a:gridCol>
                <a:gridCol w="4825054">
                  <a:extLst>
                    <a:ext uri="{9D8B030D-6E8A-4147-A177-3AD203B41FA5}">
                      <a16:colId xmlns:a16="http://schemas.microsoft.com/office/drawing/2014/main" val="1585374491"/>
                    </a:ext>
                  </a:extLst>
                </a:gridCol>
              </a:tblGrid>
              <a:tr h="395343">
                <a:tc>
                  <a:txBody>
                    <a:bodyPr/>
                    <a:lstStyle/>
                    <a:p>
                      <a:pPr marL="0" marR="0" algn="just">
                        <a:lnSpc>
                          <a:spcPct val="150000"/>
                        </a:lnSpc>
                        <a:spcBef>
                          <a:spcPts val="0"/>
                        </a:spcBef>
                        <a:spcAft>
                          <a:spcPts val="600"/>
                        </a:spcAft>
                      </a:pPr>
                      <a:r>
                        <a:rPr lang="en-GB" sz="2000" dirty="0">
                          <a:effectLst/>
                        </a:rPr>
                        <a:t>Use Case </a:t>
                      </a:r>
                      <a:endParaRPr lang="en-US" sz="200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a:effectLst/>
                        </a:rPr>
                        <a:t>Check marks</a:t>
                      </a:r>
                      <a:endParaRPr lang="en-US" sz="200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3714647907"/>
                  </a:ext>
                </a:extLst>
              </a:tr>
              <a:tr h="843606">
                <a:tc>
                  <a:txBody>
                    <a:bodyPr/>
                    <a:lstStyle/>
                    <a:p>
                      <a:pPr marL="0" marR="0" algn="just">
                        <a:lnSpc>
                          <a:spcPct val="150000"/>
                        </a:lnSpc>
                        <a:spcBef>
                          <a:spcPts val="0"/>
                        </a:spcBef>
                        <a:spcAft>
                          <a:spcPts val="600"/>
                        </a:spcAft>
                      </a:pPr>
                      <a:r>
                        <a:rPr lang="en-GB" sz="2000" b="0" dirty="0">
                          <a:effectLst/>
                        </a:rPr>
                        <a:t>Goal in Context</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b="0">
                          <a:effectLst/>
                        </a:rPr>
                        <a:t>Allow students to check marks for home works or tests</a:t>
                      </a:r>
                      <a:endParaRPr lang="en-US" sz="2000" b="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783263746"/>
                  </a:ext>
                </a:extLst>
              </a:tr>
              <a:tr h="968124">
                <a:tc>
                  <a:txBody>
                    <a:bodyPr/>
                    <a:lstStyle/>
                    <a:p>
                      <a:pPr marL="0" marR="0" algn="just">
                        <a:lnSpc>
                          <a:spcPct val="150000"/>
                        </a:lnSpc>
                        <a:spcBef>
                          <a:spcPts val="0"/>
                        </a:spcBef>
                        <a:spcAft>
                          <a:spcPts val="600"/>
                        </a:spcAft>
                      </a:pPr>
                      <a:r>
                        <a:rPr lang="en-GB" sz="2000" b="0" dirty="0">
                          <a:effectLst/>
                        </a:rPr>
                        <a:t>Primary Actor</a:t>
                      </a:r>
                      <a:endParaRPr lang="en-US" sz="2000" b="0" dirty="0">
                        <a:effectLst/>
                      </a:endParaRPr>
                    </a:p>
                    <a:p>
                      <a:pPr marL="0" marR="0" algn="just">
                        <a:lnSpc>
                          <a:spcPct val="150000"/>
                        </a:lnSpc>
                        <a:spcBef>
                          <a:spcPts val="0"/>
                        </a:spcBef>
                        <a:spcAft>
                          <a:spcPts val="600"/>
                        </a:spcAft>
                      </a:pPr>
                      <a:r>
                        <a:rPr lang="en-GB" sz="2000" b="0" dirty="0">
                          <a:effectLst/>
                        </a:rPr>
                        <a:t>Secondary Actor</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b="0">
                          <a:effectLst/>
                        </a:rPr>
                        <a:t>Students</a:t>
                      </a:r>
                      <a:endParaRPr lang="en-US" sz="2000" b="0">
                        <a:effectLst/>
                      </a:endParaRPr>
                    </a:p>
                    <a:p>
                      <a:pPr marL="0" marR="0" algn="just">
                        <a:lnSpc>
                          <a:spcPct val="150000"/>
                        </a:lnSpc>
                        <a:spcBef>
                          <a:spcPts val="0"/>
                        </a:spcBef>
                        <a:spcAft>
                          <a:spcPts val="0"/>
                        </a:spcAft>
                      </a:pPr>
                      <a:r>
                        <a:rPr lang="en-GB" sz="2000" b="0">
                          <a:effectLst/>
                        </a:rPr>
                        <a:t>   -</a:t>
                      </a:r>
                      <a:endParaRPr lang="en-US" sz="2000" b="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4270711293"/>
                  </a:ext>
                </a:extLst>
              </a:tr>
              <a:tr h="395343">
                <a:tc gridSpan="2">
                  <a:txBody>
                    <a:bodyPr/>
                    <a:lstStyle/>
                    <a:p>
                      <a:pPr marL="0" marR="0" algn="just">
                        <a:lnSpc>
                          <a:spcPct val="150000"/>
                        </a:lnSpc>
                        <a:spcBef>
                          <a:spcPts val="0"/>
                        </a:spcBef>
                        <a:spcAft>
                          <a:spcPts val="600"/>
                        </a:spcAft>
                      </a:pPr>
                      <a:r>
                        <a:rPr lang="en-GB" sz="2000" b="0" dirty="0">
                          <a:effectLst/>
                        </a:rPr>
                        <a:t>Typical Course of Events</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hMerge="1">
                  <a:txBody>
                    <a:bodyPr/>
                    <a:lstStyle/>
                    <a:p>
                      <a:endParaRPr lang="en-US"/>
                    </a:p>
                  </a:txBody>
                  <a:tcPr/>
                </a:tc>
                <a:extLst>
                  <a:ext uri="{0D108BD9-81ED-4DB2-BD59-A6C34878D82A}">
                    <a16:rowId xmlns:a16="http://schemas.microsoft.com/office/drawing/2014/main" val="3715696796"/>
                  </a:ext>
                </a:extLst>
              </a:tr>
              <a:tr h="395343">
                <a:tc>
                  <a:txBody>
                    <a:bodyPr/>
                    <a:lstStyle/>
                    <a:p>
                      <a:pPr marL="0" marR="0" algn="just">
                        <a:lnSpc>
                          <a:spcPct val="150000"/>
                        </a:lnSpc>
                        <a:spcBef>
                          <a:spcPts val="0"/>
                        </a:spcBef>
                        <a:spcAft>
                          <a:spcPts val="600"/>
                        </a:spcAft>
                      </a:pPr>
                      <a:r>
                        <a:rPr lang="en-GB" sz="2000" b="0" dirty="0">
                          <a:effectLst/>
                        </a:rPr>
                        <a:t>Actor Actions</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b="0">
                          <a:effectLst/>
                        </a:rPr>
                        <a:t>System Response</a:t>
                      </a:r>
                      <a:endParaRPr lang="en-US" sz="2000" b="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1314994252"/>
                  </a:ext>
                </a:extLst>
              </a:tr>
              <a:tr h="1291869">
                <a:tc>
                  <a:txBody>
                    <a:bodyPr/>
                    <a:lstStyle/>
                    <a:p>
                      <a:pPr marL="0" marR="0" algn="just">
                        <a:lnSpc>
                          <a:spcPct val="150000"/>
                        </a:lnSpc>
                        <a:spcBef>
                          <a:spcPts val="0"/>
                        </a:spcBef>
                        <a:spcAft>
                          <a:spcPts val="600"/>
                        </a:spcAft>
                      </a:pPr>
                      <a:r>
                        <a:rPr lang="en-GB" sz="2000" b="0" dirty="0">
                          <a:effectLst/>
                        </a:rPr>
                        <a:t>1. Student has already accessed the home page and choose the marks menu</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b="0" dirty="0">
                          <a:effectLst/>
                        </a:rPr>
                        <a:t>2. The system displays the marks page </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917166487"/>
                  </a:ext>
                </a:extLst>
              </a:tr>
              <a:tr h="395343">
                <a:tc gridSpan="2">
                  <a:txBody>
                    <a:bodyPr/>
                    <a:lstStyle/>
                    <a:p>
                      <a:pPr marL="0" marR="0" algn="just">
                        <a:lnSpc>
                          <a:spcPct val="150000"/>
                        </a:lnSpc>
                        <a:spcBef>
                          <a:spcPts val="0"/>
                        </a:spcBef>
                        <a:spcAft>
                          <a:spcPts val="600"/>
                        </a:spcAft>
                      </a:pPr>
                      <a:r>
                        <a:rPr lang="en-GB" sz="2000" b="0" dirty="0">
                          <a:effectLst/>
                        </a:rPr>
                        <a:t>Alternative Course</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hMerge="1">
                  <a:txBody>
                    <a:bodyPr/>
                    <a:lstStyle/>
                    <a:p>
                      <a:endParaRPr lang="en-US"/>
                    </a:p>
                  </a:txBody>
                  <a:tcPr/>
                </a:tc>
                <a:extLst>
                  <a:ext uri="{0D108BD9-81ED-4DB2-BD59-A6C34878D82A}">
                    <a16:rowId xmlns:a16="http://schemas.microsoft.com/office/drawing/2014/main" val="724065428"/>
                  </a:ext>
                </a:extLst>
              </a:tr>
              <a:tr h="395343">
                <a:tc gridSpan="2">
                  <a:txBody>
                    <a:bodyPr/>
                    <a:lstStyle/>
                    <a:p>
                      <a:pPr marL="0" marR="0" algn="just">
                        <a:lnSpc>
                          <a:spcPct val="150000"/>
                        </a:lnSpc>
                        <a:spcBef>
                          <a:spcPts val="0"/>
                        </a:spcBef>
                        <a:spcAft>
                          <a:spcPts val="600"/>
                        </a:spcAft>
                      </a:pPr>
                      <a:r>
                        <a:rPr lang="en-GB" sz="2000" dirty="0">
                          <a:effectLst/>
                        </a:rPr>
                        <a:t>- </a:t>
                      </a:r>
                      <a:endParaRPr lang="en-US" sz="2000" dirty="0">
                        <a:effectLst/>
                        <a:latin typeface="Times New Roman" panose="02020603050405020304" pitchFamily="18" charset="0"/>
                        <a:ea typeface="DengXian"/>
                        <a:cs typeface="Times New Roman" panose="02020603050405020304" pitchFamily="18" charset="0"/>
                      </a:endParaRPr>
                    </a:p>
                  </a:txBody>
                  <a:tcPr marL="112066" marR="112066" marT="0" marB="0"/>
                </a:tc>
                <a:tc hMerge="1">
                  <a:txBody>
                    <a:bodyPr/>
                    <a:lstStyle/>
                    <a:p>
                      <a:endParaRPr lang="en-US"/>
                    </a:p>
                  </a:txBody>
                  <a:tcPr/>
                </a:tc>
                <a:extLst>
                  <a:ext uri="{0D108BD9-81ED-4DB2-BD59-A6C34878D82A}">
                    <a16:rowId xmlns:a16="http://schemas.microsoft.com/office/drawing/2014/main" val="2377218813"/>
                  </a:ext>
                </a:extLst>
              </a:tr>
            </a:tbl>
          </a:graphicData>
        </a:graphic>
      </p:graphicFrame>
    </p:spTree>
    <p:extLst>
      <p:ext uri="{BB962C8B-B14F-4D97-AF65-F5344CB8AC3E}">
        <p14:creationId xmlns:p14="http://schemas.microsoft.com/office/powerpoint/2010/main" val="403970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3063" y="95536"/>
            <a:ext cx="2286000" cy="457200"/>
          </a:xfrm>
        </p:spPr>
        <p:txBody>
          <a:bodyPr anchor="ctr">
            <a:noAutofit/>
          </a:bodyPr>
          <a:lstStyle/>
          <a:p>
            <a:pPr algn="ctr"/>
            <a:r>
              <a:rPr lang="en-US" sz="2000" dirty="0" smtClean="0"/>
              <a:t>Check announcement</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194846140"/>
              </p:ext>
            </p:extLst>
          </p:nvPr>
        </p:nvGraphicFramePr>
        <p:xfrm>
          <a:off x="1286509" y="900142"/>
          <a:ext cx="10107931" cy="5269693"/>
        </p:xfrm>
        <a:graphic>
          <a:graphicData uri="http://schemas.openxmlformats.org/drawingml/2006/table">
            <a:tbl>
              <a:tblPr firstRow="1" firstCol="1" bandRow="1">
                <a:tableStyleId>{5202B0CA-FC54-4496-8BCA-5EF66A818D29}</a:tableStyleId>
              </a:tblPr>
              <a:tblGrid>
                <a:gridCol w="5054509">
                  <a:extLst>
                    <a:ext uri="{9D8B030D-6E8A-4147-A177-3AD203B41FA5}">
                      <a16:colId xmlns:a16="http://schemas.microsoft.com/office/drawing/2014/main" val="2579301353"/>
                    </a:ext>
                  </a:extLst>
                </a:gridCol>
                <a:gridCol w="5053422">
                  <a:extLst>
                    <a:ext uri="{9D8B030D-6E8A-4147-A177-3AD203B41FA5}">
                      <a16:colId xmlns:a16="http://schemas.microsoft.com/office/drawing/2014/main" val="743282300"/>
                    </a:ext>
                  </a:extLst>
                </a:gridCol>
              </a:tblGrid>
              <a:tr h="414055">
                <a:tc>
                  <a:txBody>
                    <a:bodyPr/>
                    <a:lstStyle/>
                    <a:p>
                      <a:pPr marL="0" marR="0" algn="just">
                        <a:lnSpc>
                          <a:spcPct val="150000"/>
                        </a:lnSpc>
                        <a:spcBef>
                          <a:spcPts val="0"/>
                        </a:spcBef>
                        <a:spcAft>
                          <a:spcPts val="600"/>
                        </a:spcAft>
                      </a:pPr>
                      <a:r>
                        <a:rPr lang="en-GB" sz="2100" dirty="0">
                          <a:effectLst/>
                        </a:rPr>
                        <a:t>Use Case </a:t>
                      </a:r>
                      <a:endParaRPr lang="en-US" sz="2100" dirty="0">
                        <a:effectLst/>
                        <a:latin typeface="Times New Roman" panose="02020603050405020304" pitchFamily="18" charset="0"/>
                        <a:ea typeface="DengXian"/>
                        <a:cs typeface="Times New Roman" panose="02020603050405020304" pitchFamily="18" charset="0"/>
                      </a:endParaRPr>
                    </a:p>
                  </a:txBody>
                  <a:tcPr marL="117370" marR="117370" marT="0" marB="0" anchor="ctr"/>
                </a:tc>
                <a:tc>
                  <a:txBody>
                    <a:bodyPr/>
                    <a:lstStyle/>
                    <a:p>
                      <a:pPr marL="0" marR="0" algn="just">
                        <a:lnSpc>
                          <a:spcPct val="150000"/>
                        </a:lnSpc>
                        <a:spcBef>
                          <a:spcPts val="0"/>
                        </a:spcBef>
                        <a:spcAft>
                          <a:spcPts val="0"/>
                        </a:spcAft>
                      </a:pPr>
                      <a:r>
                        <a:rPr lang="en-GB" sz="2100" dirty="0">
                          <a:effectLst/>
                        </a:rPr>
                        <a:t>Check announcement </a:t>
                      </a:r>
                      <a:endParaRPr lang="en-US" sz="2100" dirty="0">
                        <a:effectLst/>
                        <a:latin typeface="Times New Roman" panose="02020603050405020304" pitchFamily="18" charset="0"/>
                        <a:ea typeface="DengXian"/>
                        <a:cs typeface="Times New Roman" panose="02020603050405020304" pitchFamily="18" charset="0"/>
                      </a:endParaRPr>
                    </a:p>
                  </a:txBody>
                  <a:tcPr marL="117370" marR="117370" marT="0" marB="0" anchor="ctr"/>
                </a:tc>
                <a:extLst>
                  <a:ext uri="{0D108BD9-81ED-4DB2-BD59-A6C34878D82A}">
                    <a16:rowId xmlns:a16="http://schemas.microsoft.com/office/drawing/2014/main" val="756740219"/>
                  </a:ext>
                </a:extLst>
              </a:tr>
              <a:tr h="414055">
                <a:tc>
                  <a:txBody>
                    <a:bodyPr/>
                    <a:lstStyle/>
                    <a:p>
                      <a:pPr marL="0" marR="0" algn="just">
                        <a:lnSpc>
                          <a:spcPct val="150000"/>
                        </a:lnSpc>
                        <a:spcBef>
                          <a:spcPts val="0"/>
                        </a:spcBef>
                        <a:spcAft>
                          <a:spcPts val="600"/>
                        </a:spcAft>
                      </a:pPr>
                      <a:r>
                        <a:rPr lang="en-GB" sz="2100" b="0" dirty="0">
                          <a:effectLst/>
                        </a:rPr>
                        <a:t>Goal in Context</a:t>
                      </a:r>
                      <a:endParaRPr lang="en-US" sz="2100" b="0" dirty="0">
                        <a:effectLst/>
                        <a:latin typeface="Times New Roman" panose="02020603050405020304" pitchFamily="18" charset="0"/>
                        <a:ea typeface="DengXian"/>
                        <a:cs typeface="Times New Roman" panose="02020603050405020304" pitchFamily="18" charset="0"/>
                      </a:endParaRPr>
                    </a:p>
                  </a:txBody>
                  <a:tcPr marL="117370" marR="117370" marT="0" marB="0" anchor="ctr"/>
                </a:tc>
                <a:tc>
                  <a:txBody>
                    <a:bodyPr/>
                    <a:lstStyle/>
                    <a:p>
                      <a:pPr marL="0" marR="0" algn="just">
                        <a:lnSpc>
                          <a:spcPct val="150000"/>
                        </a:lnSpc>
                        <a:spcBef>
                          <a:spcPts val="0"/>
                        </a:spcBef>
                        <a:spcAft>
                          <a:spcPts val="0"/>
                        </a:spcAft>
                      </a:pPr>
                      <a:r>
                        <a:rPr lang="en-GB" sz="2100" b="0">
                          <a:effectLst/>
                        </a:rPr>
                        <a:t>Allow students to check announcement</a:t>
                      </a:r>
                      <a:endParaRPr lang="en-US" sz="2100" b="0">
                        <a:effectLst/>
                        <a:latin typeface="Times New Roman" panose="02020603050405020304" pitchFamily="18" charset="0"/>
                        <a:ea typeface="DengXian"/>
                        <a:cs typeface="Times New Roman" panose="02020603050405020304" pitchFamily="18" charset="0"/>
                      </a:endParaRPr>
                    </a:p>
                  </a:txBody>
                  <a:tcPr marL="117370" marR="117370" marT="0" marB="0" anchor="ctr"/>
                </a:tc>
                <a:extLst>
                  <a:ext uri="{0D108BD9-81ED-4DB2-BD59-A6C34878D82A}">
                    <a16:rowId xmlns:a16="http://schemas.microsoft.com/office/drawing/2014/main" val="3414895706"/>
                  </a:ext>
                </a:extLst>
              </a:tr>
              <a:tr h="1013945">
                <a:tc>
                  <a:txBody>
                    <a:bodyPr/>
                    <a:lstStyle/>
                    <a:p>
                      <a:pPr marL="0" marR="0" algn="just">
                        <a:lnSpc>
                          <a:spcPct val="150000"/>
                        </a:lnSpc>
                        <a:spcBef>
                          <a:spcPts val="0"/>
                        </a:spcBef>
                        <a:spcAft>
                          <a:spcPts val="600"/>
                        </a:spcAft>
                      </a:pPr>
                      <a:r>
                        <a:rPr lang="en-GB" sz="2100" b="0" dirty="0">
                          <a:effectLst/>
                        </a:rPr>
                        <a:t>Primary Actor</a:t>
                      </a:r>
                      <a:endParaRPr lang="en-US" sz="2100" b="0" dirty="0">
                        <a:effectLst/>
                      </a:endParaRPr>
                    </a:p>
                    <a:p>
                      <a:pPr marL="0" marR="0" algn="just">
                        <a:lnSpc>
                          <a:spcPct val="150000"/>
                        </a:lnSpc>
                        <a:spcBef>
                          <a:spcPts val="0"/>
                        </a:spcBef>
                        <a:spcAft>
                          <a:spcPts val="600"/>
                        </a:spcAft>
                      </a:pPr>
                      <a:r>
                        <a:rPr lang="en-GB" sz="2100" b="0" dirty="0">
                          <a:effectLst/>
                        </a:rPr>
                        <a:t>Secondary Actor</a:t>
                      </a:r>
                      <a:endParaRPr lang="en-US" sz="2100" b="0" dirty="0">
                        <a:effectLst/>
                        <a:latin typeface="Times New Roman" panose="02020603050405020304" pitchFamily="18" charset="0"/>
                        <a:ea typeface="DengXian"/>
                        <a:cs typeface="Times New Roman" panose="02020603050405020304" pitchFamily="18" charset="0"/>
                      </a:endParaRPr>
                    </a:p>
                  </a:txBody>
                  <a:tcPr marL="117370" marR="117370" marT="0" marB="0" anchor="ctr"/>
                </a:tc>
                <a:tc>
                  <a:txBody>
                    <a:bodyPr/>
                    <a:lstStyle/>
                    <a:p>
                      <a:pPr marL="0" marR="0" algn="just">
                        <a:lnSpc>
                          <a:spcPct val="150000"/>
                        </a:lnSpc>
                        <a:spcBef>
                          <a:spcPts val="0"/>
                        </a:spcBef>
                        <a:spcAft>
                          <a:spcPts val="0"/>
                        </a:spcAft>
                      </a:pPr>
                      <a:r>
                        <a:rPr lang="en-GB" sz="2100" b="0">
                          <a:effectLst/>
                        </a:rPr>
                        <a:t>Students</a:t>
                      </a:r>
                      <a:endParaRPr lang="en-US" sz="2100" b="0">
                        <a:effectLst/>
                      </a:endParaRPr>
                    </a:p>
                    <a:p>
                      <a:pPr marL="0" marR="0" algn="just">
                        <a:lnSpc>
                          <a:spcPct val="150000"/>
                        </a:lnSpc>
                        <a:spcBef>
                          <a:spcPts val="0"/>
                        </a:spcBef>
                        <a:spcAft>
                          <a:spcPts val="0"/>
                        </a:spcAft>
                      </a:pPr>
                      <a:r>
                        <a:rPr lang="en-GB" sz="2100" b="0">
                          <a:effectLst/>
                        </a:rPr>
                        <a:t>   -</a:t>
                      </a:r>
                      <a:endParaRPr lang="en-US" sz="2100" b="0">
                        <a:effectLst/>
                        <a:latin typeface="Times New Roman" panose="02020603050405020304" pitchFamily="18" charset="0"/>
                        <a:ea typeface="DengXian"/>
                        <a:cs typeface="Times New Roman" panose="02020603050405020304" pitchFamily="18" charset="0"/>
                      </a:endParaRPr>
                    </a:p>
                  </a:txBody>
                  <a:tcPr marL="117370" marR="117370" marT="0" marB="0" anchor="ctr"/>
                </a:tc>
                <a:extLst>
                  <a:ext uri="{0D108BD9-81ED-4DB2-BD59-A6C34878D82A}">
                    <a16:rowId xmlns:a16="http://schemas.microsoft.com/office/drawing/2014/main" val="1947973362"/>
                  </a:ext>
                </a:extLst>
              </a:tr>
              <a:tr h="414055">
                <a:tc gridSpan="2">
                  <a:txBody>
                    <a:bodyPr/>
                    <a:lstStyle/>
                    <a:p>
                      <a:pPr marL="0" marR="0" algn="just">
                        <a:lnSpc>
                          <a:spcPct val="150000"/>
                        </a:lnSpc>
                        <a:spcBef>
                          <a:spcPts val="0"/>
                        </a:spcBef>
                        <a:spcAft>
                          <a:spcPts val="600"/>
                        </a:spcAft>
                      </a:pPr>
                      <a:r>
                        <a:rPr lang="en-GB" sz="2100" b="0" dirty="0">
                          <a:effectLst/>
                        </a:rPr>
                        <a:t>Typical Course of Events</a:t>
                      </a:r>
                      <a:endParaRPr lang="en-US" sz="2100" b="0" dirty="0">
                        <a:effectLst/>
                        <a:latin typeface="Times New Roman" panose="02020603050405020304" pitchFamily="18" charset="0"/>
                        <a:ea typeface="DengXian"/>
                        <a:cs typeface="Times New Roman" panose="02020603050405020304" pitchFamily="18" charset="0"/>
                      </a:endParaRPr>
                    </a:p>
                  </a:txBody>
                  <a:tcPr marL="117370" marR="117370" marT="0" marB="0" anchor="ctr"/>
                </a:tc>
                <a:tc hMerge="1">
                  <a:txBody>
                    <a:bodyPr/>
                    <a:lstStyle/>
                    <a:p>
                      <a:endParaRPr lang="en-US"/>
                    </a:p>
                  </a:txBody>
                  <a:tcPr/>
                </a:tc>
                <a:extLst>
                  <a:ext uri="{0D108BD9-81ED-4DB2-BD59-A6C34878D82A}">
                    <a16:rowId xmlns:a16="http://schemas.microsoft.com/office/drawing/2014/main" val="3814253084"/>
                  </a:ext>
                </a:extLst>
              </a:tr>
              <a:tr h="414055">
                <a:tc>
                  <a:txBody>
                    <a:bodyPr/>
                    <a:lstStyle/>
                    <a:p>
                      <a:pPr marL="0" marR="0" algn="just">
                        <a:lnSpc>
                          <a:spcPct val="150000"/>
                        </a:lnSpc>
                        <a:spcBef>
                          <a:spcPts val="0"/>
                        </a:spcBef>
                        <a:spcAft>
                          <a:spcPts val="600"/>
                        </a:spcAft>
                      </a:pPr>
                      <a:r>
                        <a:rPr lang="en-GB" sz="2100" b="0" dirty="0">
                          <a:effectLst/>
                        </a:rPr>
                        <a:t>Actor Actions</a:t>
                      </a:r>
                      <a:endParaRPr lang="en-US" sz="2100" b="0" dirty="0">
                        <a:effectLst/>
                        <a:latin typeface="Times New Roman" panose="02020603050405020304" pitchFamily="18" charset="0"/>
                        <a:ea typeface="DengXian"/>
                        <a:cs typeface="Times New Roman" panose="02020603050405020304" pitchFamily="18" charset="0"/>
                      </a:endParaRPr>
                    </a:p>
                  </a:txBody>
                  <a:tcPr marL="117370" marR="117370" marT="0" marB="0" anchor="ctr"/>
                </a:tc>
                <a:tc>
                  <a:txBody>
                    <a:bodyPr/>
                    <a:lstStyle/>
                    <a:p>
                      <a:pPr marL="0" marR="0" algn="just">
                        <a:lnSpc>
                          <a:spcPct val="150000"/>
                        </a:lnSpc>
                        <a:spcBef>
                          <a:spcPts val="0"/>
                        </a:spcBef>
                        <a:spcAft>
                          <a:spcPts val="0"/>
                        </a:spcAft>
                      </a:pPr>
                      <a:r>
                        <a:rPr lang="en-GB" sz="2100" b="0" dirty="0">
                          <a:effectLst/>
                        </a:rPr>
                        <a:t>System Response</a:t>
                      </a:r>
                      <a:endParaRPr lang="en-US" sz="2100" b="0" dirty="0">
                        <a:effectLst/>
                        <a:latin typeface="Times New Roman" panose="02020603050405020304" pitchFamily="18" charset="0"/>
                        <a:ea typeface="DengXian"/>
                        <a:cs typeface="Times New Roman" panose="02020603050405020304" pitchFamily="18" charset="0"/>
                      </a:endParaRPr>
                    </a:p>
                  </a:txBody>
                  <a:tcPr marL="117370" marR="117370" marT="0" marB="0" anchor="ctr"/>
                </a:tc>
                <a:extLst>
                  <a:ext uri="{0D108BD9-81ED-4DB2-BD59-A6C34878D82A}">
                    <a16:rowId xmlns:a16="http://schemas.microsoft.com/office/drawing/2014/main" val="2572845817"/>
                  </a:ext>
                </a:extLst>
              </a:tr>
              <a:tr h="1353013">
                <a:tc>
                  <a:txBody>
                    <a:bodyPr/>
                    <a:lstStyle/>
                    <a:p>
                      <a:pPr marL="0" marR="0" algn="just">
                        <a:lnSpc>
                          <a:spcPct val="150000"/>
                        </a:lnSpc>
                        <a:spcBef>
                          <a:spcPts val="0"/>
                        </a:spcBef>
                        <a:spcAft>
                          <a:spcPts val="600"/>
                        </a:spcAft>
                      </a:pPr>
                      <a:r>
                        <a:rPr lang="en-GB" sz="2100" b="0" dirty="0">
                          <a:effectLst/>
                        </a:rPr>
                        <a:t>1. Student has already accessed the home page and choose the announcement menu</a:t>
                      </a:r>
                      <a:endParaRPr lang="en-US" sz="2100" b="0" dirty="0">
                        <a:effectLst/>
                        <a:latin typeface="Times New Roman" panose="02020603050405020304" pitchFamily="18" charset="0"/>
                        <a:ea typeface="DengXian"/>
                        <a:cs typeface="Times New Roman" panose="02020603050405020304" pitchFamily="18" charset="0"/>
                      </a:endParaRPr>
                    </a:p>
                  </a:txBody>
                  <a:tcPr marL="117370" marR="117370" marT="0" marB="0" anchor="ctr"/>
                </a:tc>
                <a:tc>
                  <a:txBody>
                    <a:bodyPr/>
                    <a:lstStyle/>
                    <a:p>
                      <a:pPr marL="0" marR="0" algn="just">
                        <a:lnSpc>
                          <a:spcPct val="150000"/>
                        </a:lnSpc>
                        <a:spcBef>
                          <a:spcPts val="0"/>
                        </a:spcBef>
                        <a:spcAft>
                          <a:spcPts val="0"/>
                        </a:spcAft>
                      </a:pPr>
                      <a:r>
                        <a:rPr lang="en-GB" sz="2100" b="0" dirty="0">
                          <a:effectLst/>
                        </a:rPr>
                        <a:t>2. The system displays the newest announcement posted by admin  </a:t>
                      </a:r>
                      <a:endParaRPr lang="en-US" sz="2100" b="0" dirty="0">
                        <a:effectLst/>
                        <a:latin typeface="Times New Roman" panose="02020603050405020304" pitchFamily="18" charset="0"/>
                        <a:ea typeface="DengXian"/>
                        <a:cs typeface="Times New Roman" panose="02020603050405020304" pitchFamily="18" charset="0"/>
                      </a:endParaRPr>
                    </a:p>
                  </a:txBody>
                  <a:tcPr marL="117370" marR="117370" marT="0" marB="0" anchor="ctr"/>
                </a:tc>
                <a:extLst>
                  <a:ext uri="{0D108BD9-81ED-4DB2-BD59-A6C34878D82A}">
                    <a16:rowId xmlns:a16="http://schemas.microsoft.com/office/drawing/2014/main" val="3963143474"/>
                  </a:ext>
                </a:extLst>
              </a:tr>
              <a:tr h="414055">
                <a:tc gridSpan="2">
                  <a:txBody>
                    <a:bodyPr/>
                    <a:lstStyle/>
                    <a:p>
                      <a:pPr marL="0" marR="0" algn="just">
                        <a:lnSpc>
                          <a:spcPct val="150000"/>
                        </a:lnSpc>
                        <a:spcBef>
                          <a:spcPts val="0"/>
                        </a:spcBef>
                        <a:spcAft>
                          <a:spcPts val="600"/>
                        </a:spcAft>
                      </a:pPr>
                      <a:r>
                        <a:rPr lang="en-GB" sz="2100" b="0" dirty="0">
                          <a:effectLst/>
                        </a:rPr>
                        <a:t>Alternative Course</a:t>
                      </a:r>
                      <a:endParaRPr lang="en-US" sz="2100" b="0" dirty="0">
                        <a:effectLst/>
                        <a:latin typeface="Times New Roman" panose="02020603050405020304" pitchFamily="18" charset="0"/>
                        <a:ea typeface="DengXian"/>
                        <a:cs typeface="Times New Roman" panose="02020603050405020304" pitchFamily="18" charset="0"/>
                      </a:endParaRPr>
                    </a:p>
                  </a:txBody>
                  <a:tcPr marL="117370" marR="117370" marT="0" marB="0" anchor="ctr"/>
                </a:tc>
                <a:tc hMerge="1">
                  <a:txBody>
                    <a:bodyPr/>
                    <a:lstStyle/>
                    <a:p>
                      <a:endParaRPr lang="en-US"/>
                    </a:p>
                  </a:txBody>
                  <a:tcPr/>
                </a:tc>
                <a:extLst>
                  <a:ext uri="{0D108BD9-81ED-4DB2-BD59-A6C34878D82A}">
                    <a16:rowId xmlns:a16="http://schemas.microsoft.com/office/drawing/2014/main" val="2686550754"/>
                  </a:ext>
                </a:extLst>
              </a:tr>
              <a:tr h="414055">
                <a:tc gridSpan="2">
                  <a:txBody>
                    <a:bodyPr/>
                    <a:lstStyle/>
                    <a:p>
                      <a:pPr marL="0" marR="0" algn="just">
                        <a:lnSpc>
                          <a:spcPct val="150000"/>
                        </a:lnSpc>
                        <a:spcBef>
                          <a:spcPts val="0"/>
                        </a:spcBef>
                        <a:spcAft>
                          <a:spcPts val="600"/>
                        </a:spcAft>
                      </a:pPr>
                      <a:r>
                        <a:rPr lang="en-GB" sz="2100" b="0" dirty="0">
                          <a:effectLst/>
                        </a:rPr>
                        <a:t>- </a:t>
                      </a:r>
                      <a:endParaRPr lang="en-US" sz="2100" b="0" dirty="0">
                        <a:effectLst/>
                        <a:latin typeface="Times New Roman" panose="02020603050405020304" pitchFamily="18" charset="0"/>
                        <a:ea typeface="DengXian"/>
                        <a:cs typeface="Times New Roman" panose="02020603050405020304" pitchFamily="18" charset="0"/>
                      </a:endParaRPr>
                    </a:p>
                  </a:txBody>
                  <a:tcPr marL="117370" marR="117370" marT="0" marB="0"/>
                </a:tc>
                <a:tc hMerge="1">
                  <a:txBody>
                    <a:bodyPr/>
                    <a:lstStyle/>
                    <a:p>
                      <a:endParaRPr lang="en-US"/>
                    </a:p>
                  </a:txBody>
                  <a:tcPr/>
                </a:tc>
                <a:extLst>
                  <a:ext uri="{0D108BD9-81ED-4DB2-BD59-A6C34878D82A}">
                    <a16:rowId xmlns:a16="http://schemas.microsoft.com/office/drawing/2014/main" val="326499641"/>
                  </a:ext>
                </a:extLst>
              </a:tr>
            </a:tbl>
          </a:graphicData>
        </a:graphic>
      </p:graphicFrame>
    </p:spTree>
    <p:extLst>
      <p:ext uri="{BB962C8B-B14F-4D97-AF65-F5344CB8AC3E}">
        <p14:creationId xmlns:p14="http://schemas.microsoft.com/office/powerpoint/2010/main" val="3155700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2286000" cy="457200"/>
          </a:xfrm>
        </p:spPr>
        <p:txBody>
          <a:bodyPr anchor="ctr">
            <a:noAutofit/>
          </a:bodyPr>
          <a:lstStyle/>
          <a:p>
            <a:pPr algn="ctr"/>
            <a:r>
              <a:rPr lang="en-US" sz="2000" dirty="0" smtClean="0"/>
              <a:t>Edit marks</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376935315"/>
              </p:ext>
            </p:extLst>
          </p:nvPr>
        </p:nvGraphicFramePr>
        <p:xfrm>
          <a:off x="2684163" y="537418"/>
          <a:ext cx="7312624" cy="5915979"/>
        </p:xfrm>
        <a:graphic>
          <a:graphicData uri="http://schemas.openxmlformats.org/drawingml/2006/table">
            <a:tbl>
              <a:tblPr firstRow="1" firstCol="1" bandRow="1">
                <a:tableStyleId>{5202B0CA-FC54-4496-8BCA-5EF66A818D29}</a:tableStyleId>
              </a:tblPr>
              <a:tblGrid>
                <a:gridCol w="3656705">
                  <a:extLst>
                    <a:ext uri="{9D8B030D-6E8A-4147-A177-3AD203B41FA5}">
                      <a16:colId xmlns:a16="http://schemas.microsoft.com/office/drawing/2014/main" val="1220816109"/>
                    </a:ext>
                  </a:extLst>
                </a:gridCol>
                <a:gridCol w="3655919">
                  <a:extLst>
                    <a:ext uri="{9D8B030D-6E8A-4147-A177-3AD203B41FA5}">
                      <a16:colId xmlns:a16="http://schemas.microsoft.com/office/drawing/2014/main" val="2696004337"/>
                    </a:ext>
                  </a:extLst>
                </a:gridCol>
              </a:tblGrid>
              <a:tr h="339647">
                <a:tc>
                  <a:txBody>
                    <a:bodyPr/>
                    <a:lstStyle/>
                    <a:p>
                      <a:pPr marL="0" marR="0" algn="just">
                        <a:lnSpc>
                          <a:spcPct val="150000"/>
                        </a:lnSpc>
                        <a:spcBef>
                          <a:spcPts val="0"/>
                        </a:spcBef>
                        <a:spcAft>
                          <a:spcPts val="600"/>
                        </a:spcAft>
                      </a:pPr>
                      <a:r>
                        <a:rPr lang="en-GB" sz="1500" dirty="0">
                          <a:effectLst/>
                        </a:rPr>
                        <a:t>Use Case </a:t>
                      </a:r>
                      <a:endParaRPr lang="en-US" sz="1500" dirty="0">
                        <a:effectLst/>
                        <a:latin typeface="Times New Roman" panose="02020603050405020304" pitchFamily="18" charset="0"/>
                        <a:ea typeface="DengXian"/>
                        <a:cs typeface="Times New Roman" panose="02020603050405020304" pitchFamily="18" charset="0"/>
                      </a:endParaRPr>
                    </a:p>
                  </a:txBody>
                  <a:tcPr marL="84911" marR="84911" marT="0" marB="0" anchor="ctr"/>
                </a:tc>
                <a:tc>
                  <a:txBody>
                    <a:bodyPr/>
                    <a:lstStyle/>
                    <a:p>
                      <a:pPr marL="0" marR="0" algn="just">
                        <a:lnSpc>
                          <a:spcPct val="150000"/>
                        </a:lnSpc>
                        <a:spcBef>
                          <a:spcPts val="0"/>
                        </a:spcBef>
                        <a:spcAft>
                          <a:spcPts val="0"/>
                        </a:spcAft>
                      </a:pPr>
                      <a:r>
                        <a:rPr lang="en-GB" sz="1500">
                          <a:effectLst/>
                        </a:rPr>
                        <a:t>Edit marks</a:t>
                      </a:r>
                      <a:endParaRPr lang="en-US" sz="1500">
                        <a:effectLst/>
                        <a:latin typeface="Times New Roman" panose="02020603050405020304" pitchFamily="18" charset="0"/>
                        <a:ea typeface="DengXian"/>
                        <a:cs typeface="Times New Roman" panose="02020603050405020304" pitchFamily="18" charset="0"/>
                      </a:endParaRPr>
                    </a:p>
                  </a:txBody>
                  <a:tcPr marL="84911" marR="84911" marT="0" marB="0" anchor="ctr"/>
                </a:tc>
                <a:extLst>
                  <a:ext uri="{0D108BD9-81ED-4DB2-BD59-A6C34878D82A}">
                    <a16:rowId xmlns:a16="http://schemas.microsoft.com/office/drawing/2014/main" val="3576835774"/>
                  </a:ext>
                </a:extLst>
              </a:tr>
              <a:tr h="679293">
                <a:tc>
                  <a:txBody>
                    <a:bodyPr/>
                    <a:lstStyle/>
                    <a:p>
                      <a:pPr marL="0" marR="0" algn="just">
                        <a:lnSpc>
                          <a:spcPct val="150000"/>
                        </a:lnSpc>
                        <a:spcBef>
                          <a:spcPts val="0"/>
                        </a:spcBef>
                        <a:spcAft>
                          <a:spcPts val="600"/>
                        </a:spcAft>
                      </a:pPr>
                      <a:r>
                        <a:rPr lang="en-GB" sz="1500" b="0" dirty="0">
                          <a:effectLst/>
                        </a:rPr>
                        <a:t>Goal in Context</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tc>
                  <a:txBody>
                    <a:bodyPr/>
                    <a:lstStyle/>
                    <a:p>
                      <a:pPr marL="0" marR="0" algn="just">
                        <a:lnSpc>
                          <a:spcPct val="150000"/>
                        </a:lnSpc>
                        <a:spcBef>
                          <a:spcPts val="0"/>
                        </a:spcBef>
                        <a:spcAft>
                          <a:spcPts val="0"/>
                        </a:spcAft>
                      </a:pPr>
                      <a:r>
                        <a:rPr lang="en-GB" sz="1500" b="0">
                          <a:effectLst/>
                        </a:rPr>
                        <a:t>Admin can input marks for students or edit the marks</a:t>
                      </a:r>
                      <a:endParaRPr lang="en-US" sz="1500" b="0">
                        <a:effectLst/>
                        <a:latin typeface="Times New Roman" panose="02020603050405020304" pitchFamily="18" charset="0"/>
                        <a:ea typeface="DengXian"/>
                        <a:cs typeface="Times New Roman" panose="02020603050405020304" pitchFamily="18" charset="0"/>
                      </a:endParaRPr>
                    </a:p>
                  </a:txBody>
                  <a:tcPr marL="84911" marR="84911" marT="0" marB="0" anchor="ctr"/>
                </a:tc>
                <a:extLst>
                  <a:ext uri="{0D108BD9-81ED-4DB2-BD59-A6C34878D82A}">
                    <a16:rowId xmlns:a16="http://schemas.microsoft.com/office/drawing/2014/main" val="3298189454"/>
                  </a:ext>
                </a:extLst>
              </a:tr>
              <a:tr h="778999">
                <a:tc>
                  <a:txBody>
                    <a:bodyPr/>
                    <a:lstStyle/>
                    <a:p>
                      <a:pPr marL="0" marR="0" algn="just">
                        <a:lnSpc>
                          <a:spcPct val="150000"/>
                        </a:lnSpc>
                        <a:spcBef>
                          <a:spcPts val="0"/>
                        </a:spcBef>
                        <a:spcAft>
                          <a:spcPts val="600"/>
                        </a:spcAft>
                      </a:pPr>
                      <a:r>
                        <a:rPr lang="en-GB" sz="1500" b="0" dirty="0">
                          <a:effectLst/>
                        </a:rPr>
                        <a:t>Primary Actor</a:t>
                      </a:r>
                      <a:endParaRPr lang="en-US" sz="1500" b="0" dirty="0">
                        <a:effectLst/>
                      </a:endParaRPr>
                    </a:p>
                    <a:p>
                      <a:pPr marL="0" marR="0" algn="just">
                        <a:lnSpc>
                          <a:spcPct val="150000"/>
                        </a:lnSpc>
                        <a:spcBef>
                          <a:spcPts val="0"/>
                        </a:spcBef>
                        <a:spcAft>
                          <a:spcPts val="600"/>
                        </a:spcAft>
                      </a:pPr>
                      <a:r>
                        <a:rPr lang="en-GB" sz="1500" b="0" dirty="0">
                          <a:effectLst/>
                        </a:rPr>
                        <a:t>Secondary Actor</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tc>
                  <a:txBody>
                    <a:bodyPr/>
                    <a:lstStyle/>
                    <a:p>
                      <a:pPr marL="0" marR="0" algn="just">
                        <a:lnSpc>
                          <a:spcPct val="150000"/>
                        </a:lnSpc>
                        <a:spcBef>
                          <a:spcPts val="0"/>
                        </a:spcBef>
                        <a:spcAft>
                          <a:spcPts val="600"/>
                        </a:spcAft>
                      </a:pPr>
                      <a:r>
                        <a:rPr lang="en-GB" sz="1500" b="0">
                          <a:effectLst/>
                        </a:rPr>
                        <a:t>Admin</a:t>
                      </a:r>
                      <a:endParaRPr lang="en-US" sz="1500" b="0">
                        <a:effectLst/>
                      </a:endParaRPr>
                    </a:p>
                    <a:p>
                      <a:pPr marL="0" marR="0" algn="just">
                        <a:lnSpc>
                          <a:spcPct val="150000"/>
                        </a:lnSpc>
                        <a:spcBef>
                          <a:spcPts val="0"/>
                        </a:spcBef>
                        <a:spcAft>
                          <a:spcPts val="600"/>
                        </a:spcAft>
                      </a:pPr>
                      <a:r>
                        <a:rPr lang="en-GB" sz="1500" b="0">
                          <a:effectLst/>
                        </a:rPr>
                        <a:t>Teacher</a:t>
                      </a:r>
                      <a:endParaRPr lang="en-US" sz="1500" b="0">
                        <a:effectLst/>
                        <a:latin typeface="Times New Roman" panose="02020603050405020304" pitchFamily="18" charset="0"/>
                        <a:ea typeface="DengXian"/>
                        <a:cs typeface="Times New Roman" panose="02020603050405020304" pitchFamily="18" charset="0"/>
                      </a:endParaRPr>
                    </a:p>
                  </a:txBody>
                  <a:tcPr marL="84911" marR="84911" marT="0" marB="0" anchor="ctr"/>
                </a:tc>
                <a:extLst>
                  <a:ext uri="{0D108BD9-81ED-4DB2-BD59-A6C34878D82A}">
                    <a16:rowId xmlns:a16="http://schemas.microsoft.com/office/drawing/2014/main" val="1160855436"/>
                  </a:ext>
                </a:extLst>
              </a:tr>
              <a:tr h="339647">
                <a:tc gridSpan="2">
                  <a:txBody>
                    <a:bodyPr/>
                    <a:lstStyle/>
                    <a:p>
                      <a:pPr marL="0" marR="0" algn="just">
                        <a:lnSpc>
                          <a:spcPct val="150000"/>
                        </a:lnSpc>
                        <a:spcBef>
                          <a:spcPts val="0"/>
                        </a:spcBef>
                        <a:spcAft>
                          <a:spcPts val="600"/>
                        </a:spcAft>
                      </a:pPr>
                      <a:r>
                        <a:rPr lang="en-GB" sz="1500" b="0" dirty="0">
                          <a:effectLst/>
                        </a:rPr>
                        <a:t>Typical Course of Events</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tc hMerge="1">
                  <a:txBody>
                    <a:bodyPr/>
                    <a:lstStyle/>
                    <a:p>
                      <a:endParaRPr lang="en-US"/>
                    </a:p>
                  </a:txBody>
                  <a:tcPr/>
                </a:tc>
                <a:extLst>
                  <a:ext uri="{0D108BD9-81ED-4DB2-BD59-A6C34878D82A}">
                    <a16:rowId xmlns:a16="http://schemas.microsoft.com/office/drawing/2014/main" val="1932146158"/>
                  </a:ext>
                </a:extLst>
              </a:tr>
              <a:tr h="339647">
                <a:tc>
                  <a:txBody>
                    <a:bodyPr/>
                    <a:lstStyle/>
                    <a:p>
                      <a:pPr marL="0" marR="0" algn="just">
                        <a:lnSpc>
                          <a:spcPct val="150000"/>
                        </a:lnSpc>
                        <a:spcBef>
                          <a:spcPts val="0"/>
                        </a:spcBef>
                        <a:spcAft>
                          <a:spcPts val="600"/>
                        </a:spcAft>
                      </a:pPr>
                      <a:r>
                        <a:rPr lang="en-GB" sz="1500" b="0" dirty="0">
                          <a:effectLst/>
                        </a:rPr>
                        <a:t>Actor Actions</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tc>
                  <a:txBody>
                    <a:bodyPr/>
                    <a:lstStyle/>
                    <a:p>
                      <a:pPr marL="0" marR="0" algn="just">
                        <a:lnSpc>
                          <a:spcPct val="150000"/>
                        </a:lnSpc>
                        <a:spcBef>
                          <a:spcPts val="0"/>
                        </a:spcBef>
                        <a:spcAft>
                          <a:spcPts val="0"/>
                        </a:spcAft>
                      </a:pPr>
                      <a:r>
                        <a:rPr lang="en-GB" sz="1500" b="0" dirty="0">
                          <a:effectLst/>
                        </a:rPr>
                        <a:t>System Response</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extLst>
                  <a:ext uri="{0D108BD9-81ED-4DB2-BD59-A6C34878D82A}">
                    <a16:rowId xmlns:a16="http://schemas.microsoft.com/office/drawing/2014/main" val="331421755"/>
                  </a:ext>
                </a:extLst>
              </a:tr>
              <a:tr h="679293">
                <a:tc>
                  <a:txBody>
                    <a:bodyPr/>
                    <a:lstStyle/>
                    <a:p>
                      <a:pPr marL="0" marR="0" algn="just">
                        <a:lnSpc>
                          <a:spcPct val="150000"/>
                        </a:lnSpc>
                        <a:spcBef>
                          <a:spcPts val="0"/>
                        </a:spcBef>
                        <a:spcAft>
                          <a:spcPts val="600"/>
                        </a:spcAft>
                      </a:pPr>
                      <a:r>
                        <a:rPr lang="en-GB" sz="1500" b="0" dirty="0">
                          <a:effectLst/>
                        </a:rPr>
                        <a:t>1. Teacher has checked a home work or test of students </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tc>
                  <a:txBody>
                    <a:bodyPr/>
                    <a:lstStyle/>
                    <a:p>
                      <a:pPr marL="0" marR="0" algn="just">
                        <a:lnSpc>
                          <a:spcPct val="150000"/>
                        </a:lnSpc>
                        <a:spcBef>
                          <a:spcPts val="0"/>
                        </a:spcBef>
                        <a:spcAft>
                          <a:spcPts val="0"/>
                        </a:spcAft>
                      </a:pPr>
                      <a:r>
                        <a:rPr lang="en-GB" sz="1500" b="0" dirty="0">
                          <a:effectLst/>
                        </a:rPr>
                        <a:t> </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extLst>
                  <a:ext uri="{0D108BD9-81ED-4DB2-BD59-A6C34878D82A}">
                    <a16:rowId xmlns:a16="http://schemas.microsoft.com/office/drawing/2014/main" val="217810610"/>
                  </a:ext>
                </a:extLst>
              </a:tr>
              <a:tr h="679293">
                <a:tc>
                  <a:txBody>
                    <a:bodyPr/>
                    <a:lstStyle/>
                    <a:p>
                      <a:pPr marL="0" marR="0" algn="just">
                        <a:lnSpc>
                          <a:spcPct val="150000"/>
                        </a:lnSpc>
                        <a:spcBef>
                          <a:spcPts val="0"/>
                        </a:spcBef>
                        <a:spcAft>
                          <a:spcPts val="600"/>
                        </a:spcAft>
                      </a:pPr>
                      <a:r>
                        <a:rPr lang="en-GB" sz="1500" b="0" dirty="0">
                          <a:effectLst/>
                        </a:rPr>
                        <a:t>2. Admin select to the marks menu in the system</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tc>
                  <a:txBody>
                    <a:bodyPr/>
                    <a:lstStyle/>
                    <a:p>
                      <a:pPr marL="0" marR="0" algn="just">
                        <a:lnSpc>
                          <a:spcPct val="150000"/>
                        </a:lnSpc>
                        <a:spcBef>
                          <a:spcPts val="0"/>
                        </a:spcBef>
                        <a:spcAft>
                          <a:spcPts val="0"/>
                        </a:spcAft>
                      </a:pPr>
                      <a:r>
                        <a:rPr lang="en-GB" sz="1500" b="0" dirty="0">
                          <a:effectLst/>
                        </a:rPr>
                        <a:t>3. The system displays the marks page   </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extLst>
                  <a:ext uri="{0D108BD9-81ED-4DB2-BD59-A6C34878D82A}">
                    <a16:rowId xmlns:a16="http://schemas.microsoft.com/office/drawing/2014/main" val="3101857019"/>
                  </a:ext>
                </a:extLst>
              </a:tr>
              <a:tr h="1365080">
                <a:tc>
                  <a:txBody>
                    <a:bodyPr/>
                    <a:lstStyle/>
                    <a:p>
                      <a:pPr marL="0" marR="0" algn="just">
                        <a:lnSpc>
                          <a:spcPct val="150000"/>
                        </a:lnSpc>
                        <a:spcBef>
                          <a:spcPts val="0"/>
                        </a:spcBef>
                        <a:spcAft>
                          <a:spcPts val="600"/>
                        </a:spcAft>
                      </a:pPr>
                      <a:r>
                        <a:rPr lang="en-GB" sz="1500" b="0" dirty="0">
                          <a:effectLst/>
                        </a:rPr>
                        <a:t>4. Admin add new marks for student based on the subject and the type of the mark (homework or test or exam)</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tc>
                  <a:txBody>
                    <a:bodyPr/>
                    <a:lstStyle/>
                    <a:p>
                      <a:pPr marL="0" marR="0" algn="just">
                        <a:lnSpc>
                          <a:spcPct val="150000"/>
                        </a:lnSpc>
                        <a:spcBef>
                          <a:spcPts val="0"/>
                        </a:spcBef>
                        <a:spcAft>
                          <a:spcPts val="0"/>
                        </a:spcAft>
                      </a:pPr>
                      <a:r>
                        <a:rPr lang="en-GB" sz="1500" b="0" dirty="0">
                          <a:effectLst/>
                        </a:rPr>
                        <a:t>5. The system saved the changes and update the information that will be displayed in the marks page</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extLst>
                  <a:ext uri="{0D108BD9-81ED-4DB2-BD59-A6C34878D82A}">
                    <a16:rowId xmlns:a16="http://schemas.microsoft.com/office/drawing/2014/main" val="1923339857"/>
                  </a:ext>
                </a:extLst>
              </a:tr>
              <a:tr h="339647">
                <a:tc gridSpan="2">
                  <a:txBody>
                    <a:bodyPr/>
                    <a:lstStyle/>
                    <a:p>
                      <a:pPr marL="0" marR="0" algn="just">
                        <a:lnSpc>
                          <a:spcPct val="150000"/>
                        </a:lnSpc>
                        <a:spcBef>
                          <a:spcPts val="0"/>
                        </a:spcBef>
                        <a:spcAft>
                          <a:spcPts val="600"/>
                        </a:spcAft>
                      </a:pPr>
                      <a:r>
                        <a:rPr lang="en-GB" sz="1500" b="0" dirty="0">
                          <a:effectLst/>
                        </a:rPr>
                        <a:t>Alternative Course</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tc hMerge="1">
                  <a:txBody>
                    <a:bodyPr/>
                    <a:lstStyle/>
                    <a:p>
                      <a:endParaRPr lang="en-US"/>
                    </a:p>
                  </a:txBody>
                  <a:tcPr/>
                </a:tc>
                <a:extLst>
                  <a:ext uri="{0D108BD9-81ED-4DB2-BD59-A6C34878D82A}">
                    <a16:rowId xmlns:a16="http://schemas.microsoft.com/office/drawing/2014/main" val="2932559587"/>
                  </a:ext>
                </a:extLst>
              </a:tr>
              <a:tr h="339647">
                <a:tc gridSpan="2">
                  <a:txBody>
                    <a:bodyPr/>
                    <a:lstStyle/>
                    <a:p>
                      <a:pPr marL="0" marR="0" algn="just">
                        <a:lnSpc>
                          <a:spcPct val="150000"/>
                        </a:lnSpc>
                        <a:spcBef>
                          <a:spcPts val="0"/>
                        </a:spcBef>
                        <a:spcAft>
                          <a:spcPts val="600"/>
                        </a:spcAft>
                      </a:pPr>
                      <a:r>
                        <a:rPr lang="en-GB" sz="1500" b="0" dirty="0">
                          <a:effectLst/>
                        </a:rPr>
                        <a:t>Line 4: Admin can choose to edit existing marks in the system </a:t>
                      </a:r>
                      <a:endParaRPr lang="en-US" sz="1500" b="0" dirty="0">
                        <a:effectLst/>
                        <a:latin typeface="Times New Roman" panose="02020603050405020304" pitchFamily="18" charset="0"/>
                        <a:ea typeface="DengXian"/>
                        <a:cs typeface="Times New Roman" panose="02020603050405020304" pitchFamily="18" charset="0"/>
                      </a:endParaRPr>
                    </a:p>
                  </a:txBody>
                  <a:tcPr marL="84911" marR="84911" marT="0" marB="0" anchor="ctr"/>
                </a:tc>
                <a:tc hMerge="1">
                  <a:txBody>
                    <a:bodyPr/>
                    <a:lstStyle/>
                    <a:p>
                      <a:endParaRPr lang="en-US"/>
                    </a:p>
                  </a:txBody>
                  <a:tcPr/>
                </a:tc>
                <a:extLst>
                  <a:ext uri="{0D108BD9-81ED-4DB2-BD59-A6C34878D82A}">
                    <a16:rowId xmlns:a16="http://schemas.microsoft.com/office/drawing/2014/main" val="2331979313"/>
                  </a:ext>
                </a:extLst>
              </a:tr>
            </a:tbl>
          </a:graphicData>
        </a:graphic>
      </p:graphicFrame>
    </p:spTree>
    <p:extLst>
      <p:ext uri="{BB962C8B-B14F-4D97-AF65-F5344CB8AC3E}">
        <p14:creationId xmlns:p14="http://schemas.microsoft.com/office/powerpoint/2010/main" val="2439724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2286000" cy="457200"/>
          </a:xfrm>
        </p:spPr>
        <p:txBody>
          <a:bodyPr anchor="ctr">
            <a:noAutofit/>
          </a:bodyPr>
          <a:lstStyle/>
          <a:p>
            <a:pPr algn="ctr"/>
            <a:r>
              <a:rPr lang="en-US" sz="2000" dirty="0" smtClean="0"/>
              <a:t>Edit student’s data</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98886138"/>
              </p:ext>
            </p:extLst>
          </p:nvPr>
        </p:nvGraphicFramePr>
        <p:xfrm>
          <a:off x="3152633" y="55115"/>
          <a:ext cx="6375683" cy="6697383"/>
        </p:xfrm>
        <a:graphic>
          <a:graphicData uri="http://schemas.openxmlformats.org/drawingml/2006/table">
            <a:tbl>
              <a:tblPr firstRow="1" firstCol="1" bandRow="1">
                <a:tableStyleId>{5202B0CA-FC54-4496-8BCA-5EF66A818D29}</a:tableStyleId>
              </a:tblPr>
              <a:tblGrid>
                <a:gridCol w="3188184">
                  <a:extLst>
                    <a:ext uri="{9D8B030D-6E8A-4147-A177-3AD203B41FA5}">
                      <a16:colId xmlns:a16="http://schemas.microsoft.com/office/drawing/2014/main" val="611935607"/>
                    </a:ext>
                  </a:extLst>
                </a:gridCol>
                <a:gridCol w="3187499">
                  <a:extLst>
                    <a:ext uri="{9D8B030D-6E8A-4147-A177-3AD203B41FA5}">
                      <a16:colId xmlns:a16="http://schemas.microsoft.com/office/drawing/2014/main" val="1038130411"/>
                    </a:ext>
                  </a:extLst>
                </a:gridCol>
              </a:tblGrid>
              <a:tr h="296129">
                <a:tc>
                  <a:txBody>
                    <a:bodyPr/>
                    <a:lstStyle/>
                    <a:p>
                      <a:pPr marL="0" marR="0" algn="just">
                        <a:lnSpc>
                          <a:spcPct val="150000"/>
                        </a:lnSpc>
                        <a:spcBef>
                          <a:spcPts val="0"/>
                        </a:spcBef>
                        <a:spcAft>
                          <a:spcPts val="600"/>
                        </a:spcAft>
                      </a:pPr>
                      <a:r>
                        <a:rPr lang="en-GB" sz="1300">
                          <a:effectLst/>
                        </a:rPr>
                        <a:t>Use Case </a:t>
                      </a:r>
                      <a:endParaRPr lang="en-US" sz="1300">
                        <a:effectLst/>
                        <a:latin typeface="Times New Roman" panose="02020603050405020304" pitchFamily="18" charset="0"/>
                        <a:ea typeface="DengXian"/>
                        <a:cs typeface="Times New Roman" panose="02020603050405020304" pitchFamily="18" charset="0"/>
                      </a:endParaRPr>
                    </a:p>
                  </a:txBody>
                  <a:tcPr marL="74032" marR="74032" marT="0" marB="0"/>
                </a:tc>
                <a:tc>
                  <a:txBody>
                    <a:bodyPr/>
                    <a:lstStyle/>
                    <a:p>
                      <a:pPr marL="0" marR="0" algn="just">
                        <a:lnSpc>
                          <a:spcPct val="150000"/>
                        </a:lnSpc>
                        <a:spcBef>
                          <a:spcPts val="0"/>
                        </a:spcBef>
                        <a:spcAft>
                          <a:spcPts val="0"/>
                        </a:spcAft>
                      </a:pPr>
                      <a:r>
                        <a:rPr lang="en-GB" sz="1300">
                          <a:effectLst/>
                        </a:rPr>
                        <a:t>Edit student’s data</a:t>
                      </a:r>
                      <a:endParaRPr lang="en-US" sz="1300">
                        <a:effectLst/>
                        <a:latin typeface="Times New Roman" panose="02020603050405020304" pitchFamily="18" charset="0"/>
                        <a:ea typeface="DengXian"/>
                        <a:cs typeface="Times New Roman" panose="02020603050405020304" pitchFamily="18" charset="0"/>
                      </a:endParaRPr>
                    </a:p>
                  </a:txBody>
                  <a:tcPr marL="74032" marR="74032" marT="0" marB="0"/>
                </a:tc>
                <a:extLst>
                  <a:ext uri="{0D108BD9-81ED-4DB2-BD59-A6C34878D82A}">
                    <a16:rowId xmlns:a16="http://schemas.microsoft.com/office/drawing/2014/main" val="323025031"/>
                  </a:ext>
                </a:extLst>
              </a:tr>
              <a:tr h="873436">
                <a:tc>
                  <a:txBody>
                    <a:bodyPr/>
                    <a:lstStyle/>
                    <a:p>
                      <a:pPr marL="0" marR="0" algn="just">
                        <a:lnSpc>
                          <a:spcPct val="150000"/>
                        </a:lnSpc>
                        <a:spcBef>
                          <a:spcPts val="0"/>
                        </a:spcBef>
                        <a:spcAft>
                          <a:spcPts val="600"/>
                        </a:spcAft>
                      </a:pPr>
                      <a:r>
                        <a:rPr lang="en-GB" sz="1300" b="0" dirty="0">
                          <a:effectLst/>
                        </a:rPr>
                        <a:t>Goal in Context</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tc>
                  <a:txBody>
                    <a:bodyPr/>
                    <a:lstStyle/>
                    <a:p>
                      <a:pPr marL="0" marR="0" algn="just">
                        <a:lnSpc>
                          <a:spcPct val="150000"/>
                        </a:lnSpc>
                        <a:spcBef>
                          <a:spcPts val="0"/>
                        </a:spcBef>
                        <a:spcAft>
                          <a:spcPts val="0"/>
                        </a:spcAft>
                      </a:pPr>
                      <a:r>
                        <a:rPr lang="en-GB" sz="1300" b="0">
                          <a:effectLst/>
                        </a:rPr>
                        <a:t>Admin can input information of new students or edit information of existing students</a:t>
                      </a:r>
                      <a:endParaRPr lang="en-US" sz="1300" b="0">
                        <a:effectLst/>
                        <a:latin typeface="Times New Roman" panose="02020603050405020304" pitchFamily="18" charset="0"/>
                        <a:ea typeface="DengXian"/>
                        <a:cs typeface="Times New Roman" panose="02020603050405020304" pitchFamily="18" charset="0"/>
                      </a:endParaRPr>
                    </a:p>
                  </a:txBody>
                  <a:tcPr marL="74032" marR="74032" marT="0" marB="0" anchor="ctr"/>
                </a:tc>
                <a:extLst>
                  <a:ext uri="{0D108BD9-81ED-4DB2-BD59-A6C34878D82A}">
                    <a16:rowId xmlns:a16="http://schemas.microsoft.com/office/drawing/2014/main" val="3347992373"/>
                  </a:ext>
                </a:extLst>
              </a:tr>
              <a:tr h="696666">
                <a:tc>
                  <a:txBody>
                    <a:bodyPr/>
                    <a:lstStyle/>
                    <a:p>
                      <a:pPr marL="0" marR="0" algn="just">
                        <a:lnSpc>
                          <a:spcPct val="150000"/>
                        </a:lnSpc>
                        <a:spcBef>
                          <a:spcPts val="0"/>
                        </a:spcBef>
                        <a:spcAft>
                          <a:spcPts val="600"/>
                        </a:spcAft>
                      </a:pPr>
                      <a:r>
                        <a:rPr lang="en-GB" sz="1300" b="0" dirty="0">
                          <a:effectLst/>
                        </a:rPr>
                        <a:t>Primary Actor</a:t>
                      </a:r>
                      <a:endParaRPr lang="en-US" sz="1300" b="0" dirty="0">
                        <a:effectLst/>
                      </a:endParaRPr>
                    </a:p>
                    <a:p>
                      <a:pPr marL="0" marR="0" algn="just">
                        <a:lnSpc>
                          <a:spcPct val="150000"/>
                        </a:lnSpc>
                        <a:spcBef>
                          <a:spcPts val="0"/>
                        </a:spcBef>
                        <a:spcAft>
                          <a:spcPts val="600"/>
                        </a:spcAft>
                      </a:pPr>
                      <a:r>
                        <a:rPr lang="en-GB" sz="1300" b="0" dirty="0">
                          <a:effectLst/>
                        </a:rPr>
                        <a:t>Secondary Actor</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tc>
                  <a:txBody>
                    <a:bodyPr/>
                    <a:lstStyle/>
                    <a:p>
                      <a:pPr marL="0" marR="0" algn="just">
                        <a:lnSpc>
                          <a:spcPct val="150000"/>
                        </a:lnSpc>
                        <a:spcBef>
                          <a:spcPts val="0"/>
                        </a:spcBef>
                        <a:spcAft>
                          <a:spcPts val="600"/>
                        </a:spcAft>
                      </a:pPr>
                      <a:r>
                        <a:rPr lang="en-GB" sz="1300" b="0">
                          <a:effectLst/>
                        </a:rPr>
                        <a:t>Admin</a:t>
                      </a:r>
                      <a:endParaRPr lang="en-US" sz="1300" b="0">
                        <a:effectLst/>
                      </a:endParaRPr>
                    </a:p>
                    <a:p>
                      <a:pPr marL="0" marR="0" algn="just">
                        <a:lnSpc>
                          <a:spcPct val="150000"/>
                        </a:lnSpc>
                        <a:spcBef>
                          <a:spcPts val="0"/>
                        </a:spcBef>
                        <a:spcAft>
                          <a:spcPts val="600"/>
                        </a:spcAft>
                      </a:pPr>
                      <a:r>
                        <a:rPr lang="en-GB" sz="1300" b="0">
                          <a:effectLst/>
                        </a:rPr>
                        <a:t>-</a:t>
                      </a:r>
                      <a:endParaRPr lang="en-US" sz="1300" b="0">
                        <a:effectLst/>
                        <a:latin typeface="Times New Roman" panose="02020603050405020304" pitchFamily="18" charset="0"/>
                        <a:ea typeface="DengXian"/>
                        <a:cs typeface="Times New Roman" panose="02020603050405020304" pitchFamily="18" charset="0"/>
                      </a:endParaRPr>
                    </a:p>
                  </a:txBody>
                  <a:tcPr marL="74032" marR="74032" marT="0" marB="0" anchor="ctr"/>
                </a:tc>
                <a:extLst>
                  <a:ext uri="{0D108BD9-81ED-4DB2-BD59-A6C34878D82A}">
                    <a16:rowId xmlns:a16="http://schemas.microsoft.com/office/drawing/2014/main" val="1499734179"/>
                  </a:ext>
                </a:extLst>
              </a:tr>
              <a:tr h="296129">
                <a:tc gridSpan="2">
                  <a:txBody>
                    <a:bodyPr/>
                    <a:lstStyle/>
                    <a:p>
                      <a:pPr marL="0" marR="0" algn="just">
                        <a:lnSpc>
                          <a:spcPct val="150000"/>
                        </a:lnSpc>
                        <a:spcBef>
                          <a:spcPts val="0"/>
                        </a:spcBef>
                        <a:spcAft>
                          <a:spcPts val="600"/>
                        </a:spcAft>
                      </a:pPr>
                      <a:r>
                        <a:rPr lang="en-GB" sz="1300" b="0" dirty="0">
                          <a:effectLst/>
                        </a:rPr>
                        <a:t>Typical Course of Events</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tc hMerge="1">
                  <a:txBody>
                    <a:bodyPr/>
                    <a:lstStyle/>
                    <a:p>
                      <a:endParaRPr lang="en-US"/>
                    </a:p>
                  </a:txBody>
                  <a:tcPr/>
                </a:tc>
                <a:extLst>
                  <a:ext uri="{0D108BD9-81ED-4DB2-BD59-A6C34878D82A}">
                    <a16:rowId xmlns:a16="http://schemas.microsoft.com/office/drawing/2014/main" val="1432626853"/>
                  </a:ext>
                </a:extLst>
              </a:tr>
              <a:tr h="296129">
                <a:tc>
                  <a:txBody>
                    <a:bodyPr/>
                    <a:lstStyle/>
                    <a:p>
                      <a:pPr marL="0" marR="0" algn="just">
                        <a:lnSpc>
                          <a:spcPct val="150000"/>
                        </a:lnSpc>
                        <a:spcBef>
                          <a:spcPts val="0"/>
                        </a:spcBef>
                        <a:spcAft>
                          <a:spcPts val="600"/>
                        </a:spcAft>
                      </a:pPr>
                      <a:r>
                        <a:rPr lang="en-GB" sz="1300" b="0" dirty="0">
                          <a:effectLst/>
                        </a:rPr>
                        <a:t>Actor Actions</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tc>
                  <a:txBody>
                    <a:bodyPr/>
                    <a:lstStyle/>
                    <a:p>
                      <a:pPr marL="0" marR="0" algn="just">
                        <a:lnSpc>
                          <a:spcPct val="150000"/>
                        </a:lnSpc>
                        <a:spcBef>
                          <a:spcPts val="0"/>
                        </a:spcBef>
                        <a:spcAft>
                          <a:spcPts val="0"/>
                        </a:spcAft>
                      </a:pPr>
                      <a:r>
                        <a:rPr lang="en-GB" sz="1300" b="0">
                          <a:effectLst/>
                        </a:rPr>
                        <a:t>System Response</a:t>
                      </a:r>
                      <a:endParaRPr lang="en-US" sz="1300" b="0">
                        <a:effectLst/>
                        <a:latin typeface="Times New Roman" panose="02020603050405020304" pitchFamily="18" charset="0"/>
                        <a:ea typeface="DengXian"/>
                        <a:cs typeface="Times New Roman" panose="02020603050405020304" pitchFamily="18" charset="0"/>
                      </a:endParaRPr>
                    </a:p>
                  </a:txBody>
                  <a:tcPr marL="74032" marR="74032" marT="0" marB="0" anchor="ctr"/>
                </a:tc>
                <a:extLst>
                  <a:ext uri="{0D108BD9-81ED-4DB2-BD59-A6C34878D82A}">
                    <a16:rowId xmlns:a16="http://schemas.microsoft.com/office/drawing/2014/main" val="2515304380"/>
                  </a:ext>
                </a:extLst>
              </a:tr>
              <a:tr h="592257">
                <a:tc>
                  <a:txBody>
                    <a:bodyPr/>
                    <a:lstStyle/>
                    <a:p>
                      <a:pPr marL="0" marR="0" algn="just">
                        <a:lnSpc>
                          <a:spcPct val="150000"/>
                        </a:lnSpc>
                        <a:spcBef>
                          <a:spcPts val="0"/>
                        </a:spcBef>
                        <a:spcAft>
                          <a:spcPts val="600"/>
                        </a:spcAft>
                      </a:pPr>
                      <a:r>
                        <a:rPr lang="en-GB" sz="1300" b="0" dirty="0">
                          <a:effectLst/>
                        </a:rPr>
                        <a:t>1. Admin receives information about new students </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tc>
                  <a:txBody>
                    <a:bodyPr/>
                    <a:lstStyle/>
                    <a:p>
                      <a:pPr marL="0" marR="0" algn="just">
                        <a:lnSpc>
                          <a:spcPct val="150000"/>
                        </a:lnSpc>
                        <a:spcBef>
                          <a:spcPts val="0"/>
                        </a:spcBef>
                        <a:spcAft>
                          <a:spcPts val="0"/>
                        </a:spcAft>
                      </a:pPr>
                      <a:r>
                        <a:rPr lang="en-GB" sz="1300" b="0">
                          <a:effectLst/>
                        </a:rPr>
                        <a:t> </a:t>
                      </a:r>
                      <a:endParaRPr lang="en-US" sz="1300" b="0">
                        <a:effectLst/>
                        <a:latin typeface="Times New Roman" panose="02020603050405020304" pitchFamily="18" charset="0"/>
                        <a:ea typeface="DengXian"/>
                        <a:cs typeface="Times New Roman" panose="02020603050405020304" pitchFamily="18" charset="0"/>
                      </a:endParaRPr>
                    </a:p>
                  </a:txBody>
                  <a:tcPr marL="74032" marR="74032" marT="0" marB="0" anchor="ctr"/>
                </a:tc>
                <a:extLst>
                  <a:ext uri="{0D108BD9-81ED-4DB2-BD59-A6C34878D82A}">
                    <a16:rowId xmlns:a16="http://schemas.microsoft.com/office/drawing/2014/main" val="577963617"/>
                  </a:ext>
                </a:extLst>
              </a:tr>
              <a:tr h="592257">
                <a:tc>
                  <a:txBody>
                    <a:bodyPr/>
                    <a:lstStyle/>
                    <a:p>
                      <a:pPr marL="0" marR="0" algn="just">
                        <a:lnSpc>
                          <a:spcPct val="150000"/>
                        </a:lnSpc>
                        <a:spcBef>
                          <a:spcPts val="0"/>
                        </a:spcBef>
                        <a:spcAft>
                          <a:spcPts val="600"/>
                        </a:spcAft>
                      </a:pPr>
                      <a:r>
                        <a:rPr lang="en-GB" sz="1300" b="0" dirty="0">
                          <a:effectLst/>
                        </a:rPr>
                        <a:t>2. Admin select to the student menu in the system</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tc>
                  <a:txBody>
                    <a:bodyPr/>
                    <a:lstStyle/>
                    <a:p>
                      <a:pPr marL="0" marR="0" algn="just">
                        <a:lnSpc>
                          <a:spcPct val="150000"/>
                        </a:lnSpc>
                        <a:spcBef>
                          <a:spcPts val="0"/>
                        </a:spcBef>
                        <a:spcAft>
                          <a:spcPts val="0"/>
                        </a:spcAft>
                      </a:pPr>
                      <a:r>
                        <a:rPr lang="en-GB" sz="1300" b="0">
                          <a:effectLst/>
                        </a:rPr>
                        <a:t>3. The system displays the student page   </a:t>
                      </a:r>
                      <a:endParaRPr lang="en-US" sz="1300" b="0">
                        <a:effectLst/>
                        <a:latin typeface="Times New Roman" panose="02020603050405020304" pitchFamily="18" charset="0"/>
                        <a:ea typeface="DengXian"/>
                        <a:cs typeface="Times New Roman" panose="02020603050405020304" pitchFamily="18" charset="0"/>
                      </a:endParaRPr>
                    </a:p>
                  </a:txBody>
                  <a:tcPr marL="74032" marR="74032" marT="0" marB="0" anchor="ctr"/>
                </a:tc>
                <a:extLst>
                  <a:ext uri="{0D108BD9-81ED-4DB2-BD59-A6C34878D82A}">
                    <a16:rowId xmlns:a16="http://schemas.microsoft.com/office/drawing/2014/main" val="3829021924"/>
                  </a:ext>
                </a:extLst>
              </a:tr>
              <a:tr h="888386">
                <a:tc>
                  <a:txBody>
                    <a:bodyPr/>
                    <a:lstStyle/>
                    <a:p>
                      <a:pPr marL="0" marR="0" algn="just">
                        <a:lnSpc>
                          <a:spcPct val="150000"/>
                        </a:lnSpc>
                        <a:spcBef>
                          <a:spcPts val="0"/>
                        </a:spcBef>
                        <a:spcAft>
                          <a:spcPts val="600"/>
                        </a:spcAft>
                      </a:pPr>
                      <a:r>
                        <a:rPr lang="en-GB" sz="1300" b="0" dirty="0">
                          <a:effectLst/>
                        </a:rPr>
                        <a:t>4. Admin add new student to the database and his/her personal information and contact details</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tc>
                  <a:txBody>
                    <a:bodyPr/>
                    <a:lstStyle/>
                    <a:p>
                      <a:pPr marL="0" marR="0" algn="just">
                        <a:lnSpc>
                          <a:spcPct val="150000"/>
                        </a:lnSpc>
                        <a:spcBef>
                          <a:spcPts val="0"/>
                        </a:spcBef>
                        <a:spcAft>
                          <a:spcPts val="0"/>
                        </a:spcAft>
                      </a:pPr>
                      <a:r>
                        <a:rPr lang="en-GB" sz="1300" b="0" dirty="0">
                          <a:effectLst/>
                        </a:rPr>
                        <a:t>5. The system saved the changes and update the information that will be displayed in the student page</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extLst>
                  <a:ext uri="{0D108BD9-81ED-4DB2-BD59-A6C34878D82A}">
                    <a16:rowId xmlns:a16="http://schemas.microsoft.com/office/drawing/2014/main" val="1795358785"/>
                  </a:ext>
                </a:extLst>
              </a:tr>
              <a:tr h="296129">
                <a:tc gridSpan="2">
                  <a:txBody>
                    <a:bodyPr/>
                    <a:lstStyle/>
                    <a:p>
                      <a:pPr marL="0" marR="0" algn="just">
                        <a:lnSpc>
                          <a:spcPct val="150000"/>
                        </a:lnSpc>
                        <a:spcBef>
                          <a:spcPts val="0"/>
                        </a:spcBef>
                        <a:spcAft>
                          <a:spcPts val="600"/>
                        </a:spcAft>
                      </a:pPr>
                      <a:r>
                        <a:rPr lang="en-GB" sz="1300" b="0" dirty="0">
                          <a:effectLst/>
                        </a:rPr>
                        <a:t>Alternative Course</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tc hMerge="1">
                  <a:txBody>
                    <a:bodyPr/>
                    <a:lstStyle/>
                    <a:p>
                      <a:endParaRPr lang="en-US"/>
                    </a:p>
                  </a:txBody>
                  <a:tcPr/>
                </a:tc>
                <a:extLst>
                  <a:ext uri="{0D108BD9-81ED-4DB2-BD59-A6C34878D82A}">
                    <a16:rowId xmlns:a16="http://schemas.microsoft.com/office/drawing/2014/main" val="1286186941"/>
                  </a:ext>
                </a:extLst>
              </a:tr>
              <a:tr h="1858301">
                <a:tc gridSpan="2">
                  <a:txBody>
                    <a:bodyPr/>
                    <a:lstStyle/>
                    <a:p>
                      <a:pPr marL="0" marR="0" algn="just">
                        <a:lnSpc>
                          <a:spcPct val="150000"/>
                        </a:lnSpc>
                        <a:spcBef>
                          <a:spcPts val="0"/>
                        </a:spcBef>
                        <a:spcAft>
                          <a:spcPts val="600"/>
                        </a:spcAft>
                      </a:pPr>
                      <a:r>
                        <a:rPr lang="en-GB" sz="1300" b="0" dirty="0">
                          <a:effectLst/>
                        </a:rPr>
                        <a:t>Line 1: Admin receive information about existing student that want to change his/her data</a:t>
                      </a:r>
                      <a:endParaRPr lang="en-US" sz="1300" b="0" dirty="0">
                        <a:effectLst/>
                      </a:endParaRPr>
                    </a:p>
                    <a:p>
                      <a:pPr marL="0" marR="0" algn="just">
                        <a:lnSpc>
                          <a:spcPct val="150000"/>
                        </a:lnSpc>
                        <a:spcBef>
                          <a:spcPts val="0"/>
                        </a:spcBef>
                        <a:spcAft>
                          <a:spcPts val="600"/>
                        </a:spcAft>
                      </a:pPr>
                      <a:r>
                        <a:rPr lang="en-GB" sz="1300" b="0" dirty="0">
                          <a:effectLst/>
                        </a:rPr>
                        <a:t>Line 4: Admin edit the existing student’s data and update the database </a:t>
                      </a:r>
                      <a:endParaRPr lang="en-US" sz="1300" b="0" dirty="0">
                        <a:effectLst/>
                      </a:endParaRPr>
                    </a:p>
                    <a:p>
                      <a:pPr marL="0" marR="0" algn="just">
                        <a:lnSpc>
                          <a:spcPct val="150000"/>
                        </a:lnSpc>
                        <a:spcBef>
                          <a:spcPts val="0"/>
                        </a:spcBef>
                        <a:spcAft>
                          <a:spcPts val="600"/>
                        </a:spcAft>
                      </a:pPr>
                      <a:r>
                        <a:rPr lang="en-GB" sz="1300" b="0" dirty="0">
                          <a:effectLst/>
                        </a:rPr>
                        <a:t>Line 1: Admin receive information about student that will quit from the school</a:t>
                      </a:r>
                      <a:endParaRPr lang="en-US" sz="1300" b="0" dirty="0">
                        <a:effectLst/>
                      </a:endParaRPr>
                    </a:p>
                    <a:p>
                      <a:pPr marL="0" marR="0" algn="just">
                        <a:lnSpc>
                          <a:spcPct val="150000"/>
                        </a:lnSpc>
                        <a:spcBef>
                          <a:spcPts val="0"/>
                        </a:spcBef>
                        <a:spcAft>
                          <a:spcPts val="600"/>
                        </a:spcAft>
                      </a:pPr>
                      <a:r>
                        <a:rPr lang="en-GB" sz="1300" b="0" dirty="0">
                          <a:effectLst/>
                        </a:rPr>
                        <a:t>Line 4: Admin delete the student’s data and update the database </a:t>
                      </a:r>
                      <a:endParaRPr lang="en-US" sz="1300" b="0" dirty="0">
                        <a:effectLst/>
                        <a:latin typeface="Times New Roman" panose="02020603050405020304" pitchFamily="18" charset="0"/>
                        <a:ea typeface="DengXian"/>
                        <a:cs typeface="Times New Roman" panose="02020603050405020304" pitchFamily="18" charset="0"/>
                      </a:endParaRPr>
                    </a:p>
                  </a:txBody>
                  <a:tcPr marL="74032" marR="74032" marT="0" marB="0" anchor="ctr"/>
                </a:tc>
                <a:tc hMerge="1">
                  <a:txBody>
                    <a:bodyPr/>
                    <a:lstStyle/>
                    <a:p>
                      <a:endParaRPr lang="en-US"/>
                    </a:p>
                  </a:txBody>
                  <a:tcPr/>
                </a:tc>
                <a:extLst>
                  <a:ext uri="{0D108BD9-81ED-4DB2-BD59-A6C34878D82A}">
                    <a16:rowId xmlns:a16="http://schemas.microsoft.com/office/drawing/2014/main" val="514584420"/>
                  </a:ext>
                </a:extLst>
              </a:tr>
            </a:tbl>
          </a:graphicData>
        </a:graphic>
      </p:graphicFrame>
    </p:spTree>
    <p:extLst>
      <p:ext uri="{BB962C8B-B14F-4D97-AF65-F5344CB8AC3E}">
        <p14:creationId xmlns:p14="http://schemas.microsoft.com/office/powerpoint/2010/main" val="341619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2286000" cy="457200"/>
          </a:xfrm>
        </p:spPr>
        <p:txBody>
          <a:bodyPr anchor="ctr">
            <a:noAutofit/>
          </a:bodyPr>
          <a:lstStyle/>
          <a:p>
            <a:pPr algn="ctr"/>
            <a:r>
              <a:rPr lang="en-US" sz="2000" dirty="0" smtClean="0"/>
              <a:t>Edit teacher’s data</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605201089"/>
              </p:ext>
            </p:extLst>
          </p:nvPr>
        </p:nvGraphicFramePr>
        <p:xfrm>
          <a:off x="3439236" y="232371"/>
          <a:ext cx="6318913" cy="6315625"/>
        </p:xfrm>
        <a:graphic>
          <a:graphicData uri="http://schemas.openxmlformats.org/drawingml/2006/table">
            <a:tbl>
              <a:tblPr firstRow="1" firstCol="1" bandRow="1">
                <a:tableStyleId>{5202B0CA-FC54-4496-8BCA-5EF66A818D29}</a:tableStyleId>
              </a:tblPr>
              <a:tblGrid>
                <a:gridCol w="3159796">
                  <a:extLst>
                    <a:ext uri="{9D8B030D-6E8A-4147-A177-3AD203B41FA5}">
                      <a16:colId xmlns:a16="http://schemas.microsoft.com/office/drawing/2014/main" val="3066844282"/>
                    </a:ext>
                  </a:extLst>
                </a:gridCol>
                <a:gridCol w="3159117">
                  <a:extLst>
                    <a:ext uri="{9D8B030D-6E8A-4147-A177-3AD203B41FA5}">
                      <a16:colId xmlns:a16="http://schemas.microsoft.com/office/drawing/2014/main" val="4228842577"/>
                    </a:ext>
                  </a:extLst>
                </a:gridCol>
              </a:tblGrid>
              <a:tr h="284874">
                <a:tc>
                  <a:txBody>
                    <a:bodyPr/>
                    <a:lstStyle/>
                    <a:p>
                      <a:pPr marL="0" marR="0" algn="just">
                        <a:lnSpc>
                          <a:spcPct val="150000"/>
                        </a:lnSpc>
                        <a:spcBef>
                          <a:spcPts val="0"/>
                        </a:spcBef>
                        <a:spcAft>
                          <a:spcPts val="600"/>
                        </a:spcAft>
                      </a:pPr>
                      <a:r>
                        <a:rPr lang="en-GB" sz="1200">
                          <a:effectLst/>
                        </a:rPr>
                        <a:t>Use Case </a:t>
                      </a:r>
                      <a:endParaRPr lang="en-US" sz="1200">
                        <a:effectLst/>
                        <a:latin typeface="Times New Roman" panose="02020603050405020304" pitchFamily="18" charset="0"/>
                        <a:ea typeface="DengXian"/>
                        <a:cs typeface="Times New Roman" panose="02020603050405020304" pitchFamily="18" charset="0"/>
                      </a:endParaRPr>
                    </a:p>
                  </a:txBody>
                  <a:tcPr marL="67625" marR="67625" marT="0" marB="0"/>
                </a:tc>
                <a:tc>
                  <a:txBody>
                    <a:bodyPr/>
                    <a:lstStyle/>
                    <a:p>
                      <a:pPr marL="0" marR="0" algn="just">
                        <a:lnSpc>
                          <a:spcPct val="150000"/>
                        </a:lnSpc>
                        <a:spcBef>
                          <a:spcPts val="0"/>
                        </a:spcBef>
                        <a:spcAft>
                          <a:spcPts val="0"/>
                        </a:spcAft>
                      </a:pPr>
                      <a:r>
                        <a:rPr lang="en-GB" sz="1200">
                          <a:effectLst/>
                        </a:rPr>
                        <a:t>Edit teacher’s data</a:t>
                      </a:r>
                      <a:endParaRPr lang="en-US" sz="1200">
                        <a:effectLst/>
                        <a:latin typeface="Times New Roman" panose="02020603050405020304" pitchFamily="18" charset="0"/>
                        <a:ea typeface="DengXian"/>
                        <a:cs typeface="Times New Roman" panose="02020603050405020304" pitchFamily="18" charset="0"/>
                      </a:endParaRPr>
                    </a:p>
                  </a:txBody>
                  <a:tcPr marL="67625" marR="67625" marT="0" marB="0"/>
                </a:tc>
                <a:extLst>
                  <a:ext uri="{0D108BD9-81ED-4DB2-BD59-A6C34878D82A}">
                    <a16:rowId xmlns:a16="http://schemas.microsoft.com/office/drawing/2014/main" val="1473498094"/>
                  </a:ext>
                </a:extLst>
              </a:tr>
              <a:tr h="841751">
                <a:tc>
                  <a:txBody>
                    <a:bodyPr/>
                    <a:lstStyle/>
                    <a:p>
                      <a:pPr marL="0" marR="0" algn="just">
                        <a:lnSpc>
                          <a:spcPct val="150000"/>
                        </a:lnSpc>
                        <a:spcBef>
                          <a:spcPts val="0"/>
                        </a:spcBef>
                        <a:spcAft>
                          <a:spcPts val="600"/>
                        </a:spcAft>
                      </a:pPr>
                      <a:r>
                        <a:rPr lang="en-GB" sz="1200" b="0" dirty="0">
                          <a:effectLst/>
                        </a:rPr>
                        <a:t>Goal in Context</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tc>
                  <a:txBody>
                    <a:bodyPr/>
                    <a:lstStyle/>
                    <a:p>
                      <a:pPr marL="0" marR="0" algn="just">
                        <a:lnSpc>
                          <a:spcPct val="150000"/>
                        </a:lnSpc>
                        <a:spcBef>
                          <a:spcPts val="0"/>
                        </a:spcBef>
                        <a:spcAft>
                          <a:spcPts val="0"/>
                        </a:spcAft>
                      </a:pPr>
                      <a:r>
                        <a:rPr lang="en-GB" sz="1200" b="0">
                          <a:effectLst/>
                        </a:rPr>
                        <a:t>Admin can input information of new teachers or edit information of existing teachers</a:t>
                      </a:r>
                      <a:endParaRPr lang="en-US" sz="1200" b="0">
                        <a:effectLst/>
                        <a:latin typeface="Times New Roman" panose="02020603050405020304" pitchFamily="18" charset="0"/>
                        <a:ea typeface="DengXian"/>
                        <a:cs typeface="Times New Roman" panose="02020603050405020304" pitchFamily="18" charset="0"/>
                      </a:endParaRPr>
                    </a:p>
                  </a:txBody>
                  <a:tcPr marL="67625" marR="67625" marT="0" marB="0" anchor="ctr"/>
                </a:tc>
                <a:extLst>
                  <a:ext uri="{0D108BD9-81ED-4DB2-BD59-A6C34878D82A}">
                    <a16:rowId xmlns:a16="http://schemas.microsoft.com/office/drawing/2014/main" val="3871176555"/>
                  </a:ext>
                </a:extLst>
              </a:tr>
              <a:tr h="642794">
                <a:tc>
                  <a:txBody>
                    <a:bodyPr/>
                    <a:lstStyle/>
                    <a:p>
                      <a:pPr marL="0" marR="0" algn="just">
                        <a:lnSpc>
                          <a:spcPct val="150000"/>
                        </a:lnSpc>
                        <a:spcBef>
                          <a:spcPts val="0"/>
                        </a:spcBef>
                        <a:spcAft>
                          <a:spcPts val="600"/>
                        </a:spcAft>
                      </a:pPr>
                      <a:r>
                        <a:rPr lang="en-GB" sz="1200" b="0" dirty="0">
                          <a:effectLst/>
                        </a:rPr>
                        <a:t>Primary Actor</a:t>
                      </a:r>
                      <a:endParaRPr lang="en-US" sz="1200" b="0" dirty="0">
                        <a:effectLst/>
                      </a:endParaRPr>
                    </a:p>
                    <a:p>
                      <a:pPr marL="0" marR="0" algn="just">
                        <a:lnSpc>
                          <a:spcPct val="150000"/>
                        </a:lnSpc>
                        <a:spcBef>
                          <a:spcPts val="0"/>
                        </a:spcBef>
                        <a:spcAft>
                          <a:spcPts val="600"/>
                        </a:spcAft>
                      </a:pPr>
                      <a:r>
                        <a:rPr lang="en-GB" sz="1200" b="0" dirty="0">
                          <a:effectLst/>
                        </a:rPr>
                        <a:t>Secondary Actor</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tc>
                  <a:txBody>
                    <a:bodyPr/>
                    <a:lstStyle/>
                    <a:p>
                      <a:pPr marL="0" marR="0" algn="just">
                        <a:lnSpc>
                          <a:spcPct val="150000"/>
                        </a:lnSpc>
                        <a:spcBef>
                          <a:spcPts val="0"/>
                        </a:spcBef>
                        <a:spcAft>
                          <a:spcPts val="600"/>
                        </a:spcAft>
                      </a:pPr>
                      <a:r>
                        <a:rPr lang="en-GB" sz="1200" b="0">
                          <a:effectLst/>
                        </a:rPr>
                        <a:t>Admin</a:t>
                      </a:r>
                      <a:endParaRPr lang="en-US" sz="1200" b="0">
                        <a:effectLst/>
                      </a:endParaRPr>
                    </a:p>
                    <a:p>
                      <a:pPr marL="0" marR="0" algn="just">
                        <a:lnSpc>
                          <a:spcPct val="150000"/>
                        </a:lnSpc>
                        <a:spcBef>
                          <a:spcPts val="0"/>
                        </a:spcBef>
                        <a:spcAft>
                          <a:spcPts val="600"/>
                        </a:spcAft>
                      </a:pPr>
                      <a:r>
                        <a:rPr lang="en-GB" sz="1200" b="0">
                          <a:effectLst/>
                        </a:rPr>
                        <a:t>-</a:t>
                      </a:r>
                      <a:endParaRPr lang="en-US" sz="1200" b="0">
                        <a:effectLst/>
                        <a:latin typeface="Times New Roman" panose="02020603050405020304" pitchFamily="18" charset="0"/>
                        <a:ea typeface="DengXian"/>
                        <a:cs typeface="Times New Roman" panose="02020603050405020304" pitchFamily="18" charset="0"/>
                      </a:endParaRPr>
                    </a:p>
                  </a:txBody>
                  <a:tcPr marL="67625" marR="67625" marT="0" marB="0" anchor="ctr"/>
                </a:tc>
                <a:extLst>
                  <a:ext uri="{0D108BD9-81ED-4DB2-BD59-A6C34878D82A}">
                    <a16:rowId xmlns:a16="http://schemas.microsoft.com/office/drawing/2014/main" val="1666358709"/>
                  </a:ext>
                </a:extLst>
              </a:tr>
              <a:tr h="284874">
                <a:tc gridSpan="2">
                  <a:txBody>
                    <a:bodyPr/>
                    <a:lstStyle/>
                    <a:p>
                      <a:pPr marL="0" marR="0" algn="just">
                        <a:lnSpc>
                          <a:spcPct val="150000"/>
                        </a:lnSpc>
                        <a:spcBef>
                          <a:spcPts val="0"/>
                        </a:spcBef>
                        <a:spcAft>
                          <a:spcPts val="600"/>
                        </a:spcAft>
                      </a:pPr>
                      <a:r>
                        <a:rPr lang="en-GB" sz="1200" b="0" dirty="0">
                          <a:effectLst/>
                        </a:rPr>
                        <a:t>Typical Course of Events</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tc hMerge="1">
                  <a:txBody>
                    <a:bodyPr/>
                    <a:lstStyle/>
                    <a:p>
                      <a:endParaRPr lang="en-US"/>
                    </a:p>
                  </a:txBody>
                  <a:tcPr/>
                </a:tc>
                <a:extLst>
                  <a:ext uri="{0D108BD9-81ED-4DB2-BD59-A6C34878D82A}">
                    <a16:rowId xmlns:a16="http://schemas.microsoft.com/office/drawing/2014/main" val="3346408537"/>
                  </a:ext>
                </a:extLst>
              </a:tr>
              <a:tr h="284874">
                <a:tc>
                  <a:txBody>
                    <a:bodyPr/>
                    <a:lstStyle/>
                    <a:p>
                      <a:pPr marL="0" marR="0" algn="just">
                        <a:lnSpc>
                          <a:spcPct val="150000"/>
                        </a:lnSpc>
                        <a:spcBef>
                          <a:spcPts val="0"/>
                        </a:spcBef>
                        <a:spcAft>
                          <a:spcPts val="600"/>
                        </a:spcAft>
                      </a:pPr>
                      <a:r>
                        <a:rPr lang="en-GB" sz="1200" b="0" dirty="0">
                          <a:effectLst/>
                        </a:rPr>
                        <a:t>Actor Actions</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tc>
                  <a:txBody>
                    <a:bodyPr/>
                    <a:lstStyle/>
                    <a:p>
                      <a:pPr marL="0" marR="0" algn="just">
                        <a:lnSpc>
                          <a:spcPct val="150000"/>
                        </a:lnSpc>
                        <a:spcBef>
                          <a:spcPts val="0"/>
                        </a:spcBef>
                        <a:spcAft>
                          <a:spcPts val="0"/>
                        </a:spcAft>
                      </a:pPr>
                      <a:r>
                        <a:rPr lang="en-GB" sz="1200" b="0">
                          <a:effectLst/>
                        </a:rPr>
                        <a:t>System Response</a:t>
                      </a:r>
                      <a:endParaRPr lang="en-US" sz="1200" b="0">
                        <a:effectLst/>
                        <a:latin typeface="Times New Roman" panose="02020603050405020304" pitchFamily="18" charset="0"/>
                        <a:ea typeface="DengXian"/>
                        <a:cs typeface="Times New Roman" panose="02020603050405020304" pitchFamily="18" charset="0"/>
                      </a:endParaRPr>
                    </a:p>
                  </a:txBody>
                  <a:tcPr marL="67625" marR="67625" marT="0" marB="0" anchor="ctr"/>
                </a:tc>
                <a:extLst>
                  <a:ext uri="{0D108BD9-81ED-4DB2-BD59-A6C34878D82A}">
                    <a16:rowId xmlns:a16="http://schemas.microsoft.com/office/drawing/2014/main" val="3107181492"/>
                  </a:ext>
                </a:extLst>
              </a:tr>
              <a:tr h="569749">
                <a:tc>
                  <a:txBody>
                    <a:bodyPr/>
                    <a:lstStyle/>
                    <a:p>
                      <a:pPr marL="0" marR="0" algn="just">
                        <a:lnSpc>
                          <a:spcPct val="150000"/>
                        </a:lnSpc>
                        <a:spcBef>
                          <a:spcPts val="0"/>
                        </a:spcBef>
                        <a:spcAft>
                          <a:spcPts val="600"/>
                        </a:spcAft>
                      </a:pPr>
                      <a:r>
                        <a:rPr lang="en-GB" sz="1200" b="0" dirty="0">
                          <a:effectLst/>
                        </a:rPr>
                        <a:t>1. Admin receives information about new teachers</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tc>
                  <a:txBody>
                    <a:bodyPr/>
                    <a:lstStyle/>
                    <a:p>
                      <a:pPr marL="0" marR="0" algn="just">
                        <a:lnSpc>
                          <a:spcPct val="150000"/>
                        </a:lnSpc>
                        <a:spcBef>
                          <a:spcPts val="0"/>
                        </a:spcBef>
                        <a:spcAft>
                          <a:spcPts val="0"/>
                        </a:spcAft>
                      </a:pPr>
                      <a:r>
                        <a:rPr lang="en-GB" sz="1200" b="0">
                          <a:effectLst/>
                        </a:rPr>
                        <a:t> </a:t>
                      </a:r>
                      <a:endParaRPr lang="en-US" sz="1200" b="0">
                        <a:effectLst/>
                        <a:latin typeface="Times New Roman" panose="02020603050405020304" pitchFamily="18" charset="0"/>
                        <a:ea typeface="DengXian"/>
                        <a:cs typeface="Times New Roman" panose="02020603050405020304" pitchFamily="18" charset="0"/>
                      </a:endParaRPr>
                    </a:p>
                  </a:txBody>
                  <a:tcPr marL="67625" marR="67625" marT="0" marB="0" anchor="ctr"/>
                </a:tc>
                <a:extLst>
                  <a:ext uri="{0D108BD9-81ED-4DB2-BD59-A6C34878D82A}">
                    <a16:rowId xmlns:a16="http://schemas.microsoft.com/office/drawing/2014/main" val="3104214774"/>
                  </a:ext>
                </a:extLst>
              </a:tr>
              <a:tr h="569749">
                <a:tc>
                  <a:txBody>
                    <a:bodyPr/>
                    <a:lstStyle/>
                    <a:p>
                      <a:pPr marL="0" marR="0" algn="just">
                        <a:lnSpc>
                          <a:spcPct val="150000"/>
                        </a:lnSpc>
                        <a:spcBef>
                          <a:spcPts val="0"/>
                        </a:spcBef>
                        <a:spcAft>
                          <a:spcPts val="600"/>
                        </a:spcAft>
                      </a:pPr>
                      <a:r>
                        <a:rPr lang="en-GB" sz="1200" b="0" dirty="0">
                          <a:effectLst/>
                        </a:rPr>
                        <a:t>2. Admin select to the teacher menu in the system</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tc>
                  <a:txBody>
                    <a:bodyPr/>
                    <a:lstStyle/>
                    <a:p>
                      <a:pPr marL="0" marR="0" algn="just">
                        <a:lnSpc>
                          <a:spcPct val="150000"/>
                        </a:lnSpc>
                        <a:spcBef>
                          <a:spcPts val="0"/>
                        </a:spcBef>
                        <a:spcAft>
                          <a:spcPts val="0"/>
                        </a:spcAft>
                      </a:pPr>
                      <a:r>
                        <a:rPr lang="en-GB" sz="1200" b="0" dirty="0">
                          <a:effectLst/>
                        </a:rPr>
                        <a:t>3. The system displays the teacher page   </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extLst>
                  <a:ext uri="{0D108BD9-81ED-4DB2-BD59-A6C34878D82A}">
                    <a16:rowId xmlns:a16="http://schemas.microsoft.com/office/drawing/2014/main" val="1886470787"/>
                  </a:ext>
                </a:extLst>
              </a:tr>
              <a:tr h="854623">
                <a:tc>
                  <a:txBody>
                    <a:bodyPr/>
                    <a:lstStyle/>
                    <a:p>
                      <a:pPr marL="0" marR="0" algn="just">
                        <a:lnSpc>
                          <a:spcPct val="150000"/>
                        </a:lnSpc>
                        <a:spcBef>
                          <a:spcPts val="0"/>
                        </a:spcBef>
                        <a:spcAft>
                          <a:spcPts val="600"/>
                        </a:spcAft>
                      </a:pPr>
                      <a:r>
                        <a:rPr lang="en-GB" sz="1200" b="0">
                          <a:effectLst/>
                        </a:rPr>
                        <a:t>4. Admin add new teacher to the database and his/her contact details</a:t>
                      </a:r>
                      <a:endParaRPr lang="en-US" sz="1200" b="0">
                        <a:effectLst/>
                        <a:latin typeface="Times New Roman" panose="02020603050405020304" pitchFamily="18" charset="0"/>
                        <a:ea typeface="DengXian"/>
                        <a:cs typeface="Times New Roman" panose="02020603050405020304" pitchFamily="18" charset="0"/>
                      </a:endParaRPr>
                    </a:p>
                  </a:txBody>
                  <a:tcPr marL="67625" marR="67625" marT="0" marB="0" anchor="ctr"/>
                </a:tc>
                <a:tc>
                  <a:txBody>
                    <a:bodyPr/>
                    <a:lstStyle/>
                    <a:p>
                      <a:pPr marL="0" marR="0" algn="just">
                        <a:lnSpc>
                          <a:spcPct val="150000"/>
                        </a:lnSpc>
                        <a:spcBef>
                          <a:spcPts val="0"/>
                        </a:spcBef>
                        <a:spcAft>
                          <a:spcPts val="0"/>
                        </a:spcAft>
                      </a:pPr>
                      <a:r>
                        <a:rPr lang="en-GB" sz="1200" b="0" dirty="0">
                          <a:effectLst/>
                        </a:rPr>
                        <a:t>5. The system saved the changes and update the information that will be displayed in the teacher page</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extLst>
                  <a:ext uri="{0D108BD9-81ED-4DB2-BD59-A6C34878D82A}">
                    <a16:rowId xmlns:a16="http://schemas.microsoft.com/office/drawing/2014/main" val="2316533331"/>
                  </a:ext>
                </a:extLst>
              </a:tr>
              <a:tr h="284874">
                <a:tc gridSpan="2">
                  <a:txBody>
                    <a:bodyPr/>
                    <a:lstStyle/>
                    <a:p>
                      <a:pPr marL="0" marR="0" algn="just">
                        <a:lnSpc>
                          <a:spcPct val="150000"/>
                        </a:lnSpc>
                        <a:spcBef>
                          <a:spcPts val="0"/>
                        </a:spcBef>
                        <a:spcAft>
                          <a:spcPts val="600"/>
                        </a:spcAft>
                      </a:pPr>
                      <a:r>
                        <a:rPr lang="en-GB" sz="1200" b="0" dirty="0">
                          <a:effectLst/>
                        </a:rPr>
                        <a:t>Alternative Course</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tc hMerge="1">
                  <a:txBody>
                    <a:bodyPr/>
                    <a:lstStyle/>
                    <a:p>
                      <a:endParaRPr lang="en-US"/>
                    </a:p>
                  </a:txBody>
                  <a:tcPr/>
                </a:tc>
                <a:extLst>
                  <a:ext uri="{0D108BD9-81ED-4DB2-BD59-A6C34878D82A}">
                    <a16:rowId xmlns:a16="http://schemas.microsoft.com/office/drawing/2014/main" val="1419050121"/>
                  </a:ext>
                </a:extLst>
              </a:tr>
              <a:tr h="1697463">
                <a:tc gridSpan="2">
                  <a:txBody>
                    <a:bodyPr/>
                    <a:lstStyle/>
                    <a:p>
                      <a:pPr marL="0" marR="0" algn="just">
                        <a:lnSpc>
                          <a:spcPct val="150000"/>
                        </a:lnSpc>
                        <a:spcBef>
                          <a:spcPts val="0"/>
                        </a:spcBef>
                        <a:spcAft>
                          <a:spcPts val="600"/>
                        </a:spcAft>
                      </a:pPr>
                      <a:r>
                        <a:rPr lang="en-GB" sz="1200" b="0" dirty="0">
                          <a:effectLst/>
                        </a:rPr>
                        <a:t>Line 1: Admin receive information about existing teacher that want to change his/her data</a:t>
                      </a:r>
                      <a:endParaRPr lang="en-US" sz="1200" b="0" dirty="0">
                        <a:effectLst/>
                      </a:endParaRPr>
                    </a:p>
                    <a:p>
                      <a:pPr marL="0" marR="0" algn="just">
                        <a:lnSpc>
                          <a:spcPct val="150000"/>
                        </a:lnSpc>
                        <a:spcBef>
                          <a:spcPts val="0"/>
                        </a:spcBef>
                        <a:spcAft>
                          <a:spcPts val="600"/>
                        </a:spcAft>
                      </a:pPr>
                      <a:r>
                        <a:rPr lang="en-GB" sz="1200" b="0" dirty="0">
                          <a:effectLst/>
                        </a:rPr>
                        <a:t>Line 4: Admin edit the existing teacher’s data and update the database </a:t>
                      </a:r>
                      <a:endParaRPr lang="en-US" sz="1200" b="0" dirty="0">
                        <a:effectLst/>
                      </a:endParaRPr>
                    </a:p>
                    <a:p>
                      <a:pPr marL="0" marR="0" algn="just">
                        <a:lnSpc>
                          <a:spcPct val="150000"/>
                        </a:lnSpc>
                        <a:spcBef>
                          <a:spcPts val="0"/>
                        </a:spcBef>
                        <a:spcAft>
                          <a:spcPts val="600"/>
                        </a:spcAft>
                      </a:pPr>
                      <a:r>
                        <a:rPr lang="en-GB" sz="1200" b="0" dirty="0">
                          <a:effectLst/>
                        </a:rPr>
                        <a:t>Line 1: Admin receive information about teacher that will quit from the school</a:t>
                      </a:r>
                      <a:endParaRPr lang="en-US" sz="1200" b="0" dirty="0">
                        <a:effectLst/>
                      </a:endParaRPr>
                    </a:p>
                    <a:p>
                      <a:pPr marL="0" marR="0" algn="just">
                        <a:lnSpc>
                          <a:spcPct val="150000"/>
                        </a:lnSpc>
                        <a:spcBef>
                          <a:spcPts val="0"/>
                        </a:spcBef>
                        <a:spcAft>
                          <a:spcPts val="600"/>
                        </a:spcAft>
                      </a:pPr>
                      <a:r>
                        <a:rPr lang="en-GB" sz="1200" b="0" dirty="0">
                          <a:effectLst/>
                        </a:rPr>
                        <a:t>Line 4: Admin delete the teacher’s data and update the database</a:t>
                      </a:r>
                      <a:endParaRPr lang="en-US" sz="1200" b="0" dirty="0">
                        <a:effectLst/>
                        <a:latin typeface="Times New Roman" panose="02020603050405020304" pitchFamily="18" charset="0"/>
                        <a:ea typeface="DengXian"/>
                        <a:cs typeface="Times New Roman" panose="02020603050405020304" pitchFamily="18" charset="0"/>
                      </a:endParaRPr>
                    </a:p>
                  </a:txBody>
                  <a:tcPr marL="67625" marR="67625" marT="0" marB="0" anchor="ctr"/>
                </a:tc>
                <a:tc hMerge="1">
                  <a:txBody>
                    <a:bodyPr/>
                    <a:lstStyle/>
                    <a:p>
                      <a:endParaRPr lang="en-US"/>
                    </a:p>
                  </a:txBody>
                  <a:tcPr/>
                </a:tc>
                <a:extLst>
                  <a:ext uri="{0D108BD9-81ED-4DB2-BD59-A6C34878D82A}">
                    <a16:rowId xmlns:a16="http://schemas.microsoft.com/office/drawing/2014/main" val="2793660090"/>
                  </a:ext>
                </a:extLst>
              </a:tr>
            </a:tbl>
          </a:graphicData>
        </a:graphic>
      </p:graphicFrame>
    </p:spTree>
    <p:extLst>
      <p:ext uri="{BB962C8B-B14F-4D97-AF65-F5344CB8AC3E}">
        <p14:creationId xmlns:p14="http://schemas.microsoft.com/office/powerpoint/2010/main" val="283182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2286000" cy="457200"/>
          </a:xfrm>
        </p:spPr>
        <p:txBody>
          <a:bodyPr anchor="ctr">
            <a:noAutofit/>
          </a:bodyPr>
          <a:lstStyle/>
          <a:p>
            <a:pPr algn="ctr"/>
            <a:r>
              <a:rPr lang="en-US" sz="2000" dirty="0" smtClean="0"/>
              <a:t>Edit announcement</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734153038"/>
              </p:ext>
            </p:extLst>
          </p:nvPr>
        </p:nvGraphicFramePr>
        <p:xfrm>
          <a:off x="2690789" y="130947"/>
          <a:ext cx="7299372" cy="6568854"/>
        </p:xfrm>
        <a:graphic>
          <a:graphicData uri="http://schemas.openxmlformats.org/drawingml/2006/table">
            <a:tbl>
              <a:tblPr firstRow="1" firstCol="1" bandRow="1">
                <a:tableStyleId>{5202B0CA-FC54-4496-8BCA-5EF66A818D29}</a:tableStyleId>
              </a:tblPr>
              <a:tblGrid>
                <a:gridCol w="3650078">
                  <a:extLst>
                    <a:ext uri="{9D8B030D-6E8A-4147-A177-3AD203B41FA5}">
                      <a16:colId xmlns:a16="http://schemas.microsoft.com/office/drawing/2014/main" val="2420915131"/>
                    </a:ext>
                  </a:extLst>
                </a:gridCol>
                <a:gridCol w="3649294">
                  <a:extLst>
                    <a:ext uri="{9D8B030D-6E8A-4147-A177-3AD203B41FA5}">
                      <a16:colId xmlns:a16="http://schemas.microsoft.com/office/drawing/2014/main" val="2599855203"/>
                    </a:ext>
                  </a:extLst>
                </a:gridCol>
              </a:tblGrid>
              <a:tr h="339031">
                <a:tc>
                  <a:txBody>
                    <a:bodyPr/>
                    <a:lstStyle/>
                    <a:p>
                      <a:pPr marL="0" marR="0" algn="just">
                        <a:lnSpc>
                          <a:spcPct val="150000"/>
                        </a:lnSpc>
                        <a:spcBef>
                          <a:spcPts val="0"/>
                        </a:spcBef>
                        <a:spcAft>
                          <a:spcPts val="600"/>
                        </a:spcAft>
                      </a:pPr>
                      <a:r>
                        <a:rPr lang="en-GB" sz="1400">
                          <a:effectLst/>
                        </a:rPr>
                        <a:t>Use Case </a:t>
                      </a:r>
                      <a:endParaRPr lang="en-US" sz="1400">
                        <a:effectLst/>
                        <a:latin typeface="Times New Roman" panose="02020603050405020304" pitchFamily="18" charset="0"/>
                        <a:ea typeface="DengXian"/>
                        <a:cs typeface="Times New Roman" panose="02020603050405020304" pitchFamily="18" charset="0"/>
                      </a:endParaRPr>
                    </a:p>
                  </a:txBody>
                  <a:tcPr marL="84759" marR="84759" marT="0" marB="0"/>
                </a:tc>
                <a:tc>
                  <a:txBody>
                    <a:bodyPr/>
                    <a:lstStyle/>
                    <a:p>
                      <a:pPr marL="0" marR="0" algn="just">
                        <a:lnSpc>
                          <a:spcPct val="150000"/>
                        </a:lnSpc>
                        <a:spcBef>
                          <a:spcPts val="0"/>
                        </a:spcBef>
                        <a:spcAft>
                          <a:spcPts val="0"/>
                        </a:spcAft>
                      </a:pPr>
                      <a:r>
                        <a:rPr lang="en-GB" sz="1400">
                          <a:effectLst/>
                        </a:rPr>
                        <a:t>Edit announcement</a:t>
                      </a:r>
                      <a:endParaRPr lang="en-US" sz="1400">
                        <a:effectLst/>
                        <a:latin typeface="Times New Roman" panose="02020603050405020304" pitchFamily="18" charset="0"/>
                        <a:ea typeface="DengXian"/>
                        <a:cs typeface="Times New Roman" panose="02020603050405020304" pitchFamily="18" charset="0"/>
                      </a:endParaRPr>
                    </a:p>
                  </a:txBody>
                  <a:tcPr marL="84759" marR="84759" marT="0" marB="0"/>
                </a:tc>
                <a:extLst>
                  <a:ext uri="{0D108BD9-81ED-4DB2-BD59-A6C34878D82A}">
                    <a16:rowId xmlns:a16="http://schemas.microsoft.com/office/drawing/2014/main" val="2566314739"/>
                  </a:ext>
                </a:extLst>
              </a:tr>
              <a:tr h="678063">
                <a:tc>
                  <a:txBody>
                    <a:bodyPr/>
                    <a:lstStyle/>
                    <a:p>
                      <a:pPr marL="0" marR="0" algn="just">
                        <a:lnSpc>
                          <a:spcPct val="150000"/>
                        </a:lnSpc>
                        <a:spcBef>
                          <a:spcPts val="0"/>
                        </a:spcBef>
                        <a:spcAft>
                          <a:spcPts val="600"/>
                        </a:spcAft>
                      </a:pPr>
                      <a:r>
                        <a:rPr lang="en-GB" sz="1400" b="0" dirty="0">
                          <a:effectLst/>
                        </a:rPr>
                        <a:t>Goal in Context</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tc>
                  <a:txBody>
                    <a:bodyPr/>
                    <a:lstStyle/>
                    <a:p>
                      <a:pPr marL="0" marR="0" algn="just">
                        <a:lnSpc>
                          <a:spcPct val="150000"/>
                        </a:lnSpc>
                        <a:spcBef>
                          <a:spcPts val="0"/>
                        </a:spcBef>
                        <a:spcAft>
                          <a:spcPts val="0"/>
                        </a:spcAft>
                      </a:pPr>
                      <a:r>
                        <a:rPr lang="en-GB" sz="1400" b="0">
                          <a:effectLst/>
                        </a:rPr>
                        <a:t>Admin can input new announcement or edit an existing one</a:t>
                      </a:r>
                      <a:endParaRPr lang="en-US" sz="1400" b="0">
                        <a:effectLst/>
                        <a:latin typeface="Times New Roman" panose="02020603050405020304" pitchFamily="18" charset="0"/>
                        <a:ea typeface="DengXian"/>
                        <a:cs typeface="Times New Roman" panose="02020603050405020304" pitchFamily="18" charset="0"/>
                      </a:endParaRPr>
                    </a:p>
                  </a:txBody>
                  <a:tcPr marL="84759" marR="84759" marT="0" marB="0" anchor="ctr"/>
                </a:tc>
                <a:extLst>
                  <a:ext uri="{0D108BD9-81ED-4DB2-BD59-A6C34878D82A}">
                    <a16:rowId xmlns:a16="http://schemas.microsoft.com/office/drawing/2014/main" val="1926663024"/>
                  </a:ext>
                </a:extLst>
              </a:tr>
              <a:tr h="772238">
                <a:tc>
                  <a:txBody>
                    <a:bodyPr/>
                    <a:lstStyle/>
                    <a:p>
                      <a:pPr marL="0" marR="0" algn="just">
                        <a:lnSpc>
                          <a:spcPct val="150000"/>
                        </a:lnSpc>
                        <a:spcBef>
                          <a:spcPts val="0"/>
                        </a:spcBef>
                        <a:spcAft>
                          <a:spcPts val="600"/>
                        </a:spcAft>
                      </a:pPr>
                      <a:r>
                        <a:rPr lang="en-GB" sz="1400" b="0" dirty="0">
                          <a:effectLst/>
                        </a:rPr>
                        <a:t>Primary Actor</a:t>
                      </a:r>
                      <a:endParaRPr lang="en-US" sz="1400" b="0" dirty="0">
                        <a:effectLst/>
                      </a:endParaRPr>
                    </a:p>
                    <a:p>
                      <a:pPr marL="0" marR="0" algn="just">
                        <a:lnSpc>
                          <a:spcPct val="150000"/>
                        </a:lnSpc>
                        <a:spcBef>
                          <a:spcPts val="0"/>
                        </a:spcBef>
                        <a:spcAft>
                          <a:spcPts val="600"/>
                        </a:spcAft>
                      </a:pPr>
                      <a:r>
                        <a:rPr lang="en-GB" sz="1400" b="0" dirty="0">
                          <a:effectLst/>
                        </a:rPr>
                        <a:t>Secondary Actor</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tc>
                  <a:txBody>
                    <a:bodyPr/>
                    <a:lstStyle/>
                    <a:p>
                      <a:pPr marL="0" marR="0" algn="just">
                        <a:lnSpc>
                          <a:spcPct val="150000"/>
                        </a:lnSpc>
                        <a:spcBef>
                          <a:spcPts val="0"/>
                        </a:spcBef>
                        <a:spcAft>
                          <a:spcPts val="600"/>
                        </a:spcAft>
                      </a:pPr>
                      <a:r>
                        <a:rPr lang="en-GB" sz="1400" b="0">
                          <a:effectLst/>
                        </a:rPr>
                        <a:t>Admin</a:t>
                      </a:r>
                      <a:endParaRPr lang="en-US" sz="1400" b="0">
                        <a:effectLst/>
                      </a:endParaRPr>
                    </a:p>
                    <a:p>
                      <a:pPr marL="0" marR="0" algn="just">
                        <a:lnSpc>
                          <a:spcPct val="150000"/>
                        </a:lnSpc>
                        <a:spcBef>
                          <a:spcPts val="0"/>
                        </a:spcBef>
                        <a:spcAft>
                          <a:spcPts val="600"/>
                        </a:spcAft>
                      </a:pPr>
                      <a:r>
                        <a:rPr lang="en-GB" sz="1400" b="0">
                          <a:effectLst/>
                        </a:rPr>
                        <a:t>-</a:t>
                      </a:r>
                      <a:endParaRPr lang="en-US" sz="1400" b="0">
                        <a:effectLst/>
                        <a:latin typeface="Times New Roman" panose="02020603050405020304" pitchFamily="18" charset="0"/>
                        <a:ea typeface="DengXian"/>
                        <a:cs typeface="Times New Roman" panose="02020603050405020304" pitchFamily="18" charset="0"/>
                      </a:endParaRPr>
                    </a:p>
                  </a:txBody>
                  <a:tcPr marL="84759" marR="84759" marT="0" marB="0" anchor="ctr"/>
                </a:tc>
                <a:extLst>
                  <a:ext uri="{0D108BD9-81ED-4DB2-BD59-A6C34878D82A}">
                    <a16:rowId xmlns:a16="http://schemas.microsoft.com/office/drawing/2014/main" val="2503275019"/>
                  </a:ext>
                </a:extLst>
              </a:tr>
              <a:tr h="339031">
                <a:tc gridSpan="2">
                  <a:txBody>
                    <a:bodyPr/>
                    <a:lstStyle/>
                    <a:p>
                      <a:pPr marL="0" marR="0" algn="just">
                        <a:lnSpc>
                          <a:spcPct val="150000"/>
                        </a:lnSpc>
                        <a:spcBef>
                          <a:spcPts val="0"/>
                        </a:spcBef>
                        <a:spcAft>
                          <a:spcPts val="600"/>
                        </a:spcAft>
                      </a:pPr>
                      <a:r>
                        <a:rPr lang="en-GB" sz="1400" b="0" dirty="0">
                          <a:effectLst/>
                        </a:rPr>
                        <a:t>Typical Course of Events</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tc hMerge="1">
                  <a:txBody>
                    <a:bodyPr/>
                    <a:lstStyle/>
                    <a:p>
                      <a:endParaRPr lang="en-US"/>
                    </a:p>
                  </a:txBody>
                  <a:tcPr/>
                </a:tc>
                <a:extLst>
                  <a:ext uri="{0D108BD9-81ED-4DB2-BD59-A6C34878D82A}">
                    <a16:rowId xmlns:a16="http://schemas.microsoft.com/office/drawing/2014/main" val="3606502437"/>
                  </a:ext>
                </a:extLst>
              </a:tr>
              <a:tr h="339031">
                <a:tc>
                  <a:txBody>
                    <a:bodyPr/>
                    <a:lstStyle/>
                    <a:p>
                      <a:pPr marL="0" marR="0" algn="just">
                        <a:lnSpc>
                          <a:spcPct val="150000"/>
                        </a:lnSpc>
                        <a:spcBef>
                          <a:spcPts val="0"/>
                        </a:spcBef>
                        <a:spcAft>
                          <a:spcPts val="600"/>
                        </a:spcAft>
                      </a:pPr>
                      <a:r>
                        <a:rPr lang="en-GB" sz="1400" b="0" dirty="0">
                          <a:effectLst/>
                        </a:rPr>
                        <a:t>Actor Actions</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tc>
                  <a:txBody>
                    <a:bodyPr/>
                    <a:lstStyle/>
                    <a:p>
                      <a:pPr marL="0" marR="0" algn="just">
                        <a:lnSpc>
                          <a:spcPct val="150000"/>
                        </a:lnSpc>
                        <a:spcBef>
                          <a:spcPts val="0"/>
                        </a:spcBef>
                        <a:spcAft>
                          <a:spcPts val="0"/>
                        </a:spcAft>
                      </a:pPr>
                      <a:r>
                        <a:rPr lang="en-GB" sz="1400" b="0">
                          <a:effectLst/>
                        </a:rPr>
                        <a:t>System Response</a:t>
                      </a:r>
                      <a:endParaRPr lang="en-US" sz="1400" b="0">
                        <a:effectLst/>
                        <a:latin typeface="Times New Roman" panose="02020603050405020304" pitchFamily="18" charset="0"/>
                        <a:ea typeface="DengXian"/>
                        <a:cs typeface="Times New Roman" panose="02020603050405020304" pitchFamily="18" charset="0"/>
                      </a:endParaRPr>
                    </a:p>
                  </a:txBody>
                  <a:tcPr marL="84759" marR="84759" marT="0" marB="0" anchor="ctr"/>
                </a:tc>
                <a:extLst>
                  <a:ext uri="{0D108BD9-81ED-4DB2-BD59-A6C34878D82A}">
                    <a16:rowId xmlns:a16="http://schemas.microsoft.com/office/drawing/2014/main" val="1853908110"/>
                  </a:ext>
                </a:extLst>
              </a:tr>
              <a:tr h="678063">
                <a:tc>
                  <a:txBody>
                    <a:bodyPr/>
                    <a:lstStyle/>
                    <a:p>
                      <a:pPr marL="0" marR="0" algn="just">
                        <a:lnSpc>
                          <a:spcPct val="150000"/>
                        </a:lnSpc>
                        <a:spcBef>
                          <a:spcPts val="0"/>
                        </a:spcBef>
                        <a:spcAft>
                          <a:spcPts val="600"/>
                        </a:spcAft>
                      </a:pPr>
                      <a:r>
                        <a:rPr lang="en-GB" sz="1400" b="0" dirty="0">
                          <a:effectLst/>
                        </a:rPr>
                        <a:t>1. Admin receives information about new announcement </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tc>
                  <a:txBody>
                    <a:bodyPr/>
                    <a:lstStyle/>
                    <a:p>
                      <a:pPr marL="0" marR="0" algn="just">
                        <a:lnSpc>
                          <a:spcPct val="150000"/>
                        </a:lnSpc>
                        <a:spcBef>
                          <a:spcPts val="0"/>
                        </a:spcBef>
                        <a:spcAft>
                          <a:spcPts val="0"/>
                        </a:spcAft>
                      </a:pPr>
                      <a:r>
                        <a:rPr lang="en-GB" sz="1400" b="0" dirty="0">
                          <a:effectLst/>
                        </a:rPr>
                        <a:t> </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extLst>
                  <a:ext uri="{0D108BD9-81ED-4DB2-BD59-A6C34878D82A}">
                    <a16:rowId xmlns:a16="http://schemas.microsoft.com/office/drawing/2014/main" val="2912215073"/>
                  </a:ext>
                </a:extLst>
              </a:tr>
              <a:tr h="678063">
                <a:tc>
                  <a:txBody>
                    <a:bodyPr/>
                    <a:lstStyle/>
                    <a:p>
                      <a:pPr marL="0" marR="0" algn="just">
                        <a:lnSpc>
                          <a:spcPct val="150000"/>
                        </a:lnSpc>
                        <a:spcBef>
                          <a:spcPts val="0"/>
                        </a:spcBef>
                        <a:spcAft>
                          <a:spcPts val="600"/>
                        </a:spcAft>
                      </a:pPr>
                      <a:r>
                        <a:rPr lang="en-GB" sz="1400" b="0" dirty="0">
                          <a:effectLst/>
                        </a:rPr>
                        <a:t>2. Admin select to the announcement menu in the system</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tc>
                  <a:txBody>
                    <a:bodyPr/>
                    <a:lstStyle/>
                    <a:p>
                      <a:pPr marL="0" marR="0" algn="just">
                        <a:lnSpc>
                          <a:spcPct val="150000"/>
                        </a:lnSpc>
                        <a:spcBef>
                          <a:spcPts val="0"/>
                        </a:spcBef>
                        <a:spcAft>
                          <a:spcPts val="0"/>
                        </a:spcAft>
                      </a:pPr>
                      <a:r>
                        <a:rPr lang="en-GB" sz="1400" b="0" dirty="0">
                          <a:effectLst/>
                        </a:rPr>
                        <a:t>3. The system displays the announcement page with form that admin can fill in   </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extLst>
                  <a:ext uri="{0D108BD9-81ED-4DB2-BD59-A6C34878D82A}">
                    <a16:rowId xmlns:a16="http://schemas.microsoft.com/office/drawing/2014/main" val="3208892819"/>
                  </a:ext>
                </a:extLst>
              </a:tr>
              <a:tr h="1017094">
                <a:tc>
                  <a:txBody>
                    <a:bodyPr/>
                    <a:lstStyle/>
                    <a:p>
                      <a:pPr marL="0" marR="0" algn="just">
                        <a:lnSpc>
                          <a:spcPct val="150000"/>
                        </a:lnSpc>
                        <a:spcBef>
                          <a:spcPts val="0"/>
                        </a:spcBef>
                        <a:spcAft>
                          <a:spcPts val="600"/>
                        </a:spcAft>
                      </a:pPr>
                      <a:r>
                        <a:rPr lang="en-GB" sz="1400" b="0" dirty="0">
                          <a:effectLst/>
                        </a:rPr>
                        <a:t>4. Admin fill in the form and press the submit button  </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tc>
                  <a:txBody>
                    <a:bodyPr/>
                    <a:lstStyle/>
                    <a:p>
                      <a:pPr marL="0" marR="0" algn="just">
                        <a:lnSpc>
                          <a:spcPct val="150000"/>
                        </a:lnSpc>
                        <a:spcBef>
                          <a:spcPts val="0"/>
                        </a:spcBef>
                        <a:spcAft>
                          <a:spcPts val="0"/>
                        </a:spcAft>
                      </a:pPr>
                      <a:r>
                        <a:rPr lang="en-GB" sz="1400" b="0" dirty="0">
                          <a:effectLst/>
                        </a:rPr>
                        <a:t>5. The system will post the announcement to the student home page and admin announcement page </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extLst>
                  <a:ext uri="{0D108BD9-81ED-4DB2-BD59-A6C34878D82A}">
                    <a16:rowId xmlns:a16="http://schemas.microsoft.com/office/drawing/2014/main" val="1906298396"/>
                  </a:ext>
                </a:extLst>
              </a:tr>
              <a:tr h="339031">
                <a:tc gridSpan="2">
                  <a:txBody>
                    <a:bodyPr/>
                    <a:lstStyle/>
                    <a:p>
                      <a:pPr marL="0" marR="0" algn="just">
                        <a:lnSpc>
                          <a:spcPct val="150000"/>
                        </a:lnSpc>
                        <a:spcBef>
                          <a:spcPts val="0"/>
                        </a:spcBef>
                        <a:spcAft>
                          <a:spcPts val="600"/>
                        </a:spcAft>
                      </a:pPr>
                      <a:r>
                        <a:rPr lang="en-GB" sz="1400" b="0" dirty="0">
                          <a:effectLst/>
                        </a:rPr>
                        <a:t>Alternative Course</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tc hMerge="1">
                  <a:txBody>
                    <a:bodyPr/>
                    <a:lstStyle/>
                    <a:p>
                      <a:endParaRPr lang="en-US"/>
                    </a:p>
                  </a:txBody>
                  <a:tcPr/>
                </a:tc>
                <a:extLst>
                  <a:ext uri="{0D108BD9-81ED-4DB2-BD59-A6C34878D82A}">
                    <a16:rowId xmlns:a16="http://schemas.microsoft.com/office/drawing/2014/main" val="1464837811"/>
                  </a:ext>
                </a:extLst>
              </a:tr>
              <a:tr h="1389209">
                <a:tc gridSpan="2">
                  <a:txBody>
                    <a:bodyPr/>
                    <a:lstStyle/>
                    <a:p>
                      <a:pPr marL="0" marR="0" algn="just">
                        <a:lnSpc>
                          <a:spcPct val="150000"/>
                        </a:lnSpc>
                        <a:spcBef>
                          <a:spcPts val="0"/>
                        </a:spcBef>
                        <a:spcAft>
                          <a:spcPts val="600"/>
                        </a:spcAft>
                      </a:pPr>
                      <a:r>
                        <a:rPr lang="en-GB" sz="1400" b="0" dirty="0">
                          <a:effectLst/>
                        </a:rPr>
                        <a:t>Line 1: Admin receives information to change some information from announcement that previously has been posted </a:t>
                      </a:r>
                      <a:endParaRPr lang="en-US" sz="1400" b="0" dirty="0">
                        <a:effectLst/>
                      </a:endParaRPr>
                    </a:p>
                    <a:p>
                      <a:pPr marL="0" marR="0" algn="just">
                        <a:lnSpc>
                          <a:spcPct val="150000"/>
                        </a:lnSpc>
                        <a:spcBef>
                          <a:spcPts val="0"/>
                        </a:spcBef>
                        <a:spcAft>
                          <a:spcPts val="600"/>
                        </a:spcAft>
                      </a:pPr>
                      <a:r>
                        <a:rPr lang="en-GB" sz="1400" b="0" dirty="0">
                          <a:effectLst/>
                        </a:rPr>
                        <a:t>Line 4: Admin delete the existing announcement before fill in the form and create a new one  </a:t>
                      </a:r>
                      <a:endParaRPr lang="en-US" sz="1400" b="0" dirty="0">
                        <a:effectLst/>
                        <a:latin typeface="Times New Roman" panose="02020603050405020304" pitchFamily="18" charset="0"/>
                        <a:ea typeface="DengXian"/>
                        <a:cs typeface="Times New Roman" panose="02020603050405020304" pitchFamily="18" charset="0"/>
                      </a:endParaRPr>
                    </a:p>
                  </a:txBody>
                  <a:tcPr marL="84759" marR="84759" marT="0" marB="0" anchor="ctr"/>
                </a:tc>
                <a:tc hMerge="1">
                  <a:txBody>
                    <a:bodyPr/>
                    <a:lstStyle/>
                    <a:p>
                      <a:endParaRPr lang="en-US"/>
                    </a:p>
                  </a:txBody>
                  <a:tcPr/>
                </a:tc>
                <a:extLst>
                  <a:ext uri="{0D108BD9-81ED-4DB2-BD59-A6C34878D82A}">
                    <a16:rowId xmlns:a16="http://schemas.microsoft.com/office/drawing/2014/main" val="1215836892"/>
                  </a:ext>
                </a:extLst>
              </a:tr>
            </a:tbl>
          </a:graphicData>
        </a:graphic>
      </p:graphicFrame>
    </p:spTree>
    <p:extLst>
      <p:ext uri="{BB962C8B-B14F-4D97-AF65-F5344CB8AC3E}">
        <p14:creationId xmlns:p14="http://schemas.microsoft.com/office/powerpoint/2010/main" val="1789802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2286000" cy="457200"/>
          </a:xfrm>
        </p:spPr>
        <p:txBody>
          <a:bodyPr anchor="ctr">
            <a:noAutofit/>
          </a:bodyPr>
          <a:lstStyle/>
          <a:p>
            <a:pPr algn="ctr"/>
            <a:r>
              <a:rPr lang="en-US" sz="2000" dirty="0" smtClean="0"/>
              <a:t>Edit schedule</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394611612"/>
              </p:ext>
            </p:extLst>
          </p:nvPr>
        </p:nvGraphicFramePr>
        <p:xfrm>
          <a:off x="2991040" y="173647"/>
          <a:ext cx="6698870" cy="6617783"/>
        </p:xfrm>
        <a:graphic>
          <a:graphicData uri="http://schemas.openxmlformats.org/drawingml/2006/table">
            <a:tbl>
              <a:tblPr firstRow="1" firstCol="1" bandRow="1">
                <a:tableStyleId>{5202B0CA-FC54-4496-8BCA-5EF66A818D29}</a:tableStyleId>
              </a:tblPr>
              <a:tblGrid>
                <a:gridCol w="3349795">
                  <a:extLst>
                    <a:ext uri="{9D8B030D-6E8A-4147-A177-3AD203B41FA5}">
                      <a16:colId xmlns:a16="http://schemas.microsoft.com/office/drawing/2014/main" val="771299690"/>
                    </a:ext>
                  </a:extLst>
                </a:gridCol>
                <a:gridCol w="3349075">
                  <a:extLst>
                    <a:ext uri="{9D8B030D-6E8A-4147-A177-3AD203B41FA5}">
                      <a16:colId xmlns:a16="http://schemas.microsoft.com/office/drawing/2014/main" val="2628443163"/>
                    </a:ext>
                  </a:extLst>
                </a:gridCol>
              </a:tblGrid>
              <a:tr h="311140">
                <a:tc>
                  <a:txBody>
                    <a:bodyPr/>
                    <a:lstStyle/>
                    <a:p>
                      <a:pPr marL="0" marR="0" algn="just">
                        <a:lnSpc>
                          <a:spcPct val="150000"/>
                        </a:lnSpc>
                        <a:spcBef>
                          <a:spcPts val="0"/>
                        </a:spcBef>
                        <a:spcAft>
                          <a:spcPts val="600"/>
                        </a:spcAft>
                      </a:pPr>
                      <a:r>
                        <a:rPr lang="en-GB" sz="1300" dirty="0">
                          <a:effectLst/>
                        </a:rPr>
                        <a:t>Use Case </a:t>
                      </a:r>
                      <a:endParaRPr lang="en-US" sz="1300" dirty="0">
                        <a:effectLst/>
                        <a:latin typeface="Times New Roman" panose="02020603050405020304" pitchFamily="18" charset="0"/>
                        <a:ea typeface="DengXian"/>
                        <a:cs typeface="Times New Roman" panose="02020603050405020304" pitchFamily="18" charset="0"/>
                      </a:endParaRPr>
                    </a:p>
                  </a:txBody>
                  <a:tcPr marL="77785" marR="77785" marT="0" marB="0" anchor="ctr"/>
                </a:tc>
                <a:tc>
                  <a:txBody>
                    <a:bodyPr/>
                    <a:lstStyle/>
                    <a:p>
                      <a:pPr marL="0" marR="0" algn="just">
                        <a:lnSpc>
                          <a:spcPct val="150000"/>
                        </a:lnSpc>
                        <a:spcBef>
                          <a:spcPts val="0"/>
                        </a:spcBef>
                        <a:spcAft>
                          <a:spcPts val="0"/>
                        </a:spcAft>
                      </a:pPr>
                      <a:r>
                        <a:rPr lang="en-GB" sz="1300">
                          <a:effectLst/>
                        </a:rPr>
                        <a:t>Edit class and schedule</a:t>
                      </a:r>
                      <a:endParaRPr lang="en-US" sz="1300">
                        <a:effectLst/>
                        <a:latin typeface="Times New Roman" panose="02020603050405020304" pitchFamily="18" charset="0"/>
                        <a:ea typeface="DengXian"/>
                        <a:cs typeface="Times New Roman" panose="02020603050405020304" pitchFamily="18" charset="0"/>
                      </a:endParaRPr>
                    </a:p>
                  </a:txBody>
                  <a:tcPr marL="77785" marR="77785" marT="0" marB="0" anchor="ctr"/>
                </a:tc>
                <a:extLst>
                  <a:ext uri="{0D108BD9-81ED-4DB2-BD59-A6C34878D82A}">
                    <a16:rowId xmlns:a16="http://schemas.microsoft.com/office/drawing/2014/main" val="3854491480"/>
                  </a:ext>
                </a:extLst>
              </a:tr>
              <a:tr h="933420">
                <a:tc>
                  <a:txBody>
                    <a:bodyPr/>
                    <a:lstStyle/>
                    <a:p>
                      <a:pPr marL="0" marR="0" algn="just">
                        <a:lnSpc>
                          <a:spcPct val="150000"/>
                        </a:lnSpc>
                        <a:spcBef>
                          <a:spcPts val="0"/>
                        </a:spcBef>
                        <a:spcAft>
                          <a:spcPts val="600"/>
                        </a:spcAft>
                      </a:pPr>
                      <a:r>
                        <a:rPr lang="en-GB" sz="1300" b="0" dirty="0">
                          <a:effectLst/>
                        </a:rPr>
                        <a:t>Goal in Context</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tc>
                  <a:txBody>
                    <a:bodyPr/>
                    <a:lstStyle/>
                    <a:p>
                      <a:pPr marL="0" marR="0" algn="just">
                        <a:lnSpc>
                          <a:spcPct val="150000"/>
                        </a:lnSpc>
                        <a:spcBef>
                          <a:spcPts val="0"/>
                        </a:spcBef>
                        <a:spcAft>
                          <a:spcPts val="0"/>
                        </a:spcAft>
                      </a:pPr>
                      <a:r>
                        <a:rPr lang="en-GB" sz="1300" b="0">
                          <a:effectLst/>
                        </a:rPr>
                        <a:t>Admin can input new schedule at the start of the semester or edit the schedule if there is mistake when adding </a:t>
                      </a:r>
                      <a:endParaRPr lang="en-US" sz="1300" b="0">
                        <a:effectLst/>
                        <a:latin typeface="Times New Roman" panose="02020603050405020304" pitchFamily="18" charset="0"/>
                        <a:ea typeface="DengXian"/>
                        <a:cs typeface="Times New Roman" panose="02020603050405020304" pitchFamily="18" charset="0"/>
                      </a:endParaRPr>
                    </a:p>
                  </a:txBody>
                  <a:tcPr marL="77785" marR="77785" marT="0" marB="0" anchor="ctr"/>
                </a:tc>
                <a:extLst>
                  <a:ext uri="{0D108BD9-81ED-4DB2-BD59-A6C34878D82A}">
                    <a16:rowId xmlns:a16="http://schemas.microsoft.com/office/drawing/2014/main" val="1894655570"/>
                  </a:ext>
                </a:extLst>
              </a:tr>
              <a:tr h="708707">
                <a:tc>
                  <a:txBody>
                    <a:bodyPr/>
                    <a:lstStyle/>
                    <a:p>
                      <a:pPr marL="0" marR="0" algn="just">
                        <a:lnSpc>
                          <a:spcPct val="150000"/>
                        </a:lnSpc>
                        <a:spcBef>
                          <a:spcPts val="0"/>
                        </a:spcBef>
                        <a:spcAft>
                          <a:spcPts val="600"/>
                        </a:spcAft>
                      </a:pPr>
                      <a:r>
                        <a:rPr lang="en-GB" sz="1300" b="0" dirty="0">
                          <a:effectLst/>
                        </a:rPr>
                        <a:t>Primary Actor</a:t>
                      </a:r>
                      <a:endParaRPr lang="en-US" sz="1300" b="0" dirty="0">
                        <a:effectLst/>
                      </a:endParaRPr>
                    </a:p>
                    <a:p>
                      <a:pPr marL="0" marR="0" algn="just">
                        <a:lnSpc>
                          <a:spcPct val="150000"/>
                        </a:lnSpc>
                        <a:spcBef>
                          <a:spcPts val="0"/>
                        </a:spcBef>
                        <a:spcAft>
                          <a:spcPts val="600"/>
                        </a:spcAft>
                      </a:pPr>
                      <a:r>
                        <a:rPr lang="en-GB" sz="1300" b="0" dirty="0">
                          <a:effectLst/>
                        </a:rPr>
                        <a:t>Secondary Actor</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tc>
                  <a:txBody>
                    <a:bodyPr/>
                    <a:lstStyle/>
                    <a:p>
                      <a:pPr marL="0" marR="0" algn="just">
                        <a:lnSpc>
                          <a:spcPct val="150000"/>
                        </a:lnSpc>
                        <a:spcBef>
                          <a:spcPts val="0"/>
                        </a:spcBef>
                        <a:spcAft>
                          <a:spcPts val="600"/>
                        </a:spcAft>
                      </a:pPr>
                      <a:r>
                        <a:rPr lang="en-GB" sz="1300" b="0">
                          <a:effectLst/>
                        </a:rPr>
                        <a:t>Admin</a:t>
                      </a:r>
                      <a:endParaRPr lang="en-US" sz="1300" b="0">
                        <a:effectLst/>
                      </a:endParaRPr>
                    </a:p>
                    <a:p>
                      <a:pPr marL="0" marR="0" algn="just">
                        <a:lnSpc>
                          <a:spcPct val="150000"/>
                        </a:lnSpc>
                        <a:spcBef>
                          <a:spcPts val="0"/>
                        </a:spcBef>
                        <a:spcAft>
                          <a:spcPts val="600"/>
                        </a:spcAft>
                      </a:pPr>
                      <a:r>
                        <a:rPr lang="en-GB" sz="1300" b="0">
                          <a:effectLst/>
                        </a:rPr>
                        <a:t>-</a:t>
                      </a:r>
                      <a:endParaRPr lang="en-US" sz="1300" b="0">
                        <a:effectLst/>
                        <a:latin typeface="Times New Roman" panose="02020603050405020304" pitchFamily="18" charset="0"/>
                        <a:ea typeface="DengXian"/>
                        <a:cs typeface="Times New Roman" panose="02020603050405020304" pitchFamily="18" charset="0"/>
                      </a:endParaRPr>
                    </a:p>
                  </a:txBody>
                  <a:tcPr marL="77785" marR="77785" marT="0" marB="0" anchor="ctr"/>
                </a:tc>
                <a:extLst>
                  <a:ext uri="{0D108BD9-81ED-4DB2-BD59-A6C34878D82A}">
                    <a16:rowId xmlns:a16="http://schemas.microsoft.com/office/drawing/2014/main" val="413576123"/>
                  </a:ext>
                </a:extLst>
              </a:tr>
              <a:tr h="311140">
                <a:tc gridSpan="2">
                  <a:txBody>
                    <a:bodyPr/>
                    <a:lstStyle/>
                    <a:p>
                      <a:pPr marL="0" marR="0" algn="just">
                        <a:lnSpc>
                          <a:spcPct val="150000"/>
                        </a:lnSpc>
                        <a:spcBef>
                          <a:spcPts val="0"/>
                        </a:spcBef>
                        <a:spcAft>
                          <a:spcPts val="600"/>
                        </a:spcAft>
                      </a:pPr>
                      <a:r>
                        <a:rPr lang="en-GB" sz="1300" b="0" dirty="0">
                          <a:effectLst/>
                        </a:rPr>
                        <a:t>Typical Course of Events</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tc hMerge="1">
                  <a:txBody>
                    <a:bodyPr/>
                    <a:lstStyle/>
                    <a:p>
                      <a:endParaRPr lang="en-US"/>
                    </a:p>
                  </a:txBody>
                  <a:tcPr/>
                </a:tc>
                <a:extLst>
                  <a:ext uri="{0D108BD9-81ED-4DB2-BD59-A6C34878D82A}">
                    <a16:rowId xmlns:a16="http://schemas.microsoft.com/office/drawing/2014/main" val="1698561580"/>
                  </a:ext>
                </a:extLst>
              </a:tr>
              <a:tr h="311140">
                <a:tc>
                  <a:txBody>
                    <a:bodyPr/>
                    <a:lstStyle/>
                    <a:p>
                      <a:pPr marL="0" marR="0" algn="just">
                        <a:lnSpc>
                          <a:spcPct val="150000"/>
                        </a:lnSpc>
                        <a:spcBef>
                          <a:spcPts val="0"/>
                        </a:spcBef>
                        <a:spcAft>
                          <a:spcPts val="600"/>
                        </a:spcAft>
                      </a:pPr>
                      <a:r>
                        <a:rPr lang="en-GB" sz="1300" b="0" dirty="0">
                          <a:effectLst/>
                        </a:rPr>
                        <a:t>Actor Actions</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tc>
                  <a:txBody>
                    <a:bodyPr/>
                    <a:lstStyle/>
                    <a:p>
                      <a:pPr marL="0" marR="0" algn="just">
                        <a:lnSpc>
                          <a:spcPct val="150000"/>
                        </a:lnSpc>
                        <a:spcBef>
                          <a:spcPts val="0"/>
                        </a:spcBef>
                        <a:spcAft>
                          <a:spcPts val="0"/>
                        </a:spcAft>
                      </a:pPr>
                      <a:r>
                        <a:rPr lang="en-GB" sz="1300" b="0">
                          <a:effectLst/>
                        </a:rPr>
                        <a:t>System Response</a:t>
                      </a:r>
                      <a:endParaRPr lang="en-US" sz="1300" b="0">
                        <a:effectLst/>
                        <a:latin typeface="Times New Roman" panose="02020603050405020304" pitchFamily="18" charset="0"/>
                        <a:ea typeface="DengXian"/>
                        <a:cs typeface="Times New Roman" panose="02020603050405020304" pitchFamily="18" charset="0"/>
                      </a:endParaRPr>
                    </a:p>
                  </a:txBody>
                  <a:tcPr marL="77785" marR="77785" marT="0" marB="0" anchor="ctr"/>
                </a:tc>
                <a:extLst>
                  <a:ext uri="{0D108BD9-81ED-4DB2-BD59-A6C34878D82A}">
                    <a16:rowId xmlns:a16="http://schemas.microsoft.com/office/drawing/2014/main" val="1130073018"/>
                  </a:ext>
                </a:extLst>
              </a:tr>
              <a:tr h="622280">
                <a:tc>
                  <a:txBody>
                    <a:bodyPr/>
                    <a:lstStyle/>
                    <a:p>
                      <a:pPr marL="0" marR="0" algn="just">
                        <a:lnSpc>
                          <a:spcPct val="150000"/>
                        </a:lnSpc>
                        <a:spcBef>
                          <a:spcPts val="0"/>
                        </a:spcBef>
                        <a:spcAft>
                          <a:spcPts val="600"/>
                        </a:spcAft>
                      </a:pPr>
                      <a:r>
                        <a:rPr lang="en-GB" sz="1300" b="0" dirty="0">
                          <a:effectLst/>
                        </a:rPr>
                        <a:t>1. Admin receives information about new schedule for existing class</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tc>
                  <a:txBody>
                    <a:bodyPr/>
                    <a:lstStyle/>
                    <a:p>
                      <a:pPr marL="0" marR="0" algn="just">
                        <a:lnSpc>
                          <a:spcPct val="150000"/>
                        </a:lnSpc>
                        <a:spcBef>
                          <a:spcPts val="0"/>
                        </a:spcBef>
                        <a:spcAft>
                          <a:spcPts val="0"/>
                        </a:spcAft>
                      </a:pPr>
                      <a:r>
                        <a:rPr lang="en-GB" sz="1300" b="0">
                          <a:effectLst/>
                        </a:rPr>
                        <a:t> </a:t>
                      </a:r>
                      <a:endParaRPr lang="en-US" sz="1300" b="0">
                        <a:effectLst/>
                        <a:latin typeface="Times New Roman" panose="02020603050405020304" pitchFamily="18" charset="0"/>
                        <a:ea typeface="DengXian"/>
                        <a:cs typeface="Times New Roman" panose="02020603050405020304" pitchFamily="18" charset="0"/>
                      </a:endParaRPr>
                    </a:p>
                  </a:txBody>
                  <a:tcPr marL="77785" marR="77785" marT="0" marB="0" anchor="ctr"/>
                </a:tc>
                <a:extLst>
                  <a:ext uri="{0D108BD9-81ED-4DB2-BD59-A6C34878D82A}">
                    <a16:rowId xmlns:a16="http://schemas.microsoft.com/office/drawing/2014/main" val="3263273330"/>
                  </a:ext>
                </a:extLst>
              </a:tr>
              <a:tr h="622280">
                <a:tc>
                  <a:txBody>
                    <a:bodyPr/>
                    <a:lstStyle/>
                    <a:p>
                      <a:pPr marL="0" marR="0" algn="just">
                        <a:lnSpc>
                          <a:spcPct val="150000"/>
                        </a:lnSpc>
                        <a:spcBef>
                          <a:spcPts val="0"/>
                        </a:spcBef>
                        <a:spcAft>
                          <a:spcPts val="600"/>
                        </a:spcAft>
                      </a:pPr>
                      <a:r>
                        <a:rPr lang="en-GB" sz="1300" b="0" dirty="0">
                          <a:effectLst/>
                        </a:rPr>
                        <a:t>2. Admin select to the schedule menu in the system</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tc>
                  <a:txBody>
                    <a:bodyPr/>
                    <a:lstStyle/>
                    <a:p>
                      <a:pPr marL="0" marR="0" algn="just">
                        <a:lnSpc>
                          <a:spcPct val="150000"/>
                        </a:lnSpc>
                        <a:spcBef>
                          <a:spcPts val="0"/>
                        </a:spcBef>
                        <a:spcAft>
                          <a:spcPts val="0"/>
                        </a:spcAft>
                      </a:pPr>
                      <a:r>
                        <a:rPr lang="en-GB" sz="1300" b="0">
                          <a:effectLst/>
                        </a:rPr>
                        <a:t>3. The system displays the schedule page </a:t>
                      </a:r>
                      <a:endParaRPr lang="en-US" sz="1300" b="0">
                        <a:effectLst/>
                        <a:latin typeface="Times New Roman" panose="02020603050405020304" pitchFamily="18" charset="0"/>
                        <a:ea typeface="DengXian"/>
                        <a:cs typeface="Times New Roman" panose="02020603050405020304" pitchFamily="18" charset="0"/>
                      </a:endParaRPr>
                    </a:p>
                  </a:txBody>
                  <a:tcPr marL="77785" marR="77785" marT="0" marB="0" anchor="ctr"/>
                </a:tc>
                <a:extLst>
                  <a:ext uri="{0D108BD9-81ED-4DB2-BD59-A6C34878D82A}">
                    <a16:rowId xmlns:a16="http://schemas.microsoft.com/office/drawing/2014/main" val="2001910335"/>
                  </a:ext>
                </a:extLst>
              </a:tr>
              <a:tr h="933420">
                <a:tc>
                  <a:txBody>
                    <a:bodyPr/>
                    <a:lstStyle/>
                    <a:p>
                      <a:pPr marL="0" marR="0" algn="just">
                        <a:lnSpc>
                          <a:spcPct val="150000"/>
                        </a:lnSpc>
                        <a:spcBef>
                          <a:spcPts val="0"/>
                        </a:spcBef>
                        <a:spcAft>
                          <a:spcPts val="600"/>
                        </a:spcAft>
                      </a:pPr>
                      <a:r>
                        <a:rPr lang="en-GB" sz="1300" b="0" dirty="0">
                          <a:effectLst/>
                        </a:rPr>
                        <a:t>4. Admin add new schedule based on the class   </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tc>
                  <a:txBody>
                    <a:bodyPr/>
                    <a:lstStyle/>
                    <a:p>
                      <a:pPr marL="0" marR="0" algn="just">
                        <a:lnSpc>
                          <a:spcPct val="150000"/>
                        </a:lnSpc>
                        <a:spcBef>
                          <a:spcPts val="0"/>
                        </a:spcBef>
                        <a:spcAft>
                          <a:spcPts val="0"/>
                        </a:spcAft>
                      </a:pPr>
                      <a:r>
                        <a:rPr lang="en-GB" sz="1300" b="0" dirty="0">
                          <a:effectLst/>
                        </a:rPr>
                        <a:t>5. The system saved the changes and update the information that will be displayed in the schedule page</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extLst>
                  <a:ext uri="{0D108BD9-81ED-4DB2-BD59-A6C34878D82A}">
                    <a16:rowId xmlns:a16="http://schemas.microsoft.com/office/drawing/2014/main" val="908916807"/>
                  </a:ext>
                </a:extLst>
              </a:tr>
              <a:tr h="311140">
                <a:tc gridSpan="2">
                  <a:txBody>
                    <a:bodyPr/>
                    <a:lstStyle/>
                    <a:p>
                      <a:pPr marL="0" marR="0" algn="just">
                        <a:lnSpc>
                          <a:spcPct val="150000"/>
                        </a:lnSpc>
                        <a:spcBef>
                          <a:spcPts val="0"/>
                        </a:spcBef>
                        <a:spcAft>
                          <a:spcPts val="600"/>
                        </a:spcAft>
                      </a:pPr>
                      <a:r>
                        <a:rPr lang="en-GB" sz="1300" b="0" dirty="0">
                          <a:effectLst/>
                        </a:rPr>
                        <a:t>Alternative Course</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tc hMerge="1">
                  <a:txBody>
                    <a:bodyPr/>
                    <a:lstStyle/>
                    <a:p>
                      <a:endParaRPr lang="en-US"/>
                    </a:p>
                  </a:txBody>
                  <a:tcPr/>
                </a:tc>
                <a:extLst>
                  <a:ext uri="{0D108BD9-81ED-4DB2-BD59-A6C34878D82A}">
                    <a16:rowId xmlns:a16="http://schemas.microsoft.com/office/drawing/2014/main" val="494349324"/>
                  </a:ext>
                </a:extLst>
              </a:tr>
              <a:tr h="1553116">
                <a:tc gridSpan="2">
                  <a:txBody>
                    <a:bodyPr/>
                    <a:lstStyle/>
                    <a:p>
                      <a:pPr marL="0" marR="0" algn="just">
                        <a:lnSpc>
                          <a:spcPct val="150000"/>
                        </a:lnSpc>
                        <a:spcBef>
                          <a:spcPts val="0"/>
                        </a:spcBef>
                        <a:spcAft>
                          <a:spcPts val="600"/>
                        </a:spcAft>
                      </a:pPr>
                      <a:r>
                        <a:rPr lang="en-GB" sz="1300" b="0" dirty="0">
                          <a:effectLst/>
                        </a:rPr>
                        <a:t>Line 1: Admin receives information that a new class is to be created with its schedule </a:t>
                      </a:r>
                      <a:endParaRPr lang="en-US" sz="1300" b="0" dirty="0">
                        <a:effectLst/>
                      </a:endParaRPr>
                    </a:p>
                    <a:p>
                      <a:pPr marL="0" marR="0" algn="just">
                        <a:lnSpc>
                          <a:spcPct val="150000"/>
                        </a:lnSpc>
                        <a:spcBef>
                          <a:spcPts val="0"/>
                        </a:spcBef>
                        <a:spcAft>
                          <a:spcPts val="600"/>
                        </a:spcAft>
                      </a:pPr>
                      <a:r>
                        <a:rPr lang="en-GB" sz="1300" b="0" dirty="0">
                          <a:effectLst/>
                        </a:rPr>
                        <a:t>Line 4: Admin add new class and add new schedule based on the new class </a:t>
                      </a:r>
                      <a:endParaRPr lang="en-US" sz="1300" b="0" dirty="0">
                        <a:effectLst/>
                      </a:endParaRPr>
                    </a:p>
                    <a:p>
                      <a:pPr marL="0" marR="0" algn="just">
                        <a:lnSpc>
                          <a:spcPct val="150000"/>
                        </a:lnSpc>
                        <a:spcBef>
                          <a:spcPts val="0"/>
                        </a:spcBef>
                        <a:spcAft>
                          <a:spcPts val="600"/>
                        </a:spcAft>
                      </a:pPr>
                      <a:r>
                        <a:rPr lang="en-GB" sz="1300" b="0" dirty="0">
                          <a:effectLst/>
                        </a:rPr>
                        <a:t>Line 1: Admin receives information to delete a class and its schedule </a:t>
                      </a:r>
                      <a:endParaRPr lang="en-US" sz="1300" b="0" dirty="0">
                        <a:effectLst/>
                      </a:endParaRPr>
                    </a:p>
                    <a:p>
                      <a:pPr marL="0" marR="0" algn="just">
                        <a:lnSpc>
                          <a:spcPct val="150000"/>
                        </a:lnSpc>
                        <a:spcBef>
                          <a:spcPts val="0"/>
                        </a:spcBef>
                        <a:spcAft>
                          <a:spcPts val="600"/>
                        </a:spcAft>
                      </a:pPr>
                      <a:r>
                        <a:rPr lang="en-GB" sz="1300" b="0" dirty="0">
                          <a:effectLst/>
                        </a:rPr>
                        <a:t>Line 4: Admin delete the class and its schedule </a:t>
                      </a:r>
                      <a:endParaRPr lang="en-US" sz="1300" b="0" dirty="0">
                        <a:effectLst/>
                        <a:latin typeface="Times New Roman" panose="02020603050405020304" pitchFamily="18" charset="0"/>
                        <a:ea typeface="DengXian"/>
                        <a:cs typeface="Times New Roman" panose="02020603050405020304" pitchFamily="18" charset="0"/>
                      </a:endParaRPr>
                    </a:p>
                  </a:txBody>
                  <a:tcPr marL="77785" marR="77785" marT="0" marB="0" anchor="ctr"/>
                </a:tc>
                <a:tc hMerge="1">
                  <a:txBody>
                    <a:bodyPr/>
                    <a:lstStyle/>
                    <a:p>
                      <a:endParaRPr lang="en-US"/>
                    </a:p>
                  </a:txBody>
                  <a:tcPr/>
                </a:tc>
                <a:extLst>
                  <a:ext uri="{0D108BD9-81ED-4DB2-BD59-A6C34878D82A}">
                    <a16:rowId xmlns:a16="http://schemas.microsoft.com/office/drawing/2014/main" val="3253951532"/>
                  </a:ext>
                </a:extLst>
              </a:tr>
            </a:tbl>
          </a:graphicData>
        </a:graphic>
      </p:graphicFrame>
    </p:spTree>
    <p:extLst>
      <p:ext uri="{BB962C8B-B14F-4D97-AF65-F5344CB8AC3E}">
        <p14:creationId xmlns:p14="http://schemas.microsoft.com/office/powerpoint/2010/main" val="2002766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2286000" cy="457200"/>
          </a:xfrm>
        </p:spPr>
        <p:txBody>
          <a:bodyPr anchor="ctr">
            <a:noAutofit/>
          </a:bodyPr>
          <a:lstStyle/>
          <a:p>
            <a:pPr algn="ctr"/>
            <a:r>
              <a:rPr lang="en-US" sz="2000" dirty="0" smtClean="0"/>
              <a:t>Edit admin</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4032855942"/>
              </p:ext>
            </p:extLst>
          </p:nvPr>
        </p:nvGraphicFramePr>
        <p:xfrm>
          <a:off x="2674962" y="296834"/>
          <a:ext cx="7055165" cy="5981700"/>
        </p:xfrm>
        <a:graphic>
          <a:graphicData uri="http://schemas.openxmlformats.org/drawingml/2006/table">
            <a:tbl>
              <a:tblPr firstRow="1" firstCol="1" bandRow="1">
                <a:tableStyleId>{5202B0CA-FC54-4496-8BCA-5EF66A818D29}</a:tableStyleId>
              </a:tblPr>
              <a:tblGrid>
                <a:gridCol w="3527962">
                  <a:extLst>
                    <a:ext uri="{9D8B030D-6E8A-4147-A177-3AD203B41FA5}">
                      <a16:colId xmlns:a16="http://schemas.microsoft.com/office/drawing/2014/main" val="2285260869"/>
                    </a:ext>
                  </a:extLst>
                </a:gridCol>
                <a:gridCol w="3527203">
                  <a:extLst>
                    <a:ext uri="{9D8B030D-6E8A-4147-A177-3AD203B41FA5}">
                      <a16:colId xmlns:a16="http://schemas.microsoft.com/office/drawing/2014/main" val="2709026454"/>
                    </a:ext>
                  </a:extLst>
                </a:gridCol>
              </a:tblGrid>
              <a:tr h="339906">
                <a:tc>
                  <a:txBody>
                    <a:bodyPr/>
                    <a:lstStyle/>
                    <a:p>
                      <a:pPr marL="0" marR="0" algn="just">
                        <a:lnSpc>
                          <a:spcPct val="150000"/>
                        </a:lnSpc>
                        <a:spcBef>
                          <a:spcPts val="0"/>
                        </a:spcBef>
                        <a:spcAft>
                          <a:spcPts val="600"/>
                        </a:spcAft>
                      </a:pPr>
                      <a:r>
                        <a:rPr lang="en-GB" sz="1500" dirty="0">
                          <a:effectLst/>
                        </a:rPr>
                        <a:t>Use Case </a:t>
                      </a:r>
                      <a:endParaRPr lang="en-US" sz="150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a:effectLst/>
                        </a:rPr>
                        <a:t>Edit admin</a:t>
                      </a:r>
                      <a:endParaRPr lang="en-US" sz="150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1568110718"/>
                  </a:ext>
                </a:extLst>
              </a:tr>
              <a:tr h="679812">
                <a:tc>
                  <a:txBody>
                    <a:bodyPr/>
                    <a:lstStyle/>
                    <a:p>
                      <a:pPr marL="0" marR="0" algn="just">
                        <a:lnSpc>
                          <a:spcPct val="150000"/>
                        </a:lnSpc>
                        <a:spcBef>
                          <a:spcPts val="0"/>
                        </a:spcBef>
                        <a:spcAft>
                          <a:spcPts val="600"/>
                        </a:spcAft>
                      </a:pPr>
                      <a:r>
                        <a:rPr lang="en-GB" sz="1500" b="0" dirty="0">
                          <a:effectLst/>
                        </a:rPr>
                        <a:t>Goal in Context</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a:effectLst/>
                        </a:rPr>
                        <a:t>New admin can be added to the system or delete existing one </a:t>
                      </a:r>
                      <a:endParaRPr lang="en-US" sz="1500" b="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2848747357"/>
                  </a:ext>
                </a:extLst>
              </a:tr>
              <a:tr h="760742">
                <a:tc>
                  <a:txBody>
                    <a:bodyPr/>
                    <a:lstStyle/>
                    <a:p>
                      <a:pPr marL="0" marR="0" algn="just">
                        <a:lnSpc>
                          <a:spcPct val="150000"/>
                        </a:lnSpc>
                        <a:spcBef>
                          <a:spcPts val="0"/>
                        </a:spcBef>
                        <a:spcAft>
                          <a:spcPts val="600"/>
                        </a:spcAft>
                      </a:pPr>
                      <a:r>
                        <a:rPr lang="en-GB" sz="1500" b="0" dirty="0">
                          <a:effectLst/>
                        </a:rPr>
                        <a:t>Primary Actor</a:t>
                      </a:r>
                      <a:endParaRPr lang="en-US" sz="1500" b="0" dirty="0">
                        <a:effectLst/>
                      </a:endParaRPr>
                    </a:p>
                    <a:p>
                      <a:pPr marL="0" marR="0" algn="just">
                        <a:lnSpc>
                          <a:spcPct val="150000"/>
                        </a:lnSpc>
                        <a:spcBef>
                          <a:spcPts val="0"/>
                        </a:spcBef>
                        <a:spcAft>
                          <a:spcPts val="600"/>
                        </a:spcAft>
                      </a:pPr>
                      <a:r>
                        <a:rPr lang="en-GB" sz="1500" b="0" dirty="0">
                          <a:effectLst/>
                        </a:rPr>
                        <a:t>Secondary Actor</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600"/>
                        </a:spcAft>
                      </a:pPr>
                      <a:r>
                        <a:rPr lang="en-GB" sz="1500" b="0">
                          <a:effectLst/>
                        </a:rPr>
                        <a:t>Admin</a:t>
                      </a:r>
                      <a:endParaRPr lang="en-US" sz="1500" b="0">
                        <a:effectLst/>
                      </a:endParaRPr>
                    </a:p>
                    <a:p>
                      <a:pPr marL="0" marR="0" algn="just">
                        <a:lnSpc>
                          <a:spcPct val="150000"/>
                        </a:lnSpc>
                        <a:spcBef>
                          <a:spcPts val="0"/>
                        </a:spcBef>
                        <a:spcAft>
                          <a:spcPts val="600"/>
                        </a:spcAft>
                      </a:pPr>
                      <a:r>
                        <a:rPr lang="en-GB" sz="1500" b="0">
                          <a:effectLst/>
                        </a:rPr>
                        <a:t>-</a:t>
                      </a:r>
                      <a:endParaRPr lang="en-US" sz="1500" b="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1978475360"/>
                  </a:ext>
                </a:extLst>
              </a:tr>
              <a:tr h="339906">
                <a:tc gridSpan="2">
                  <a:txBody>
                    <a:bodyPr/>
                    <a:lstStyle/>
                    <a:p>
                      <a:pPr marL="0" marR="0" algn="just">
                        <a:lnSpc>
                          <a:spcPct val="150000"/>
                        </a:lnSpc>
                        <a:spcBef>
                          <a:spcPts val="0"/>
                        </a:spcBef>
                        <a:spcAft>
                          <a:spcPts val="600"/>
                        </a:spcAft>
                      </a:pPr>
                      <a:r>
                        <a:rPr lang="en-GB" sz="1500" b="0" dirty="0">
                          <a:effectLst/>
                        </a:rPr>
                        <a:t>Typical Course of Events</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hMerge="1">
                  <a:txBody>
                    <a:bodyPr/>
                    <a:lstStyle/>
                    <a:p>
                      <a:endParaRPr lang="en-US"/>
                    </a:p>
                  </a:txBody>
                  <a:tcPr/>
                </a:tc>
                <a:extLst>
                  <a:ext uri="{0D108BD9-81ED-4DB2-BD59-A6C34878D82A}">
                    <a16:rowId xmlns:a16="http://schemas.microsoft.com/office/drawing/2014/main" val="491323423"/>
                  </a:ext>
                </a:extLst>
              </a:tr>
              <a:tr h="339906">
                <a:tc>
                  <a:txBody>
                    <a:bodyPr/>
                    <a:lstStyle/>
                    <a:p>
                      <a:pPr marL="0" marR="0" algn="just">
                        <a:lnSpc>
                          <a:spcPct val="150000"/>
                        </a:lnSpc>
                        <a:spcBef>
                          <a:spcPts val="0"/>
                        </a:spcBef>
                        <a:spcAft>
                          <a:spcPts val="600"/>
                        </a:spcAft>
                      </a:pPr>
                      <a:r>
                        <a:rPr lang="en-GB" sz="1500" b="0" dirty="0">
                          <a:effectLst/>
                        </a:rPr>
                        <a:t>Actor Actions</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a:effectLst/>
                        </a:rPr>
                        <a:t>System Response</a:t>
                      </a:r>
                      <a:endParaRPr lang="en-US" sz="1500" b="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2163943724"/>
                  </a:ext>
                </a:extLst>
              </a:tr>
              <a:tr h="679812">
                <a:tc>
                  <a:txBody>
                    <a:bodyPr/>
                    <a:lstStyle/>
                    <a:p>
                      <a:pPr marL="0" marR="0" algn="just">
                        <a:lnSpc>
                          <a:spcPct val="150000"/>
                        </a:lnSpc>
                        <a:spcBef>
                          <a:spcPts val="0"/>
                        </a:spcBef>
                        <a:spcAft>
                          <a:spcPts val="600"/>
                        </a:spcAft>
                      </a:pPr>
                      <a:r>
                        <a:rPr lang="en-GB" sz="1500" b="0" dirty="0">
                          <a:effectLst/>
                        </a:rPr>
                        <a:t>1. Existing admin receives information about new admin</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dirty="0">
                          <a:effectLst/>
                        </a:rPr>
                        <a:t> </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3580820080"/>
                  </a:ext>
                </a:extLst>
              </a:tr>
              <a:tr h="679812">
                <a:tc>
                  <a:txBody>
                    <a:bodyPr/>
                    <a:lstStyle/>
                    <a:p>
                      <a:pPr marL="0" marR="0" algn="just">
                        <a:lnSpc>
                          <a:spcPct val="150000"/>
                        </a:lnSpc>
                        <a:spcBef>
                          <a:spcPts val="0"/>
                        </a:spcBef>
                        <a:spcAft>
                          <a:spcPts val="600"/>
                        </a:spcAft>
                      </a:pPr>
                      <a:r>
                        <a:rPr lang="en-GB" sz="1500" b="0" dirty="0">
                          <a:effectLst/>
                        </a:rPr>
                        <a:t>2. Admin select the add admin menu in the system</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dirty="0">
                          <a:effectLst/>
                        </a:rPr>
                        <a:t>3. The system displays the new admin page </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3868352984"/>
                  </a:ext>
                </a:extLst>
              </a:tr>
              <a:tr h="1019718">
                <a:tc>
                  <a:txBody>
                    <a:bodyPr/>
                    <a:lstStyle/>
                    <a:p>
                      <a:pPr marL="0" marR="0" algn="just">
                        <a:lnSpc>
                          <a:spcPct val="150000"/>
                        </a:lnSpc>
                        <a:spcBef>
                          <a:spcPts val="0"/>
                        </a:spcBef>
                        <a:spcAft>
                          <a:spcPts val="600"/>
                        </a:spcAft>
                      </a:pPr>
                      <a:r>
                        <a:rPr lang="en-GB" sz="1500" b="0" dirty="0">
                          <a:effectLst/>
                        </a:rPr>
                        <a:t>4. Admin add new admin to the database and his/her ID and password</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dirty="0">
                          <a:effectLst/>
                        </a:rPr>
                        <a:t>5. The system saved the changes and update the information that will be displayed in the existing admin page</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1874074707"/>
                  </a:ext>
                </a:extLst>
              </a:tr>
              <a:tr h="339906">
                <a:tc gridSpan="2">
                  <a:txBody>
                    <a:bodyPr/>
                    <a:lstStyle/>
                    <a:p>
                      <a:pPr marL="0" marR="0" algn="just">
                        <a:lnSpc>
                          <a:spcPct val="150000"/>
                        </a:lnSpc>
                        <a:spcBef>
                          <a:spcPts val="0"/>
                        </a:spcBef>
                        <a:spcAft>
                          <a:spcPts val="600"/>
                        </a:spcAft>
                      </a:pPr>
                      <a:r>
                        <a:rPr lang="en-GB" sz="1500" b="0" dirty="0">
                          <a:effectLst/>
                        </a:rPr>
                        <a:t>Alternative Course</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hMerge="1">
                  <a:txBody>
                    <a:bodyPr/>
                    <a:lstStyle/>
                    <a:p>
                      <a:endParaRPr lang="en-US"/>
                    </a:p>
                  </a:txBody>
                  <a:tcPr/>
                </a:tc>
                <a:extLst>
                  <a:ext uri="{0D108BD9-81ED-4DB2-BD59-A6C34878D82A}">
                    <a16:rowId xmlns:a16="http://schemas.microsoft.com/office/drawing/2014/main" val="2692786893"/>
                  </a:ext>
                </a:extLst>
              </a:tr>
              <a:tr h="760742">
                <a:tc gridSpan="2">
                  <a:txBody>
                    <a:bodyPr/>
                    <a:lstStyle/>
                    <a:p>
                      <a:pPr marL="0" marR="0" algn="just">
                        <a:lnSpc>
                          <a:spcPct val="150000"/>
                        </a:lnSpc>
                        <a:spcBef>
                          <a:spcPts val="0"/>
                        </a:spcBef>
                        <a:spcAft>
                          <a:spcPts val="600"/>
                        </a:spcAft>
                      </a:pPr>
                      <a:r>
                        <a:rPr lang="en-GB" sz="1500" b="0" dirty="0">
                          <a:effectLst/>
                        </a:rPr>
                        <a:t>Line 1: Admin receive information about admin that will quit from the school</a:t>
                      </a:r>
                      <a:endParaRPr lang="en-US" sz="1500" b="0" dirty="0">
                        <a:effectLst/>
                      </a:endParaRPr>
                    </a:p>
                    <a:p>
                      <a:pPr marL="0" marR="0" algn="just">
                        <a:lnSpc>
                          <a:spcPct val="150000"/>
                        </a:lnSpc>
                        <a:spcBef>
                          <a:spcPts val="0"/>
                        </a:spcBef>
                        <a:spcAft>
                          <a:spcPts val="600"/>
                        </a:spcAft>
                      </a:pPr>
                      <a:r>
                        <a:rPr lang="en-GB" sz="1500" b="0" dirty="0">
                          <a:effectLst/>
                        </a:rPr>
                        <a:t>Line 4: Admin delete the admin’s data and update the database</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hMerge="1">
                  <a:txBody>
                    <a:bodyPr/>
                    <a:lstStyle/>
                    <a:p>
                      <a:endParaRPr lang="en-US"/>
                    </a:p>
                  </a:txBody>
                  <a:tcPr/>
                </a:tc>
                <a:extLst>
                  <a:ext uri="{0D108BD9-81ED-4DB2-BD59-A6C34878D82A}">
                    <a16:rowId xmlns:a16="http://schemas.microsoft.com/office/drawing/2014/main" val="501561108"/>
                  </a:ext>
                </a:extLst>
              </a:tr>
            </a:tbl>
          </a:graphicData>
        </a:graphic>
      </p:graphicFrame>
    </p:spTree>
    <p:extLst>
      <p:ext uri="{BB962C8B-B14F-4D97-AF65-F5344CB8AC3E}">
        <p14:creationId xmlns:p14="http://schemas.microsoft.com/office/powerpoint/2010/main" val="4247145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2286000" cy="457200"/>
          </a:xfrm>
        </p:spPr>
        <p:txBody>
          <a:bodyPr anchor="ctr">
            <a:noAutofit/>
          </a:bodyPr>
          <a:lstStyle/>
          <a:p>
            <a:pPr algn="ctr"/>
            <a:r>
              <a:rPr lang="en-US" sz="2000" dirty="0" smtClean="0"/>
              <a:t>Log out</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903234728"/>
              </p:ext>
            </p:extLst>
          </p:nvPr>
        </p:nvGraphicFramePr>
        <p:xfrm>
          <a:off x="2209921" y="669636"/>
          <a:ext cx="8261108" cy="5537425"/>
        </p:xfrm>
        <a:graphic>
          <a:graphicData uri="http://schemas.openxmlformats.org/drawingml/2006/table">
            <a:tbl>
              <a:tblPr firstRow="1" firstCol="1" bandRow="1">
                <a:tableStyleId>{5202B0CA-FC54-4496-8BCA-5EF66A818D29}</a:tableStyleId>
              </a:tblPr>
              <a:tblGrid>
                <a:gridCol w="4130998">
                  <a:extLst>
                    <a:ext uri="{9D8B030D-6E8A-4147-A177-3AD203B41FA5}">
                      <a16:colId xmlns:a16="http://schemas.microsoft.com/office/drawing/2014/main" val="3021000236"/>
                    </a:ext>
                  </a:extLst>
                </a:gridCol>
                <a:gridCol w="4130110">
                  <a:extLst>
                    <a:ext uri="{9D8B030D-6E8A-4147-A177-3AD203B41FA5}">
                      <a16:colId xmlns:a16="http://schemas.microsoft.com/office/drawing/2014/main" val="1376519760"/>
                    </a:ext>
                  </a:extLst>
                </a:gridCol>
              </a:tblGrid>
              <a:tr h="383700">
                <a:tc>
                  <a:txBody>
                    <a:bodyPr/>
                    <a:lstStyle/>
                    <a:p>
                      <a:pPr marL="0" marR="0" algn="just">
                        <a:lnSpc>
                          <a:spcPct val="150000"/>
                        </a:lnSpc>
                        <a:spcBef>
                          <a:spcPts val="0"/>
                        </a:spcBef>
                        <a:spcAft>
                          <a:spcPts val="600"/>
                        </a:spcAft>
                      </a:pPr>
                      <a:r>
                        <a:rPr lang="en-GB" sz="1700" dirty="0">
                          <a:effectLst/>
                        </a:rPr>
                        <a:t>Use Case </a:t>
                      </a:r>
                      <a:endParaRPr lang="en-US" sz="1700" dirty="0">
                        <a:effectLst/>
                        <a:latin typeface="Times New Roman" panose="02020603050405020304" pitchFamily="18" charset="0"/>
                        <a:ea typeface="DengXian"/>
                        <a:cs typeface="Times New Roman" panose="02020603050405020304" pitchFamily="18" charset="0"/>
                      </a:endParaRPr>
                    </a:p>
                  </a:txBody>
                  <a:tcPr marL="95925" marR="95925" marT="0" marB="0" anchor="ctr"/>
                </a:tc>
                <a:tc>
                  <a:txBody>
                    <a:bodyPr/>
                    <a:lstStyle/>
                    <a:p>
                      <a:pPr marL="0" marR="0" algn="just">
                        <a:lnSpc>
                          <a:spcPct val="150000"/>
                        </a:lnSpc>
                        <a:spcBef>
                          <a:spcPts val="0"/>
                        </a:spcBef>
                        <a:spcAft>
                          <a:spcPts val="0"/>
                        </a:spcAft>
                      </a:pPr>
                      <a:r>
                        <a:rPr lang="en-GB" sz="1700">
                          <a:effectLst/>
                        </a:rPr>
                        <a:t>Log out</a:t>
                      </a:r>
                      <a:endParaRPr lang="en-US" sz="1700">
                        <a:effectLst/>
                        <a:latin typeface="Times New Roman" panose="02020603050405020304" pitchFamily="18" charset="0"/>
                        <a:ea typeface="DengXian"/>
                        <a:cs typeface="Times New Roman" panose="02020603050405020304" pitchFamily="18" charset="0"/>
                      </a:endParaRPr>
                    </a:p>
                  </a:txBody>
                  <a:tcPr marL="95925" marR="95925" marT="0" marB="0" anchor="ctr"/>
                </a:tc>
                <a:extLst>
                  <a:ext uri="{0D108BD9-81ED-4DB2-BD59-A6C34878D82A}">
                    <a16:rowId xmlns:a16="http://schemas.microsoft.com/office/drawing/2014/main" val="2911045377"/>
                  </a:ext>
                </a:extLst>
              </a:tr>
              <a:tr h="767402">
                <a:tc>
                  <a:txBody>
                    <a:bodyPr/>
                    <a:lstStyle/>
                    <a:p>
                      <a:pPr marL="0" marR="0" algn="just">
                        <a:lnSpc>
                          <a:spcPct val="150000"/>
                        </a:lnSpc>
                        <a:spcBef>
                          <a:spcPts val="0"/>
                        </a:spcBef>
                        <a:spcAft>
                          <a:spcPts val="600"/>
                        </a:spcAft>
                      </a:pPr>
                      <a:r>
                        <a:rPr lang="en-GB" sz="1700" b="0" dirty="0">
                          <a:effectLst/>
                        </a:rPr>
                        <a:t>Goal in Context</a:t>
                      </a:r>
                      <a:endParaRPr lang="en-US" sz="1700" b="0" dirty="0">
                        <a:effectLst/>
                        <a:latin typeface="Times New Roman" panose="02020603050405020304" pitchFamily="18" charset="0"/>
                        <a:ea typeface="DengXian"/>
                        <a:cs typeface="Times New Roman" panose="02020603050405020304" pitchFamily="18" charset="0"/>
                      </a:endParaRPr>
                    </a:p>
                  </a:txBody>
                  <a:tcPr marL="95925" marR="95925" marT="0" marB="0" anchor="ctr"/>
                </a:tc>
                <a:tc>
                  <a:txBody>
                    <a:bodyPr/>
                    <a:lstStyle/>
                    <a:p>
                      <a:pPr marL="0" marR="0" algn="just">
                        <a:lnSpc>
                          <a:spcPct val="150000"/>
                        </a:lnSpc>
                        <a:spcBef>
                          <a:spcPts val="0"/>
                        </a:spcBef>
                        <a:spcAft>
                          <a:spcPts val="0"/>
                        </a:spcAft>
                      </a:pPr>
                      <a:r>
                        <a:rPr lang="en-GB" sz="1700" b="0">
                          <a:effectLst/>
                        </a:rPr>
                        <a:t>Allow admin and students to exit the home page</a:t>
                      </a:r>
                      <a:endParaRPr lang="en-US" sz="1700" b="0">
                        <a:effectLst/>
                        <a:latin typeface="Times New Roman" panose="02020603050405020304" pitchFamily="18" charset="0"/>
                        <a:ea typeface="DengXian"/>
                        <a:cs typeface="Times New Roman" panose="02020603050405020304" pitchFamily="18" charset="0"/>
                      </a:endParaRPr>
                    </a:p>
                  </a:txBody>
                  <a:tcPr marL="95925" marR="95925" marT="0" marB="0" anchor="ctr"/>
                </a:tc>
                <a:extLst>
                  <a:ext uri="{0D108BD9-81ED-4DB2-BD59-A6C34878D82A}">
                    <a16:rowId xmlns:a16="http://schemas.microsoft.com/office/drawing/2014/main" val="662477980"/>
                  </a:ext>
                </a:extLst>
              </a:tr>
              <a:tr h="873985">
                <a:tc>
                  <a:txBody>
                    <a:bodyPr/>
                    <a:lstStyle/>
                    <a:p>
                      <a:pPr marL="0" marR="0" algn="just">
                        <a:lnSpc>
                          <a:spcPct val="150000"/>
                        </a:lnSpc>
                        <a:spcBef>
                          <a:spcPts val="0"/>
                        </a:spcBef>
                        <a:spcAft>
                          <a:spcPts val="600"/>
                        </a:spcAft>
                      </a:pPr>
                      <a:r>
                        <a:rPr lang="en-GB" sz="1700" b="0" dirty="0">
                          <a:effectLst/>
                        </a:rPr>
                        <a:t>Primary Actor</a:t>
                      </a:r>
                      <a:endParaRPr lang="en-US" sz="1700" b="0" dirty="0">
                        <a:effectLst/>
                      </a:endParaRPr>
                    </a:p>
                    <a:p>
                      <a:pPr marL="0" marR="0" algn="just">
                        <a:lnSpc>
                          <a:spcPct val="150000"/>
                        </a:lnSpc>
                        <a:spcBef>
                          <a:spcPts val="0"/>
                        </a:spcBef>
                        <a:spcAft>
                          <a:spcPts val="600"/>
                        </a:spcAft>
                      </a:pPr>
                      <a:r>
                        <a:rPr lang="en-GB" sz="1700" b="0" dirty="0">
                          <a:effectLst/>
                        </a:rPr>
                        <a:t>Secondary Actor</a:t>
                      </a:r>
                      <a:endParaRPr lang="en-US" sz="1700" b="0" dirty="0">
                        <a:effectLst/>
                        <a:latin typeface="Times New Roman" panose="02020603050405020304" pitchFamily="18" charset="0"/>
                        <a:ea typeface="DengXian"/>
                        <a:cs typeface="Times New Roman" panose="02020603050405020304" pitchFamily="18" charset="0"/>
                      </a:endParaRPr>
                    </a:p>
                  </a:txBody>
                  <a:tcPr marL="95925" marR="95925" marT="0" marB="0" anchor="ctr"/>
                </a:tc>
                <a:tc>
                  <a:txBody>
                    <a:bodyPr/>
                    <a:lstStyle/>
                    <a:p>
                      <a:pPr marL="0" marR="0" algn="just">
                        <a:lnSpc>
                          <a:spcPct val="150000"/>
                        </a:lnSpc>
                        <a:spcBef>
                          <a:spcPts val="0"/>
                        </a:spcBef>
                        <a:spcAft>
                          <a:spcPts val="0"/>
                        </a:spcAft>
                      </a:pPr>
                      <a:r>
                        <a:rPr lang="en-GB" sz="1700" b="0">
                          <a:effectLst/>
                        </a:rPr>
                        <a:t>Admin and students</a:t>
                      </a:r>
                      <a:endParaRPr lang="en-US" sz="1700" b="0">
                        <a:effectLst/>
                      </a:endParaRPr>
                    </a:p>
                    <a:p>
                      <a:pPr marL="0" marR="0" algn="just">
                        <a:lnSpc>
                          <a:spcPct val="150000"/>
                        </a:lnSpc>
                        <a:spcBef>
                          <a:spcPts val="0"/>
                        </a:spcBef>
                        <a:spcAft>
                          <a:spcPts val="0"/>
                        </a:spcAft>
                      </a:pPr>
                      <a:r>
                        <a:rPr lang="en-GB" sz="1700" b="0">
                          <a:effectLst/>
                        </a:rPr>
                        <a:t>   -</a:t>
                      </a:r>
                      <a:endParaRPr lang="en-US" sz="1700" b="0">
                        <a:effectLst/>
                        <a:latin typeface="Times New Roman" panose="02020603050405020304" pitchFamily="18" charset="0"/>
                        <a:ea typeface="DengXian"/>
                        <a:cs typeface="Times New Roman" panose="02020603050405020304" pitchFamily="18" charset="0"/>
                      </a:endParaRPr>
                    </a:p>
                  </a:txBody>
                  <a:tcPr marL="95925" marR="95925" marT="0" marB="0" anchor="ctr"/>
                </a:tc>
                <a:extLst>
                  <a:ext uri="{0D108BD9-81ED-4DB2-BD59-A6C34878D82A}">
                    <a16:rowId xmlns:a16="http://schemas.microsoft.com/office/drawing/2014/main" val="2030230585"/>
                  </a:ext>
                </a:extLst>
              </a:tr>
              <a:tr h="383700">
                <a:tc gridSpan="2">
                  <a:txBody>
                    <a:bodyPr/>
                    <a:lstStyle/>
                    <a:p>
                      <a:pPr marL="0" marR="0" algn="just">
                        <a:lnSpc>
                          <a:spcPct val="150000"/>
                        </a:lnSpc>
                        <a:spcBef>
                          <a:spcPts val="0"/>
                        </a:spcBef>
                        <a:spcAft>
                          <a:spcPts val="600"/>
                        </a:spcAft>
                      </a:pPr>
                      <a:r>
                        <a:rPr lang="en-GB" sz="1700" b="0" dirty="0">
                          <a:effectLst/>
                        </a:rPr>
                        <a:t>Typical Course of Events</a:t>
                      </a:r>
                      <a:endParaRPr lang="en-US" sz="1700" b="0" dirty="0">
                        <a:effectLst/>
                        <a:latin typeface="Times New Roman" panose="02020603050405020304" pitchFamily="18" charset="0"/>
                        <a:ea typeface="DengXian"/>
                        <a:cs typeface="Times New Roman" panose="02020603050405020304" pitchFamily="18" charset="0"/>
                      </a:endParaRPr>
                    </a:p>
                  </a:txBody>
                  <a:tcPr marL="95925" marR="95925" marT="0" marB="0" anchor="ctr"/>
                </a:tc>
                <a:tc hMerge="1">
                  <a:txBody>
                    <a:bodyPr/>
                    <a:lstStyle/>
                    <a:p>
                      <a:endParaRPr lang="en-US"/>
                    </a:p>
                  </a:txBody>
                  <a:tcPr/>
                </a:tc>
                <a:extLst>
                  <a:ext uri="{0D108BD9-81ED-4DB2-BD59-A6C34878D82A}">
                    <a16:rowId xmlns:a16="http://schemas.microsoft.com/office/drawing/2014/main" val="2314992841"/>
                  </a:ext>
                </a:extLst>
              </a:tr>
              <a:tr h="383700">
                <a:tc>
                  <a:txBody>
                    <a:bodyPr/>
                    <a:lstStyle/>
                    <a:p>
                      <a:pPr marL="0" marR="0" algn="just">
                        <a:lnSpc>
                          <a:spcPct val="150000"/>
                        </a:lnSpc>
                        <a:spcBef>
                          <a:spcPts val="0"/>
                        </a:spcBef>
                        <a:spcAft>
                          <a:spcPts val="600"/>
                        </a:spcAft>
                      </a:pPr>
                      <a:r>
                        <a:rPr lang="en-GB" sz="1700" b="0" dirty="0">
                          <a:effectLst/>
                        </a:rPr>
                        <a:t>Actor Actions</a:t>
                      </a:r>
                      <a:endParaRPr lang="en-US" sz="1700" b="0" dirty="0">
                        <a:effectLst/>
                        <a:latin typeface="Times New Roman" panose="02020603050405020304" pitchFamily="18" charset="0"/>
                        <a:ea typeface="DengXian"/>
                        <a:cs typeface="Times New Roman" panose="02020603050405020304" pitchFamily="18" charset="0"/>
                      </a:endParaRPr>
                    </a:p>
                  </a:txBody>
                  <a:tcPr marL="95925" marR="95925" marT="0" marB="0" anchor="ctr"/>
                </a:tc>
                <a:tc>
                  <a:txBody>
                    <a:bodyPr/>
                    <a:lstStyle/>
                    <a:p>
                      <a:pPr marL="0" marR="0" algn="just">
                        <a:lnSpc>
                          <a:spcPct val="150000"/>
                        </a:lnSpc>
                        <a:spcBef>
                          <a:spcPts val="0"/>
                        </a:spcBef>
                        <a:spcAft>
                          <a:spcPts val="0"/>
                        </a:spcAft>
                      </a:pPr>
                      <a:r>
                        <a:rPr lang="en-GB" sz="1700" b="0" dirty="0">
                          <a:effectLst/>
                        </a:rPr>
                        <a:t>System Response</a:t>
                      </a:r>
                      <a:endParaRPr lang="en-US" sz="1700" b="0" dirty="0">
                        <a:effectLst/>
                        <a:latin typeface="Times New Roman" panose="02020603050405020304" pitchFamily="18" charset="0"/>
                        <a:ea typeface="DengXian"/>
                        <a:cs typeface="Times New Roman" panose="02020603050405020304" pitchFamily="18" charset="0"/>
                      </a:endParaRPr>
                    </a:p>
                  </a:txBody>
                  <a:tcPr marL="95925" marR="95925" marT="0" marB="0" anchor="ctr"/>
                </a:tc>
                <a:extLst>
                  <a:ext uri="{0D108BD9-81ED-4DB2-BD59-A6C34878D82A}">
                    <a16:rowId xmlns:a16="http://schemas.microsoft.com/office/drawing/2014/main" val="24467313"/>
                  </a:ext>
                </a:extLst>
              </a:tr>
              <a:tr h="1151102">
                <a:tc>
                  <a:txBody>
                    <a:bodyPr/>
                    <a:lstStyle/>
                    <a:p>
                      <a:pPr marL="0" marR="0" algn="just">
                        <a:lnSpc>
                          <a:spcPct val="150000"/>
                        </a:lnSpc>
                        <a:spcBef>
                          <a:spcPts val="0"/>
                        </a:spcBef>
                        <a:spcAft>
                          <a:spcPts val="600"/>
                        </a:spcAft>
                      </a:pPr>
                      <a:r>
                        <a:rPr lang="en-GB" sz="1700" b="0">
                          <a:effectLst/>
                        </a:rPr>
                        <a:t>1. The process begins when the student or admin have finished what they need to do with the system </a:t>
                      </a:r>
                      <a:endParaRPr lang="en-US" sz="1700" b="0">
                        <a:effectLst/>
                        <a:latin typeface="Times New Roman" panose="02020603050405020304" pitchFamily="18" charset="0"/>
                        <a:ea typeface="DengXian"/>
                        <a:cs typeface="Times New Roman" panose="02020603050405020304" pitchFamily="18" charset="0"/>
                      </a:endParaRPr>
                    </a:p>
                  </a:txBody>
                  <a:tcPr marL="95925" marR="95925" marT="0" marB="0" anchor="ctr"/>
                </a:tc>
                <a:tc>
                  <a:txBody>
                    <a:bodyPr/>
                    <a:lstStyle/>
                    <a:p>
                      <a:pPr marL="0" marR="0" algn="l">
                        <a:lnSpc>
                          <a:spcPct val="150000"/>
                        </a:lnSpc>
                        <a:spcBef>
                          <a:spcPts val="0"/>
                        </a:spcBef>
                        <a:spcAft>
                          <a:spcPts val="0"/>
                        </a:spcAft>
                      </a:pPr>
                      <a:r>
                        <a:rPr lang="en-GB" sz="1700" b="0" dirty="0">
                          <a:effectLst/>
                        </a:rPr>
                        <a:t> </a:t>
                      </a:r>
                      <a:endParaRPr lang="en-US" sz="1700" b="0" dirty="0">
                        <a:effectLst/>
                        <a:latin typeface="Times New Roman" panose="02020603050405020304" pitchFamily="18" charset="0"/>
                        <a:ea typeface="DengXian"/>
                        <a:cs typeface="Times New Roman" panose="02020603050405020304" pitchFamily="18" charset="0"/>
                      </a:endParaRPr>
                    </a:p>
                  </a:txBody>
                  <a:tcPr marL="95925" marR="95925" marT="0" marB="0" anchor="ctr"/>
                </a:tc>
                <a:extLst>
                  <a:ext uri="{0D108BD9-81ED-4DB2-BD59-A6C34878D82A}">
                    <a16:rowId xmlns:a16="http://schemas.microsoft.com/office/drawing/2014/main" val="4099852539"/>
                  </a:ext>
                </a:extLst>
              </a:tr>
              <a:tr h="731799">
                <a:tc>
                  <a:txBody>
                    <a:bodyPr/>
                    <a:lstStyle/>
                    <a:p>
                      <a:pPr marL="0" marR="0" algn="just">
                        <a:lnSpc>
                          <a:spcPct val="150000"/>
                        </a:lnSpc>
                        <a:spcBef>
                          <a:spcPts val="0"/>
                        </a:spcBef>
                        <a:spcAft>
                          <a:spcPts val="600"/>
                        </a:spcAft>
                      </a:pPr>
                      <a:r>
                        <a:rPr lang="en-GB" sz="1700" b="0">
                          <a:effectLst/>
                        </a:rPr>
                        <a:t>2. Student or admin select the log out button</a:t>
                      </a:r>
                      <a:endParaRPr lang="en-US" sz="1700" b="0">
                        <a:effectLst/>
                        <a:latin typeface="Times New Roman" panose="02020603050405020304" pitchFamily="18" charset="0"/>
                        <a:ea typeface="DengXian"/>
                        <a:cs typeface="Times New Roman" panose="02020603050405020304" pitchFamily="18" charset="0"/>
                      </a:endParaRPr>
                    </a:p>
                  </a:txBody>
                  <a:tcPr marL="95925" marR="95925" marT="0" marB="0" anchor="ctr"/>
                </a:tc>
                <a:tc>
                  <a:txBody>
                    <a:bodyPr/>
                    <a:lstStyle/>
                    <a:p>
                      <a:pPr marL="0" marR="0" algn="just">
                        <a:lnSpc>
                          <a:spcPct val="150000"/>
                        </a:lnSpc>
                        <a:spcBef>
                          <a:spcPts val="0"/>
                        </a:spcBef>
                        <a:spcAft>
                          <a:spcPts val="0"/>
                        </a:spcAft>
                      </a:pPr>
                      <a:r>
                        <a:rPr lang="en-GB" sz="1700" b="0" dirty="0">
                          <a:effectLst/>
                        </a:rPr>
                        <a:t>3. The system displays login page</a:t>
                      </a:r>
                      <a:endParaRPr lang="en-US" sz="1700" b="0" dirty="0">
                        <a:effectLst/>
                        <a:latin typeface="Times New Roman" panose="02020603050405020304" pitchFamily="18" charset="0"/>
                        <a:ea typeface="DengXian"/>
                        <a:cs typeface="Times New Roman" panose="02020603050405020304" pitchFamily="18" charset="0"/>
                      </a:endParaRPr>
                    </a:p>
                  </a:txBody>
                  <a:tcPr marL="95925" marR="95925" marT="0" marB="0" anchor="ctr"/>
                </a:tc>
                <a:extLst>
                  <a:ext uri="{0D108BD9-81ED-4DB2-BD59-A6C34878D82A}">
                    <a16:rowId xmlns:a16="http://schemas.microsoft.com/office/drawing/2014/main" val="1182274483"/>
                  </a:ext>
                </a:extLst>
              </a:tr>
              <a:tr h="383700">
                <a:tc gridSpan="2">
                  <a:txBody>
                    <a:bodyPr/>
                    <a:lstStyle/>
                    <a:p>
                      <a:pPr marL="0" marR="0" algn="just">
                        <a:lnSpc>
                          <a:spcPct val="150000"/>
                        </a:lnSpc>
                        <a:spcBef>
                          <a:spcPts val="0"/>
                        </a:spcBef>
                        <a:spcAft>
                          <a:spcPts val="600"/>
                        </a:spcAft>
                      </a:pPr>
                      <a:r>
                        <a:rPr lang="en-GB" sz="1700" b="0" dirty="0">
                          <a:effectLst/>
                        </a:rPr>
                        <a:t>Alternative Course</a:t>
                      </a:r>
                      <a:endParaRPr lang="en-US" sz="1700" b="0" dirty="0">
                        <a:effectLst/>
                        <a:latin typeface="Times New Roman" panose="02020603050405020304" pitchFamily="18" charset="0"/>
                        <a:ea typeface="DengXian"/>
                        <a:cs typeface="Times New Roman" panose="02020603050405020304" pitchFamily="18" charset="0"/>
                      </a:endParaRPr>
                    </a:p>
                  </a:txBody>
                  <a:tcPr marL="95925" marR="95925" marT="0" marB="0" anchor="ctr"/>
                </a:tc>
                <a:tc hMerge="1">
                  <a:txBody>
                    <a:bodyPr/>
                    <a:lstStyle/>
                    <a:p>
                      <a:endParaRPr lang="en-US"/>
                    </a:p>
                  </a:txBody>
                  <a:tcPr/>
                </a:tc>
                <a:extLst>
                  <a:ext uri="{0D108BD9-81ED-4DB2-BD59-A6C34878D82A}">
                    <a16:rowId xmlns:a16="http://schemas.microsoft.com/office/drawing/2014/main" val="2596633600"/>
                  </a:ext>
                </a:extLst>
              </a:tr>
              <a:tr h="383700">
                <a:tc gridSpan="2">
                  <a:txBody>
                    <a:bodyPr/>
                    <a:lstStyle/>
                    <a:p>
                      <a:pPr marL="0" marR="0" algn="just">
                        <a:lnSpc>
                          <a:spcPct val="150000"/>
                        </a:lnSpc>
                        <a:spcBef>
                          <a:spcPts val="0"/>
                        </a:spcBef>
                        <a:spcAft>
                          <a:spcPts val="600"/>
                        </a:spcAft>
                      </a:pPr>
                      <a:r>
                        <a:rPr lang="en-GB" sz="1700" b="0" dirty="0">
                          <a:effectLst/>
                        </a:rPr>
                        <a:t>-</a:t>
                      </a:r>
                      <a:endParaRPr lang="en-US" sz="1700" b="0" dirty="0">
                        <a:effectLst/>
                        <a:latin typeface="Times New Roman" panose="02020603050405020304" pitchFamily="18" charset="0"/>
                        <a:ea typeface="DengXian"/>
                        <a:cs typeface="Times New Roman" panose="02020603050405020304" pitchFamily="18" charset="0"/>
                      </a:endParaRPr>
                    </a:p>
                  </a:txBody>
                  <a:tcPr marL="95925" marR="95925" marT="0" marB="0" anchor="ctr"/>
                </a:tc>
                <a:tc hMerge="1">
                  <a:txBody>
                    <a:bodyPr/>
                    <a:lstStyle/>
                    <a:p>
                      <a:endParaRPr lang="en-US"/>
                    </a:p>
                  </a:txBody>
                  <a:tcPr/>
                </a:tc>
                <a:extLst>
                  <a:ext uri="{0D108BD9-81ED-4DB2-BD59-A6C34878D82A}">
                    <a16:rowId xmlns:a16="http://schemas.microsoft.com/office/drawing/2014/main" val="2689885741"/>
                  </a:ext>
                </a:extLst>
              </a:tr>
            </a:tbl>
          </a:graphicData>
        </a:graphic>
      </p:graphicFrame>
    </p:spTree>
    <p:extLst>
      <p:ext uri="{BB962C8B-B14F-4D97-AF65-F5344CB8AC3E}">
        <p14:creationId xmlns:p14="http://schemas.microsoft.com/office/powerpoint/2010/main" val="2110147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2286000" cy="457200"/>
          </a:xfrm>
        </p:spPr>
        <p:txBody>
          <a:bodyPr anchor="ctr">
            <a:noAutofit/>
          </a:bodyPr>
          <a:lstStyle/>
          <a:p>
            <a:pPr algn="ctr"/>
            <a:r>
              <a:rPr lang="en-US" sz="2000" dirty="0" smtClean="0"/>
              <a:t>Edit attendance</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082797168"/>
              </p:ext>
            </p:extLst>
          </p:nvPr>
        </p:nvGraphicFramePr>
        <p:xfrm>
          <a:off x="2674962" y="296834"/>
          <a:ext cx="7055165" cy="5980442"/>
        </p:xfrm>
        <a:graphic>
          <a:graphicData uri="http://schemas.openxmlformats.org/drawingml/2006/table">
            <a:tbl>
              <a:tblPr firstRow="1" firstCol="1" bandRow="1">
                <a:tableStyleId>{5202B0CA-FC54-4496-8BCA-5EF66A818D29}</a:tableStyleId>
              </a:tblPr>
              <a:tblGrid>
                <a:gridCol w="3527962">
                  <a:extLst>
                    <a:ext uri="{9D8B030D-6E8A-4147-A177-3AD203B41FA5}">
                      <a16:colId xmlns:a16="http://schemas.microsoft.com/office/drawing/2014/main" val="2285260869"/>
                    </a:ext>
                  </a:extLst>
                </a:gridCol>
                <a:gridCol w="3527203">
                  <a:extLst>
                    <a:ext uri="{9D8B030D-6E8A-4147-A177-3AD203B41FA5}">
                      <a16:colId xmlns:a16="http://schemas.microsoft.com/office/drawing/2014/main" val="2709026454"/>
                    </a:ext>
                  </a:extLst>
                </a:gridCol>
              </a:tblGrid>
              <a:tr h="339906">
                <a:tc>
                  <a:txBody>
                    <a:bodyPr/>
                    <a:lstStyle/>
                    <a:p>
                      <a:pPr marL="0" marR="0" algn="just">
                        <a:lnSpc>
                          <a:spcPct val="150000"/>
                        </a:lnSpc>
                        <a:spcBef>
                          <a:spcPts val="0"/>
                        </a:spcBef>
                        <a:spcAft>
                          <a:spcPts val="600"/>
                        </a:spcAft>
                      </a:pPr>
                      <a:r>
                        <a:rPr lang="en-GB" sz="1500" dirty="0">
                          <a:effectLst/>
                        </a:rPr>
                        <a:t>Use Case </a:t>
                      </a:r>
                      <a:endParaRPr lang="en-US" sz="150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dirty="0">
                          <a:effectLst/>
                        </a:rPr>
                        <a:t>Edit </a:t>
                      </a:r>
                      <a:r>
                        <a:rPr lang="en-GB" sz="1500" dirty="0" smtClean="0">
                          <a:effectLst/>
                        </a:rPr>
                        <a:t>attendance</a:t>
                      </a:r>
                      <a:endParaRPr lang="en-US" sz="1500" dirty="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1568110718"/>
                  </a:ext>
                </a:extLst>
              </a:tr>
              <a:tr h="679812">
                <a:tc>
                  <a:txBody>
                    <a:bodyPr/>
                    <a:lstStyle/>
                    <a:p>
                      <a:pPr marL="0" marR="0" algn="just">
                        <a:lnSpc>
                          <a:spcPct val="150000"/>
                        </a:lnSpc>
                        <a:spcBef>
                          <a:spcPts val="0"/>
                        </a:spcBef>
                        <a:spcAft>
                          <a:spcPts val="600"/>
                        </a:spcAft>
                      </a:pPr>
                      <a:r>
                        <a:rPr lang="en-GB" sz="1500" b="0" dirty="0">
                          <a:effectLst/>
                        </a:rPr>
                        <a:t>Goal in Context</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dirty="0" smtClean="0">
                          <a:effectLst/>
                        </a:rPr>
                        <a:t>Admin can input monthly</a:t>
                      </a:r>
                      <a:r>
                        <a:rPr lang="en-GB" sz="1500" b="0" baseline="0" dirty="0" smtClean="0">
                          <a:effectLst/>
                        </a:rPr>
                        <a:t> attendance information for each student</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2848747357"/>
                  </a:ext>
                </a:extLst>
              </a:tr>
              <a:tr h="760742">
                <a:tc>
                  <a:txBody>
                    <a:bodyPr/>
                    <a:lstStyle/>
                    <a:p>
                      <a:pPr marL="0" marR="0" algn="just">
                        <a:lnSpc>
                          <a:spcPct val="150000"/>
                        </a:lnSpc>
                        <a:spcBef>
                          <a:spcPts val="0"/>
                        </a:spcBef>
                        <a:spcAft>
                          <a:spcPts val="600"/>
                        </a:spcAft>
                      </a:pPr>
                      <a:r>
                        <a:rPr lang="en-GB" sz="1500" b="0" dirty="0">
                          <a:effectLst/>
                        </a:rPr>
                        <a:t>Primary Actor</a:t>
                      </a:r>
                      <a:endParaRPr lang="en-US" sz="1500" b="0" dirty="0">
                        <a:effectLst/>
                      </a:endParaRPr>
                    </a:p>
                    <a:p>
                      <a:pPr marL="0" marR="0" algn="just">
                        <a:lnSpc>
                          <a:spcPct val="150000"/>
                        </a:lnSpc>
                        <a:spcBef>
                          <a:spcPts val="0"/>
                        </a:spcBef>
                        <a:spcAft>
                          <a:spcPts val="600"/>
                        </a:spcAft>
                      </a:pPr>
                      <a:r>
                        <a:rPr lang="en-GB" sz="1500" b="0" dirty="0">
                          <a:effectLst/>
                        </a:rPr>
                        <a:t>Secondary Actor</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600"/>
                        </a:spcAft>
                      </a:pPr>
                      <a:r>
                        <a:rPr lang="en-GB" sz="1500" b="0">
                          <a:effectLst/>
                        </a:rPr>
                        <a:t>Admin</a:t>
                      </a:r>
                      <a:endParaRPr lang="en-US" sz="1500" b="0">
                        <a:effectLst/>
                      </a:endParaRPr>
                    </a:p>
                    <a:p>
                      <a:pPr marL="0" marR="0" algn="just">
                        <a:lnSpc>
                          <a:spcPct val="150000"/>
                        </a:lnSpc>
                        <a:spcBef>
                          <a:spcPts val="0"/>
                        </a:spcBef>
                        <a:spcAft>
                          <a:spcPts val="600"/>
                        </a:spcAft>
                      </a:pPr>
                      <a:r>
                        <a:rPr lang="en-GB" sz="1500" b="0">
                          <a:effectLst/>
                        </a:rPr>
                        <a:t>-</a:t>
                      </a:r>
                      <a:endParaRPr lang="en-US" sz="1500" b="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1978475360"/>
                  </a:ext>
                </a:extLst>
              </a:tr>
              <a:tr h="339906">
                <a:tc gridSpan="2">
                  <a:txBody>
                    <a:bodyPr/>
                    <a:lstStyle/>
                    <a:p>
                      <a:pPr marL="0" marR="0" algn="just">
                        <a:lnSpc>
                          <a:spcPct val="150000"/>
                        </a:lnSpc>
                        <a:spcBef>
                          <a:spcPts val="0"/>
                        </a:spcBef>
                        <a:spcAft>
                          <a:spcPts val="600"/>
                        </a:spcAft>
                      </a:pPr>
                      <a:r>
                        <a:rPr lang="en-GB" sz="1500" b="0" dirty="0">
                          <a:effectLst/>
                        </a:rPr>
                        <a:t>Typical Course of Events</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hMerge="1">
                  <a:txBody>
                    <a:bodyPr/>
                    <a:lstStyle/>
                    <a:p>
                      <a:endParaRPr lang="en-US"/>
                    </a:p>
                  </a:txBody>
                  <a:tcPr/>
                </a:tc>
                <a:extLst>
                  <a:ext uri="{0D108BD9-81ED-4DB2-BD59-A6C34878D82A}">
                    <a16:rowId xmlns:a16="http://schemas.microsoft.com/office/drawing/2014/main" val="491323423"/>
                  </a:ext>
                </a:extLst>
              </a:tr>
              <a:tr h="339906">
                <a:tc>
                  <a:txBody>
                    <a:bodyPr/>
                    <a:lstStyle/>
                    <a:p>
                      <a:pPr marL="0" marR="0" algn="just">
                        <a:lnSpc>
                          <a:spcPct val="150000"/>
                        </a:lnSpc>
                        <a:spcBef>
                          <a:spcPts val="0"/>
                        </a:spcBef>
                        <a:spcAft>
                          <a:spcPts val="600"/>
                        </a:spcAft>
                      </a:pPr>
                      <a:r>
                        <a:rPr lang="en-GB" sz="1500" b="0" dirty="0">
                          <a:effectLst/>
                        </a:rPr>
                        <a:t>Actor Actions</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a:effectLst/>
                        </a:rPr>
                        <a:t>System Response</a:t>
                      </a:r>
                      <a:endParaRPr lang="en-US" sz="1500" b="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2163943724"/>
                  </a:ext>
                </a:extLst>
              </a:tr>
              <a:tr h="679812">
                <a:tc>
                  <a:txBody>
                    <a:bodyPr/>
                    <a:lstStyle/>
                    <a:p>
                      <a:pPr marL="0" marR="0" algn="just">
                        <a:lnSpc>
                          <a:spcPct val="150000"/>
                        </a:lnSpc>
                        <a:spcBef>
                          <a:spcPts val="0"/>
                        </a:spcBef>
                        <a:spcAft>
                          <a:spcPts val="600"/>
                        </a:spcAft>
                      </a:pPr>
                      <a:r>
                        <a:rPr lang="en-GB" sz="1500" b="0" dirty="0">
                          <a:effectLst/>
                        </a:rPr>
                        <a:t>1. </a:t>
                      </a:r>
                      <a:r>
                        <a:rPr lang="en-GB" sz="1500" b="0" dirty="0" smtClean="0">
                          <a:effectLst/>
                        </a:rPr>
                        <a:t>Admin receives </a:t>
                      </a:r>
                      <a:r>
                        <a:rPr lang="en-GB" sz="1500" b="0" dirty="0">
                          <a:effectLst/>
                        </a:rPr>
                        <a:t>information about </a:t>
                      </a:r>
                      <a:r>
                        <a:rPr lang="en-GB" sz="1500" b="0" dirty="0" smtClean="0">
                          <a:effectLst/>
                        </a:rPr>
                        <a:t>student monthly</a:t>
                      </a:r>
                      <a:r>
                        <a:rPr lang="en-GB" sz="1500" b="0" baseline="0" dirty="0" smtClean="0">
                          <a:effectLst/>
                        </a:rPr>
                        <a:t> attendance</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dirty="0">
                          <a:effectLst/>
                        </a:rPr>
                        <a:t> </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3580820080"/>
                  </a:ext>
                </a:extLst>
              </a:tr>
              <a:tr h="679812">
                <a:tc>
                  <a:txBody>
                    <a:bodyPr/>
                    <a:lstStyle/>
                    <a:p>
                      <a:pPr marL="0" marR="0" algn="just">
                        <a:lnSpc>
                          <a:spcPct val="150000"/>
                        </a:lnSpc>
                        <a:spcBef>
                          <a:spcPts val="0"/>
                        </a:spcBef>
                        <a:spcAft>
                          <a:spcPts val="600"/>
                        </a:spcAft>
                      </a:pPr>
                      <a:r>
                        <a:rPr lang="en-GB" sz="1500" b="0" dirty="0">
                          <a:effectLst/>
                        </a:rPr>
                        <a:t>2. Admin select the </a:t>
                      </a:r>
                      <a:r>
                        <a:rPr lang="en-GB" sz="1500" b="0" dirty="0" smtClean="0">
                          <a:effectLst/>
                        </a:rPr>
                        <a:t>attendance </a:t>
                      </a:r>
                      <a:r>
                        <a:rPr lang="en-GB" sz="1500" b="0" dirty="0">
                          <a:effectLst/>
                        </a:rPr>
                        <a:t>menu in the system</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dirty="0">
                          <a:effectLst/>
                        </a:rPr>
                        <a:t>3. The system displays the </a:t>
                      </a:r>
                      <a:r>
                        <a:rPr lang="en-GB" sz="1500" b="0" dirty="0" smtClean="0">
                          <a:effectLst/>
                        </a:rPr>
                        <a:t>edit attendance page </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3868352984"/>
                  </a:ext>
                </a:extLst>
              </a:tr>
              <a:tr h="1019718">
                <a:tc>
                  <a:txBody>
                    <a:bodyPr/>
                    <a:lstStyle/>
                    <a:p>
                      <a:pPr marL="0" marR="0" algn="just">
                        <a:lnSpc>
                          <a:spcPct val="150000"/>
                        </a:lnSpc>
                        <a:spcBef>
                          <a:spcPts val="0"/>
                        </a:spcBef>
                        <a:spcAft>
                          <a:spcPts val="600"/>
                        </a:spcAft>
                      </a:pPr>
                      <a:r>
                        <a:rPr lang="en-GB" sz="1500" b="0" dirty="0">
                          <a:effectLst/>
                        </a:rPr>
                        <a:t>4. Admin add new </a:t>
                      </a:r>
                      <a:r>
                        <a:rPr lang="en-GB" sz="1500" b="0" dirty="0" smtClean="0">
                          <a:effectLst/>
                        </a:rPr>
                        <a:t>attendance information which</a:t>
                      </a:r>
                      <a:r>
                        <a:rPr lang="en-GB" sz="1500" b="0" baseline="0" dirty="0" smtClean="0">
                          <a:effectLst/>
                        </a:rPr>
                        <a:t> includes student name, duration of absence and month </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a:txBody>
                    <a:bodyPr/>
                    <a:lstStyle/>
                    <a:p>
                      <a:pPr marL="0" marR="0" algn="just">
                        <a:lnSpc>
                          <a:spcPct val="150000"/>
                        </a:lnSpc>
                        <a:spcBef>
                          <a:spcPts val="0"/>
                        </a:spcBef>
                        <a:spcAft>
                          <a:spcPts val="0"/>
                        </a:spcAft>
                      </a:pPr>
                      <a:r>
                        <a:rPr lang="en-GB" sz="1500" b="0" dirty="0">
                          <a:effectLst/>
                        </a:rPr>
                        <a:t>5. The system saved the changes and update the information that will be displayed in the </a:t>
                      </a:r>
                      <a:r>
                        <a:rPr lang="en-GB" sz="1500" b="0" dirty="0" smtClean="0">
                          <a:effectLst/>
                        </a:rPr>
                        <a:t>attendance page</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extLst>
                  <a:ext uri="{0D108BD9-81ED-4DB2-BD59-A6C34878D82A}">
                    <a16:rowId xmlns:a16="http://schemas.microsoft.com/office/drawing/2014/main" val="1874074707"/>
                  </a:ext>
                </a:extLst>
              </a:tr>
              <a:tr h="339906">
                <a:tc gridSpan="2">
                  <a:txBody>
                    <a:bodyPr/>
                    <a:lstStyle/>
                    <a:p>
                      <a:pPr marL="0" marR="0" algn="just">
                        <a:lnSpc>
                          <a:spcPct val="150000"/>
                        </a:lnSpc>
                        <a:spcBef>
                          <a:spcPts val="0"/>
                        </a:spcBef>
                        <a:spcAft>
                          <a:spcPts val="600"/>
                        </a:spcAft>
                      </a:pPr>
                      <a:r>
                        <a:rPr lang="en-GB" sz="1500" b="0" dirty="0">
                          <a:effectLst/>
                        </a:rPr>
                        <a:t>Alternative Course</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hMerge="1">
                  <a:txBody>
                    <a:bodyPr/>
                    <a:lstStyle/>
                    <a:p>
                      <a:endParaRPr lang="en-US"/>
                    </a:p>
                  </a:txBody>
                  <a:tcPr/>
                </a:tc>
                <a:extLst>
                  <a:ext uri="{0D108BD9-81ED-4DB2-BD59-A6C34878D82A}">
                    <a16:rowId xmlns:a16="http://schemas.microsoft.com/office/drawing/2014/main" val="2692786893"/>
                  </a:ext>
                </a:extLst>
              </a:tr>
              <a:tr h="760742">
                <a:tc gridSpan="2">
                  <a:txBody>
                    <a:bodyPr/>
                    <a:lstStyle/>
                    <a:p>
                      <a:pPr marL="0" marR="0" algn="just">
                        <a:lnSpc>
                          <a:spcPct val="150000"/>
                        </a:lnSpc>
                        <a:spcBef>
                          <a:spcPts val="0"/>
                        </a:spcBef>
                        <a:spcAft>
                          <a:spcPts val="600"/>
                        </a:spcAft>
                      </a:pPr>
                      <a:r>
                        <a:rPr lang="en-US" sz="1500" b="0" dirty="0" smtClean="0">
                          <a:effectLst/>
                          <a:latin typeface="Times New Roman" panose="02020603050405020304" pitchFamily="18" charset="0"/>
                          <a:ea typeface="DengXian"/>
                          <a:cs typeface="Times New Roman" panose="02020603050405020304" pitchFamily="18" charset="0"/>
                        </a:rPr>
                        <a:t>-</a:t>
                      </a:r>
                      <a:endParaRPr lang="en-US" sz="1500" b="0" dirty="0">
                        <a:effectLst/>
                        <a:latin typeface="Times New Roman" panose="02020603050405020304" pitchFamily="18" charset="0"/>
                        <a:ea typeface="DengXian"/>
                        <a:cs typeface="Times New Roman" panose="02020603050405020304" pitchFamily="18" charset="0"/>
                      </a:endParaRPr>
                    </a:p>
                  </a:txBody>
                  <a:tcPr marL="81922" marR="81922" marT="0" marB="0" anchor="ctr"/>
                </a:tc>
                <a:tc hMerge="1">
                  <a:txBody>
                    <a:bodyPr/>
                    <a:lstStyle/>
                    <a:p>
                      <a:endParaRPr lang="en-US"/>
                    </a:p>
                  </a:txBody>
                  <a:tcPr/>
                </a:tc>
                <a:extLst>
                  <a:ext uri="{0D108BD9-81ED-4DB2-BD59-A6C34878D82A}">
                    <a16:rowId xmlns:a16="http://schemas.microsoft.com/office/drawing/2014/main" val="501561108"/>
                  </a:ext>
                </a:extLst>
              </a:tr>
            </a:tbl>
          </a:graphicData>
        </a:graphic>
      </p:graphicFrame>
    </p:spTree>
    <p:extLst>
      <p:ext uri="{BB962C8B-B14F-4D97-AF65-F5344CB8AC3E}">
        <p14:creationId xmlns:p14="http://schemas.microsoft.com/office/powerpoint/2010/main" val="25034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requirement</a:t>
            </a:r>
            <a:endParaRPr lang="en-US" dirty="0"/>
          </a:p>
        </p:txBody>
      </p:sp>
      <p:sp>
        <p:nvSpPr>
          <p:cNvPr id="3" name="Content Placeholder 2"/>
          <p:cNvSpPr>
            <a:spLocks noGrp="1"/>
          </p:cNvSpPr>
          <p:nvPr>
            <p:ph sz="half" idx="1"/>
          </p:nvPr>
        </p:nvSpPr>
        <p:spPr/>
        <p:txBody>
          <a:bodyPr/>
          <a:lstStyle/>
          <a:p>
            <a:r>
              <a:rPr lang="en-US" sz="3200" b="1" dirty="0" smtClean="0"/>
              <a:t>Admin Requirement</a:t>
            </a:r>
          </a:p>
          <a:p>
            <a:pPr marL="457200" indent="-457200">
              <a:buFont typeface="+mj-lt"/>
              <a:buAutoNum type="arabicPeriod"/>
            </a:pPr>
            <a:r>
              <a:rPr lang="en-GB" dirty="0"/>
              <a:t>Clear login menu with user ID and </a:t>
            </a:r>
            <a:r>
              <a:rPr lang="en-GB" dirty="0" smtClean="0"/>
              <a:t>password</a:t>
            </a:r>
          </a:p>
          <a:p>
            <a:pPr marL="457200" indent="-457200">
              <a:buFont typeface="+mj-lt"/>
              <a:buAutoNum type="arabicPeriod"/>
            </a:pPr>
            <a:r>
              <a:rPr lang="en-GB" dirty="0"/>
              <a:t>Button to change login </a:t>
            </a:r>
            <a:r>
              <a:rPr lang="en-GB" dirty="0" smtClean="0"/>
              <a:t>password</a:t>
            </a:r>
          </a:p>
          <a:p>
            <a:pPr marL="457200" indent="-457200">
              <a:buFont typeface="+mj-lt"/>
              <a:buAutoNum type="arabicPeriod"/>
            </a:pPr>
            <a:r>
              <a:rPr lang="en-GB" dirty="0"/>
              <a:t>Admin page should have ‘edit menu</a:t>
            </a:r>
            <a:r>
              <a:rPr lang="en-GB" dirty="0" smtClean="0"/>
              <a:t>’ to manipulate the data</a:t>
            </a:r>
            <a:endParaRPr lang="en-US" b="1" dirty="0" smtClean="0"/>
          </a:p>
        </p:txBody>
      </p:sp>
      <p:sp>
        <p:nvSpPr>
          <p:cNvPr id="4" name="Content Placeholder 3"/>
          <p:cNvSpPr>
            <a:spLocks noGrp="1"/>
          </p:cNvSpPr>
          <p:nvPr>
            <p:ph sz="half" idx="2"/>
          </p:nvPr>
        </p:nvSpPr>
        <p:spPr/>
        <p:txBody>
          <a:bodyPr anchor="ctr"/>
          <a:lstStyle/>
          <a:p>
            <a:pPr marL="457200" indent="-457200">
              <a:buFont typeface="+mj-lt"/>
              <a:buAutoNum type="arabicPeriod" startAt="4"/>
            </a:pPr>
            <a:r>
              <a:rPr lang="en-GB" dirty="0"/>
              <a:t>Admin should have ‘add menu’ to add </a:t>
            </a:r>
            <a:r>
              <a:rPr lang="en-GB" dirty="0" smtClean="0"/>
              <a:t>new data</a:t>
            </a:r>
          </a:p>
          <a:p>
            <a:pPr marL="457200" indent="-457200">
              <a:buFont typeface="+mj-lt"/>
              <a:buAutoNum type="arabicPeriod" startAt="4"/>
            </a:pPr>
            <a:r>
              <a:rPr lang="en-GB" dirty="0"/>
              <a:t>Admin should have ‘delete menu’ to delete </a:t>
            </a:r>
            <a:r>
              <a:rPr lang="en-GB" dirty="0" smtClean="0"/>
              <a:t>data</a:t>
            </a:r>
          </a:p>
          <a:p>
            <a:pPr marL="457200" indent="-457200">
              <a:buFont typeface="+mj-lt"/>
              <a:buAutoNum type="arabicPeriod" startAt="4"/>
            </a:pPr>
            <a:r>
              <a:rPr lang="en-GB" dirty="0" smtClean="0"/>
              <a:t>Menu </a:t>
            </a:r>
            <a:r>
              <a:rPr lang="en-GB" dirty="0"/>
              <a:t>to create announcement </a:t>
            </a:r>
            <a:r>
              <a:rPr lang="en-GB" dirty="0" smtClean="0"/>
              <a:t>for student</a:t>
            </a:r>
            <a:endParaRPr lang="en-US" dirty="0"/>
          </a:p>
        </p:txBody>
      </p:sp>
    </p:spTree>
    <p:extLst>
      <p:ext uri="{BB962C8B-B14F-4D97-AF65-F5344CB8AC3E}">
        <p14:creationId xmlns:p14="http://schemas.microsoft.com/office/powerpoint/2010/main" val="41658117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63" y="95536"/>
            <a:ext cx="1828800" cy="457200"/>
          </a:xfrm>
        </p:spPr>
        <p:txBody>
          <a:bodyPr anchor="ctr">
            <a:noAutofit/>
          </a:bodyPr>
          <a:lstStyle/>
          <a:p>
            <a:pPr algn="ctr"/>
            <a:r>
              <a:rPr lang="en-US" sz="2000" dirty="0" smtClean="0"/>
              <a:t>View attendance</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203417396"/>
              </p:ext>
            </p:extLst>
          </p:nvPr>
        </p:nvGraphicFramePr>
        <p:xfrm>
          <a:off x="1514902" y="918100"/>
          <a:ext cx="9651146" cy="5428958"/>
        </p:xfrm>
        <a:graphic>
          <a:graphicData uri="http://schemas.openxmlformats.org/drawingml/2006/table">
            <a:tbl>
              <a:tblPr firstRow="1" firstCol="1" bandRow="1">
                <a:tableStyleId>{5202B0CA-FC54-4496-8BCA-5EF66A818D29}</a:tableStyleId>
              </a:tblPr>
              <a:tblGrid>
                <a:gridCol w="4826092">
                  <a:extLst>
                    <a:ext uri="{9D8B030D-6E8A-4147-A177-3AD203B41FA5}">
                      <a16:colId xmlns:a16="http://schemas.microsoft.com/office/drawing/2014/main" val="3135566622"/>
                    </a:ext>
                  </a:extLst>
                </a:gridCol>
                <a:gridCol w="4825054">
                  <a:extLst>
                    <a:ext uri="{9D8B030D-6E8A-4147-A177-3AD203B41FA5}">
                      <a16:colId xmlns:a16="http://schemas.microsoft.com/office/drawing/2014/main" val="1585374491"/>
                    </a:ext>
                  </a:extLst>
                </a:gridCol>
              </a:tblGrid>
              <a:tr h="395343">
                <a:tc>
                  <a:txBody>
                    <a:bodyPr/>
                    <a:lstStyle/>
                    <a:p>
                      <a:pPr marL="0" marR="0" algn="just">
                        <a:lnSpc>
                          <a:spcPct val="150000"/>
                        </a:lnSpc>
                        <a:spcBef>
                          <a:spcPts val="0"/>
                        </a:spcBef>
                        <a:spcAft>
                          <a:spcPts val="600"/>
                        </a:spcAft>
                      </a:pPr>
                      <a:r>
                        <a:rPr lang="en-GB" sz="2000" dirty="0">
                          <a:effectLst/>
                        </a:rPr>
                        <a:t>Use Case </a:t>
                      </a:r>
                      <a:endParaRPr lang="en-US" sz="200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dirty="0" smtClean="0">
                          <a:effectLst/>
                        </a:rPr>
                        <a:t>View attendance</a:t>
                      </a:r>
                      <a:endParaRPr lang="en-US" sz="2000" dirty="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3714647907"/>
                  </a:ext>
                </a:extLst>
              </a:tr>
              <a:tr h="843606">
                <a:tc>
                  <a:txBody>
                    <a:bodyPr/>
                    <a:lstStyle/>
                    <a:p>
                      <a:pPr marL="0" marR="0" algn="just">
                        <a:lnSpc>
                          <a:spcPct val="150000"/>
                        </a:lnSpc>
                        <a:spcBef>
                          <a:spcPts val="0"/>
                        </a:spcBef>
                        <a:spcAft>
                          <a:spcPts val="600"/>
                        </a:spcAft>
                      </a:pPr>
                      <a:r>
                        <a:rPr lang="en-GB" sz="2000" b="0" dirty="0">
                          <a:effectLst/>
                        </a:rPr>
                        <a:t>Goal in Context</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b="0" dirty="0">
                          <a:effectLst/>
                        </a:rPr>
                        <a:t>Allow students to check </a:t>
                      </a:r>
                      <a:r>
                        <a:rPr lang="en-GB" sz="2000" b="0" dirty="0" smtClean="0">
                          <a:effectLst/>
                        </a:rPr>
                        <a:t>their own monthly</a:t>
                      </a:r>
                      <a:r>
                        <a:rPr lang="en-GB" sz="2000" b="0" baseline="0" dirty="0" smtClean="0">
                          <a:effectLst/>
                        </a:rPr>
                        <a:t> attendance</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783263746"/>
                  </a:ext>
                </a:extLst>
              </a:tr>
              <a:tr h="968124">
                <a:tc>
                  <a:txBody>
                    <a:bodyPr/>
                    <a:lstStyle/>
                    <a:p>
                      <a:pPr marL="0" marR="0" algn="just">
                        <a:lnSpc>
                          <a:spcPct val="150000"/>
                        </a:lnSpc>
                        <a:spcBef>
                          <a:spcPts val="0"/>
                        </a:spcBef>
                        <a:spcAft>
                          <a:spcPts val="600"/>
                        </a:spcAft>
                      </a:pPr>
                      <a:r>
                        <a:rPr lang="en-GB" sz="2000" b="0" dirty="0">
                          <a:effectLst/>
                        </a:rPr>
                        <a:t>Primary Actor</a:t>
                      </a:r>
                      <a:endParaRPr lang="en-US" sz="2000" b="0" dirty="0">
                        <a:effectLst/>
                      </a:endParaRPr>
                    </a:p>
                    <a:p>
                      <a:pPr marL="0" marR="0" algn="just">
                        <a:lnSpc>
                          <a:spcPct val="150000"/>
                        </a:lnSpc>
                        <a:spcBef>
                          <a:spcPts val="0"/>
                        </a:spcBef>
                        <a:spcAft>
                          <a:spcPts val="600"/>
                        </a:spcAft>
                      </a:pPr>
                      <a:r>
                        <a:rPr lang="en-GB" sz="2000" b="0" dirty="0">
                          <a:effectLst/>
                        </a:rPr>
                        <a:t>Secondary Actor</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b="0">
                          <a:effectLst/>
                        </a:rPr>
                        <a:t>Students</a:t>
                      </a:r>
                      <a:endParaRPr lang="en-US" sz="2000" b="0">
                        <a:effectLst/>
                      </a:endParaRPr>
                    </a:p>
                    <a:p>
                      <a:pPr marL="0" marR="0" algn="just">
                        <a:lnSpc>
                          <a:spcPct val="150000"/>
                        </a:lnSpc>
                        <a:spcBef>
                          <a:spcPts val="0"/>
                        </a:spcBef>
                        <a:spcAft>
                          <a:spcPts val="0"/>
                        </a:spcAft>
                      </a:pPr>
                      <a:r>
                        <a:rPr lang="en-GB" sz="2000" b="0">
                          <a:effectLst/>
                        </a:rPr>
                        <a:t>   -</a:t>
                      </a:r>
                      <a:endParaRPr lang="en-US" sz="2000" b="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4270711293"/>
                  </a:ext>
                </a:extLst>
              </a:tr>
              <a:tr h="395343">
                <a:tc gridSpan="2">
                  <a:txBody>
                    <a:bodyPr/>
                    <a:lstStyle/>
                    <a:p>
                      <a:pPr marL="0" marR="0" algn="just">
                        <a:lnSpc>
                          <a:spcPct val="150000"/>
                        </a:lnSpc>
                        <a:spcBef>
                          <a:spcPts val="0"/>
                        </a:spcBef>
                        <a:spcAft>
                          <a:spcPts val="600"/>
                        </a:spcAft>
                      </a:pPr>
                      <a:r>
                        <a:rPr lang="en-GB" sz="2000" b="0" dirty="0">
                          <a:effectLst/>
                        </a:rPr>
                        <a:t>Typical Course of Events</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hMerge="1">
                  <a:txBody>
                    <a:bodyPr/>
                    <a:lstStyle/>
                    <a:p>
                      <a:endParaRPr lang="en-US"/>
                    </a:p>
                  </a:txBody>
                  <a:tcPr/>
                </a:tc>
                <a:extLst>
                  <a:ext uri="{0D108BD9-81ED-4DB2-BD59-A6C34878D82A}">
                    <a16:rowId xmlns:a16="http://schemas.microsoft.com/office/drawing/2014/main" val="3715696796"/>
                  </a:ext>
                </a:extLst>
              </a:tr>
              <a:tr h="395343">
                <a:tc>
                  <a:txBody>
                    <a:bodyPr/>
                    <a:lstStyle/>
                    <a:p>
                      <a:pPr marL="0" marR="0" algn="just">
                        <a:lnSpc>
                          <a:spcPct val="150000"/>
                        </a:lnSpc>
                        <a:spcBef>
                          <a:spcPts val="0"/>
                        </a:spcBef>
                        <a:spcAft>
                          <a:spcPts val="600"/>
                        </a:spcAft>
                      </a:pPr>
                      <a:r>
                        <a:rPr lang="en-GB" sz="2000" b="0" dirty="0">
                          <a:effectLst/>
                        </a:rPr>
                        <a:t>Actor Actions</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b="0">
                          <a:effectLst/>
                        </a:rPr>
                        <a:t>System Response</a:t>
                      </a:r>
                      <a:endParaRPr lang="en-US" sz="2000" b="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1314994252"/>
                  </a:ext>
                </a:extLst>
              </a:tr>
              <a:tr h="1291869">
                <a:tc>
                  <a:txBody>
                    <a:bodyPr/>
                    <a:lstStyle/>
                    <a:p>
                      <a:pPr marL="0" marR="0" algn="just">
                        <a:lnSpc>
                          <a:spcPct val="150000"/>
                        </a:lnSpc>
                        <a:spcBef>
                          <a:spcPts val="0"/>
                        </a:spcBef>
                        <a:spcAft>
                          <a:spcPts val="600"/>
                        </a:spcAft>
                      </a:pPr>
                      <a:r>
                        <a:rPr lang="en-GB" sz="2000" b="0" dirty="0">
                          <a:effectLst/>
                        </a:rPr>
                        <a:t>1. Student has already accessed the home page and choose the </a:t>
                      </a:r>
                      <a:r>
                        <a:rPr lang="en-GB" sz="2000" b="0" dirty="0" smtClean="0">
                          <a:effectLst/>
                        </a:rPr>
                        <a:t>attendance</a:t>
                      </a:r>
                      <a:r>
                        <a:rPr lang="en-GB" sz="2000" b="0" baseline="0" dirty="0" smtClean="0">
                          <a:effectLst/>
                        </a:rPr>
                        <a:t> menu</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a:txBody>
                    <a:bodyPr/>
                    <a:lstStyle/>
                    <a:p>
                      <a:pPr marL="0" marR="0" algn="just">
                        <a:lnSpc>
                          <a:spcPct val="150000"/>
                        </a:lnSpc>
                        <a:spcBef>
                          <a:spcPts val="0"/>
                        </a:spcBef>
                        <a:spcAft>
                          <a:spcPts val="0"/>
                        </a:spcAft>
                      </a:pPr>
                      <a:r>
                        <a:rPr lang="en-GB" sz="2000" b="0" dirty="0">
                          <a:effectLst/>
                        </a:rPr>
                        <a:t>2. The system displays the </a:t>
                      </a:r>
                      <a:r>
                        <a:rPr lang="en-GB" sz="2000" b="0" dirty="0" smtClean="0">
                          <a:effectLst/>
                        </a:rPr>
                        <a:t>attendance </a:t>
                      </a:r>
                      <a:r>
                        <a:rPr lang="en-GB" sz="2000" b="0" dirty="0">
                          <a:effectLst/>
                        </a:rPr>
                        <a:t>page </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extLst>
                  <a:ext uri="{0D108BD9-81ED-4DB2-BD59-A6C34878D82A}">
                    <a16:rowId xmlns:a16="http://schemas.microsoft.com/office/drawing/2014/main" val="917166487"/>
                  </a:ext>
                </a:extLst>
              </a:tr>
              <a:tr h="395343">
                <a:tc gridSpan="2">
                  <a:txBody>
                    <a:bodyPr/>
                    <a:lstStyle/>
                    <a:p>
                      <a:pPr marL="0" marR="0" algn="just">
                        <a:lnSpc>
                          <a:spcPct val="150000"/>
                        </a:lnSpc>
                        <a:spcBef>
                          <a:spcPts val="0"/>
                        </a:spcBef>
                        <a:spcAft>
                          <a:spcPts val="600"/>
                        </a:spcAft>
                      </a:pPr>
                      <a:r>
                        <a:rPr lang="en-GB" sz="2000" b="0" dirty="0">
                          <a:effectLst/>
                        </a:rPr>
                        <a:t>Alternative Course</a:t>
                      </a:r>
                      <a:endParaRPr lang="en-US" sz="2000" b="0" dirty="0">
                        <a:effectLst/>
                        <a:latin typeface="Times New Roman" panose="02020603050405020304" pitchFamily="18" charset="0"/>
                        <a:ea typeface="DengXian"/>
                        <a:cs typeface="Times New Roman" panose="02020603050405020304" pitchFamily="18" charset="0"/>
                      </a:endParaRPr>
                    </a:p>
                  </a:txBody>
                  <a:tcPr marL="112066" marR="112066" marT="0" marB="0" anchor="ctr"/>
                </a:tc>
                <a:tc hMerge="1">
                  <a:txBody>
                    <a:bodyPr/>
                    <a:lstStyle/>
                    <a:p>
                      <a:endParaRPr lang="en-US"/>
                    </a:p>
                  </a:txBody>
                  <a:tcPr/>
                </a:tc>
                <a:extLst>
                  <a:ext uri="{0D108BD9-81ED-4DB2-BD59-A6C34878D82A}">
                    <a16:rowId xmlns:a16="http://schemas.microsoft.com/office/drawing/2014/main" val="724065428"/>
                  </a:ext>
                </a:extLst>
              </a:tr>
              <a:tr h="395343">
                <a:tc gridSpan="2">
                  <a:txBody>
                    <a:bodyPr/>
                    <a:lstStyle/>
                    <a:p>
                      <a:pPr marL="0" marR="0" algn="just">
                        <a:lnSpc>
                          <a:spcPct val="150000"/>
                        </a:lnSpc>
                        <a:spcBef>
                          <a:spcPts val="0"/>
                        </a:spcBef>
                        <a:spcAft>
                          <a:spcPts val="600"/>
                        </a:spcAft>
                      </a:pPr>
                      <a:r>
                        <a:rPr lang="en-GB" sz="2000" dirty="0">
                          <a:effectLst/>
                        </a:rPr>
                        <a:t>- </a:t>
                      </a:r>
                      <a:endParaRPr lang="en-US" sz="2000" dirty="0">
                        <a:effectLst/>
                        <a:latin typeface="Times New Roman" panose="02020603050405020304" pitchFamily="18" charset="0"/>
                        <a:ea typeface="DengXian"/>
                        <a:cs typeface="Times New Roman" panose="02020603050405020304" pitchFamily="18" charset="0"/>
                      </a:endParaRPr>
                    </a:p>
                  </a:txBody>
                  <a:tcPr marL="112066" marR="112066" marT="0" marB="0"/>
                </a:tc>
                <a:tc hMerge="1">
                  <a:txBody>
                    <a:bodyPr/>
                    <a:lstStyle/>
                    <a:p>
                      <a:endParaRPr lang="en-US"/>
                    </a:p>
                  </a:txBody>
                  <a:tcPr/>
                </a:tc>
                <a:extLst>
                  <a:ext uri="{0D108BD9-81ED-4DB2-BD59-A6C34878D82A}">
                    <a16:rowId xmlns:a16="http://schemas.microsoft.com/office/drawing/2014/main" val="2377218813"/>
                  </a:ext>
                </a:extLst>
              </a:tr>
            </a:tbl>
          </a:graphicData>
        </a:graphic>
      </p:graphicFrame>
    </p:spTree>
    <p:extLst>
      <p:ext uri="{BB962C8B-B14F-4D97-AF65-F5344CB8AC3E}">
        <p14:creationId xmlns:p14="http://schemas.microsoft.com/office/powerpoint/2010/main" val="3050796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0"/>
            <a:ext cx="9448800" cy="6858000"/>
          </a:xfrm>
          <a:prstGeom prst="rect">
            <a:avLst/>
          </a:prstGeom>
        </p:spPr>
      </p:pic>
    </p:spTree>
    <p:extLst>
      <p:ext uri="{BB962C8B-B14F-4D97-AF65-F5344CB8AC3E}">
        <p14:creationId xmlns:p14="http://schemas.microsoft.com/office/powerpoint/2010/main" val="3227621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 y="383312"/>
            <a:ext cx="10648843" cy="5987266"/>
          </a:xfrm>
          <a:prstGeom prst="rect">
            <a:avLst/>
          </a:prstGeom>
        </p:spPr>
      </p:pic>
    </p:spTree>
    <p:extLst>
      <p:ext uri="{BB962C8B-B14F-4D97-AF65-F5344CB8AC3E}">
        <p14:creationId xmlns:p14="http://schemas.microsoft.com/office/powerpoint/2010/main" val="2755129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276" y="547088"/>
            <a:ext cx="10571178" cy="5943600"/>
          </a:xfrm>
          <a:prstGeom prst="rect">
            <a:avLst/>
          </a:prstGeom>
        </p:spPr>
      </p:pic>
    </p:spTree>
    <p:extLst>
      <p:ext uri="{BB962C8B-B14F-4D97-AF65-F5344CB8AC3E}">
        <p14:creationId xmlns:p14="http://schemas.microsoft.com/office/powerpoint/2010/main" val="32788371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667970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Non-functional requirement</a:t>
            </a:r>
            <a:endParaRPr lang="en-US" dirty="0"/>
          </a:p>
        </p:txBody>
      </p:sp>
      <p:sp>
        <p:nvSpPr>
          <p:cNvPr id="3" name="Content Placeholder 2"/>
          <p:cNvSpPr>
            <a:spLocks noGrp="1"/>
          </p:cNvSpPr>
          <p:nvPr>
            <p:ph idx="1"/>
          </p:nvPr>
        </p:nvSpPr>
        <p:spPr/>
        <p:txBody>
          <a:bodyPr anchor="t"/>
          <a:lstStyle/>
          <a:p>
            <a:pPr marL="457200" indent="-457200">
              <a:buFont typeface="+mj-lt"/>
              <a:buAutoNum type="arabicPeriod"/>
            </a:pPr>
            <a:r>
              <a:rPr lang="en-GB" dirty="0"/>
              <a:t>Security requirement: using MD5 encryption for the </a:t>
            </a:r>
            <a:r>
              <a:rPr lang="en-GB" dirty="0" smtClean="0"/>
              <a:t>password</a:t>
            </a:r>
            <a:endParaRPr lang="en-US" dirty="0"/>
          </a:p>
          <a:p>
            <a:pPr marL="457200" indent="-457200">
              <a:buFont typeface="+mj-lt"/>
              <a:buAutoNum type="arabicPeriod"/>
            </a:pPr>
            <a:r>
              <a:rPr lang="en-GB" dirty="0"/>
              <a:t>Usability: the system should be easy to operate by admin and the features understood by students</a:t>
            </a:r>
            <a:endParaRPr lang="en-US" dirty="0"/>
          </a:p>
          <a:p>
            <a:pPr marL="457200" indent="-457200">
              <a:buFont typeface="+mj-lt"/>
              <a:buAutoNum type="arabicPeriod"/>
            </a:pPr>
            <a:r>
              <a:rPr lang="en-GB" dirty="0"/>
              <a:t>Accuracy and precision: data entered by admin should be accurate and precise and free from error</a:t>
            </a:r>
            <a:endParaRPr lang="en-US" dirty="0"/>
          </a:p>
          <a:p>
            <a:pPr marL="457200" indent="-457200">
              <a:buFont typeface="+mj-lt"/>
              <a:buAutoNum type="arabicPeriod"/>
            </a:pPr>
            <a:r>
              <a:rPr lang="en-GB" dirty="0"/>
              <a:t>Modifiability: data can only be modified by admin through admin page and students are only allowed to change his/her </a:t>
            </a:r>
            <a:r>
              <a:rPr lang="en-GB" dirty="0" smtClean="0"/>
              <a:t>own password and profile  </a:t>
            </a:r>
            <a:endParaRPr lang="en-US" dirty="0"/>
          </a:p>
        </p:txBody>
      </p:sp>
    </p:spTree>
    <p:extLst>
      <p:ext uri="{BB962C8B-B14F-4D97-AF65-F5344CB8AC3E}">
        <p14:creationId xmlns:p14="http://schemas.microsoft.com/office/powerpoint/2010/main" val="1362411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Gantt chart</a:t>
            </a:r>
            <a:endParaRPr lang="en-US" dirty="0"/>
          </a:p>
        </p:txBody>
      </p:sp>
    </p:spTree>
    <p:extLst>
      <p:ext uri="{BB962C8B-B14F-4D97-AF65-F5344CB8AC3E}">
        <p14:creationId xmlns:p14="http://schemas.microsoft.com/office/powerpoint/2010/main" val="2147665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695" y="396960"/>
            <a:ext cx="10678321" cy="6003840"/>
          </a:xfrm>
          <a:prstGeom prst="rect">
            <a:avLst/>
          </a:prstGeom>
        </p:spPr>
      </p:pic>
    </p:spTree>
    <p:extLst>
      <p:ext uri="{BB962C8B-B14F-4D97-AF65-F5344CB8AC3E}">
        <p14:creationId xmlns:p14="http://schemas.microsoft.com/office/powerpoint/2010/main" val="2393702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049" y="328720"/>
            <a:ext cx="10771673" cy="6056327"/>
          </a:xfrm>
          <a:prstGeom prst="rect">
            <a:avLst/>
          </a:prstGeom>
        </p:spPr>
      </p:pic>
    </p:spTree>
    <p:extLst>
      <p:ext uri="{BB962C8B-B14F-4D97-AF65-F5344CB8AC3E}">
        <p14:creationId xmlns:p14="http://schemas.microsoft.com/office/powerpoint/2010/main" val="4223377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253</TotalTime>
  <Words>2276</Words>
  <Application>Microsoft Office PowerPoint</Application>
  <PresentationFormat>Widescreen</PresentationFormat>
  <Paragraphs>412</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DengXian</vt:lpstr>
      <vt:lpstr>Gill Sans MT</vt:lpstr>
      <vt:lpstr>Impact</vt:lpstr>
      <vt:lpstr>Times New Roman</vt:lpstr>
      <vt:lpstr>Badge</vt:lpstr>
      <vt:lpstr>Kalam kudus information system</vt:lpstr>
      <vt:lpstr>Project aims</vt:lpstr>
      <vt:lpstr>Functional and non-functional requirement</vt:lpstr>
      <vt:lpstr>Functional requirement</vt:lpstr>
      <vt:lpstr>Functional requirement</vt:lpstr>
      <vt:lpstr>Non-functional requirement</vt:lpstr>
      <vt:lpstr>Gantt chart</vt:lpstr>
      <vt:lpstr>PowerPoint Presentation</vt:lpstr>
      <vt:lpstr>PowerPoint Presentation</vt:lpstr>
      <vt:lpstr>High level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Low level Design</vt:lpstr>
      <vt:lpstr>Log in</vt:lpstr>
      <vt:lpstr>Change password</vt:lpstr>
      <vt:lpstr>View identity</vt:lpstr>
      <vt:lpstr>View teacher information</vt:lpstr>
      <vt:lpstr>View schedule</vt:lpstr>
      <vt:lpstr>Check marks</vt:lpstr>
      <vt:lpstr>Check announcement</vt:lpstr>
      <vt:lpstr>Edit marks</vt:lpstr>
      <vt:lpstr>Edit student’s data</vt:lpstr>
      <vt:lpstr>Edit teacher’s data</vt:lpstr>
      <vt:lpstr>Edit announcement</vt:lpstr>
      <vt:lpstr>Edit schedule</vt:lpstr>
      <vt:lpstr>Edit admin</vt:lpstr>
      <vt:lpstr>Log out</vt:lpstr>
      <vt:lpstr>Edit attendance</vt:lpstr>
      <vt:lpstr>View attendance</vt:lpstr>
      <vt:lpstr>PowerPoint Presentation</vt:lpstr>
      <vt:lpstr>PowerPoint Presentation</vt:lpstr>
      <vt:lpstr>PowerPoint Presentation</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Kalam kudus information system</dc:title>
  <dc:creator>user</dc:creator>
  <cp:lastModifiedBy>Rivaldo Bagus Soepardhy</cp:lastModifiedBy>
  <cp:revision>58</cp:revision>
  <dcterms:created xsi:type="dcterms:W3CDTF">2017-12-20T08:15:01Z</dcterms:created>
  <dcterms:modified xsi:type="dcterms:W3CDTF">2020-03-10T18:02:20Z</dcterms:modified>
</cp:coreProperties>
</file>