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41366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18273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8808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4/5/2020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6795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4591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4/5/2020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62377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54477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52599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91524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6971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49596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369361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4/5/2020</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9231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762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2126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1C1CFA-A6AE-4BE3-9D75-5EC50F13C283}"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37590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C1CFA-A6AE-4BE3-9D75-5EC50F13C283}"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358769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C1CFA-A6AE-4BE3-9D75-5EC50F13C283}" type="datetimeFigureOut">
              <a:rPr lang="en-US" smtClean="0"/>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5330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C1CFA-A6AE-4BE3-9D75-5EC50F13C283}" type="datetimeFigureOut">
              <a:rPr lang="en-US" smtClean="0"/>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399660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C1CFA-A6AE-4BE3-9D75-5EC50F13C283}" type="datetimeFigureOut">
              <a:rPr lang="en-US" smtClean="0"/>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71753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1C1CFA-A6AE-4BE3-9D75-5EC50F13C283}"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4216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1C1CFA-A6AE-4BE3-9D75-5EC50F13C283}"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60487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1CFA-A6AE-4BE3-9D75-5EC50F13C283}" type="datetimeFigureOut">
              <a:rPr lang="en-US" smtClean="0"/>
              <a:t>4/5/2020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70068-60CD-455A-8265-746DE398DBF3}" type="slidenum">
              <a:rPr lang="en-US" smtClean="0"/>
              <a:t>‹#›</a:t>
            </a:fld>
            <a:endParaRPr lang="en-US"/>
          </a:p>
        </p:txBody>
      </p:sp>
    </p:spTree>
    <p:extLst>
      <p:ext uri="{BB962C8B-B14F-4D97-AF65-F5344CB8AC3E}">
        <p14:creationId xmlns:p14="http://schemas.microsoft.com/office/powerpoint/2010/main" val="119527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4/5/2020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2719899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1785793"/>
          </a:xfrm>
        </p:spPr>
        <p:txBody>
          <a:bodyPr/>
          <a:lstStyle/>
          <a:p>
            <a:r>
              <a:rPr lang="en-US" sz="4800" dirty="0" smtClean="0"/>
              <a:t>Bit 302</a:t>
            </a:r>
            <a:br>
              <a:rPr lang="en-US" sz="4800" dirty="0" smtClean="0"/>
            </a:br>
            <a:r>
              <a:rPr lang="en-US" sz="4800" dirty="0" smtClean="0"/>
              <a:t>software engineering</a:t>
            </a:r>
            <a:endParaRPr lang="en-US" sz="4800" dirty="0"/>
          </a:p>
        </p:txBody>
      </p:sp>
      <p:sp>
        <p:nvSpPr>
          <p:cNvPr id="3" name="Subtitle 2"/>
          <p:cNvSpPr>
            <a:spLocks noGrp="1"/>
          </p:cNvSpPr>
          <p:nvPr>
            <p:ph type="subTitle" idx="1"/>
          </p:nvPr>
        </p:nvSpPr>
        <p:spPr>
          <a:xfrm>
            <a:off x="1561708" y="4032504"/>
            <a:ext cx="9070848" cy="1280160"/>
          </a:xfrm>
        </p:spPr>
        <p:txBody>
          <a:bodyPr>
            <a:normAutofit/>
          </a:bodyPr>
          <a:lstStyle/>
          <a:p>
            <a:r>
              <a:rPr lang="en-US" sz="2800" dirty="0" err="1" smtClean="0">
                <a:solidFill>
                  <a:schemeClr val="bg1"/>
                </a:solidFill>
              </a:rPr>
              <a:t>Luh</a:t>
            </a:r>
            <a:r>
              <a:rPr lang="en-US" sz="2800" dirty="0" smtClean="0">
                <a:solidFill>
                  <a:schemeClr val="bg1"/>
                </a:solidFill>
              </a:rPr>
              <a:t> Wulandari Maharani (E1700873)</a:t>
            </a:r>
          </a:p>
          <a:p>
            <a:r>
              <a:rPr lang="en-US" sz="2800" dirty="0" err="1" smtClean="0">
                <a:solidFill>
                  <a:schemeClr val="bg1"/>
                </a:solidFill>
              </a:rPr>
              <a:t>Rivaldo</a:t>
            </a:r>
            <a:r>
              <a:rPr lang="en-US" sz="2800" dirty="0" smtClean="0">
                <a:solidFill>
                  <a:schemeClr val="bg1"/>
                </a:solidFill>
              </a:rPr>
              <a:t> </a:t>
            </a:r>
            <a:r>
              <a:rPr lang="en-US" sz="2800" dirty="0" err="1" smtClean="0">
                <a:solidFill>
                  <a:schemeClr val="bg1"/>
                </a:solidFill>
              </a:rPr>
              <a:t>Bagus</a:t>
            </a:r>
            <a:r>
              <a:rPr lang="en-US" sz="2800" dirty="0" smtClean="0">
                <a:solidFill>
                  <a:schemeClr val="bg1"/>
                </a:solidFill>
              </a:rPr>
              <a:t> </a:t>
            </a:r>
            <a:r>
              <a:rPr lang="en-US" sz="2800" dirty="0" err="1" smtClean="0">
                <a:solidFill>
                  <a:schemeClr val="bg1"/>
                </a:solidFill>
              </a:rPr>
              <a:t>Soepardhy</a:t>
            </a:r>
            <a:r>
              <a:rPr lang="en-US" sz="2800" dirty="0" smtClean="0">
                <a:solidFill>
                  <a:schemeClr val="bg1"/>
                </a:solidFill>
              </a:rPr>
              <a:t> (E1700882)</a:t>
            </a:r>
            <a:endParaRPr lang="en-US" sz="2800" dirty="0">
              <a:solidFill>
                <a:schemeClr val="bg1"/>
              </a:solidFill>
            </a:endParaRPr>
          </a:p>
        </p:txBody>
      </p:sp>
    </p:spTree>
    <p:extLst>
      <p:ext uri="{BB962C8B-B14F-4D97-AF65-F5344CB8AC3E}">
        <p14:creationId xmlns:p14="http://schemas.microsoft.com/office/powerpoint/2010/main" val="2105347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0"/>
          <a:ext cx="12191999" cy="685815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175253095"/>
                    </a:ext>
                  </a:extLst>
                </a:gridCol>
                <a:gridCol w="6600763">
                  <a:extLst>
                    <a:ext uri="{9D8B030D-6E8A-4147-A177-3AD203B41FA5}">
                      <a16:colId xmlns:a16="http://schemas.microsoft.com/office/drawing/2014/main" val="152269128"/>
                    </a:ext>
                  </a:extLst>
                </a:gridCol>
              </a:tblGrid>
              <a:tr h="391298">
                <a:tc>
                  <a:txBody>
                    <a:bodyPr/>
                    <a:lstStyle/>
                    <a:p>
                      <a:pPr marL="457200" algn="ctr">
                        <a:lnSpc>
                          <a:spcPct val="107000"/>
                        </a:lnSpc>
                        <a:spcAft>
                          <a:spcPts val="0"/>
                        </a:spcAft>
                      </a:pPr>
                      <a:r>
                        <a:rPr lang="en-GB" sz="2400">
                          <a:effectLst/>
                        </a:rPr>
                        <a:t>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rPr>
                        <a:t>Sign Up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5962910"/>
                  </a:ext>
                </a:extLst>
              </a:tr>
              <a:tr h="812073">
                <a:tc>
                  <a:txBody>
                    <a:bodyPr/>
                    <a:lstStyle/>
                    <a:p>
                      <a:pPr marL="457200" algn="just">
                        <a:lnSpc>
                          <a:spcPct val="107000"/>
                        </a:lnSpc>
                        <a:spcAft>
                          <a:spcPts val="0"/>
                        </a:spcAft>
                      </a:pPr>
                      <a:r>
                        <a:rPr lang="en-GB" sz="2400">
                          <a:effectLst/>
                        </a:rPr>
                        <a:t>Goal in Context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dirty="0">
                          <a:effectLst/>
                        </a:rPr>
                        <a:t>Allow Applicant create account for login to application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374792"/>
                  </a:ext>
                </a:extLst>
              </a:tr>
              <a:tr h="812073">
                <a:tc>
                  <a:txBody>
                    <a:bodyPr/>
                    <a:lstStyle/>
                    <a:p>
                      <a:pPr marL="457200" algn="just">
                        <a:lnSpc>
                          <a:spcPct val="107000"/>
                        </a:lnSpc>
                        <a:spcAft>
                          <a:spcPts val="0"/>
                        </a:spcAft>
                      </a:pPr>
                      <a:r>
                        <a:rPr lang="en-GB" sz="2400" dirty="0">
                          <a:effectLst/>
                        </a:rPr>
                        <a:t>Primary Actor </a:t>
                      </a:r>
                      <a:endParaRPr lang="en-US" sz="2400" dirty="0">
                        <a:effectLst/>
                      </a:endParaRPr>
                    </a:p>
                    <a:p>
                      <a:pPr marL="457200" algn="just">
                        <a:lnSpc>
                          <a:spcPct val="107000"/>
                        </a:lnSpc>
                        <a:spcAft>
                          <a:spcPts val="0"/>
                        </a:spcAft>
                      </a:pPr>
                      <a:r>
                        <a:rPr lang="en-GB" sz="2400" dirty="0">
                          <a:effectLst/>
                        </a:rPr>
                        <a:t>Secondary Actor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a:effectLst/>
                        </a:rPr>
                        <a:t>Applicant</a:t>
                      </a:r>
                      <a:endParaRPr lang="en-US" sz="2400">
                        <a:effectLst/>
                      </a:endParaRPr>
                    </a:p>
                    <a:p>
                      <a:pPr marL="457200" algn="just">
                        <a:lnSpc>
                          <a:spcPct val="107000"/>
                        </a:lnSpc>
                        <a:spcAft>
                          <a:spcPts val="0"/>
                        </a:spcAft>
                      </a:pPr>
                      <a:r>
                        <a:rPr lang="en-GB" sz="2400">
                          <a:effectLst/>
                        </a:rPr>
                        <a: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8079635"/>
                  </a:ext>
                </a:extLst>
              </a:tr>
              <a:tr h="391298">
                <a:tc gridSpan="2">
                  <a:txBody>
                    <a:bodyPr/>
                    <a:lstStyle/>
                    <a:p>
                      <a:pPr marL="457200" algn="ctr">
                        <a:lnSpc>
                          <a:spcPct val="107000"/>
                        </a:lnSpc>
                        <a:spcAft>
                          <a:spcPts val="0"/>
                        </a:spcAft>
                      </a:pPr>
                      <a:r>
                        <a:rPr lang="en-GB" sz="2400">
                          <a:effectLst/>
                        </a:rPr>
                        <a:t>Typical Course of Events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7920457"/>
                  </a:ext>
                </a:extLst>
              </a:tr>
              <a:tr h="391433">
                <a:tc>
                  <a:txBody>
                    <a:bodyPr/>
                    <a:lstStyle/>
                    <a:p>
                      <a:pPr marL="457200" algn="ctr">
                        <a:lnSpc>
                          <a:spcPct val="107000"/>
                        </a:lnSpc>
                        <a:spcAft>
                          <a:spcPts val="0"/>
                        </a:spcAft>
                      </a:pPr>
                      <a:r>
                        <a:rPr lang="en-GB" sz="2400">
                          <a:effectLst/>
                        </a:rPr>
                        <a:t>Actor Actions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rPr>
                        <a:t>System Response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0659630"/>
                  </a:ext>
                </a:extLst>
              </a:tr>
              <a:tr h="1232578">
                <a:tc>
                  <a:txBody>
                    <a:bodyPr/>
                    <a:lstStyle/>
                    <a:p>
                      <a:pPr marL="342900" lvl="0" indent="-342900" algn="l">
                        <a:lnSpc>
                          <a:spcPct val="107000"/>
                        </a:lnSpc>
                        <a:spcAft>
                          <a:spcPts val="0"/>
                        </a:spcAft>
                        <a:buSzPts val="1200"/>
                        <a:buFont typeface="+mj-lt"/>
                        <a:buAutoNum type="arabicPeriod"/>
                      </a:pPr>
                      <a:r>
                        <a:rPr lang="en-GB" sz="2400">
                          <a:effectLst/>
                        </a:rPr>
                        <a:t>The process start when applicant click the sign up button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00">
                          <a:effectLst/>
                        </a:rPr>
                        <a:t>System will redirected to the sign up form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4438347"/>
                  </a:ext>
                </a:extLst>
              </a:tr>
              <a:tr h="811938">
                <a:tc>
                  <a:txBody>
                    <a:bodyPr/>
                    <a:lstStyle/>
                    <a:p>
                      <a:pPr marL="342900" lvl="0" indent="-342900" algn="l">
                        <a:lnSpc>
                          <a:spcPct val="107000"/>
                        </a:lnSpc>
                        <a:spcAft>
                          <a:spcPts val="0"/>
                        </a:spcAft>
                        <a:buSzPts val="1200"/>
                        <a:buFont typeface="+mj-lt"/>
                        <a:buAutoNum type="arabicPeriod"/>
                      </a:pPr>
                      <a:r>
                        <a:rPr lang="en-GB" sz="2400">
                          <a:effectLst/>
                        </a:rPr>
                        <a:t>Applicant will fill the form with all the information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GB" sz="2400">
                          <a:effectLst/>
                        </a:rPr>
                        <a:t>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8759081"/>
                  </a:ext>
                </a:extLst>
              </a:tr>
              <a:tr h="812073">
                <a:tc>
                  <a:txBody>
                    <a:bodyPr/>
                    <a:lstStyle/>
                    <a:p>
                      <a:pPr marL="342900" lvl="0" indent="-342900" algn="l">
                        <a:lnSpc>
                          <a:spcPct val="107000"/>
                        </a:lnSpc>
                        <a:spcAft>
                          <a:spcPts val="0"/>
                        </a:spcAft>
                        <a:buSzPts val="1200"/>
                        <a:buFont typeface="+mj-lt"/>
                        <a:buAutoNum type="arabicPeriod"/>
                      </a:pPr>
                      <a:r>
                        <a:rPr lang="en-GB" sz="2400">
                          <a:effectLst/>
                        </a:rPr>
                        <a:t>Applicant submit all personal information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00">
                          <a:effectLst/>
                        </a:rPr>
                        <a:t>System will save new information to the database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7376031"/>
                  </a:ext>
                </a:extLst>
              </a:tr>
              <a:tr h="391298">
                <a:tc gridSpan="2">
                  <a:txBody>
                    <a:bodyPr/>
                    <a:lstStyle/>
                    <a:p>
                      <a:pPr marL="457200" algn="ctr">
                        <a:lnSpc>
                          <a:spcPct val="107000"/>
                        </a:lnSpc>
                        <a:spcAft>
                          <a:spcPts val="0"/>
                        </a:spcAft>
                      </a:pPr>
                      <a:r>
                        <a:rPr lang="en-GB" sz="2400">
                          <a:effectLst/>
                        </a:rPr>
                        <a:t>Alternative Course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50112329"/>
                  </a:ext>
                </a:extLst>
              </a:tr>
              <a:tr h="811938">
                <a:tc gridSpan="2">
                  <a:txBody>
                    <a:bodyPr/>
                    <a:lstStyle/>
                    <a:p>
                      <a:pPr algn="l">
                        <a:lnSpc>
                          <a:spcPct val="107000"/>
                        </a:lnSpc>
                        <a:spcAft>
                          <a:spcPts val="0"/>
                        </a:spcAft>
                      </a:pPr>
                      <a:r>
                        <a:rPr lang="en-GB" sz="2400" dirty="0">
                          <a:effectLst/>
                        </a:rPr>
                        <a:t>If  the username already used by another user the applicant will make new username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34191259"/>
                  </a:ext>
                </a:extLst>
              </a:tr>
            </a:tbl>
          </a:graphicData>
        </a:graphic>
      </p:graphicFrame>
    </p:spTree>
    <p:extLst>
      <p:ext uri="{BB962C8B-B14F-4D97-AF65-F5344CB8AC3E}">
        <p14:creationId xmlns:p14="http://schemas.microsoft.com/office/powerpoint/2010/main" val="2474162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0"/>
          <a:ext cx="12192000" cy="6987918"/>
        </p:xfrm>
        <a:graphic>
          <a:graphicData uri="http://schemas.openxmlformats.org/drawingml/2006/table">
            <a:tbl>
              <a:tblPr firstRow="1" firstCol="1" bandRow="1">
                <a:tableStyleId>{5C22544A-7EE6-4342-B048-85BDC9FD1C3A}</a:tableStyleId>
              </a:tblPr>
              <a:tblGrid>
                <a:gridCol w="5591235">
                  <a:extLst>
                    <a:ext uri="{9D8B030D-6E8A-4147-A177-3AD203B41FA5}">
                      <a16:colId xmlns:a16="http://schemas.microsoft.com/office/drawing/2014/main" val="940238311"/>
                    </a:ext>
                  </a:extLst>
                </a:gridCol>
                <a:gridCol w="6600765">
                  <a:extLst>
                    <a:ext uri="{9D8B030D-6E8A-4147-A177-3AD203B41FA5}">
                      <a16:colId xmlns:a16="http://schemas.microsoft.com/office/drawing/2014/main" val="412526801"/>
                    </a:ext>
                  </a:extLst>
                </a:gridCol>
              </a:tblGrid>
              <a:tr h="329295">
                <a:tc>
                  <a:txBody>
                    <a:bodyPr/>
                    <a:lstStyle/>
                    <a:p>
                      <a:pPr marL="457200" algn="ctr">
                        <a:lnSpc>
                          <a:spcPct val="107000"/>
                        </a:lnSpc>
                        <a:spcAft>
                          <a:spcPts val="0"/>
                        </a:spcAft>
                      </a:pPr>
                      <a:r>
                        <a:rPr lang="en-GB" sz="2450" dirty="0">
                          <a:effectLst/>
                        </a:rPr>
                        <a:t>Use Case</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50">
                          <a:effectLst/>
                        </a:rPr>
                        <a:t>Login</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797583"/>
                  </a:ext>
                </a:extLst>
              </a:tr>
              <a:tr h="676545">
                <a:tc>
                  <a:txBody>
                    <a:bodyPr/>
                    <a:lstStyle/>
                    <a:p>
                      <a:pPr marL="457200" algn="just">
                        <a:lnSpc>
                          <a:spcPct val="107000"/>
                        </a:lnSpc>
                        <a:spcAft>
                          <a:spcPts val="0"/>
                        </a:spcAft>
                      </a:pPr>
                      <a:r>
                        <a:rPr lang="en-GB" sz="2450" dirty="0">
                          <a:effectLst/>
                        </a:rPr>
                        <a:t>Goal in Context</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50">
                          <a:effectLst/>
                        </a:rPr>
                        <a:t>Allow HousingOfficer and Applicant access the main page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646294"/>
                  </a:ext>
                </a:extLst>
              </a:tr>
              <a:tr h="683400">
                <a:tc>
                  <a:txBody>
                    <a:bodyPr/>
                    <a:lstStyle/>
                    <a:p>
                      <a:pPr marL="457200" algn="just">
                        <a:lnSpc>
                          <a:spcPct val="107000"/>
                        </a:lnSpc>
                        <a:spcAft>
                          <a:spcPts val="0"/>
                        </a:spcAft>
                      </a:pPr>
                      <a:r>
                        <a:rPr lang="en-GB" sz="2450" dirty="0">
                          <a:effectLst/>
                        </a:rPr>
                        <a:t>Primary Actor </a:t>
                      </a:r>
                      <a:endParaRPr lang="en-US" sz="2450" dirty="0">
                        <a:effectLst/>
                      </a:endParaRPr>
                    </a:p>
                    <a:p>
                      <a:pPr marL="457200" algn="just">
                        <a:lnSpc>
                          <a:spcPct val="107000"/>
                        </a:lnSpc>
                        <a:spcAft>
                          <a:spcPts val="0"/>
                        </a:spcAft>
                      </a:pPr>
                      <a:r>
                        <a:rPr lang="en-GB" sz="2450" dirty="0">
                          <a:effectLst/>
                        </a:rPr>
                        <a:t>Secondary Actor</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50">
                          <a:effectLst/>
                        </a:rPr>
                        <a:t>HousingOfficer and Applicant</a:t>
                      </a:r>
                      <a:endParaRPr lang="en-US" sz="2450">
                        <a:effectLst/>
                      </a:endParaRPr>
                    </a:p>
                    <a:p>
                      <a:pPr marL="457200" algn="just">
                        <a:lnSpc>
                          <a:spcPct val="107000"/>
                        </a:lnSpc>
                        <a:spcAft>
                          <a:spcPts val="0"/>
                        </a:spcAft>
                      </a:pPr>
                      <a:r>
                        <a:rPr lang="en-GB" sz="2450">
                          <a:effectLst/>
                        </a:rPr>
                        <a:t>-</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231120"/>
                  </a:ext>
                </a:extLst>
              </a:tr>
              <a:tr h="329295">
                <a:tc gridSpan="2">
                  <a:txBody>
                    <a:bodyPr/>
                    <a:lstStyle/>
                    <a:p>
                      <a:pPr marL="457200" algn="ctr">
                        <a:lnSpc>
                          <a:spcPct val="107000"/>
                        </a:lnSpc>
                        <a:spcAft>
                          <a:spcPts val="0"/>
                        </a:spcAft>
                      </a:pPr>
                      <a:r>
                        <a:rPr lang="en-GB" sz="2450" dirty="0">
                          <a:effectLst/>
                        </a:rPr>
                        <a:t>Typical Course of Events</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3237504"/>
                  </a:ext>
                </a:extLst>
              </a:tr>
              <a:tr h="329409">
                <a:tc>
                  <a:txBody>
                    <a:bodyPr/>
                    <a:lstStyle/>
                    <a:p>
                      <a:pPr marL="457200" algn="ctr">
                        <a:lnSpc>
                          <a:spcPct val="107000"/>
                        </a:lnSpc>
                        <a:spcAft>
                          <a:spcPts val="0"/>
                        </a:spcAft>
                      </a:pPr>
                      <a:r>
                        <a:rPr lang="en-GB" sz="2450">
                          <a:effectLst/>
                        </a:rPr>
                        <a:t>Actor Actions</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50">
                          <a:effectLst/>
                        </a:rPr>
                        <a:t>System Response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04803"/>
                  </a:ext>
                </a:extLst>
              </a:tr>
              <a:tr h="1017048">
                <a:tc>
                  <a:txBody>
                    <a:bodyPr/>
                    <a:lstStyle/>
                    <a:p>
                      <a:pPr marL="342900" lvl="0" indent="-342900" algn="l">
                        <a:lnSpc>
                          <a:spcPct val="107000"/>
                        </a:lnSpc>
                        <a:spcAft>
                          <a:spcPts val="0"/>
                        </a:spcAft>
                        <a:buSzPts val="1200"/>
                        <a:buFont typeface="+mj-lt"/>
                        <a:buAutoNum type="arabicPeriod"/>
                      </a:pPr>
                      <a:r>
                        <a:rPr lang="en-GB" sz="2450" dirty="0">
                          <a:effectLst/>
                        </a:rPr>
                        <a:t>The process starts when the user input their ID user and password and press the login button</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50" dirty="0">
                          <a:effectLst/>
                        </a:rPr>
                        <a:t>The system will validate the information received </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41356"/>
                  </a:ext>
                </a:extLst>
              </a:tr>
              <a:tr h="994788">
                <a:tc>
                  <a:txBody>
                    <a:bodyPr/>
                    <a:lstStyle/>
                    <a:p>
                      <a:pPr marL="457200" algn="just">
                        <a:lnSpc>
                          <a:spcPct val="107000"/>
                        </a:lnSpc>
                        <a:spcAft>
                          <a:spcPts val="0"/>
                        </a:spcAft>
                      </a:pPr>
                      <a:r>
                        <a:rPr lang="en-GB" sz="2450" dirty="0">
                          <a:effectLst/>
                        </a:rPr>
                        <a:t> </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50">
                          <a:effectLst/>
                        </a:rPr>
                        <a:t>System will display the homepage for HousingOfficer or Applicant</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006768"/>
                  </a:ext>
                </a:extLst>
              </a:tr>
              <a:tr h="329295">
                <a:tc gridSpan="2">
                  <a:txBody>
                    <a:bodyPr/>
                    <a:lstStyle/>
                    <a:p>
                      <a:pPr marL="457200" algn="ctr">
                        <a:lnSpc>
                          <a:spcPct val="107000"/>
                        </a:lnSpc>
                        <a:spcAft>
                          <a:spcPts val="0"/>
                        </a:spcAft>
                      </a:pPr>
                      <a:r>
                        <a:rPr lang="en-GB" sz="2450">
                          <a:effectLst/>
                        </a:rPr>
                        <a:t>Alternative Course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17038352"/>
                  </a:ext>
                </a:extLst>
              </a:tr>
              <a:tr h="1391264">
                <a:tc gridSpan="2">
                  <a:txBody>
                    <a:bodyPr/>
                    <a:lstStyle/>
                    <a:p>
                      <a:pPr marL="457200" algn="just">
                        <a:lnSpc>
                          <a:spcPct val="107000"/>
                        </a:lnSpc>
                        <a:spcAft>
                          <a:spcPts val="0"/>
                        </a:spcAft>
                      </a:pPr>
                      <a:r>
                        <a:rPr lang="en-GB" sz="2450" dirty="0">
                          <a:effectLst/>
                        </a:rPr>
                        <a:t>If the </a:t>
                      </a:r>
                      <a:r>
                        <a:rPr lang="en-GB" sz="2450" dirty="0" err="1">
                          <a:effectLst/>
                        </a:rPr>
                        <a:t>HousingOfficer</a:t>
                      </a:r>
                      <a:r>
                        <a:rPr lang="en-GB" sz="2450" dirty="0">
                          <a:effectLst/>
                        </a:rPr>
                        <a:t> or Applicant inputs an incorrect user ID or password then the system will display notification if the information entered is incorrect, and </a:t>
                      </a:r>
                      <a:r>
                        <a:rPr lang="en-GB" sz="2450" dirty="0" err="1">
                          <a:effectLst/>
                        </a:rPr>
                        <a:t>HousingOfficer</a:t>
                      </a:r>
                      <a:r>
                        <a:rPr lang="en-GB" sz="2450" dirty="0">
                          <a:effectLst/>
                        </a:rPr>
                        <a:t> or Applicant must fill in with correct user ID and password.</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9759145"/>
                  </a:ext>
                </a:extLst>
              </a:tr>
            </a:tbl>
          </a:graphicData>
        </a:graphic>
      </p:graphicFrame>
    </p:spTree>
    <p:extLst>
      <p:ext uri="{BB962C8B-B14F-4D97-AF65-F5344CB8AC3E}">
        <p14:creationId xmlns:p14="http://schemas.microsoft.com/office/powerpoint/2010/main" val="2787815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58001"/>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817297162"/>
                    </a:ext>
                  </a:extLst>
                </a:gridCol>
                <a:gridCol w="6600763">
                  <a:extLst>
                    <a:ext uri="{9D8B030D-6E8A-4147-A177-3AD203B41FA5}">
                      <a16:colId xmlns:a16="http://schemas.microsoft.com/office/drawing/2014/main" val="3046971160"/>
                    </a:ext>
                  </a:extLst>
                </a:gridCol>
              </a:tblGrid>
              <a:tr h="527539">
                <a:tc>
                  <a:txBody>
                    <a:bodyPr/>
                    <a:lstStyle/>
                    <a:p>
                      <a:pPr marL="457200" algn="ctr">
                        <a:lnSpc>
                          <a:spcPct val="107000"/>
                        </a:lnSpc>
                        <a:spcAft>
                          <a:spcPts val="0"/>
                        </a:spcAft>
                      </a:pPr>
                      <a:r>
                        <a:rPr lang="en-GB" sz="2800">
                          <a:effectLst/>
                        </a:rPr>
                        <a:t>Use Case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rPr>
                        <a:t>Log Out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3111445"/>
                  </a:ext>
                </a:extLst>
              </a:tr>
              <a:tr h="1582615">
                <a:tc>
                  <a:txBody>
                    <a:bodyPr/>
                    <a:lstStyle/>
                    <a:p>
                      <a:pPr marL="457200" algn="just">
                        <a:lnSpc>
                          <a:spcPct val="107000"/>
                        </a:lnSpc>
                        <a:spcAft>
                          <a:spcPts val="0"/>
                        </a:spcAft>
                      </a:pPr>
                      <a:r>
                        <a:rPr lang="en-GB" sz="2800">
                          <a:effectLst/>
                        </a:rPr>
                        <a:t>Goal in Context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rPr>
                        <a:t>Allow HousingOfficer and Applicant exit from the application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8763038"/>
                  </a:ext>
                </a:extLst>
              </a:tr>
              <a:tr h="1055076">
                <a:tc>
                  <a:txBody>
                    <a:bodyPr/>
                    <a:lstStyle/>
                    <a:p>
                      <a:pPr marL="457200" algn="just">
                        <a:lnSpc>
                          <a:spcPct val="107000"/>
                        </a:lnSpc>
                        <a:spcAft>
                          <a:spcPts val="0"/>
                        </a:spcAft>
                      </a:pPr>
                      <a:r>
                        <a:rPr lang="en-GB" sz="2800" dirty="0">
                          <a:effectLst/>
                        </a:rPr>
                        <a:t>Primary Actor </a:t>
                      </a:r>
                      <a:endParaRPr lang="en-US" sz="2800" dirty="0">
                        <a:effectLst/>
                      </a:endParaRPr>
                    </a:p>
                    <a:p>
                      <a:pPr marL="457200" algn="just">
                        <a:lnSpc>
                          <a:spcPct val="107000"/>
                        </a:lnSpc>
                        <a:spcAft>
                          <a:spcPts val="0"/>
                        </a:spcAft>
                      </a:pPr>
                      <a:r>
                        <a:rPr lang="en-GB" sz="2800" dirty="0">
                          <a:effectLst/>
                        </a:rPr>
                        <a:t>Secondary Actor</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rPr>
                        <a:t>HousingOfficer and Applicant</a:t>
                      </a:r>
                      <a:endParaRPr lang="en-US" sz="2800">
                        <a:effectLst/>
                      </a:endParaRPr>
                    </a:p>
                    <a:p>
                      <a:pPr marL="457200" algn="just">
                        <a:lnSpc>
                          <a:spcPct val="107000"/>
                        </a:lnSpc>
                        <a:spcAft>
                          <a:spcPts val="0"/>
                        </a:spcAft>
                      </a:pPr>
                      <a:r>
                        <a:rPr lang="en-GB" sz="2800">
                          <a:effectLst/>
                        </a:rPr>
                        <a: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2029098"/>
                  </a:ext>
                </a:extLst>
              </a:tr>
              <a:tr h="527539">
                <a:tc gridSpan="2">
                  <a:txBody>
                    <a:bodyPr/>
                    <a:lstStyle/>
                    <a:p>
                      <a:pPr marL="457200" algn="ctr">
                        <a:lnSpc>
                          <a:spcPct val="107000"/>
                        </a:lnSpc>
                        <a:spcAft>
                          <a:spcPts val="0"/>
                        </a:spcAft>
                      </a:pPr>
                      <a:r>
                        <a:rPr lang="en-GB" sz="2800">
                          <a:effectLst/>
                        </a:rPr>
                        <a:t>Typical Course of Events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08358343"/>
                  </a:ext>
                </a:extLst>
              </a:tr>
              <a:tr h="527539">
                <a:tc>
                  <a:txBody>
                    <a:bodyPr/>
                    <a:lstStyle/>
                    <a:p>
                      <a:pPr marL="457200" algn="ctr">
                        <a:lnSpc>
                          <a:spcPct val="107000"/>
                        </a:lnSpc>
                        <a:spcAft>
                          <a:spcPts val="0"/>
                        </a:spcAft>
                      </a:pPr>
                      <a:r>
                        <a:rPr lang="en-GB" sz="2800">
                          <a:effectLst/>
                        </a:rPr>
                        <a:t>Actor Actions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rPr>
                        <a:t>System Response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2207958"/>
                  </a:ext>
                </a:extLst>
              </a:tr>
              <a:tr h="1582615">
                <a:tc>
                  <a:txBody>
                    <a:bodyPr/>
                    <a:lstStyle/>
                    <a:p>
                      <a:pPr marL="342900" lvl="0" indent="-342900" algn="l">
                        <a:lnSpc>
                          <a:spcPct val="107000"/>
                        </a:lnSpc>
                        <a:spcAft>
                          <a:spcPts val="0"/>
                        </a:spcAft>
                        <a:buSzPts val="1200"/>
                        <a:buFont typeface="+mj-lt"/>
                        <a:buAutoNum type="arabicPeriod"/>
                      </a:pPr>
                      <a:r>
                        <a:rPr lang="en-GB" sz="2800">
                          <a:effectLst/>
                        </a:rPr>
                        <a:t>The process starts when the user clicks the Log Out button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800">
                          <a:effectLst/>
                        </a:rPr>
                        <a:t>System will exit the user from the main page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4669522"/>
                  </a:ext>
                </a:extLst>
              </a:tr>
              <a:tr h="527539">
                <a:tc gridSpan="2">
                  <a:txBody>
                    <a:bodyPr/>
                    <a:lstStyle/>
                    <a:p>
                      <a:pPr marL="457200" algn="ctr">
                        <a:lnSpc>
                          <a:spcPct val="107000"/>
                        </a:lnSpc>
                        <a:spcAft>
                          <a:spcPts val="0"/>
                        </a:spcAft>
                      </a:pPr>
                      <a:r>
                        <a:rPr lang="en-GB" sz="2800">
                          <a:effectLst/>
                        </a:rPr>
                        <a:t>Alternative Course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99436044"/>
                  </a:ext>
                </a:extLst>
              </a:tr>
              <a:tr h="527539">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7529247"/>
                  </a:ext>
                </a:extLst>
              </a:tr>
            </a:tbl>
          </a:graphicData>
        </a:graphic>
      </p:graphicFrame>
    </p:spTree>
    <p:extLst>
      <p:ext uri="{BB962C8B-B14F-4D97-AF65-F5344CB8AC3E}">
        <p14:creationId xmlns:p14="http://schemas.microsoft.com/office/powerpoint/2010/main" val="658882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2000" cy="6857997"/>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594464800"/>
                    </a:ext>
                  </a:extLst>
                </a:gridCol>
                <a:gridCol w="6600764">
                  <a:extLst>
                    <a:ext uri="{9D8B030D-6E8A-4147-A177-3AD203B41FA5}">
                      <a16:colId xmlns:a16="http://schemas.microsoft.com/office/drawing/2014/main" val="2329933994"/>
                    </a:ext>
                  </a:extLst>
                </a:gridCol>
              </a:tblGrid>
              <a:tr h="330158">
                <a:tc>
                  <a:txBody>
                    <a:bodyPr/>
                    <a:lstStyle/>
                    <a:p>
                      <a:pPr marL="457200" algn="ctr">
                        <a:lnSpc>
                          <a:spcPct val="107000"/>
                        </a:lnSpc>
                        <a:spcAft>
                          <a:spcPts val="0"/>
                        </a:spcAft>
                      </a:pPr>
                      <a:r>
                        <a:rPr lang="en-GB" sz="2000">
                          <a:effectLst/>
                        </a:rPr>
                        <a:t>Use Case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ctr">
                        <a:lnSpc>
                          <a:spcPct val="107000"/>
                        </a:lnSpc>
                        <a:spcAft>
                          <a:spcPts val="0"/>
                        </a:spcAft>
                      </a:pPr>
                      <a:r>
                        <a:rPr lang="en-GB" sz="2000">
                          <a:effectLst/>
                        </a:rPr>
                        <a:t>Change Password</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38633210"/>
                  </a:ext>
                </a:extLst>
              </a:tr>
              <a:tr h="660315">
                <a:tc>
                  <a:txBody>
                    <a:bodyPr/>
                    <a:lstStyle/>
                    <a:p>
                      <a:pPr marL="457200" algn="just">
                        <a:lnSpc>
                          <a:spcPct val="107000"/>
                        </a:lnSpc>
                        <a:spcAft>
                          <a:spcPts val="0"/>
                        </a:spcAft>
                      </a:pPr>
                      <a:r>
                        <a:rPr lang="en-GB" sz="2000" dirty="0">
                          <a:effectLst/>
                        </a:rPr>
                        <a:t>Goal in Context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just">
                        <a:lnSpc>
                          <a:spcPct val="107000"/>
                        </a:lnSpc>
                        <a:spcAft>
                          <a:spcPts val="0"/>
                        </a:spcAft>
                      </a:pPr>
                      <a:r>
                        <a:rPr lang="en-GB" sz="2000">
                          <a:effectLst/>
                        </a:rPr>
                        <a:t>Allow HousingOfficer and Applicant changed their password</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1078116527"/>
                  </a:ext>
                </a:extLst>
              </a:tr>
              <a:tr h="660315">
                <a:tc>
                  <a:txBody>
                    <a:bodyPr/>
                    <a:lstStyle/>
                    <a:p>
                      <a:pPr marL="457200" algn="just">
                        <a:lnSpc>
                          <a:spcPct val="107000"/>
                        </a:lnSpc>
                        <a:spcAft>
                          <a:spcPts val="0"/>
                        </a:spcAft>
                      </a:pPr>
                      <a:r>
                        <a:rPr lang="en-GB" sz="2000" dirty="0">
                          <a:effectLst/>
                        </a:rPr>
                        <a:t>Primary Actor </a:t>
                      </a:r>
                      <a:endParaRPr lang="en-US" sz="2000" dirty="0">
                        <a:effectLst/>
                      </a:endParaRPr>
                    </a:p>
                    <a:p>
                      <a:pPr marL="457200" algn="just">
                        <a:lnSpc>
                          <a:spcPct val="107000"/>
                        </a:lnSpc>
                        <a:spcAft>
                          <a:spcPts val="0"/>
                        </a:spcAft>
                      </a:pPr>
                      <a:r>
                        <a:rPr lang="en-GB" sz="2000" dirty="0">
                          <a:effectLst/>
                        </a:rPr>
                        <a:t>Secondary Actor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just">
                        <a:lnSpc>
                          <a:spcPct val="107000"/>
                        </a:lnSpc>
                        <a:spcAft>
                          <a:spcPts val="0"/>
                        </a:spcAft>
                      </a:pPr>
                      <a:r>
                        <a:rPr lang="en-GB" sz="2000" dirty="0" err="1">
                          <a:effectLst/>
                        </a:rPr>
                        <a:t>HousingOfficer</a:t>
                      </a:r>
                      <a:r>
                        <a:rPr lang="en-GB" sz="2000" dirty="0">
                          <a:effectLst/>
                        </a:rPr>
                        <a:t> and Applicant</a:t>
                      </a:r>
                      <a:endParaRPr lang="en-US" sz="2000" dirty="0">
                        <a:effectLst/>
                      </a:endParaRPr>
                    </a:p>
                    <a:p>
                      <a:pPr marL="457200" algn="just">
                        <a:lnSpc>
                          <a:spcPct val="107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3196675195"/>
                  </a:ext>
                </a:extLst>
              </a:tr>
              <a:tr h="330158">
                <a:tc gridSpan="2">
                  <a:txBody>
                    <a:bodyPr/>
                    <a:lstStyle/>
                    <a:p>
                      <a:pPr marL="457200" algn="ctr">
                        <a:lnSpc>
                          <a:spcPct val="107000"/>
                        </a:lnSpc>
                        <a:spcAft>
                          <a:spcPts val="0"/>
                        </a:spcAft>
                      </a:pPr>
                      <a:r>
                        <a:rPr lang="en-GB" sz="2000">
                          <a:effectLst/>
                        </a:rPr>
                        <a:t>Typical Course of Events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1659263204"/>
                  </a:ext>
                </a:extLst>
              </a:tr>
              <a:tr h="330158">
                <a:tc>
                  <a:txBody>
                    <a:bodyPr/>
                    <a:lstStyle/>
                    <a:p>
                      <a:pPr marL="457200" algn="ctr">
                        <a:lnSpc>
                          <a:spcPct val="107000"/>
                        </a:lnSpc>
                        <a:spcAft>
                          <a:spcPts val="0"/>
                        </a:spcAft>
                      </a:pPr>
                      <a:r>
                        <a:rPr lang="en-GB" sz="2000">
                          <a:effectLst/>
                        </a:rPr>
                        <a:t>Actor Actions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ctr">
                        <a:lnSpc>
                          <a:spcPct val="107000"/>
                        </a:lnSpc>
                        <a:spcAft>
                          <a:spcPts val="0"/>
                        </a:spcAft>
                      </a:pPr>
                      <a:r>
                        <a:rPr lang="en-GB" sz="2000" dirty="0">
                          <a:effectLst/>
                        </a:rPr>
                        <a:t>System Response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146029237"/>
                  </a:ext>
                </a:extLst>
              </a:tr>
              <a:tr h="875286">
                <a:tc>
                  <a:txBody>
                    <a:bodyPr/>
                    <a:lstStyle/>
                    <a:p>
                      <a:pPr marL="342900" lvl="0" indent="-342900" algn="l">
                        <a:lnSpc>
                          <a:spcPct val="107000"/>
                        </a:lnSpc>
                        <a:spcAft>
                          <a:spcPts val="0"/>
                        </a:spcAft>
                        <a:buSzPts val="1200"/>
                        <a:buFont typeface="+mj-lt"/>
                        <a:buAutoNum type="arabicPeriod"/>
                      </a:pPr>
                      <a:r>
                        <a:rPr lang="en-GB" sz="2000" dirty="0">
                          <a:effectLst/>
                        </a:rPr>
                        <a:t>Process occurs when the </a:t>
                      </a:r>
                      <a:r>
                        <a:rPr lang="en-GB" sz="2000" dirty="0" err="1">
                          <a:effectLst/>
                        </a:rPr>
                        <a:t>HousingOfficer</a:t>
                      </a:r>
                      <a:r>
                        <a:rPr lang="en-GB" sz="2000" dirty="0">
                          <a:effectLst/>
                        </a:rPr>
                        <a:t> or Applicant login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228600"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8254229"/>
                  </a:ext>
                </a:extLst>
              </a:tr>
              <a:tr h="733779">
                <a:tc>
                  <a:txBody>
                    <a:bodyPr/>
                    <a:lstStyle/>
                    <a:p>
                      <a:pPr marL="342900" lvl="0" indent="-342900" algn="l">
                        <a:lnSpc>
                          <a:spcPct val="107000"/>
                        </a:lnSpc>
                        <a:spcAft>
                          <a:spcPts val="0"/>
                        </a:spcAft>
                        <a:buSzPts val="1200"/>
                        <a:buFont typeface="+mj-lt"/>
                        <a:buAutoNum type="arabicPeriod"/>
                      </a:pPr>
                      <a:r>
                        <a:rPr lang="en-GB" sz="2000" dirty="0" err="1">
                          <a:effectLst/>
                        </a:rPr>
                        <a:t>HousingOfficer</a:t>
                      </a:r>
                      <a:r>
                        <a:rPr lang="en-GB" sz="2000" dirty="0">
                          <a:effectLst/>
                        </a:rPr>
                        <a:t> or Applicant will select the </a:t>
                      </a:r>
                      <a:r>
                        <a:rPr lang="en-GB" sz="2000" dirty="0" err="1">
                          <a:effectLst/>
                        </a:rPr>
                        <a:t>chang</a:t>
                      </a:r>
                      <a:r>
                        <a:rPr lang="en-GB" sz="2000" dirty="0">
                          <a:effectLst/>
                        </a:rPr>
                        <a:t> Password button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342900" lvl="0" indent="-342900" algn="l">
                        <a:lnSpc>
                          <a:spcPct val="107000"/>
                        </a:lnSpc>
                        <a:spcAft>
                          <a:spcPts val="0"/>
                        </a:spcAft>
                        <a:buSzPts val="1200"/>
                        <a:buFont typeface="+mj-lt"/>
                        <a:buAutoNum type="arabicPeriod"/>
                      </a:pPr>
                      <a:r>
                        <a:rPr lang="en-GB" sz="2000" dirty="0">
                          <a:effectLst/>
                        </a:rPr>
                        <a:t>System will display a form for change password that must be filled with a new password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2975305420"/>
                  </a:ext>
                </a:extLst>
              </a:tr>
              <a:tr h="703514">
                <a:tc>
                  <a:txBody>
                    <a:bodyPr/>
                    <a:lstStyle/>
                    <a:p>
                      <a:pPr marL="342900" lvl="0" indent="-342900" algn="l">
                        <a:lnSpc>
                          <a:spcPct val="107000"/>
                        </a:lnSpc>
                        <a:spcAft>
                          <a:spcPts val="0"/>
                        </a:spcAft>
                        <a:buSzPts val="1200"/>
                        <a:buFont typeface="+mj-lt"/>
                        <a:buAutoNum type="arabicPeriod"/>
                      </a:pPr>
                      <a:r>
                        <a:rPr lang="en-GB" sz="2000">
                          <a:effectLst/>
                        </a:rPr>
                        <a:t>HousingOfficer or Applicant will fill in with new password and one – time validation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algn="just">
                        <a:lnSpc>
                          <a:spcPct val="107000"/>
                        </a:lnSpc>
                        <a:spcAft>
                          <a:spcPts val="0"/>
                        </a:spcAft>
                      </a:pPr>
                      <a:r>
                        <a:rPr lang="en-GB" sz="20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53283861"/>
                  </a:ext>
                </a:extLst>
              </a:tr>
              <a:tr h="660315">
                <a:tc>
                  <a:txBody>
                    <a:bodyPr/>
                    <a:lstStyle/>
                    <a:p>
                      <a:pPr marL="342900" lvl="0" indent="-342900" algn="l">
                        <a:lnSpc>
                          <a:spcPct val="107000"/>
                        </a:lnSpc>
                        <a:spcAft>
                          <a:spcPts val="0"/>
                        </a:spcAft>
                        <a:buSzPts val="1200"/>
                        <a:buFont typeface="+mj-lt"/>
                        <a:buAutoNum type="arabicPeriod"/>
                      </a:pPr>
                      <a:r>
                        <a:rPr lang="en-GB" sz="2000">
                          <a:effectLst/>
                        </a:rPr>
                        <a:t>HousingOfficer or Applicant will press the submit button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3118395454"/>
                  </a:ext>
                </a:extLst>
              </a:tr>
              <a:tr h="583526">
                <a:tc>
                  <a:txBody>
                    <a:bodyPr/>
                    <a:lstStyle/>
                    <a:p>
                      <a:pPr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342900" lvl="0" indent="-342900" algn="l">
                        <a:lnSpc>
                          <a:spcPct val="107000"/>
                        </a:lnSpc>
                        <a:spcAft>
                          <a:spcPts val="0"/>
                        </a:spcAft>
                        <a:buSzPts val="1200"/>
                        <a:buFont typeface="+mj-lt"/>
                        <a:buAutoNum type="arabicPeriod"/>
                      </a:pPr>
                      <a:r>
                        <a:rPr lang="en-GB" sz="2000">
                          <a:effectLst/>
                        </a:rPr>
                        <a:t>System will save the update in the database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1267800618"/>
                  </a:ext>
                </a:extLst>
              </a:tr>
              <a:tr h="330158">
                <a:tc gridSpan="2">
                  <a:txBody>
                    <a:bodyPr/>
                    <a:lstStyle/>
                    <a:p>
                      <a:pPr marL="457200" algn="ctr">
                        <a:lnSpc>
                          <a:spcPct val="107000"/>
                        </a:lnSpc>
                        <a:spcAft>
                          <a:spcPts val="0"/>
                        </a:spcAft>
                      </a:pPr>
                      <a:r>
                        <a:rPr lang="en-GB" sz="2000">
                          <a:effectLst/>
                        </a:rPr>
                        <a:t>Alternative Course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242049813"/>
                  </a:ext>
                </a:extLst>
              </a:tr>
              <a:tr h="660315">
                <a:tc gridSpan="2">
                  <a:txBody>
                    <a:bodyPr/>
                    <a:lstStyle/>
                    <a:p>
                      <a:pPr marL="457200" algn="just">
                        <a:lnSpc>
                          <a:spcPct val="107000"/>
                        </a:lnSpc>
                        <a:spcAft>
                          <a:spcPts val="0"/>
                        </a:spcAft>
                      </a:pPr>
                      <a:r>
                        <a:rPr lang="en-GB" sz="2000" dirty="0">
                          <a:effectLst/>
                        </a:rPr>
                        <a:t>If there is a third of mismatch password event, then a message will appear and the new password will not be submitted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1114766550"/>
                  </a:ext>
                </a:extLst>
              </a:tr>
            </a:tbl>
          </a:graphicData>
        </a:graphic>
      </p:graphicFrame>
    </p:spTree>
    <p:extLst>
      <p:ext uri="{BB962C8B-B14F-4D97-AF65-F5344CB8AC3E}">
        <p14:creationId xmlns:p14="http://schemas.microsoft.com/office/powerpoint/2010/main" val="22413712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674453781"/>
                    </a:ext>
                  </a:extLst>
                </a:gridCol>
                <a:gridCol w="6600763">
                  <a:extLst>
                    <a:ext uri="{9D8B030D-6E8A-4147-A177-3AD203B41FA5}">
                      <a16:colId xmlns:a16="http://schemas.microsoft.com/office/drawing/2014/main" val="3425081560"/>
                    </a:ext>
                  </a:extLst>
                </a:gridCol>
              </a:tblGrid>
              <a:tr h="557516">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Applications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1594546"/>
                  </a:ext>
                </a:extLst>
              </a:tr>
              <a:tr h="1157032">
                <a:tc>
                  <a:txBody>
                    <a:bodyPr/>
                    <a:lstStyle/>
                    <a:p>
                      <a:pPr marL="457200" algn="just">
                        <a:lnSpc>
                          <a:spcPct val="107000"/>
                        </a:lnSpc>
                        <a:spcAft>
                          <a:spcPts val="0"/>
                        </a:spcAft>
                      </a:pPr>
                      <a:r>
                        <a:rPr lang="en-GB" sz="3200" dirty="0">
                          <a:effectLst/>
                        </a:rPr>
                        <a:t>Goal in Context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Allow HousingOfficer to see the whole applications form</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3730360"/>
                  </a:ext>
                </a:extLst>
              </a:tr>
              <a:tr h="1157032">
                <a:tc>
                  <a:txBody>
                    <a:bodyPr/>
                    <a:lstStyle/>
                    <a:p>
                      <a:pPr marL="457200" algn="just">
                        <a:lnSpc>
                          <a:spcPct val="107000"/>
                        </a:lnSpc>
                        <a:spcAft>
                          <a:spcPts val="0"/>
                        </a:spcAft>
                      </a:pPr>
                      <a:r>
                        <a:rPr lang="en-GB" sz="3200" dirty="0">
                          <a:effectLst/>
                        </a:rPr>
                        <a:t>Primary Actor </a:t>
                      </a:r>
                      <a:endParaRPr lang="en-US" sz="3200" dirty="0">
                        <a:effectLst/>
                      </a:endParaRPr>
                    </a:p>
                    <a:p>
                      <a:pPr marL="457200" algn="just">
                        <a:lnSpc>
                          <a:spcPct val="107000"/>
                        </a:lnSpc>
                        <a:spcAft>
                          <a:spcPts val="0"/>
                        </a:spcAft>
                      </a:pPr>
                      <a:r>
                        <a:rPr lang="en-GB" sz="3200" dirty="0">
                          <a:effectLst/>
                        </a:rPr>
                        <a:t>Secondary Actor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HousingOfficer</a:t>
                      </a:r>
                      <a:endParaRPr lang="en-US" sz="3200">
                        <a:effectLst/>
                      </a:endParaRPr>
                    </a:p>
                    <a:p>
                      <a:pPr marL="457200" algn="just">
                        <a:lnSpc>
                          <a:spcPct val="107000"/>
                        </a:lnSpc>
                        <a:spcAft>
                          <a:spcPts val="0"/>
                        </a:spcAft>
                      </a:pPr>
                      <a:r>
                        <a:rPr lang="en-GB" sz="3200">
                          <a:effectLst/>
                        </a:rPr>
                        <a:t>Applicant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6057820"/>
                  </a:ext>
                </a:extLst>
              </a:tr>
              <a:tr h="557516">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9087484"/>
                  </a:ext>
                </a:extLst>
              </a:tr>
              <a:tr h="557709">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756372"/>
                  </a:ext>
                </a:extLst>
              </a:tr>
              <a:tr h="1756163">
                <a:tc>
                  <a:txBody>
                    <a:bodyPr/>
                    <a:lstStyle/>
                    <a:p>
                      <a:pPr marL="342900" lvl="0" indent="-342900" algn="l">
                        <a:lnSpc>
                          <a:spcPct val="107000"/>
                        </a:lnSpc>
                        <a:spcAft>
                          <a:spcPts val="0"/>
                        </a:spcAft>
                        <a:buFont typeface="+mj-lt"/>
                        <a:buAutoNum type="arabicPeriod"/>
                      </a:pPr>
                      <a:r>
                        <a:rPr lang="en-GB" sz="3200">
                          <a:effectLst/>
                        </a:rPr>
                        <a:t>HousingOfficer can access the page where there is a list of applicants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System will display page that containing the applicant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5445176"/>
                  </a:ext>
                </a:extLst>
              </a:tr>
              <a:tr h="557516">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76621892"/>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7917924"/>
                  </a:ext>
                </a:extLst>
              </a:tr>
            </a:tbl>
          </a:graphicData>
        </a:graphic>
      </p:graphicFrame>
    </p:spTree>
    <p:extLst>
      <p:ext uri="{BB962C8B-B14F-4D97-AF65-F5344CB8AC3E}">
        <p14:creationId xmlns:p14="http://schemas.microsoft.com/office/powerpoint/2010/main" val="1441701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0" y="1"/>
          <a:ext cx="12191999" cy="6857998"/>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121384792"/>
                    </a:ext>
                  </a:extLst>
                </a:gridCol>
                <a:gridCol w="6600763">
                  <a:extLst>
                    <a:ext uri="{9D8B030D-6E8A-4147-A177-3AD203B41FA5}">
                      <a16:colId xmlns:a16="http://schemas.microsoft.com/office/drawing/2014/main" val="1396968626"/>
                    </a:ext>
                  </a:extLst>
                </a:gridCol>
              </a:tblGrid>
              <a:tr h="610884">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Applications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0754982"/>
                  </a:ext>
                </a:extLst>
              </a:tr>
              <a:tr h="1267789">
                <a:tc>
                  <a:txBody>
                    <a:bodyPr/>
                    <a:lstStyle/>
                    <a:p>
                      <a:pPr marL="457200" algn="just">
                        <a:lnSpc>
                          <a:spcPct val="107000"/>
                        </a:lnSpc>
                        <a:spcAft>
                          <a:spcPts val="0"/>
                        </a:spcAft>
                      </a:pPr>
                      <a:r>
                        <a:rPr lang="en-GB" sz="3200">
                          <a:effectLst/>
                        </a:rPr>
                        <a:t>Goal in Context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Allow Applicant to see the whole </a:t>
                      </a:r>
                      <a:r>
                        <a:rPr lang="en-GB" sz="3200" dirty="0" smtClean="0">
                          <a:effectLst/>
                        </a:rPr>
                        <a:t>application</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2265794"/>
                  </a:ext>
                </a:extLst>
              </a:tr>
              <a:tr h="1267789">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Applicant</a:t>
                      </a:r>
                      <a:endParaRPr lang="en-US" sz="3200">
                        <a:effectLst/>
                      </a:endParaRPr>
                    </a:p>
                    <a:p>
                      <a:pPr marL="457200" algn="just">
                        <a:lnSpc>
                          <a:spcPct val="107000"/>
                        </a:lnSpc>
                        <a:spcAft>
                          <a:spcPts val="0"/>
                        </a:spcAft>
                      </a:pPr>
                      <a:r>
                        <a:rPr lang="en-GB" sz="3200">
                          <a:effectLst/>
                        </a:rPr>
                        <a:t>HousingOfficer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8625355"/>
                  </a:ext>
                </a:extLst>
              </a:tr>
              <a:tr h="610884">
                <a:tc gridSpan="2">
                  <a:txBody>
                    <a:bodyPr/>
                    <a:lstStyle/>
                    <a:p>
                      <a:pPr marL="457200" algn="ctr">
                        <a:lnSpc>
                          <a:spcPct val="107000"/>
                        </a:lnSpc>
                        <a:spcAft>
                          <a:spcPts val="0"/>
                        </a:spcAft>
                      </a:pPr>
                      <a:r>
                        <a:rPr lang="en-GB" sz="3200" dirty="0">
                          <a:effectLst/>
                        </a:rPr>
                        <a:t>Typical Course of Events</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2320925"/>
                  </a:ext>
                </a:extLst>
              </a:tr>
              <a:tr h="611095">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7546893"/>
                  </a:ext>
                </a:extLst>
              </a:tr>
              <a:tr h="1267789">
                <a:tc>
                  <a:txBody>
                    <a:bodyPr/>
                    <a:lstStyle/>
                    <a:p>
                      <a:pPr marL="342900" lvl="0" indent="-342900" algn="l">
                        <a:lnSpc>
                          <a:spcPct val="107000"/>
                        </a:lnSpc>
                        <a:spcAft>
                          <a:spcPts val="0"/>
                        </a:spcAft>
                        <a:buFont typeface="+mj-lt"/>
                        <a:buAutoNum type="arabicPeriod"/>
                      </a:pPr>
                      <a:r>
                        <a:rPr lang="en-GB" sz="3200" dirty="0">
                          <a:effectLst/>
                        </a:rPr>
                        <a:t>Applicant </a:t>
                      </a:r>
                      <a:r>
                        <a:rPr lang="en-GB" sz="3200" dirty="0" smtClean="0">
                          <a:effectLst/>
                        </a:rPr>
                        <a:t>wants to see Application</a:t>
                      </a:r>
                      <a:r>
                        <a:rPr lang="en-GB" sz="3200" baseline="0" dirty="0" smtClean="0">
                          <a:effectLst/>
                        </a:rPr>
                        <a:t> list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dirty="0">
                          <a:effectLst/>
                        </a:rPr>
                        <a:t>The system will display the Applications page</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7112567"/>
                  </a:ext>
                </a:extLst>
              </a:tr>
              <a:tr h="610884">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25541915"/>
                  </a:ext>
                </a:extLst>
              </a:tr>
              <a:tr h="610884">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00207054"/>
                  </a:ext>
                </a:extLst>
              </a:tr>
            </a:tbl>
          </a:graphicData>
        </a:graphic>
      </p:graphicFrame>
    </p:spTree>
    <p:extLst>
      <p:ext uri="{BB962C8B-B14F-4D97-AF65-F5344CB8AC3E}">
        <p14:creationId xmlns:p14="http://schemas.microsoft.com/office/powerpoint/2010/main" val="4144260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044776968"/>
                    </a:ext>
                  </a:extLst>
                </a:gridCol>
                <a:gridCol w="6600763">
                  <a:extLst>
                    <a:ext uri="{9D8B030D-6E8A-4147-A177-3AD203B41FA5}">
                      <a16:colId xmlns:a16="http://schemas.microsoft.com/office/drawing/2014/main" val="703373293"/>
                    </a:ext>
                  </a:extLst>
                </a:gridCol>
              </a:tblGrid>
              <a:tr h="557516">
                <a:tc>
                  <a:txBody>
                    <a:bodyPr/>
                    <a:lstStyle/>
                    <a:p>
                      <a:pPr marL="457200" algn="ctr">
                        <a:lnSpc>
                          <a:spcPct val="107000"/>
                        </a:lnSpc>
                        <a:spcAft>
                          <a:spcPts val="0"/>
                        </a:spcAft>
                      </a:pPr>
                      <a:r>
                        <a:rPr lang="en-GB" sz="2800" dirty="0">
                          <a:effectLst/>
                        </a:rPr>
                        <a:t>Use Case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dirty="0">
                          <a:effectLst/>
                        </a:rPr>
                        <a:t>View </a:t>
                      </a:r>
                      <a:r>
                        <a:rPr lang="en-GB" sz="2800" dirty="0" smtClean="0">
                          <a:effectLst/>
                        </a:rPr>
                        <a:t>Residence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0666730"/>
                  </a:ext>
                </a:extLst>
              </a:tr>
              <a:tr h="1157032">
                <a:tc>
                  <a:txBody>
                    <a:bodyPr/>
                    <a:lstStyle/>
                    <a:p>
                      <a:pPr marL="457200" algn="just">
                        <a:lnSpc>
                          <a:spcPct val="107000"/>
                        </a:lnSpc>
                        <a:spcAft>
                          <a:spcPts val="0"/>
                        </a:spcAft>
                      </a:pPr>
                      <a:r>
                        <a:rPr lang="en-GB" sz="2800">
                          <a:effectLst/>
                        </a:rPr>
                        <a:t>Goal in Context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dirty="0">
                          <a:effectLst/>
                        </a:rPr>
                        <a:t>Allow </a:t>
                      </a:r>
                      <a:r>
                        <a:rPr lang="en-GB" sz="2800" dirty="0" err="1">
                          <a:effectLst/>
                        </a:rPr>
                        <a:t>HousingOfficer</a:t>
                      </a:r>
                      <a:r>
                        <a:rPr lang="en-GB" sz="2800" dirty="0">
                          <a:effectLst/>
                        </a:rPr>
                        <a:t> to see the whole residence detail form</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5778284"/>
                  </a:ext>
                </a:extLst>
              </a:tr>
              <a:tr h="1157032">
                <a:tc>
                  <a:txBody>
                    <a:bodyPr/>
                    <a:lstStyle/>
                    <a:p>
                      <a:pPr marL="457200" algn="just">
                        <a:lnSpc>
                          <a:spcPct val="107000"/>
                        </a:lnSpc>
                        <a:spcAft>
                          <a:spcPts val="0"/>
                        </a:spcAft>
                      </a:pPr>
                      <a:r>
                        <a:rPr lang="en-GB" sz="2800">
                          <a:effectLst/>
                        </a:rPr>
                        <a:t>Primary Actor </a:t>
                      </a:r>
                      <a:endParaRPr lang="en-US" sz="2800">
                        <a:effectLst/>
                      </a:endParaRPr>
                    </a:p>
                    <a:p>
                      <a:pPr marL="457200" algn="just">
                        <a:lnSpc>
                          <a:spcPct val="107000"/>
                        </a:lnSpc>
                        <a:spcAft>
                          <a:spcPts val="0"/>
                        </a:spcAft>
                      </a:pPr>
                      <a:r>
                        <a:rPr lang="en-GB" sz="2800">
                          <a:effectLst/>
                        </a:rPr>
                        <a:t>Secondary Actor</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dirty="0" err="1">
                          <a:effectLst/>
                        </a:rPr>
                        <a:t>HousingOfficer</a:t>
                      </a:r>
                      <a:endParaRPr lang="en-US" sz="2800" dirty="0">
                        <a:effectLst/>
                      </a:endParaRPr>
                    </a:p>
                    <a:p>
                      <a:pPr marL="457200" algn="just">
                        <a:lnSpc>
                          <a:spcPct val="107000"/>
                        </a:lnSpc>
                        <a:spcAft>
                          <a:spcPts val="0"/>
                        </a:spcAft>
                      </a:pPr>
                      <a:r>
                        <a:rPr lang="en-GB" sz="2800" dirty="0">
                          <a:effectLst/>
                        </a:rPr>
                        <a:t>-</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639703"/>
                  </a:ext>
                </a:extLst>
              </a:tr>
              <a:tr h="557516">
                <a:tc gridSpan="2">
                  <a:txBody>
                    <a:bodyPr/>
                    <a:lstStyle/>
                    <a:p>
                      <a:pPr marL="457200" algn="ctr">
                        <a:lnSpc>
                          <a:spcPct val="107000"/>
                        </a:lnSpc>
                        <a:spcAft>
                          <a:spcPts val="0"/>
                        </a:spcAft>
                      </a:pPr>
                      <a:r>
                        <a:rPr lang="en-GB" sz="2800">
                          <a:effectLst/>
                        </a:rPr>
                        <a:t>Typical Course of Events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1972408"/>
                  </a:ext>
                </a:extLst>
              </a:tr>
              <a:tr h="557709">
                <a:tc>
                  <a:txBody>
                    <a:bodyPr/>
                    <a:lstStyle/>
                    <a:p>
                      <a:pPr marL="457200" algn="ctr">
                        <a:lnSpc>
                          <a:spcPct val="107000"/>
                        </a:lnSpc>
                        <a:spcAft>
                          <a:spcPts val="0"/>
                        </a:spcAft>
                      </a:pPr>
                      <a:r>
                        <a:rPr lang="en-GB" sz="2800">
                          <a:effectLst/>
                        </a:rPr>
                        <a:t>Actor Actions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dirty="0">
                          <a:effectLst/>
                        </a:rPr>
                        <a:t>System Response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2249241"/>
                  </a:ext>
                </a:extLst>
              </a:tr>
              <a:tr h="1756163">
                <a:tc>
                  <a:txBody>
                    <a:bodyPr/>
                    <a:lstStyle/>
                    <a:p>
                      <a:pPr marL="342900" lvl="0" indent="-342900" algn="l">
                        <a:lnSpc>
                          <a:spcPct val="107000"/>
                        </a:lnSpc>
                        <a:spcAft>
                          <a:spcPts val="0"/>
                        </a:spcAft>
                        <a:buFont typeface="+mj-lt"/>
                        <a:buAutoNum type="arabicPeriod"/>
                      </a:pPr>
                      <a:r>
                        <a:rPr lang="en-GB" sz="2800" dirty="0" err="1">
                          <a:effectLst/>
                        </a:rPr>
                        <a:t>HousingOfficer</a:t>
                      </a:r>
                      <a:r>
                        <a:rPr lang="en-GB" sz="2800" dirty="0">
                          <a:effectLst/>
                        </a:rPr>
                        <a:t> </a:t>
                      </a:r>
                      <a:r>
                        <a:rPr lang="en-GB" sz="2800" dirty="0" smtClean="0">
                          <a:effectLst/>
                        </a:rPr>
                        <a:t>wants to see  </a:t>
                      </a:r>
                      <a:r>
                        <a:rPr lang="en-GB" sz="2800" dirty="0">
                          <a:effectLst/>
                        </a:rPr>
                        <a:t>list of residence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800">
                          <a:effectLst/>
                        </a:rPr>
                        <a:t>System will display page that containing the residence detail</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8758513"/>
                  </a:ext>
                </a:extLst>
              </a:tr>
              <a:tr h="557516">
                <a:tc gridSpan="2">
                  <a:txBody>
                    <a:bodyPr/>
                    <a:lstStyle/>
                    <a:p>
                      <a:pPr marL="457200" algn="ctr">
                        <a:lnSpc>
                          <a:spcPct val="107000"/>
                        </a:lnSpc>
                        <a:spcAft>
                          <a:spcPts val="0"/>
                        </a:spcAft>
                      </a:pPr>
                      <a:r>
                        <a:rPr lang="en-GB" sz="2800">
                          <a:effectLst/>
                        </a:rPr>
                        <a:t>Alternative Course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8132868"/>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16376122"/>
                  </a:ext>
                </a:extLst>
              </a:tr>
            </a:tbl>
          </a:graphicData>
        </a:graphic>
      </p:graphicFrame>
    </p:spTree>
    <p:extLst>
      <p:ext uri="{BB962C8B-B14F-4D97-AF65-F5344CB8AC3E}">
        <p14:creationId xmlns:p14="http://schemas.microsoft.com/office/powerpoint/2010/main" val="127175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0" y="0"/>
          <a:ext cx="12192000" cy="685799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716039764"/>
                    </a:ext>
                  </a:extLst>
                </a:gridCol>
                <a:gridCol w="6600764">
                  <a:extLst>
                    <a:ext uri="{9D8B030D-6E8A-4147-A177-3AD203B41FA5}">
                      <a16:colId xmlns:a16="http://schemas.microsoft.com/office/drawing/2014/main" val="1089587971"/>
                    </a:ext>
                  </a:extLst>
                </a:gridCol>
              </a:tblGrid>
              <a:tr h="610884">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Residences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6280393"/>
                  </a:ext>
                </a:extLst>
              </a:tr>
              <a:tr h="1267789">
                <a:tc>
                  <a:txBody>
                    <a:bodyPr/>
                    <a:lstStyle/>
                    <a:p>
                      <a:pPr marL="457200" algn="just">
                        <a:lnSpc>
                          <a:spcPct val="107000"/>
                        </a:lnSpc>
                        <a:spcAft>
                          <a:spcPts val="0"/>
                        </a:spcAft>
                      </a:pPr>
                      <a:r>
                        <a:rPr lang="en-GB" sz="3200" dirty="0">
                          <a:effectLst/>
                        </a:rPr>
                        <a:t>Goal in Context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Allow Applicant to see </a:t>
                      </a:r>
                      <a:r>
                        <a:rPr lang="en-GB" sz="3200" dirty="0" smtClean="0">
                          <a:effectLst/>
                        </a:rPr>
                        <a:t>list</a:t>
                      </a:r>
                      <a:r>
                        <a:rPr lang="en-GB" sz="3200" baseline="0" dirty="0" smtClean="0">
                          <a:effectLst/>
                        </a:rPr>
                        <a:t> of residence</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9535725"/>
                  </a:ext>
                </a:extLst>
              </a:tr>
              <a:tr h="1267789">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Applicant</a:t>
                      </a:r>
                      <a:endParaRPr lang="en-US" sz="3200" dirty="0">
                        <a:effectLst/>
                      </a:endParaRPr>
                    </a:p>
                    <a:p>
                      <a:pPr marL="457200" algn="just">
                        <a:lnSpc>
                          <a:spcPct val="107000"/>
                        </a:lnSpc>
                        <a:spcAft>
                          <a:spcPts val="0"/>
                        </a:spcAft>
                      </a:pPr>
                      <a:r>
                        <a:rPr lang="en-GB" sz="3200" dirty="0" err="1">
                          <a:effectLst/>
                        </a:rPr>
                        <a:t>HousingOfficer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0645253"/>
                  </a:ext>
                </a:extLst>
              </a:tr>
              <a:tr h="610884">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28628402"/>
                  </a:ext>
                </a:extLst>
              </a:tr>
              <a:tr h="611096">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8525914"/>
                  </a:ext>
                </a:extLst>
              </a:tr>
              <a:tr h="1267789">
                <a:tc>
                  <a:txBody>
                    <a:bodyPr/>
                    <a:lstStyle/>
                    <a:p>
                      <a:pPr marL="342900" lvl="0" indent="-342900" algn="l">
                        <a:lnSpc>
                          <a:spcPct val="107000"/>
                        </a:lnSpc>
                        <a:spcAft>
                          <a:spcPts val="0"/>
                        </a:spcAft>
                        <a:buFont typeface="+mj-lt"/>
                        <a:buAutoNum type="arabicPeriod"/>
                      </a:pPr>
                      <a:r>
                        <a:rPr lang="en-GB" sz="3200" dirty="0">
                          <a:effectLst/>
                        </a:rPr>
                        <a:t>Applicant </a:t>
                      </a:r>
                      <a:r>
                        <a:rPr lang="en-GB" sz="3200" dirty="0" smtClean="0">
                          <a:effectLst/>
                        </a:rPr>
                        <a:t>wants to see  list of residence </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The system will display the Residences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7659785"/>
                  </a:ext>
                </a:extLst>
              </a:tr>
              <a:tr h="610884">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493702660"/>
                  </a:ext>
                </a:extLst>
              </a:tr>
              <a:tr h="610884">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27755852"/>
                  </a:ext>
                </a:extLst>
              </a:tr>
            </a:tbl>
          </a:graphicData>
        </a:graphic>
      </p:graphicFrame>
    </p:spTree>
    <p:extLst>
      <p:ext uri="{BB962C8B-B14F-4D97-AF65-F5344CB8AC3E}">
        <p14:creationId xmlns:p14="http://schemas.microsoft.com/office/powerpoint/2010/main" val="4258239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56644"/>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251537754"/>
                    </a:ext>
                  </a:extLst>
                </a:gridCol>
                <a:gridCol w="6600763">
                  <a:extLst>
                    <a:ext uri="{9D8B030D-6E8A-4147-A177-3AD203B41FA5}">
                      <a16:colId xmlns:a16="http://schemas.microsoft.com/office/drawing/2014/main" val="54711789"/>
                    </a:ext>
                  </a:extLst>
                </a:gridCol>
              </a:tblGrid>
              <a:tr h="410874">
                <a:tc>
                  <a:txBody>
                    <a:bodyPr/>
                    <a:lstStyle/>
                    <a:p>
                      <a:pPr marL="457200" algn="ctr">
                        <a:lnSpc>
                          <a:spcPct val="107000"/>
                        </a:lnSpc>
                        <a:spcAft>
                          <a:spcPts val="0"/>
                        </a:spcAft>
                      </a:pPr>
                      <a:r>
                        <a:rPr lang="en-GB" sz="2600">
                          <a:effectLst/>
                        </a:rPr>
                        <a:t>Use Case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Allocate Housing</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6522040"/>
                  </a:ext>
                </a:extLst>
              </a:tr>
              <a:tr h="1736455">
                <a:tc>
                  <a:txBody>
                    <a:bodyPr/>
                    <a:lstStyle/>
                    <a:p>
                      <a:pPr marL="457200" algn="just">
                        <a:lnSpc>
                          <a:spcPct val="107000"/>
                        </a:lnSpc>
                        <a:spcAft>
                          <a:spcPts val="0"/>
                        </a:spcAft>
                      </a:pPr>
                      <a:r>
                        <a:rPr lang="en-GB" sz="2600" dirty="0">
                          <a:effectLst/>
                        </a:rPr>
                        <a:t>Goal in Context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Allow HousingOfficer to book applicant who have booked slots that have long been ordered and will be sorted again</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17828043"/>
                  </a:ext>
                </a:extLst>
              </a:tr>
              <a:tr h="852911">
                <a:tc>
                  <a:txBody>
                    <a:bodyPr/>
                    <a:lstStyle/>
                    <a:p>
                      <a:pPr marL="457200" algn="just">
                        <a:lnSpc>
                          <a:spcPct val="107000"/>
                        </a:lnSpc>
                        <a:spcAft>
                          <a:spcPts val="0"/>
                        </a:spcAft>
                      </a:pPr>
                      <a:r>
                        <a:rPr lang="en-GB" sz="2600">
                          <a:effectLst/>
                        </a:rPr>
                        <a:t>Primary Actor </a:t>
                      </a:r>
                      <a:endParaRPr lang="en-US" sz="2600">
                        <a:effectLst/>
                      </a:endParaRPr>
                    </a:p>
                    <a:p>
                      <a:pPr marL="457200" algn="just">
                        <a:lnSpc>
                          <a:spcPct val="107000"/>
                        </a:lnSpc>
                        <a:spcAft>
                          <a:spcPts val="0"/>
                        </a:spcAft>
                      </a:pPr>
                      <a:r>
                        <a:rPr lang="en-GB" sz="2600">
                          <a:effectLst/>
                        </a:rPr>
                        <a:t>Secondary Actor</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HousingOfficer</a:t>
                      </a:r>
                      <a:endParaRPr lang="en-US" sz="2600">
                        <a:effectLst/>
                      </a:endParaRPr>
                    </a:p>
                    <a:p>
                      <a:pPr marL="457200" algn="just">
                        <a:lnSpc>
                          <a:spcPct val="107000"/>
                        </a:lnSpc>
                        <a:spcAft>
                          <a:spcPts val="0"/>
                        </a:spcAft>
                      </a:pPr>
                      <a:r>
                        <a:rPr lang="en-GB" sz="2600">
                          <a:effectLst/>
                        </a:rPr>
                        <a:t>-</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3530739"/>
                  </a:ext>
                </a:extLst>
              </a:tr>
              <a:tr h="410874">
                <a:tc gridSpan="2">
                  <a:txBody>
                    <a:bodyPr/>
                    <a:lstStyle/>
                    <a:p>
                      <a:pPr marL="457200" algn="ctr">
                        <a:lnSpc>
                          <a:spcPct val="107000"/>
                        </a:lnSpc>
                        <a:spcAft>
                          <a:spcPts val="0"/>
                        </a:spcAft>
                      </a:pPr>
                      <a:r>
                        <a:rPr lang="en-GB" sz="2600">
                          <a:effectLst/>
                        </a:rPr>
                        <a:t>Typical Course of Events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34739686"/>
                  </a:ext>
                </a:extLst>
              </a:tr>
              <a:tr h="411138">
                <a:tc>
                  <a:txBody>
                    <a:bodyPr/>
                    <a:lstStyle/>
                    <a:p>
                      <a:pPr marL="457200" algn="ctr">
                        <a:lnSpc>
                          <a:spcPct val="107000"/>
                        </a:lnSpc>
                        <a:spcAft>
                          <a:spcPts val="0"/>
                        </a:spcAft>
                      </a:pPr>
                      <a:r>
                        <a:rPr lang="en-GB" sz="2600">
                          <a:effectLst/>
                        </a:rPr>
                        <a:t>Actor Actions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System Response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8293331"/>
                  </a:ext>
                </a:extLst>
              </a:tr>
              <a:tr h="852646">
                <a:tc>
                  <a:txBody>
                    <a:bodyPr/>
                    <a:lstStyle/>
                    <a:p>
                      <a:pPr marL="0" lvl="0" indent="0" algn="l">
                        <a:lnSpc>
                          <a:spcPct val="107000"/>
                        </a:lnSpc>
                        <a:spcAft>
                          <a:spcPts val="0"/>
                        </a:spcAft>
                        <a:buFont typeface="+mj-lt"/>
                        <a:buNone/>
                      </a:pPr>
                      <a:r>
                        <a:rPr lang="en-GB" sz="2600" dirty="0" smtClean="0">
                          <a:effectLst/>
                        </a:rPr>
                        <a:t>1. </a:t>
                      </a:r>
                      <a:r>
                        <a:rPr lang="en-GB" sz="2600" dirty="0" err="1" smtClean="0">
                          <a:effectLst/>
                        </a:rPr>
                        <a:t>HousingOfficer</a:t>
                      </a:r>
                      <a:r>
                        <a:rPr lang="en-GB" sz="2600" dirty="0" smtClean="0">
                          <a:effectLst/>
                        </a:rPr>
                        <a:t> </a:t>
                      </a:r>
                      <a:r>
                        <a:rPr lang="en-GB" sz="2600" dirty="0">
                          <a:effectLst/>
                        </a:rPr>
                        <a:t>will check the applicants one by one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600">
                          <a:effectLst/>
                        </a:rPr>
                        <a:t> </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7043741"/>
                  </a:ext>
                </a:extLst>
              </a:tr>
              <a:tr h="1294682">
                <a:tc>
                  <a:txBody>
                    <a:bodyPr/>
                    <a:lstStyle/>
                    <a:p>
                      <a:pPr marL="0" lvl="0" indent="0" algn="l">
                        <a:lnSpc>
                          <a:spcPct val="107000"/>
                        </a:lnSpc>
                        <a:spcAft>
                          <a:spcPts val="0"/>
                        </a:spcAft>
                        <a:buFont typeface="+mj-lt"/>
                        <a:buNone/>
                      </a:pPr>
                      <a:r>
                        <a:rPr lang="en-GB" sz="2600" dirty="0" smtClean="0">
                          <a:effectLst/>
                        </a:rPr>
                        <a:t>2. </a:t>
                      </a:r>
                      <a:r>
                        <a:rPr lang="en-GB" sz="2600" dirty="0" err="1" smtClean="0">
                          <a:effectLst/>
                        </a:rPr>
                        <a:t>HousingOfficer</a:t>
                      </a:r>
                      <a:r>
                        <a:rPr lang="en-GB" sz="2600" dirty="0" smtClean="0">
                          <a:effectLst/>
                        </a:rPr>
                        <a:t> </a:t>
                      </a:r>
                      <a:r>
                        <a:rPr lang="en-GB" sz="2600" dirty="0">
                          <a:effectLst/>
                        </a:rPr>
                        <a:t>will select </a:t>
                      </a:r>
                      <a:r>
                        <a:rPr lang="en-GB" sz="2600" dirty="0" smtClean="0">
                          <a:effectLst/>
                        </a:rPr>
                        <a:t>certain</a:t>
                      </a:r>
                      <a:r>
                        <a:rPr lang="en-GB" sz="2600" baseline="0" dirty="0" smtClean="0">
                          <a:effectLst/>
                        </a:rPr>
                        <a:t> </a:t>
                      </a:r>
                      <a:r>
                        <a:rPr lang="en-GB" sz="2600" dirty="0" smtClean="0">
                          <a:effectLst/>
                        </a:rPr>
                        <a:t>Applicant/Applications to be allocated,</a:t>
                      </a:r>
                      <a:r>
                        <a:rPr lang="en-GB" sz="2600" baseline="0" dirty="0" smtClean="0">
                          <a:effectLst/>
                        </a:rPr>
                        <a:t> click allocate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600" dirty="0" smtClean="0">
                          <a:effectLst/>
                        </a:rPr>
                        <a:t>3. The </a:t>
                      </a:r>
                      <a:r>
                        <a:rPr lang="en-GB" sz="2600" dirty="0">
                          <a:effectLst/>
                        </a:rPr>
                        <a:t>system will save the  information that has been entered by </a:t>
                      </a:r>
                      <a:r>
                        <a:rPr lang="en-GB" sz="2600" dirty="0" err="1">
                          <a:effectLst/>
                        </a:rPr>
                        <a:t>HousingOfficer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8884083"/>
                  </a:ext>
                </a:extLst>
              </a:tr>
              <a:tr h="410874">
                <a:tc gridSpan="2">
                  <a:txBody>
                    <a:bodyPr/>
                    <a:lstStyle/>
                    <a:p>
                      <a:pPr marL="457200" algn="ctr">
                        <a:lnSpc>
                          <a:spcPct val="107000"/>
                        </a:lnSpc>
                        <a:spcAft>
                          <a:spcPts val="0"/>
                        </a:spcAft>
                      </a:pPr>
                      <a:r>
                        <a:rPr lang="en-GB" sz="2600">
                          <a:effectLst/>
                        </a:rPr>
                        <a:t>Alternative Course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87525451"/>
                  </a:ext>
                </a:extLst>
              </a:tr>
              <a:tr h="410874">
                <a:tc gridSpan="2">
                  <a:txBody>
                    <a:bodyPr/>
                    <a:lstStyle/>
                    <a:p>
                      <a:pPr marL="342900" lvl="0" indent="-342900" algn="l">
                        <a:lnSpc>
                          <a:spcPct val="107000"/>
                        </a:lnSpc>
                        <a:spcAft>
                          <a:spcPts val="0"/>
                        </a:spcAft>
                        <a:buFont typeface="Times New Roman" panose="02020603050405020304" pitchFamily="18" charset="0"/>
                        <a:buChar char="-"/>
                      </a:pPr>
                      <a:r>
                        <a:rPr lang="en-GB" sz="2600" dirty="0">
                          <a:effectLst/>
                        </a:rPr>
                        <a:t> </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25347955"/>
                  </a:ext>
                </a:extLst>
              </a:tr>
            </a:tbl>
          </a:graphicData>
        </a:graphic>
      </p:graphicFrame>
    </p:spTree>
    <p:extLst>
      <p:ext uri="{BB962C8B-B14F-4D97-AF65-F5344CB8AC3E}">
        <p14:creationId xmlns:p14="http://schemas.microsoft.com/office/powerpoint/2010/main" val="1265652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96858"/>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126511108"/>
                    </a:ext>
                  </a:extLst>
                </a:gridCol>
                <a:gridCol w="6600763">
                  <a:extLst>
                    <a:ext uri="{9D8B030D-6E8A-4147-A177-3AD203B41FA5}">
                      <a16:colId xmlns:a16="http://schemas.microsoft.com/office/drawing/2014/main" val="1929572368"/>
                    </a:ext>
                  </a:extLst>
                </a:gridCol>
              </a:tblGrid>
              <a:tr h="557516">
                <a:tc>
                  <a:txBody>
                    <a:bodyPr/>
                    <a:lstStyle/>
                    <a:p>
                      <a:pPr marL="457200" algn="ctr">
                        <a:lnSpc>
                          <a:spcPct val="107000"/>
                        </a:lnSpc>
                        <a:spcAft>
                          <a:spcPts val="0"/>
                        </a:spcAft>
                      </a:pPr>
                      <a:r>
                        <a:rPr lang="en-GB" sz="2800">
                          <a:effectLst/>
                          <a:latin typeface="+mj-lt"/>
                        </a:rPr>
                        <a:t>Use Case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latin typeface="+mj-lt"/>
                        </a:rPr>
                        <a:t>Set Up New Residence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6983197"/>
                  </a:ext>
                </a:extLst>
              </a:tr>
              <a:tr h="861707">
                <a:tc>
                  <a:txBody>
                    <a:bodyPr/>
                    <a:lstStyle/>
                    <a:p>
                      <a:pPr marL="457200" algn="just">
                        <a:lnSpc>
                          <a:spcPct val="107000"/>
                        </a:lnSpc>
                        <a:spcAft>
                          <a:spcPts val="0"/>
                        </a:spcAft>
                      </a:pPr>
                      <a:r>
                        <a:rPr lang="en-GB" sz="2800">
                          <a:effectLst/>
                          <a:latin typeface="+mj-lt"/>
                        </a:rPr>
                        <a:t>Goal in Context</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latin typeface="+mj-lt"/>
                        </a:rPr>
                        <a:t>Allow HousingOfficer to input new residence information</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4836455"/>
                  </a:ext>
                </a:extLst>
              </a:tr>
              <a:tr h="762000">
                <a:tc>
                  <a:txBody>
                    <a:bodyPr/>
                    <a:lstStyle/>
                    <a:p>
                      <a:pPr marL="457200" algn="just">
                        <a:lnSpc>
                          <a:spcPct val="107000"/>
                        </a:lnSpc>
                        <a:spcAft>
                          <a:spcPts val="0"/>
                        </a:spcAft>
                      </a:pPr>
                      <a:r>
                        <a:rPr lang="en-GB" sz="2800" dirty="0">
                          <a:effectLst/>
                          <a:latin typeface="+mj-lt"/>
                        </a:rPr>
                        <a:t>Primary Actor </a:t>
                      </a:r>
                      <a:endParaRPr lang="en-US" sz="2800" dirty="0">
                        <a:effectLst/>
                        <a:latin typeface="+mj-lt"/>
                      </a:endParaRPr>
                    </a:p>
                    <a:p>
                      <a:pPr marL="457200" algn="just">
                        <a:lnSpc>
                          <a:spcPct val="107000"/>
                        </a:lnSpc>
                        <a:spcAft>
                          <a:spcPts val="0"/>
                        </a:spcAft>
                      </a:pPr>
                      <a:r>
                        <a:rPr lang="en-GB" sz="2800" dirty="0">
                          <a:effectLst/>
                          <a:latin typeface="+mj-lt"/>
                        </a:rPr>
                        <a:t>Secondary Actor</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latin typeface="+mj-lt"/>
                        </a:rPr>
                        <a:t>HousingOfficer</a:t>
                      </a:r>
                      <a:endParaRPr lang="en-US" sz="2800">
                        <a:effectLst/>
                        <a:latin typeface="+mj-lt"/>
                      </a:endParaRPr>
                    </a:p>
                    <a:p>
                      <a:pPr marL="457200" algn="just">
                        <a:lnSpc>
                          <a:spcPct val="107000"/>
                        </a:lnSpc>
                        <a:spcAft>
                          <a:spcPts val="0"/>
                        </a:spcAft>
                      </a:pPr>
                      <a:r>
                        <a:rPr lang="en-GB" sz="2800">
                          <a:effectLst/>
                          <a:latin typeface="+mj-lt"/>
                        </a:rPr>
                        <a:t>-</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5684446"/>
                  </a:ext>
                </a:extLst>
              </a:tr>
              <a:tr h="557516">
                <a:tc gridSpan="2">
                  <a:txBody>
                    <a:bodyPr/>
                    <a:lstStyle/>
                    <a:p>
                      <a:pPr marL="457200" algn="ctr">
                        <a:lnSpc>
                          <a:spcPct val="107000"/>
                        </a:lnSpc>
                        <a:spcAft>
                          <a:spcPts val="0"/>
                        </a:spcAft>
                      </a:pPr>
                      <a:r>
                        <a:rPr lang="en-GB" sz="2800">
                          <a:effectLst/>
                          <a:latin typeface="+mj-lt"/>
                        </a:rPr>
                        <a:t>Typical Course of Events</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77828789"/>
                  </a:ext>
                </a:extLst>
              </a:tr>
              <a:tr h="557709">
                <a:tc>
                  <a:txBody>
                    <a:bodyPr/>
                    <a:lstStyle/>
                    <a:p>
                      <a:pPr marL="457200" algn="just">
                        <a:lnSpc>
                          <a:spcPct val="107000"/>
                        </a:lnSpc>
                        <a:spcAft>
                          <a:spcPts val="0"/>
                        </a:spcAft>
                      </a:pPr>
                      <a:r>
                        <a:rPr lang="en-GB" sz="2800" dirty="0">
                          <a:effectLst/>
                          <a:latin typeface="+mj-lt"/>
                        </a:rPr>
                        <a:t>Actor Actions</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latin typeface="+mj-lt"/>
                        </a:rPr>
                        <a:t>System Response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3066904"/>
                  </a:ext>
                </a:extLst>
              </a:tr>
              <a:tr h="775693">
                <a:tc>
                  <a:txBody>
                    <a:bodyPr/>
                    <a:lstStyle/>
                    <a:p>
                      <a:pPr marL="0" lvl="0" indent="0" algn="l">
                        <a:lnSpc>
                          <a:spcPct val="107000"/>
                        </a:lnSpc>
                        <a:spcAft>
                          <a:spcPts val="0"/>
                        </a:spcAft>
                        <a:buFont typeface="+mj-lt"/>
                        <a:buNone/>
                      </a:pPr>
                      <a:r>
                        <a:rPr lang="en-GB" sz="2800" dirty="0" smtClean="0">
                          <a:effectLst/>
                          <a:latin typeface="+mj-lt"/>
                        </a:rPr>
                        <a:t>1.</a:t>
                      </a:r>
                      <a:r>
                        <a:rPr lang="en-GB" sz="2800" baseline="0" dirty="0" smtClean="0">
                          <a:effectLst/>
                          <a:latin typeface="+mj-lt"/>
                        </a:rPr>
                        <a:t> </a:t>
                      </a:r>
                      <a:r>
                        <a:rPr lang="en-GB" sz="2800" dirty="0" smtClean="0">
                          <a:effectLst/>
                          <a:latin typeface="+mj-lt"/>
                        </a:rPr>
                        <a:t>Housing Officer click</a:t>
                      </a:r>
                      <a:r>
                        <a:rPr lang="en-GB" sz="2800" baseline="0" dirty="0" smtClean="0">
                          <a:effectLst/>
                          <a:latin typeface="+mj-lt"/>
                        </a:rPr>
                        <a:t> Set Up New Residence</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800" dirty="0" smtClean="0">
                          <a:effectLst/>
                          <a:latin typeface="+mj-lt"/>
                        </a:rPr>
                        <a:t>2.</a:t>
                      </a:r>
                      <a:r>
                        <a:rPr lang="en-GB" sz="2800" baseline="0" dirty="0" smtClean="0">
                          <a:effectLst/>
                          <a:latin typeface="+mj-lt"/>
                        </a:rPr>
                        <a:t> System Display the Form</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316313"/>
                  </a:ext>
                </a:extLst>
              </a:tr>
              <a:tr h="1238250">
                <a:tc>
                  <a:txBody>
                    <a:bodyPr/>
                    <a:lstStyle/>
                    <a:p>
                      <a:pPr marL="0" lvl="0" indent="0" algn="l">
                        <a:lnSpc>
                          <a:spcPct val="107000"/>
                        </a:lnSpc>
                        <a:spcAft>
                          <a:spcPts val="0"/>
                        </a:spcAft>
                        <a:buFont typeface="+mj-lt"/>
                        <a:buNone/>
                      </a:pPr>
                      <a:r>
                        <a:rPr lang="en-US" sz="2800" dirty="0" smtClean="0">
                          <a:effectLst/>
                          <a:latin typeface="+mj-lt"/>
                          <a:ea typeface="Times New Roman" panose="02020603050405020304" pitchFamily="18" charset="0"/>
                          <a:cs typeface="Times New Roman" panose="02020603050405020304" pitchFamily="18" charset="0"/>
                        </a:rPr>
                        <a:t>3.</a:t>
                      </a:r>
                      <a:r>
                        <a:rPr lang="en-US" sz="2800" baseline="0" dirty="0" smtClean="0">
                          <a:effectLst/>
                          <a:latin typeface="+mj-lt"/>
                          <a:ea typeface="Times New Roman" panose="02020603050405020304" pitchFamily="18" charset="0"/>
                          <a:cs typeface="Times New Roman" panose="02020603050405020304" pitchFamily="18" charset="0"/>
                        </a:rPr>
                        <a:t> Housing Officer input the data needed, click submit</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US" sz="2800" dirty="0" smtClean="0">
                          <a:effectLst/>
                          <a:latin typeface="+mj-lt"/>
                          <a:ea typeface="Times New Roman" panose="02020603050405020304" pitchFamily="18" charset="0"/>
                          <a:cs typeface="Times New Roman" panose="02020603050405020304" pitchFamily="18" charset="0"/>
                        </a:rPr>
                        <a:t>4. System save the data to the database, </a:t>
                      </a:r>
                      <a:r>
                        <a:rPr lang="en-US" sz="2800" dirty="0" err="1" smtClean="0">
                          <a:effectLst/>
                          <a:latin typeface="+mj-lt"/>
                          <a:ea typeface="Times New Roman" panose="02020603050405020304" pitchFamily="18" charset="0"/>
                          <a:cs typeface="Times New Roman" panose="02020603050405020304" pitchFamily="18" charset="0"/>
                        </a:rPr>
                        <a:t>HousingOfficer</a:t>
                      </a:r>
                      <a:r>
                        <a:rPr lang="en-US" sz="2800" dirty="0" smtClean="0">
                          <a:effectLst/>
                          <a:latin typeface="+mj-lt"/>
                          <a:ea typeface="Times New Roman" panose="02020603050405020304" pitchFamily="18" charset="0"/>
                          <a:cs typeface="Times New Roman" panose="02020603050405020304" pitchFamily="18" charset="0"/>
                        </a:rPr>
                        <a:t> will be redirected</a:t>
                      </a:r>
                      <a:r>
                        <a:rPr lang="en-US" sz="2800" baseline="0" dirty="0" smtClean="0">
                          <a:effectLst/>
                          <a:latin typeface="+mj-lt"/>
                          <a:ea typeface="Times New Roman" panose="02020603050405020304" pitchFamily="18" charset="0"/>
                          <a:cs typeface="Times New Roman" panose="02020603050405020304" pitchFamily="18" charset="0"/>
                        </a:rPr>
                        <a:t> to View Residence page.</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6358329"/>
                  </a:ext>
                </a:extLst>
              </a:tr>
              <a:tr h="557516">
                <a:tc gridSpan="2">
                  <a:txBody>
                    <a:bodyPr/>
                    <a:lstStyle/>
                    <a:p>
                      <a:pPr marL="457200" algn="ctr">
                        <a:lnSpc>
                          <a:spcPct val="107000"/>
                        </a:lnSpc>
                        <a:spcAft>
                          <a:spcPts val="0"/>
                        </a:spcAft>
                      </a:pPr>
                      <a:r>
                        <a:rPr lang="en-GB" sz="2800">
                          <a:effectLst/>
                          <a:latin typeface="+mj-lt"/>
                        </a:rPr>
                        <a:t>Alternative Course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94572790"/>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latin typeface="+mj-lt"/>
                        </a:rPr>
                        <a:t> </a:t>
                      </a:r>
                      <a:endParaRPr lang="en-US" sz="2800" dirty="0">
                        <a:effectLst/>
                        <a:latin typeface="+mj-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80777243"/>
                  </a:ext>
                </a:extLst>
              </a:tr>
            </a:tbl>
          </a:graphicData>
        </a:graphic>
      </p:graphicFrame>
    </p:spTree>
    <p:extLst>
      <p:ext uri="{BB962C8B-B14F-4D97-AF65-F5344CB8AC3E}">
        <p14:creationId xmlns:p14="http://schemas.microsoft.com/office/powerpoint/2010/main" val="1119292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8586"/>
            <a:ext cx="10058400" cy="1371600"/>
          </a:xfrm>
        </p:spPr>
        <p:txBody>
          <a:bodyPr/>
          <a:lstStyle/>
          <a:p>
            <a:r>
              <a:rPr lang="en-US" dirty="0" smtClean="0"/>
              <a:t>Introduction</a:t>
            </a:r>
            <a:endParaRPr lang="en-US" dirty="0"/>
          </a:p>
        </p:txBody>
      </p:sp>
      <p:sp>
        <p:nvSpPr>
          <p:cNvPr id="3" name="Content Placeholder 2"/>
          <p:cNvSpPr>
            <a:spLocks noGrp="1"/>
          </p:cNvSpPr>
          <p:nvPr>
            <p:ph idx="1"/>
          </p:nvPr>
        </p:nvSpPr>
        <p:spPr>
          <a:xfrm>
            <a:off x="1463040" y="1929384"/>
            <a:ext cx="8979408" cy="4105656"/>
          </a:xfrm>
        </p:spPr>
        <p:txBody>
          <a:bodyPr>
            <a:noAutofit/>
          </a:bodyPr>
          <a:lstStyle/>
          <a:p>
            <a:pPr marL="0" indent="0" algn="just">
              <a:buNone/>
            </a:pPr>
            <a:r>
              <a:rPr lang="en-US" sz="3200" dirty="0" smtClean="0"/>
              <a:t>Every </a:t>
            </a:r>
            <a:r>
              <a:rPr lang="en-US" sz="3200" dirty="0"/>
              <a:t>software development must have a clear and understandable requirement or specification to ensure developers can keep developing software within the boundary of requirement, while also, developer can adjust to what users need with the software, and developers can optimize the software according to users’ need.</a:t>
            </a:r>
          </a:p>
        </p:txBody>
      </p:sp>
    </p:spTree>
    <p:extLst>
      <p:ext uri="{BB962C8B-B14F-4D97-AF65-F5344CB8AC3E}">
        <p14:creationId xmlns:p14="http://schemas.microsoft.com/office/powerpoint/2010/main" val="1163621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1"/>
          <a:ext cx="12191999" cy="6620386"/>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812996640"/>
                    </a:ext>
                  </a:extLst>
                </a:gridCol>
                <a:gridCol w="6600763">
                  <a:extLst>
                    <a:ext uri="{9D8B030D-6E8A-4147-A177-3AD203B41FA5}">
                      <a16:colId xmlns:a16="http://schemas.microsoft.com/office/drawing/2014/main" val="839832229"/>
                    </a:ext>
                  </a:extLst>
                </a:gridCol>
              </a:tblGrid>
              <a:tr h="414975">
                <a:tc>
                  <a:txBody>
                    <a:bodyPr/>
                    <a:lstStyle/>
                    <a:p>
                      <a:pPr marL="457200" algn="ctr">
                        <a:lnSpc>
                          <a:spcPct val="107000"/>
                        </a:lnSpc>
                        <a:spcAft>
                          <a:spcPts val="0"/>
                        </a:spcAft>
                      </a:pPr>
                      <a:r>
                        <a:rPr lang="en-GB" sz="2900">
                          <a:effectLst/>
                        </a:rPr>
                        <a:t>Use Case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900">
                          <a:effectLst/>
                        </a:rPr>
                        <a:t>Delete Applicant</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4373389"/>
                  </a:ext>
                </a:extLst>
              </a:tr>
              <a:tr h="899476">
                <a:tc>
                  <a:txBody>
                    <a:bodyPr/>
                    <a:lstStyle/>
                    <a:p>
                      <a:pPr marL="457200" algn="just">
                        <a:lnSpc>
                          <a:spcPct val="107000"/>
                        </a:lnSpc>
                        <a:spcAft>
                          <a:spcPts val="0"/>
                        </a:spcAft>
                      </a:pPr>
                      <a:r>
                        <a:rPr lang="en-GB" sz="2900" dirty="0">
                          <a:effectLst/>
                        </a:rPr>
                        <a:t>Goal in Context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900" dirty="0">
                          <a:effectLst/>
                        </a:rPr>
                        <a:t>Allow </a:t>
                      </a:r>
                      <a:r>
                        <a:rPr lang="en-GB" sz="2900" dirty="0" err="1">
                          <a:effectLst/>
                        </a:rPr>
                        <a:t>HousingOfficer</a:t>
                      </a:r>
                      <a:r>
                        <a:rPr lang="en-GB" sz="2900" dirty="0">
                          <a:effectLst/>
                        </a:rPr>
                        <a:t> to </a:t>
                      </a:r>
                      <a:r>
                        <a:rPr lang="en-GB" sz="2900" dirty="0" smtClean="0">
                          <a:effectLst/>
                        </a:rPr>
                        <a:t>delete </a:t>
                      </a:r>
                      <a:r>
                        <a:rPr lang="en-GB" sz="2900" dirty="0">
                          <a:effectLst/>
                        </a:rPr>
                        <a:t>Applicant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523123"/>
                  </a:ext>
                </a:extLst>
              </a:tr>
              <a:tr h="861212">
                <a:tc>
                  <a:txBody>
                    <a:bodyPr/>
                    <a:lstStyle/>
                    <a:p>
                      <a:pPr marL="457200" algn="just">
                        <a:lnSpc>
                          <a:spcPct val="107000"/>
                        </a:lnSpc>
                        <a:spcAft>
                          <a:spcPts val="0"/>
                        </a:spcAft>
                      </a:pPr>
                      <a:r>
                        <a:rPr lang="en-GB" sz="2900">
                          <a:effectLst/>
                        </a:rPr>
                        <a:t>Primary Actor </a:t>
                      </a:r>
                      <a:endParaRPr lang="en-US" sz="2900">
                        <a:effectLst/>
                      </a:endParaRPr>
                    </a:p>
                    <a:p>
                      <a:pPr marL="457200" algn="just">
                        <a:lnSpc>
                          <a:spcPct val="107000"/>
                        </a:lnSpc>
                        <a:spcAft>
                          <a:spcPts val="0"/>
                        </a:spcAft>
                      </a:pPr>
                      <a:r>
                        <a:rPr lang="en-GB" sz="2900">
                          <a:effectLst/>
                        </a:rPr>
                        <a:t>Secondary Actor</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900">
                          <a:effectLst/>
                        </a:rPr>
                        <a:t>HousingOfficer</a:t>
                      </a:r>
                      <a:endParaRPr lang="en-US" sz="2900">
                        <a:effectLst/>
                      </a:endParaRPr>
                    </a:p>
                    <a:p>
                      <a:pPr marL="457200" algn="just">
                        <a:lnSpc>
                          <a:spcPct val="107000"/>
                        </a:lnSpc>
                        <a:spcAft>
                          <a:spcPts val="0"/>
                        </a:spcAft>
                      </a:pPr>
                      <a:r>
                        <a:rPr lang="en-GB" sz="2900">
                          <a:effectLst/>
                        </a:rPr>
                        <a:t>-</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8992236"/>
                  </a:ext>
                </a:extLst>
              </a:tr>
              <a:tr h="414975">
                <a:tc gridSpan="2">
                  <a:txBody>
                    <a:bodyPr/>
                    <a:lstStyle/>
                    <a:p>
                      <a:pPr marL="457200" algn="ctr">
                        <a:lnSpc>
                          <a:spcPct val="107000"/>
                        </a:lnSpc>
                        <a:spcAft>
                          <a:spcPts val="0"/>
                        </a:spcAft>
                      </a:pPr>
                      <a:r>
                        <a:rPr lang="en-GB" sz="2900">
                          <a:effectLst/>
                        </a:rPr>
                        <a:t>Typical Course of Events</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44945077"/>
                  </a:ext>
                </a:extLst>
              </a:tr>
              <a:tr h="415119">
                <a:tc>
                  <a:txBody>
                    <a:bodyPr/>
                    <a:lstStyle/>
                    <a:p>
                      <a:pPr marL="457200" algn="ctr">
                        <a:lnSpc>
                          <a:spcPct val="107000"/>
                        </a:lnSpc>
                        <a:spcAft>
                          <a:spcPts val="0"/>
                        </a:spcAft>
                      </a:pPr>
                      <a:r>
                        <a:rPr lang="en-GB" sz="2900">
                          <a:effectLst/>
                        </a:rPr>
                        <a:t>Actor Actions</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900">
                          <a:effectLst/>
                        </a:rPr>
                        <a:t>System Response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899200"/>
                  </a:ext>
                </a:extLst>
              </a:tr>
              <a:tr h="899494">
                <a:tc>
                  <a:txBody>
                    <a:bodyPr/>
                    <a:lstStyle/>
                    <a:p>
                      <a:pPr marL="342900" lvl="0" indent="-342900" algn="l">
                        <a:lnSpc>
                          <a:spcPct val="107000"/>
                        </a:lnSpc>
                        <a:spcAft>
                          <a:spcPts val="0"/>
                        </a:spcAft>
                        <a:buFont typeface="+mj-lt"/>
                        <a:buAutoNum type="arabicPeriod"/>
                      </a:pPr>
                      <a:r>
                        <a:rPr lang="en-GB" sz="2900" dirty="0" err="1">
                          <a:effectLst/>
                        </a:rPr>
                        <a:t>HousingOfficer</a:t>
                      </a:r>
                      <a:r>
                        <a:rPr lang="en-GB" sz="2900" dirty="0">
                          <a:effectLst/>
                        </a:rPr>
                        <a:t> will select the Applicant </a:t>
                      </a:r>
                      <a:r>
                        <a:rPr lang="en-GB" sz="2900" dirty="0" smtClean="0">
                          <a:effectLst/>
                        </a:rPr>
                        <a:t>to delete</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900" dirty="0">
                          <a:effectLst/>
                        </a:rPr>
                        <a:t>System will receive information which will be deleted</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0395664"/>
                  </a:ext>
                </a:extLst>
              </a:tr>
              <a:tr h="914400">
                <a:tc>
                  <a:txBody>
                    <a:bodyPr/>
                    <a:lstStyle/>
                    <a:p>
                      <a:pPr algn="just">
                        <a:lnSpc>
                          <a:spcPct val="107000"/>
                        </a:lnSpc>
                        <a:spcAft>
                          <a:spcPts val="0"/>
                        </a:spcAft>
                      </a:pPr>
                      <a:r>
                        <a:rPr lang="en-GB" sz="2900" dirty="0">
                          <a:effectLst/>
                        </a:rPr>
                        <a:t> </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900" dirty="0">
                          <a:effectLst/>
                        </a:rPr>
                        <a:t>System </a:t>
                      </a:r>
                      <a:r>
                        <a:rPr lang="en-GB" sz="2900" dirty="0" smtClean="0">
                          <a:effectLst/>
                        </a:rPr>
                        <a:t>delete</a:t>
                      </a:r>
                      <a:r>
                        <a:rPr lang="en-GB" sz="2900" baseline="0" dirty="0" smtClean="0">
                          <a:effectLst/>
                        </a:rPr>
                        <a:t> Applicant from database. System Redirect </a:t>
                      </a:r>
                      <a:r>
                        <a:rPr lang="en-GB" sz="2900" baseline="0" dirty="0" err="1" smtClean="0">
                          <a:effectLst/>
                        </a:rPr>
                        <a:t>HousingOfficer</a:t>
                      </a:r>
                      <a:r>
                        <a:rPr lang="en-GB" sz="2900" baseline="0" dirty="0" smtClean="0">
                          <a:effectLst/>
                        </a:rPr>
                        <a:t> to Dashboard</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081247"/>
                  </a:ext>
                </a:extLst>
              </a:tr>
              <a:tr h="414975">
                <a:tc gridSpan="2">
                  <a:txBody>
                    <a:bodyPr/>
                    <a:lstStyle/>
                    <a:p>
                      <a:pPr marL="457200" algn="ctr">
                        <a:lnSpc>
                          <a:spcPct val="107000"/>
                        </a:lnSpc>
                        <a:spcAft>
                          <a:spcPts val="0"/>
                        </a:spcAft>
                      </a:pPr>
                      <a:r>
                        <a:rPr lang="en-GB" sz="2900" dirty="0">
                          <a:effectLst/>
                        </a:rPr>
                        <a:t>Alternative Course</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88090794"/>
                  </a:ext>
                </a:extLst>
              </a:tr>
              <a:tr h="414975">
                <a:tc gridSpan="2">
                  <a:txBody>
                    <a:bodyPr/>
                    <a:lstStyle/>
                    <a:p>
                      <a:pPr algn="just">
                        <a:lnSpc>
                          <a:spcPct val="107000"/>
                        </a:lnSpc>
                        <a:spcAft>
                          <a:spcPts val="0"/>
                        </a:spcAft>
                      </a:pPr>
                      <a:r>
                        <a:rPr lang="en-GB" sz="2900" dirty="0">
                          <a:effectLst/>
                        </a:rPr>
                        <a: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4969744"/>
                  </a:ext>
                </a:extLst>
              </a:tr>
            </a:tbl>
          </a:graphicData>
        </a:graphic>
      </p:graphicFrame>
    </p:spTree>
    <p:extLst>
      <p:ext uri="{BB962C8B-B14F-4D97-AF65-F5344CB8AC3E}">
        <p14:creationId xmlns:p14="http://schemas.microsoft.com/office/powerpoint/2010/main" val="45920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0" y="-2"/>
          <a:ext cx="12191999" cy="6278184"/>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1358278812"/>
                    </a:ext>
                  </a:extLst>
                </a:gridCol>
                <a:gridCol w="6600763">
                  <a:extLst>
                    <a:ext uri="{9D8B030D-6E8A-4147-A177-3AD203B41FA5}">
                      <a16:colId xmlns:a16="http://schemas.microsoft.com/office/drawing/2014/main" val="661363991"/>
                    </a:ext>
                  </a:extLst>
                </a:gridCol>
              </a:tblGrid>
              <a:tr h="348536">
                <a:tc>
                  <a:txBody>
                    <a:bodyPr/>
                    <a:lstStyle/>
                    <a:p>
                      <a:pPr marL="457200" algn="ctr">
                        <a:lnSpc>
                          <a:spcPct val="107000"/>
                        </a:lnSpc>
                        <a:spcAft>
                          <a:spcPts val="0"/>
                        </a:spcAft>
                      </a:pPr>
                      <a:r>
                        <a:rPr lang="en-GB" sz="2600">
                          <a:effectLst/>
                        </a:rPr>
                        <a:t>Use Case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dirty="0">
                          <a:effectLst/>
                        </a:rPr>
                        <a:t>Edit </a:t>
                      </a:r>
                      <a:r>
                        <a:rPr lang="en-GB" sz="2600" dirty="0" smtClean="0">
                          <a:effectLst/>
                        </a:rPr>
                        <a:t>Residence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0961757"/>
                  </a:ext>
                </a:extLst>
              </a:tr>
              <a:tr h="675594">
                <a:tc>
                  <a:txBody>
                    <a:bodyPr/>
                    <a:lstStyle/>
                    <a:p>
                      <a:pPr marL="457200" algn="just">
                        <a:lnSpc>
                          <a:spcPct val="107000"/>
                        </a:lnSpc>
                        <a:spcAft>
                          <a:spcPts val="0"/>
                        </a:spcAft>
                      </a:pPr>
                      <a:r>
                        <a:rPr lang="en-GB" sz="2600" dirty="0">
                          <a:effectLst/>
                        </a:rPr>
                        <a:t>Goal in Context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dirty="0">
                          <a:effectLst/>
                        </a:rPr>
                        <a:t>Allow </a:t>
                      </a:r>
                      <a:r>
                        <a:rPr lang="en-GB" sz="2600" dirty="0" err="1">
                          <a:effectLst/>
                        </a:rPr>
                        <a:t>HousingOfficer</a:t>
                      </a:r>
                      <a:r>
                        <a:rPr lang="en-GB" sz="2600" dirty="0">
                          <a:effectLst/>
                        </a:rPr>
                        <a:t> to change the information about the residence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4696737"/>
                  </a:ext>
                </a:extLst>
              </a:tr>
              <a:tr h="723328">
                <a:tc>
                  <a:txBody>
                    <a:bodyPr/>
                    <a:lstStyle/>
                    <a:p>
                      <a:pPr marL="457200" algn="just">
                        <a:lnSpc>
                          <a:spcPct val="107000"/>
                        </a:lnSpc>
                        <a:spcAft>
                          <a:spcPts val="0"/>
                        </a:spcAft>
                      </a:pPr>
                      <a:r>
                        <a:rPr lang="en-GB" sz="2600" dirty="0">
                          <a:effectLst/>
                        </a:rPr>
                        <a:t>Primary Actor </a:t>
                      </a:r>
                      <a:endParaRPr lang="en-US" sz="2600" dirty="0">
                        <a:effectLst/>
                      </a:endParaRPr>
                    </a:p>
                    <a:p>
                      <a:pPr marL="457200" algn="just">
                        <a:lnSpc>
                          <a:spcPct val="107000"/>
                        </a:lnSpc>
                        <a:spcAft>
                          <a:spcPts val="0"/>
                        </a:spcAft>
                      </a:pPr>
                      <a:r>
                        <a:rPr lang="en-GB" sz="2600" dirty="0">
                          <a:effectLst/>
                        </a:rPr>
                        <a:t>Secondary Actor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HousingOfficer</a:t>
                      </a:r>
                      <a:endParaRPr lang="en-US" sz="2600">
                        <a:effectLst/>
                      </a:endParaRPr>
                    </a:p>
                    <a:p>
                      <a:pPr marL="457200" algn="just">
                        <a:lnSpc>
                          <a:spcPct val="107000"/>
                        </a:lnSpc>
                        <a:spcAft>
                          <a:spcPts val="0"/>
                        </a:spcAft>
                      </a:pPr>
                      <a:r>
                        <a:rPr lang="en-GB" sz="2600">
                          <a:effectLst/>
                        </a:rPr>
                        <a:t>-</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9444941"/>
                  </a:ext>
                </a:extLst>
              </a:tr>
              <a:tr h="348536">
                <a:tc gridSpan="2">
                  <a:txBody>
                    <a:bodyPr/>
                    <a:lstStyle/>
                    <a:p>
                      <a:pPr marL="457200" algn="ctr">
                        <a:lnSpc>
                          <a:spcPct val="107000"/>
                        </a:lnSpc>
                        <a:spcAft>
                          <a:spcPts val="0"/>
                        </a:spcAft>
                      </a:pPr>
                      <a:r>
                        <a:rPr lang="en-GB" sz="2600">
                          <a:effectLst/>
                        </a:rPr>
                        <a:t>Typical Course of Events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56461854"/>
                  </a:ext>
                </a:extLst>
              </a:tr>
              <a:tr h="348656">
                <a:tc>
                  <a:txBody>
                    <a:bodyPr/>
                    <a:lstStyle/>
                    <a:p>
                      <a:pPr marL="457200" algn="ctr">
                        <a:lnSpc>
                          <a:spcPct val="107000"/>
                        </a:lnSpc>
                        <a:spcAft>
                          <a:spcPts val="0"/>
                        </a:spcAft>
                      </a:pPr>
                      <a:r>
                        <a:rPr lang="en-GB" sz="2600">
                          <a:effectLst/>
                        </a:rPr>
                        <a:t>Actor Actions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System Response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958407"/>
                  </a:ext>
                </a:extLst>
              </a:tr>
              <a:tr h="723328">
                <a:tc>
                  <a:txBody>
                    <a:bodyPr/>
                    <a:lstStyle/>
                    <a:p>
                      <a:pPr marL="0" lvl="0" indent="0" algn="l">
                        <a:lnSpc>
                          <a:spcPct val="107000"/>
                        </a:lnSpc>
                        <a:spcAft>
                          <a:spcPts val="0"/>
                        </a:spcAft>
                        <a:buFont typeface="+mj-lt"/>
                        <a:buNone/>
                      </a:pPr>
                      <a:r>
                        <a:rPr lang="en-GB" sz="2600" dirty="0" smtClean="0">
                          <a:effectLst/>
                        </a:rPr>
                        <a:t>1. </a:t>
                      </a:r>
                      <a:r>
                        <a:rPr lang="en-GB" sz="2600" dirty="0" err="1" smtClean="0">
                          <a:effectLst/>
                        </a:rPr>
                        <a:t>HousingOfficer</a:t>
                      </a:r>
                      <a:r>
                        <a:rPr lang="en-GB" sz="2600" dirty="0" smtClean="0">
                          <a:effectLst/>
                        </a:rPr>
                        <a:t> </a:t>
                      </a:r>
                      <a:r>
                        <a:rPr lang="en-GB" sz="2600" dirty="0">
                          <a:effectLst/>
                        </a:rPr>
                        <a:t>choose which residence to </a:t>
                      </a:r>
                      <a:r>
                        <a:rPr lang="en-GB" sz="2600" dirty="0" smtClean="0">
                          <a:effectLst/>
                        </a:rPr>
                        <a:t>change,</a:t>
                      </a:r>
                      <a:r>
                        <a:rPr lang="en-GB" sz="2600" baseline="0" dirty="0" smtClean="0">
                          <a:effectLst/>
                        </a:rPr>
                        <a:t> click edit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600" dirty="0" smtClean="0">
                          <a:effectLst/>
                        </a:rPr>
                        <a:t>2. The </a:t>
                      </a:r>
                      <a:r>
                        <a:rPr lang="en-GB" sz="2600" dirty="0">
                          <a:effectLst/>
                        </a:rPr>
                        <a:t>system will display the residence </a:t>
                      </a:r>
                      <a:r>
                        <a:rPr lang="en-GB" sz="2600" dirty="0" smtClean="0">
                          <a:effectLst/>
                        </a:rPr>
                        <a:t>form</a:t>
                      </a:r>
                      <a:r>
                        <a:rPr lang="en-GB" sz="2600" baseline="0" dirty="0" smtClean="0">
                          <a:effectLst/>
                        </a:rPr>
                        <a:t>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9263018"/>
                  </a:ext>
                </a:extLst>
              </a:tr>
              <a:tr h="1614297">
                <a:tc>
                  <a:txBody>
                    <a:bodyPr/>
                    <a:lstStyle/>
                    <a:p>
                      <a:pPr marL="0" lvl="0" indent="0" algn="l">
                        <a:lnSpc>
                          <a:spcPct val="107000"/>
                        </a:lnSpc>
                        <a:spcAft>
                          <a:spcPts val="0"/>
                        </a:spcAft>
                        <a:buFont typeface="+mj-lt"/>
                        <a:buNone/>
                      </a:pPr>
                      <a:r>
                        <a:rPr lang="en-GB" sz="2600" dirty="0" smtClean="0">
                          <a:effectLst/>
                        </a:rPr>
                        <a:t>3. </a:t>
                      </a:r>
                      <a:r>
                        <a:rPr lang="en-GB" sz="2600" dirty="0" err="1" smtClean="0">
                          <a:effectLst/>
                        </a:rPr>
                        <a:t>HousingOfficer</a:t>
                      </a:r>
                      <a:r>
                        <a:rPr lang="en-GB" sz="2600" dirty="0" smtClean="0">
                          <a:effectLst/>
                        </a:rPr>
                        <a:t> </a:t>
                      </a:r>
                      <a:r>
                        <a:rPr lang="en-GB" sz="2600" dirty="0">
                          <a:effectLst/>
                        </a:rPr>
                        <a:t>will </a:t>
                      </a:r>
                      <a:r>
                        <a:rPr lang="en-GB" sz="2600" dirty="0" smtClean="0">
                          <a:effectLst/>
                        </a:rPr>
                        <a:t>replace</a:t>
                      </a:r>
                      <a:r>
                        <a:rPr lang="en-GB" sz="2600" baseline="0" dirty="0" smtClean="0">
                          <a:effectLst/>
                        </a:rPr>
                        <a:t> data that needs to be updated. Click Done.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600" dirty="0" smtClean="0">
                          <a:effectLst/>
                        </a:rPr>
                        <a:t>4. System </a:t>
                      </a:r>
                      <a:r>
                        <a:rPr lang="en-GB" sz="2600" dirty="0">
                          <a:effectLst/>
                        </a:rPr>
                        <a:t>will save changes and will update the information that will be displayed in </a:t>
                      </a:r>
                      <a:r>
                        <a:rPr lang="en-GB" sz="2600" dirty="0" smtClean="0">
                          <a:effectLst/>
                        </a:rPr>
                        <a:t>residence </a:t>
                      </a:r>
                      <a:r>
                        <a:rPr lang="en-GB" sz="2600" dirty="0">
                          <a:effectLst/>
                        </a:rPr>
                        <a:t>page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8871552"/>
                  </a:ext>
                </a:extLst>
              </a:tr>
              <a:tr h="348536">
                <a:tc gridSpan="2">
                  <a:txBody>
                    <a:bodyPr/>
                    <a:lstStyle/>
                    <a:p>
                      <a:pPr marL="457200" algn="ctr">
                        <a:lnSpc>
                          <a:spcPct val="107000"/>
                        </a:lnSpc>
                        <a:spcAft>
                          <a:spcPts val="0"/>
                        </a:spcAft>
                      </a:pPr>
                      <a:r>
                        <a:rPr lang="en-GB" sz="2600" dirty="0">
                          <a:effectLst/>
                        </a:rPr>
                        <a:t>Alternative Course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25392011"/>
                  </a:ext>
                </a:extLst>
              </a:tr>
              <a:tr h="348536">
                <a:tc gridSpan="2">
                  <a:txBody>
                    <a:bodyPr/>
                    <a:lstStyle/>
                    <a:p>
                      <a:pPr algn="just">
                        <a:lnSpc>
                          <a:spcPct val="107000"/>
                        </a:lnSpc>
                        <a:spcAft>
                          <a:spcPts val="0"/>
                        </a:spcAft>
                      </a:pPr>
                      <a:r>
                        <a:rPr lang="en-GB" sz="2600" dirty="0" smtClean="0">
                          <a:effectLst/>
                          <a:latin typeface="+mn-lt"/>
                          <a:ea typeface="+mn-ea"/>
                          <a:cs typeface="+mn-cs"/>
                        </a:rPr>
                        <a: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94774914"/>
                  </a:ext>
                </a:extLst>
              </a:tr>
            </a:tbl>
          </a:graphicData>
        </a:graphic>
      </p:graphicFrame>
    </p:spTree>
    <p:extLst>
      <p:ext uri="{BB962C8B-B14F-4D97-AF65-F5344CB8AC3E}">
        <p14:creationId xmlns:p14="http://schemas.microsoft.com/office/powerpoint/2010/main" val="3714909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0"/>
          <a:ext cx="12191999" cy="668485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258302592"/>
                    </a:ext>
                  </a:extLst>
                </a:gridCol>
                <a:gridCol w="6600763">
                  <a:extLst>
                    <a:ext uri="{9D8B030D-6E8A-4147-A177-3AD203B41FA5}">
                      <a16:colId xmlns:a16="http://schemas.microsoft.com/office/drawing/2014/main" val="2735058707"/>
                    </a:ext>
                  </a:extLst>
                </a:gridCol>
              </a:tblGrid>
              <a:tr h="452230">
                <a:tc>
                  <a:txBody>
                    <a:bodyPr/>
                    <a:lstStyle/>
                    <a:p>
                      <a:pPr marL="457200" algn="ctr">
                        <a:lnSpc>
                          <a:spcPct val="107000"/>
                        </a:lnSpc>
                        <a:spcAft>
                          <a:spcPts val="0"/>
                        </a:spcAft>
                      </a:pPr>
                      <a:r>
                        <a:rPr lang="en-GB" sz="2400">
                          <a:effectLst/>
                          <a:latin typeface="+mn-lt"/>
                        </a:rPr>
                        <a:t>Use Case</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latin typeface="+mn-lt"/>
                        </a:rPr>
                        <a:t>Submit Applications</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0375712"/>
                  </a:ext>
                </a:extLst>
              </a:tr>
              <a:tr h="786020">
                <a:tc>
                  <a:txBody>
                    <a:bodyPr/>
                    <a:lstStyle/>
                    <a:p>
                      <a:pPr marL="457200" algn="just">
                        <a:lnSpc>
                          <a:spcPct val="107000"/>
                        </a:lnSpc>
                        <a:spcAft>
                          <a:spcPts val="0"/>
                        </a:spcAft>
                      </a:pPr>
                      <a:r>
                        <a:rPr lang="en-GB" sz="2400" dirty="0">
                          <a:effectLst/>
                          <a:latin typeface="+mn-lt"/>
                        </a:rPr>
                        <a:t>Goal in Context</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dirty="0">
                          <a:effectLst/>
                          <a:latin typeface="+mn-lt"/>
                        </a:rPr>
                        <a:t>Allow Applicant to enter </a:t>
                      </a:r>
                      <a:r>
                        <a:rPr lang="en-GB" sz="2400" dirty="0" smtClean="0">
                          <a:effectLst/>
                          <a:latin typeface="+mn-lt"/>
                        </a:rPr>
                        <a:t>Application</a:t>
                      </a:r>
                      <a:r>
                        <a:rPr lang="en-GB" sz="2400" baseline="0" dirty="0" smtClean="0">
                          <a:effectLst/>
                          <a:latin typeface="+mn-lt"/>
                        </a:rPr>
                        <a:t> to a residence</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857560"/>
                  </a:ext>
                </a:extLst>
              </a:tr>
              <a:tr h="904458">
                <a:tc>
                  <a:txBody>
                    <a:bodyPr/>
                    <a:lstStyle/>
                    <a:p>
                      <a:pPr marL="457200" algn="just">
                        <a:lnSpc>
                          <a:spcPct val="107000"/>
                        </a:lnSpc>
                        <a:spcAft>
                          <a:spcPts val="0"/>
                        </a:spcAft>
                      </a:pPr>
                      <a:r>
                        <a:rPr lang="en-GB" sz="2400" dirty="0">
                          <a:effectLst/>
                          <a:latin typeface="+mn-lt"/>
                        </a:rPr>
                        <a:t>Primary Actor </a:t>
                      </a:r>
                      <a:endParaRPr lang="en-US" sz="2400" dirty="0">
                        <a:effectLst/>
                        <a:latin typeface="+mn-lt"/>
                      </a:endParaRPr>
                    </a:p>
                    <a:p>
                      <a:pPr marL="457200" algn="just">
                        <a:lnSpc>
                          <a:spcPct val="107000"/>
                        </a:lnSpc>
                        <a:spcAft>
                          <a:spcPts val="0"/>
                        </a:spcAft>
                      </a:pPr>
                      <a:r>
                        <a:rPr lang="en-GB" sz="2400" dirty="0">
                          <a:effectLst/>
                          <a:latin typeface="+mn-lt"/>
                        </a:rPr>
                        <a:t>Secondary Actor</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dirty="0">
                          <a:effectLst/>
                          <a:latin typeface="+mn-lt"/>
                        </a:rPr>
                        <a:t>Applicant</a:t>
                      </a:r>
                      <a:endParaRPr lang="en-US" sz="2400" dirty="0">
                        <a:effectLst/>
                        <a:latin typeface="+mn-lt"/>
                      </a:endParaRPr>
                    </a:p>
                    <a:p>
                      <a:pPr marL="457200" algn="just">
                        <a:lnSpc>
                          <a:spcPct val="107000"/>
                        </a:lnSpc>
                        <a:spcAft>
                          <a:spcPts val="0"/>
                        </a:spcAft>
                      </a:pPr>
                      <a:r>
                        <a:rPr lang="en-GB" sz="2400" dirty="0" err="1">
                          <a:effectLst/>
                          <a:latin typeface="+mn-lt"/>
                        </a:rPr>
                        <a:t>HousingOfficer</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2027112"/>
                  </a:ext>
                </a:extLst>
              </a:tr>
              <a:tr h="452230">
                <a:tc gridSpan="2">
                  <a:txBody>
                    <a:bodyPr/>
                    <a:lstStyle/>
                    <a:p>
                      <a:pPr marL="457200" algn="ctr">
                        <a:lnSpc>
                          <a:spcPct val="107000"/>
                        </a:lnSpc>
                        <a:spcAft>
                          <a:spcPts val="0"/>
                        </a:spcAft>
                      </a:pPr>
                      <a:r>
                        <a:rPr lang="en-GB" sz="2400" dirty="0">
                          <a:effectLst/>
                          <a:latin typeface="+mn-lt"/>
                        </a:rPr>
                        <a:t>Typical Course of Events</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6331545"/>
                  </a:ext>
                </a:extLst>
              </a:tr>
              <a:tr h="452230">
                <a:tc>
                  <a:txBody>
                    <a:bodyPr/>
                    <a:lstStyle/>
                    <a:p>
                      <a:pPr marL="457200" algn="just">
                        <a:lnSpc>
                          <a:spcPct val="107000"/>
                        </a:lnSpc>
                        <a:spcAft>
                          <a:spcPts val="0"/>
                        </a:spcAft>
                      </a:pPr>
                      <a:r>
                        <a:rPr lang="en-GB" sz="2400">
                          <a:effectLst/>
                          <a:latin typeface="+mn-lt"/>
                        </a:rPr>
                        <a:t>Actor Actions</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a:effectLst/>
                          <a:latin typeface="+mn-lt"/>
                        </a:rPr>
                        <a:t>System Response</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6511433"/>
                  </a:ext>
                </a:extLst>
              </a:tr>
              <a:tr h="472087">
                <a:tc>
                  <a:txBody>
                    <a:bodyPr/>
                    <a:lstStyle/>
                    <a:p>
                      <a:pPr marL="342900" lvl="0" indent="-342900" algn="l">
                        <a:lnSpc>
                          <a:spcPct val="107000"/>
                        </a:lnSpc>
                        <a:spcAft>
                          <a:spcPts val="0"/>
                        </a:spcAft>
                        <a:buFont typeface="+mj-lt"/>
                        <a:buAutoNum type="arabicPeriod"/>
                      </a:pPr>
                      <a:r>
                        <a:rPr lang="en-GB" sz="2400" dirty="0">
                          <a:effectLst/>
                          <a:latin typeface="+mn-lt"/>
                        </a:rPr>
                        <a:t>Applicant </a:t>
                      </a:r>
                      <a:r>
                        <a:rPr lang="en-GB" sz="2400" dirty="0" smtClean="0">
                          <a:effectLst/>
                          <a:latin typeface="+mn-lt"/>
                        </a:rPr>
                        <a:t>click</a:t>
                      </a:r>
                      <a:r>
                        <a:rPr lang="en-GB" sz="2400" baseline="0" dirty="0" smtClean="0">
                          <a:effectLst/>
                          <a:latin typeface="+mn-lt"/>
                        </a:rPr>
                        <a:t> View Residence</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400" dirty="0" smtClean="0">
                          <a:effectLst/>
                          <a:latin typeface="+mn-lt"/>
                        </a:rPr>
                        <a:t>2. System show</a:t>
                      </a:r>
                      <a:r>
                        <a:rPr lang="en-GB" sz="2400" baseline="0" dirty="0" smtClean="0">
                          <a:effectLst/>
                          <a:latin typeface="+mn-lt"/>
                        </a:rPr>
                        <a:t> list of residence</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1529086"/>
                  </a:ext>
                </a:extLst>
              </a:tr>
              <a:tr h="904458">
                <a:tc>
                  <a:txBody>
                    <a:bodyPr/>
                    <a:lstStyle/>
                    <a:p>
                      <a:pPr marL="0" lvl="0" indent="0" algn="l">
                        <a:lnSpc>
                          <a:spcPct val="107000"/>
                        </a:lnSpc>
                        <a:spcAft>
                          <a:spcPts val="0"/>
                        </a:spcAft>
                        <a:buFont typeface="+mj-lt"/>
                        <a:buNone/>
                      </a:pPr>
                      <a:r>
                        <a:rPr lang="en-GB" sz="2400" dirty="0" smtClean="0">
                          <a:effectLst/>
                          <a:latin typeface="+mn-lt"/>
                        </a:rPr>
                        <a:t>3. Applicant click</a:t>
                      </a:r>
                      <a:r>
                        <a:rPr lang="en-GB" sz="2400" baseline="0" dirty="0" smtClean="0">
                          <a:effectLst/>
                          <a:latin typeface="+mn-lt"/>
                        </a:rPr>
                        <a:t> Submit Application</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400" dirty="0" smtClean="0">
                          <a:effectLst/>
                          <a:latin typeface="+mn-lt"/>
                        </a:rPr>
                        <a:t>4. System show application form</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7245058"/>
                  </a:ext>
                </a:extLst>
              </a:tr>
              <a:tr h="904458">
                <a:tc>
                  <a:txBody>
                    <a:bodyPr/>
                    <a:lstStyle/>
                    <a:p>
                      <a:pPr marL="0" lvl="0" indent="0" algn="l">
                        <a:lnSpc>
                          <a:spcPct val="107000"/>
                        </a:lnSpc>
                        <a:spcAft>
                          <a:spcPts val="0"/>
                        </a:spcAft>
                        <a:buFont typeface="+mj-lt"/>
                        <a:buNone/>
                      </a:pPr>
                      <a:r>
                        <a:rPr lang="en-US" sz="2400" dirty="0" smtClean="0">
                          <a:effectLst/>
                          <a:latin typeface="+mn-lt"/>
                          <a:ea typeface="Times New Roman" panose="02020603050405020304" pitchFamily="18" charset="0"/>
                          <a:cs typeface="Times New Roman" panose="02020603050405020304" pitchFamily="18" charset="0"/>
                        </a:rPr>
                        <a:t>5. Applicant</a:t>
                      </a:r>
                      <a:r>
                        <a:rPr lang="en-US" sz="2400" baseline="0" dirty="0" smtClean="0">
                          <a:effectLst/>
                          <a:latin typeface="+mn-lt"/>
                          <a:ea typeface="Times New Roman" panose="02020603050405020304" pitchFamily="18" charset="0"/>
                          <a:cs typeface="Times New Roman" panose="02020603050405020304" pitchFamily="18" charset="0"/>
                        </a:rPr>
                        <a:t> fills the form with data that are required, click submit</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US" sz="2400" dirty="0" smtClean="0">
                          <a:effectLst/>
                          <a:latin typeface="+mn-lt"/>
                          <a:ea typeface="Times New Roman" panose="02020603050405020304" pitchFamily="18" charset="0"/>
                          <a:cs typeface="Times New Roman" panose="02020603050405020304" pitchFamily="18" charset="0"/>
                        </a:rPr>
                        <a:t>6. System</a:t>
                      </a:r>
                      <a:r>
                        <a:rPr lang="en-US" sz="2400" baseline="0" dirty="0" smtClean="0">
                          <a:effectLst/>
                          <a:latin typeface="+mn-lt"/>
                          <a:ea typeface="Times New Roman" panose="02020603050405020304" pitchFamily="18" charset="0"/>
                          <a:cs typeface="Times New Roman" panose="02020603050405020304" pitchFamily="18" charset="0"/>
                        </a:rPr>
                        <a:t> save the data to the database, system redirect Applicant to dashboard.</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9684074"/>
                  </a:ext>
                </a:extLst>
              </a:tr>
              <a:tr h="452230">
                <a:tc gridSpan="2">
                  <a:txBody>
                    <a:bodyPr/>
                    <a:lstStyle/>
                    <a:p>
                      <a:pPr marL="457200" algn="ctr">
                        <a:lnSpc>
                          <a:spcPct val="107000"/>
                        </a:lnSpc>
                        <a:spcAft>
                          <a:spcPts val="0"/>
                        </a:spcAft>
                      </a:pPr>
                      <a:r>
                        <a:rPr lang="en-GB" sz="2400" dirty="0">
                          <a:effectLst/>
                          <a:latin typeface="+mn-lt"/>
                        </a:rPr>
                        <a:t>Alternative Course</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10228013"/>
                  </a:ext>
                </a:extLst>
              </a:tr>
              <a:tr h="904458">
                <a:tc gridSpan="2">
                  <a:txBody>
                    <a:bodyPr/>
                    <a:lstStyle/>
                    <a:p>
                      <a:pPr algn="just">
                        <a:lnSpc>
                          <a:spcPct val="107000"/>
                        </a:lnSpc>
                        <a:spcAft>
                          <a:spcPts val="0"/>
                        </a:spcAft>
                      </a:pPr>
                      <a:r>
                        <a:rPr lang="en-GB" sz="2400" dirty="0">
                          <a:effectLst/>
                          <a:latin typeface="+mn-lt"/>
                        </a:rPr>
                        <a:t>If the information entered by the applicant </a:t>
                      </a:r>
                      <a:r>
                        <a:rPr lang="en-GB" sz="2400" dirty="0" smtClean="0">
                          <a:effectLst/>
                          <a:latin typeface="+mn-lt"/>
                        </a:rPr>
                        <a:t>is </a:t>
                      </a:r>
                      <a:r>
                        <a:rPr lang="en-GB" sz="2400" dirty="0">
                          <a:effectLst/>
                          <a:latin typeface="+mn-lt"/>
                        </a:rPr>
                        <a:t>incorrect, the applicant will refill it again</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51627884"/>
                  </a:ext>
                </a:extLst>
              </a:tr>
            </a:tbl>
          </a:graphicData>
        </a:graphic>
      </p:graphicFrame>
    </p:spTree>
    <p:extLst>
      <p:ext uri="{BB962C8B-B14F-4D97-AF65-F5344CB8AC3E}">
        <p14:creationId xmlns:p14="http://schemas.microsoft.com/office/powerpoint/2010/main" val="3399557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0"/>
          <a:ext cx="12192000" cy="7321027"/>
        </p:xfrm>
        <a:graphic>
          <a:graphicData uri="http://schemas.openxmlformats.org/drawingml/2006/table">
            <a:tbl>
              <a:tblPr firstRow="1" firstCol="1" bandRow="1">
                <a:tableStyleId>{5C22544A-7EE6-4342-B048-85BDC9FD1C3A}</a:tableStyleId>
              </a:tblPr>
              <a:tblGrid>
                <a:gridCol w="5591235">
                  <a:extLst>
                    <a:ext uri="{9D8B030D-6E8A-4147-A177-3AD203B41FA5}">
                      <a16:colId xmlns:a16="http://schemas.microsoft.com/office/drawing/2014/main" val="940238311"/>
                    </a:ext>
                  </a:extLst>
                </a:gridCol>
                <a:gridCol w="6600765">
                  <a:extLst>
                    <a:ext uri="{9D8B030D-6E8A-4147-A177-3AD203B41FA5}">
                      <a16:colId xmlns:a16="http://schemas.microsoft.com/office/drawing/2014/main" val="412526801"/>
                    </a:ext>
                  </a:extLst>
                </a:gridCol>
              </a:tblGrid>
              <a:tr h="403412">
                <a:tc>
                  <a:txBody>
                    <a:bodyPr/>
                    <a:lstStyle/>
                    <a:p>
                      <a:pPr marL="457200" algn="ctr">
                        <a:lnSpc>
                          <a:spcPct val="107000"/>
                        </a:lnSpc>
                        <a:spcAft>
                          <a:spcPts val="0"/>
                        </a:spcAft>
                      </a:pPr>
                      <a:r>
                        <a:rPr lang="en-GB" sz="2500" dirty="0">
                          <a:effectLst/>
                        </a:rPr>
                        <a:t>Use Case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500" dirty="0" smtClean="0">
                          <a:effectLst/>
                        </a:rPr>
                        <a:t>Edit Application</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797583"/>
                  </a:ext>
                </a:extLst>
              </a:tr>
              <a:tr h="806824">
                <a:tc>
                  <a:txBody>
                    <a:bodyPr/>
                    <a:lstStyle/>
                    <a:p>
                      <a:pPr marL="457200" algn="just">
                        <a:lnSpc>
                          <a:spcPct val="107000"/>
                        </a:lnSpc>
                        <a:spcAft>
                          <a:spcPts val="0"/>
                        </a:spcAft>
                      </a:pPr>
                      <a:r>
                        <a:rPr lang="en-GB" sz="2500" dirty="0">
                          <a:effectLst/>
                        </a:rPr>
                        <a:t>Goal in Context</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500" dirty="0">
                          <a:effectLst/>
                        </a:rPr>
                        <a:t>Allow </a:t>
                      </a:r>
                      <a:r>
                        <a:rPr lang="en-GB" sz="2500" dirty="0" err="1">
                          <a:effectLst/>
                        </a:rPr>
                        <a:t>HousingOfficer</a:t>
                      </a:r>
                      <a:r>
                        <a:rPr lang="en-GB" sz="2500" dirty="0">
                          <a:effectLst/>
                        </a:rPr>
                        <a:t> </a:t>
                      </a:r>
                      <a:r>
                        <a:rPr lang="en-GB" sz="2500" dirty="0" smtClean="0">
                          <a:effectLst/>
                        </a:rPr>
                        <a:t>to edit detail</a:t>
                      </a:r>
                      <a:r>
                        <a:rPr lang="en-GB" sz="2500" baseline="0" dirty="0" smtClean="0">
                          <a:effectLst/>
                        </a:rPr>
                        <a:t> of an application</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646294"/>
                  </a:ext>
                </a:extLst>
              </a:tr>
              <a:tr h="806824">
                <a:tc>
                  <a:txBody>
                    <a:bodyPr/>
                    <a:lstStyle/>
                    <a:p>
                      <a:pPr marL="457200" algn="just">
                        <a:lnSpc>
                          <a:spcPct val="107000"/>
                        </a:lnSpc>
                        <a:spcAft>
                          <a:spcPts val="0"/>
                        </a:spcAft>
                      </a:pPr>
                      <a:r>
                        <a:rPr lang="en-GB" sz="2500" dirty="0">
                          <a:effectLst/>
                        </a:rPr>
                        <a:t>Primary Actor </a:t>
                      </a:r>
                      <a:endParaRPr lang="en-US" sz="2500" dirty="0">
                        <a:effectLst/>
                      </a:endParaRPr>
                    </a:p>
                    <a:p>
                      <a:pPr marL="457200" algn="just">
                        <a:lnSpc>
                          <a:spcPct val="107000"/>
                        </a:lnSpc>
                        <a:spcAft>
                          <a:spcPts val="0"/>
                        </a:spcAft>
                      </a:pPr>
                      <a:r>
                        <a:rPr lang="en-GB" sz="2500" dirty="0">
                          <a:effectLst/>
                        </a:rPr>
                        <a:t>Secondary Actor</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500" dirty="0" err="1" smtClean="0">
                          <a:effectLst/>
                        </a:rPr>
                        <a:t>HousingOfficer</a:t>
                      </a:r>
                      <a:endParaRPr lang="en-GB" sz="2500" dirty="0" smtClean="0">
                        <a:effectLst/>
                      </a:endParaRPr>
                    </a:p>
                    <a:p>
                      <a:pPr marL="457200" algn="just">
                        <a:lnSpc>
                          <a:spcPct val="107000"/>
                        </a:lnSpc>
                        <a:spcAft>
                          <a:spcPts val="0"/>
                        </a:spcAft>
                      </a:pPr>
                      <a:r>
                        <a:rPr lang="en-GB" sz="25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231120"/>
                  </a:ext>
                </a:extLst>
              </a:tr>
              <a:tr h="403412">
                <a:tc gridSpan="2">
                  <a:txBody>
                    <a:bodyPr/>
                    <a:lstStyle/>
                    <a:p>
                      <a:pPr marL="457200" algn="ctr">
                        <a:lnSpc>
                          <a:spcPct val="107000"/>
                        </a:lnSpc>
                        <a:spcAft>
                          <a:spcPts val="0"/>
                        </a:spcAft>
                      </a:pPr>
                      <a:r>
                        <a:rPr lang="en-GB" sz="2500" dirty="0">
                          <a:effectLst/>
                        </a:rPr>
                        <a:t>Typical Course of Events</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3237504"/>
                  </a:ext>
                </a:extLst>
              </a:tr>
              <a:tr h="403412">
                <a:tc>
                  <a:txBody>
                    <a:bodyPr/>
                    <a:lstStyle/>
                    <a:p>
                      <a:pPr marL="457200" algn="ctr">
                        <a:lnSpc>
                          <a:spcPct val="107000"/>
                        </a:lnSpc>
                        <a:spcAft>
                          <a:spcPts val="0"/>
                        </a:spcAft>
                      </a:pPr>
                      <a:r>
                        <a:rPr lang="en-GB" sz="2500">
                          <a:effectLst/>
                        </a:rPr>
                        <a:t>Actor Actions</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500" dirty="0">
                          <a:effectLst/>
                        </a:rPr>
                        <a:t>System Response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04803"/>
                  </a:ext>
                </a:extLst>
              </a:tr>
              <a:tr h="1210235">
                <a:tc>
                  <a:txBody>
                    <a:bodyPr/>
                    <a:lstStyle/>
                    <a:p>
                      <a:pPr marL="342900" lvl="0" indent="-342900" algn="l">
                        <a:lnSpc>
                          <a:spcPct val="107000"/>
                        </a:lnSpc>
                        <a:spcAft>
                          <a:spcPts val="0"/>
                        </a:spcAft>
                        <a:buSzPts val="1200"/>
                        <a:buFont typeface="+mj-lt"/>
                        <a:buAutoNum type="arabicPeriod"/>
                      </a:pPr>
                      <a:r>
                        <a:rPr lang="en-GB" sz="2500" dirty="0" err="1" smtClean="0">
                          <a:effectLst/>
                          <a:latin typeface="+mn-lt"/>
                          <a:ea typeface="+mn-ea"/>
                          <a:cs typeface="+mn-cs"/>
                        </a:rPr>
                        <a:t>HousingOfficer</a:t>
                      </a:r>
                      <a:r>
                        <a:rPr lang="en-GB" sz="2500" dirty="0" smtClean="0">
                          <a:effectLst/>
                          <a:latin typeface="+mn-lt"/>
                          <a:ea typeface="+mn-ea"/>
                          <a:cs typeface="+mn-cs"/>
                        </a:rPr>
                        <a:t> find</a:t>
                      </a:r>
                      <a:r>
                        <a:rPr lang="en-GB" sz="2500" baseline="0" dirty="0" smtClean="0">
                          <a:effectLst/>
                          <a:latin typeface="+mn-lt"/>
                          <a:ea typeface="+mn-ea"/>
                          <a:cs typeface="+mn-cs"/>
                        </a:rPr>
                        <a:t> the desired Application to be selected, and clicking edit</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SzPts val="1200"/>
                        <a:buFont typeface="+mj-lt"/>
                        <a:buNone/>
                      </a:pPr>
                      <a:r>
                        <a:rPr lang="en-GB" sz="2500" dirty="0" smtClean="0">
                          <a:effectLst/>
                        </a:rPr>
                        <a:t>2. System display the</a:t>
                      </a:r>
                      <a:r>
                        <a:rPr lang="en-GB" sz="2500" baseline="0" dirty="0" smtClean="0">
                          <a:effectLst/>
                        </a:rPr>
                        <a:t> form of the application to be edited</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41356"/>
                  </a:ext>
                </a:extLst>
              </a:tr>
              <a:tr h="806824">
                <a:tc>
                  <a:txBody>
                    <a:bodyPr/>
                    <a:lstStyle/>
                    <a:p>
                      <a:pPr marL="0" indent="0" algn="just">
                        <a:lnSpc>
                          <a:spcPct val="107000"/>
                        </a:lnSpc>
                        <a:spcAft>
                          <a:spcPts val="0"/>
                        </a:spcAft>
                      </a:pPr>
                      <a:r>
                        <a:rPr lang="en-GB" sz="2500" baseline="0" dirty="0" smtClean="0">
                          <a:effectLst/>
                          <a:latin typeface="+mn-lt"/>
                          <a:ea typeface="+mn-ea"/>
                          <a:cs typeface="+mn-cs"/>
                        </a:rPr>
                        <a:t>3. Housing Officer edit the detail of the application, and click Ok</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SzPts val="1200"/>
                        <a:buFont typeface="+mj-lt"/>
                        <a:buNone/>
                      </a:pPr>
                      <a:r>
                        <a:rPr lang="en-GB" sz="2500" dirty="0" smtClean="0">
                          <a:effectLst/>
                        </a:rPr>
                        <a:t>4. System  save</a:t>
                      </a:r>
                      <a:r>
                        <a:rPr lang="en-GB" sz="2500" baseline="0" dirty="0" smtClean="0">
                          <a:effectLst/>
                        </a:rPr>
                        <a:t> the changes to database, and redirect </a:t>
                      </a:r>
                      <a:r>
                        <a:rPr lang="en-GB" sz="2500" baseline="0" dirty="0" err="1" smtClean="0">
                          <a:effectLst/>
                        </a:rPr>
                        <a:t>HousingOfficer</a:t>
                      </a:r>
                      <a:r>
                        <a:rPr lang="en-GB" sz="2500" baseline="0" dirty="0" smtClean="0">
                          <a:effectLst/>
                        </a:rPr>
                        <a:t> to View Application Page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006768"/>
                  </a:ext>
                </a:extLst>
              </a:tr>
              <a:tr h="403412">
                <a:tc gridSpan="2">
                  <a:txBody>
                    <a:bodyPr/>
                    <a:lstStyle/>
                    <a:p>
                      <a:pPr marL="457200" algn="ctr">
                        <a:lnSpc>
                          <a:spcPct val="107000"/>
                        </a:lnSpc>
                        <a:spcAft>
                          <a:spcPts val="0"/>
                        </a:spcAft>
                      </a:pPr>
                      <a:r>
                        <a:rPr lang="en-GB" sz="2500">
                          <a:effectLst/>
                        </a:rPr>
                        <a:t>Alternative Course</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17038352"/>
                  </a:ext>
                </a:extLst>
              </a:tr>
              <a:tr h="1613647">
                <a:tc gridSpan="2">
                  <a:txBody>
                    <a:bodyPr/>
                    <a:lstStyle/>
                    <a:p>
                      <a:pPr marL="457200" algn="just">
                        <a:lnSpc>
                          <a:spcPct val="107000"/>
                        </a:lnSpc>
                        <a:spcAft>
                          <a:spcPts val="0"/>
                        </a:spcAft>
                      </a:pPr>
                      <a:r>
                        <a:rPr lang="en-GB" sz="2500" dirty="0">
                          <a:effectLst/>
                        </a:rPr>
                        <a:t>If the </a:t>
                      </a:r>
                      <a:r>
                        <a:rPr lang="en-GB" sz="2500" dirty="0" err="1">
                          <a:effectLst/>
                        </a:rPr>
                        <a:t>HousingOfficer</a:t>
                      </a:r>
                      <a:r>
                        <a:rPr lang="en-GB" sz="2500" dirty="0">
                          <a:effectLst/>
                        </a:rPr>
                        <a:t> </a:t>
                      </a:r>
                      <a:r>
                        <a:rPr lang="en-GB" sz="2500" dirty="0" smtClean="0">
                          <a:effectLst/>
                        </a:rPr>
                        <a:t>inputs an incorrect</a:t>
                      </a:r>
                      <a:r>
                        <a:rPr lang="en-GB" sz="2500" baseline="0" dirty="0" smtClean="0">
                          <a:effectLst/>
                        </a:rPr>
                        <a:t> data format of a specific detail,  </a:t>
                      </a:r>
                      <a:r>
                        <a:rPr lang="en-GB" sz="2500" dirty="0" smtClean="0">
                          <a:effectLst/>
                        </a:rPr>
                        <a:t>the </a:t>
                      </a:r>
                      <a:r>
                        <a:rPr lang="en-GB" sz="2500" dirty="0">
                          <a:effectLst/>
                        </a:rPr>
                        <a:t>system will display </a:t>
                      </a:r>
                      <a:r>
                        <a:rPr lang="en-GB" sz="2500" dirty="0" smtClean="0">
                          <a:effectLst/>
                        </a:rPr>
                        <a:t>notification, and ask to re-input the data</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9759145"/>
                  </a:ext>
                </a:extLst>
              </a:tr>
            </a:tbl>
          </a:graphicData>
        </a:graphic>
      </p:graphicFrame>
    </p:spTree>
    <p:extLst>
      <p:ext uri="{BB962C8B-B14F-4D97-AF65-F5344CB8AC3E}">
        <p14:creationId xmlns:p14="http://schemas.microsoft.com/office/powerpoint/2010/main" val="1947523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29" y="127879"/>
            <a:ext cx="9615947" cy="6641335"/>
          </a:xfrm>
          <a:prstGeom prst="rect">
            <a:avLst/>
          </a:prstGeom>
        </p:spPr>
      </p:pic>
    </p:spTree>
    <p:extLst>
      <p:ext uri="{BB962C8B-B14F-4D97-AF65-F5344CB8AC3E}">
        <p14:creationId xmlns:p14="http://schemas.microsoft.com/office/powerpoint/2010/main" val="3396318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308" y="0"/>
            <a:ext cx="5369384" cy="6858000"/>
          </a:xfrm>
          <a:prstGeom prst="rect">
            <a:avLst/>
          </a:prstGeom>
        </p:spPr>
      </p:pic>
    </p:spTree>
    <p:extLst>
      <p:ext uri="{BB962C8B-B14F-4D97-AF65-F5344CB8AC3E}">
        <p14:creationId xmlns:p14="http://schemas.microsoft.com/office/powerpoint/2010/main" val="1318233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7778" b="4929"/>
          <a:stretch/>
        </p:blipFill>
        <p:spPr>
          <a:xfrm>
            <a:off x="0" y="0"/>
            <a:ext cx="12192000" cy="6858000"/>
          </a:xfrm>
          <a:prstGeom prst="rect">
            <a:avLst/>
          </a:prstGeom>
        </p:spPr>
      </p:pic>
    </p:spTree>
    <p:extLst>
      <p:ext uri="{BB962C8B-B14F-4D97-AF65-F5344CB8AC3E}">
        <p14:creationId xmlns:p14="http://schemas.microsoft.com/office/powerpoint/2010/main" val="3583177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756" r="-5077"/>
          <a:stretch/>
        </p:blipFill>
        <p:spPr>
          <a:xfrm>
            <a:off x="0" y="0"/>
            <a:ext cx="13119506" cy="6858000"/>
          </a:xfrm>
          <a:prstGeom prst="rect">
            <a:avLst/>
          </a:prstGeom>
        </p:spPr>
      </p:pic>
    </p:spTree>
    <p:extLst>
      <p:ext uri="{BB962C8B-B14F-4D97-AF65-F5344CB8AC3E}">
        <p14:creationId xmlns:p14="http://schemas.microsoft.com/office/powerpoint/2010/main" val="3377819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b="1" dirty="0" err="1"/>
              <a:t>HousingOfficer</a:t>
            </a:r>
            <a:r>
              <a:rPr lang="en-US" b="1" dirty="0"/>
              <a:t> </a:t>
            </a:r>
            <a:r>
              <a:rPr lang="en-US" b="1" dirty="0" smtClean="0"/>
              <a:t>requirement</a:t>
            </a:r>
            <a:endParaRPr lang="en-US" dirty="0" smtClean="0"/>
          </a:p>
          <a:p>
            <a:pPr lvl="0"/>
            <a:r>
              <a:rPr lang="en-US" dirty="0" err="1" smtClean="0"/>
              <a:t>HousingOfficer</a:t>
            </a:r>
            <a:r>
              <a:rPr lang="en-US" dirty="0" smtClean="0"/>
              <a:t> has login menu that can be filled with user ID and password to go directly to </a:t>
            </a:r>
            <a:r>
              <a:rPr lang="en-US" dirty="0" err="1" smtClean="0"/>
              <a:t>HousingOfficer</a:t>
            </a:r>
            <a:r>
              <a:rPr lang="en-US" dirty="0" smtClean="0"/>
              <a:t> homepage.</a:t>
            </a:r>
          </a:p>
          <a:p>
            <a:pPr lvl="0"/>
            <a:r>
              <a:rPr lang="en-US" dirty="0" err="1" smtClean="0"/>
              <a:t>HousingOfficer</a:t>
            </a:r>
            <a:r>
              <a:rPr lang="en-US" dirty="0" smtClean="0"/>
              <a:t> </a:t>
            </a:r>
            <a:r>
              <a:rPr lang="en-US" dirty="0"/>
              <a:t>can change the password if </a:t>
            </a:r>
            <a:r>
              <a:rPr lang="en-US" dirty="0" err="1"/>
              <a:t>HousingOfficer</a:t>
            </a:r>
            <a:r>
              <a:rPr lang="en-US" dirty="0"/>
              <a:t> forget their password.</a:t>
            </a:r>
          </a:p>
          <a:p>
            <a:pPr lvl="0"/>
            <a:r>
              <a:rPr lang="en-US" dirty="0" err="1"/>
              <a:t>HousingOfficer</a:t>
            </a:r>
            <a:r>
              <a:rPr lang="en-US" dirty="0"/>
              <a:t> must have “edit menu” which is can edit residence detail.</a:t>
            </a:r>
          </a:p>
          <a:p>
            <a:pPr lvl="0"/>
            <a:r>
              <a:rPr lang="en-US" dirty="0" err="1"/>
              <a:t>HousingOfficer</a:t>
            </a:r>
            <a:r>
              <a:rPr lang="en-US" dirty="0"/>
              <a:t> must have “add menu” which is can set up new residence.</a:t>
            </a:r>
          </a:p>
          <a:p>
            <a:pPr lvl="0"/>
            <a:r>
              <a:rPr lang="en-US" dirty="0" err="1"/>
              <a:t>HousingOfficer</a:t>
            </a:r>
            <a:r>
              <a:rPr lang="en-US" dirty="0"/>
              <a:t> must have “delete menu” which is can delete applicant and residence detail.</a:t>
            </a:r>
          </a:p>
          <a:p>
            <a:pPr lvl="0"/>
            <a:r>
              <a:rPr lang="en-US" dirty="0" err="1"/>
              <a:t>HousingOfficer</a:t>
            </a:r>
            <a:r>
              <a:rPr lang="en-US" dirty="0"/>
              <a:t> must have “view menu” which is can view applications and residence details.</a:t>
            </a:r>
          </a:p>
          <a:p>
            <a:pPr lvl="0"/>
            <a:r>
              <a:rPr lang="en-US" dirty="0"/>
              <a:t>Payment menu to display payment details for applicant, which is designed by </a:t>
            </a:r>
            <a:r>
              <a:rPr lang="en-US" dirty="0" err="1"/>
              <a:t>HousingOfficer</a:t>
            </a:r>
            <a:r>
              <a:rPr lang="en-US" dirty="0"/>
              <a:t>.</a:t>
            </a:r>
          </a:p>
          <a:p>
            <a:pPr lvl="0"/>
            <a:r>
              <a:rPr lang="en-US" dirty="0"/>
              <a:t>Logout Menu to exit from the application.</a:t>
            </a:r>
          </a:p>
        </p:txBody>
      </p:sp>
    </p:spTree>
    <p:extLst>
      <p:ext uri="{BB962C8B-B14F-4D97-AF65-F5344CB8AC3E}">
        <p14:creationId xmlns:p14="http://schemas.microsoft.com/office/powerpoint/2010/main" val="36711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sz="2000" b="1" dirty="0"/>
              <a:t>Applicant </a:t>
            </a:r>
            <a:r>
              <a:rPr lang="en-US" sz="2000" b="1" dirty="0" smtClean="0"/>
              <a:t>Requirement</a:t>
            </a:r>
            <a:endParaRPr lang="en-US" sz="2000" dirty="0"/>
          </a:p>
          <a:p>
            <a:pPr lvl="0"/>
            <a:r>
              <a:rPr lang="en-US" sz="2000" dirty="0"/>
              <a:t>Applicant will register where the form has been given.</a:t>
            </a:r>
          </a:p>
          <a:p>
            <a:pPr lvl="0"/>
            <a:r>
              <a:rPr lang="en-US" sz="2000" dirty="0"/>
              <a:t>Applicant has login menu that can be filled with user ID and password so that the applicant can access the system without confusion, and will be directed to the home page.</a:t>
            </a:r>
          </a:p>
          <a:p>
            <a:pPr lvl="0"/>
            <a:r>
              <a:rPr lang="en-US" sz="2000" dirty="0"/>
              <a:t>Applicant can change the password if applicant forget their password.</a:t>
            </a:r>
          </a:p>
          <a:p>
            <a:pPr lvl="0"/>
            <a:r>
              <a:rPr lang="en-US" sz="2000" dirty="0"/>
              <a:t>The system has a menu with buttons or icons that applicants can choose from view application, view residences, wish list, submit applications and payment.</a:t>
            </a:r>
          </a:p>
          <a:p>
            <a:pPr lvl="0"/>
            <a:r>
              <a:rPr lang="en-US" sz="2000" dirty="0"/>
              <a:t>Logout Menu to exit from the application.</a:t>
            </a:r>
          </a:p>
        </p:txBody>
      </p:sp>
    </p:spTree>
    <p:extLst>
      <p:ext uri="{BB962C8B-B14F-4D97-AF65-F5344CB8AC3E}">
        <p14:creationId xmlns:p14="http://schemas.microsoft.com/office/powerpoint/2010/main" val="852284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NON-FUNCTIONAL REQUIREMENT</a:t>
            </a:r>
            <a:endParaRPr lang="en-US" dirty="0"/>
          </a:p>
        </p:txBody>
      </p:sp>
      <p:graphicFrame>
        <p:nvGraphicFramePr>
          <p:cNvPr id="4" name="Table 3"/>
          <p:cNvGraphicFramePr>
            <a:graphicFrameLocks noGrp="1"/>
          </p:cNvGraphicFramePr>
          <p:nvPr>
            <p:extLst/>
          </p:nvPr>
        </p:nvGraphicFramePr>
        <p:xfrm>
          <a:off x="1971040" y="1950186"/>
          <a:ext cx="8128000" cy="4028440"/>
        </p:xfrm>
        <a:graphic>
          <a:graphicData uri="http://schemas.openxmlformats.org/drawingml/2006/table">
            <a:tbl>
              <a:tblPr firstRow="1" bandRow="1">
                <a:tableStyleId>{5C22544A-7EE6-4342-B048-85BDC9FD1C3A}</a:tableStyleId>
              </a:tblPr>
              <a:tblGrid>
                <a:gridCol w="2247392">
                  <a:extLst>
                    <a:ext uri="{9D8B030D-6E8A-4147-A177-3AD203B41FA5}">
                      <a16:colId xmlns:a16="http://schemas.microsoft.com/office/drawing/2014/main" val="1867946181"/>
                    </a:ext>
                  </a:extLst>
                </a:gridCol>
                <a:gridCol w="5880608">
                  <a:extLst>
                    <a:ext uri="{9D8B030D-6E8A-4147-A177-3AD203B41FA5}">
                      <a16:colId xmlns:a16="http://schemas.microsoft.com/office/drawing/2014/main" val="1094547991"/>
                    </a:ext>
                  </a:extLst>
                </a:gridCol>
              </a:tblGrid>
              <a:tr h="370840">
                <a:tc>
                  <a:txBody>
                    <a:bodyPr/>
                    <a:lstStyle/>
                    <a:p>
                      <a:pPr algn="ctr"/>
                      <a:r>
                        <a:rPr lang="en-US" dirty="0" smtClean="0"/>
                        <a:t>Requirement</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3527738759"/>
                  </a:ext>
                </a:extLst>
              </a:tr>
              <a:tr h="370840">
                <a:tc>
                  <a:txBody>
                    <a:bodyPr/>
                    <a:lstStyle/>
                    <a:p>
                      <a:pPr algn="ctr"/>
                      <a:r>
                        <a:rPr lang="en-US" b="1" dirty="0" smtClean="0"/>
                        <a:t>Security requirement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Using login system for authorization to prevent unauthorized access of certain parties.</a:t>
                      </a:r>
                    </a:p>
                    <a:p>
                      <a:endParaRPr lang="en-US" dirty="0"/>
                    </a:p>
                  </a:txBody>
                  <a:tcPr/>
                </a:tc>
                <a:extLst>
                  <a:ext uri="{0D108BD9-81ED-4DB2-BD59-A6C34878D82A}">
                    <a16:rowId xmlns:a16="http://schemas.microsoft.com/office/drawing/2014/main" val="330777557"/>
                  </a:ext>
                </a:extLst>
              </a:tr>
              <a:tr h="370840">
                <a:tc>
                  <a:txBody>
                    <a:bodyPr/>
                    <a:lstStyle/>
                    <a:p>
                      <a:pPr algn="ctr"/>
                      <a:r>
                        <a:rPr lang="en-US" b="1" dirty="0" smtClean="0"/>
                        <a:t>Usability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system should be easy to access for Housing Officer and Applicant.</a:t>
                      </a:r>
                    </a:p>
                    <a:p>
                      <a:endParaRPr lang="en-US" dirty="0"/>
                    </a:p>
                  </a:txBody>
                  <a:tcPr/>
                </a:tc>
                <a:extLst>
                  <a:ext uri="{0D108BD9-81ED-4DB2-BD59-A6C34878D82A}">
                    <a16:rowId xmlns:a16="http://schemas.microsoft.com/office/drawing/2014/main" val="2556879264"/>
                  </a:ext>
                </a:extLst>
              </a:tr>
              <a:tr h="370840">
                <a:tc>
                  <a:txBody>
                    <a:bodyPr/>
                    <a:lstStyle/>
                    <a:p>
                      <a:pPr algn="ctr"/>
                      <a:r>
                        <a:rPr lang="en-US" b="1" dirty="0" smtClean="0"/>
                        <a:t>Integrity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inside the system will be keep as it is untampered and unharmed.</a:t>
                      </a:r>
                    </a:p>
                    <a:p>
                      <a:endParaRPr lang="en-US" dirty="0"/>
                    </a:p>
                  </a:txBody>
                  <a:tcPr/>
                </a:tc>
                <a:extLst>
                  <a:ext uri="{0D108BD9-81ED-4DB2-BD59-A6C34878D82A}">
                    <a16:rowId xmlns:a16="http://schemas.microsoft.com/office/drawing/2014/main" val="3155719047"/>
                  </a:ext>
                </a:extLst>
              </a:tr>
              <a:tr h="370840">
                <a:tc>
                  <a:txBody>
                    <a:bodyPr/>
                    <a:lstStyle/>
                    <a:p>
                      <a:pPr algn="ctr"/>
                      <a:r>
                        <a:rPr lang="en-US" b="1" dirty="0" smtClean="0"/>
                        <a:t>Modifiability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can only be change by authorized user (</a:t>
                      </a:r>
                      <a:r>
                        <a:rPr lang="en-US" dirty="0" err="1" smtClean="0"/>
                        <a:t>HousingOfficer</a:t>
                      </a:r>
                      <a:r>
                        <a:rPr lang="en-US" dirty="0" smtClean="0"/>
                        <a:t>).</a:t>
                      </a:r>
                    </a:p>
                    <a:p>
                      <a:endParaRPr lang="en-US" dirty="0"/>
                    </a:p>
                  </a:txBody>
                  <a:tcPr/>
                </a:tc>
                <a:extLst>
                  <a:ext uri="{0D108BD9-81ED-4DB2-BD59-A6C34878D82A}">
                    <a16:rowId xmlns:a16="http://schemas.microsoft.com/office/drawing/2014/main" val="1086197283"/>
                  </a:ext>
                </a:extLst>
              </a:tr>
            </a:tbl>
          </a:graphicData>
        </a:graphic>
      </p:graphicFrame>
    </p:spTree>
    <p:extLst>
      <p:ext uri="{BB962C8B-B14F-4D97-AF65-F5344CB8AC3E}">
        <p14:creationId xmlns:p14="http://schemas.microsoft.com/office/powerpoint/2010/main" val="3142501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pic>
        <p:nvPicPr>
          <p:cNvPr id="7" name="Picture 6"/>
          <p:cNvPicPr>
            <a:picLocks noChangeAspect="1"/>
          </p:cNvPicPr>
          <p:nvPr/>
        </p:nvPicPr>
        <p:blipFill rotWithShape="1">
          <a:blip r:embed="rId2"/>
          <a:srcRect b="5555"/>
          <a:stretch/>
        </p:blipFill>
        <p:spPr>
          <a:xfrm>
            <a:off x="381000" y="1225296"/>
            <a:ext cx="11475720" cy="5236464"/>
          </a:xfrm>
          <a:prstGeom prst="rect">
            <a:avLst/>
          </a:prstGeom>
        </p:spPr>
      </p:pic>
    </p:spTree>
    <p:extLst>
      <p:ext uri="{BB962C8B-B14F-4D97-AF65-F5344CB8AC3E}">
        <p14:creationId xmlns:p14="http://schemas.microsoft.com/office/powerpoint/2010/main" val="2002362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700"/>
          <a:stretch/>
        </p:blipFill>
        <p:spPr>
          <a:xfrm>
            <a:off x="365760" y="1225296"/>
            <a:ext cx="11470640" cy="5216145"/>
          </a:xfrm>
          <a:prstGeom prst="rect">
            <a:avLst/>
          </a:prstGeom>
        </p:spPr>
      </p:pic>
      <p:sp>
        <p:nvSpPr>
          <p:cNvPr id="5"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spTree>
    <p:extLst>
      <p:ext uri="{BB962C8B-B14F-4D97-AF65-F5344CB8AC3E}">
        <p14:creationId xmlns:p14="http://schemas.microsoft.com/office/powerpoint/2010/main" val="3595308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fontScale="90000"/>
          </a:bodyPr>
          <a:lstStyle/>
          <a:p>
            <a:r>
              <a:rPr lang="en-US" sz="4000" dirty="0" smtClean="0"/>
              <a:t>Baseline Gantt Chart</a:t>
            </a:r>
            <a:endParaRPr lang="en-US" sz="4000" dirty="0"/>
          </a:p>
        </p:txBody>
      </p:sp>
      <p:pic>
        <p:nvPicPr>
          <p:cNvPr id="6" name="Picture 5"/>
          <p:cNvPicPr>
            <a:picLocks noChangeAspect="1"/>
          </p:cNvPicPr>
          <p:nvPr/>
        </p:nvPicPr>
        <p:blipFill rotWithShape="1">
          <a:blip r:embed="rId2"/>
          <a:srcRect l="83" t="4148" r="-83" b="5111"/>
          <a:stretch/>
        </p:blipFill>
        <p:spPr>
          <a:xfrm>
            <a:off x="342392" y="1235456"/>
            <a:ext cx="11529568" cy="5211063"/>
          </a:xfrm>
          <a:prstGeom prst="rect">
            <a:avLst/>
          </a:prstGeom>
        </p:spPr>
      </p:pic>
    </p:spTree>
    <p:extLst>
      <p:ext uri="{BB962C8B-B14F-4D97-AF65-F5344CB8AC3E}">
        <p14:creationId xmlns:p14="http://schemas.microsoft.com/office/powerpoint/2010/main" val="3808483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76" y="2901162"/>
            <a:ext cx="10058400" cy="1371600"/>
          </a:xfrm>
        </p:spPr>
        <p:txBody>
          <a:bodyPr>
            <a:normAutofit/>
          </a:bodyPr>
          <a:lstStyle/>
          <a:p>
            <a:pPr algn="ctr"/>
            <a:r>
              <a:rPr lang="en-US" sz="8000" dirty="0" smtClean="0"/>
              <a:t>USE CASE</a:t>
            </a:r>
            <a:endParaRPr lang="en-US" sz="8000" dirty="0"/>
          </a:p>
        </p:txBody>
      </p:sp>
    </p:spTree>
    <p:extLst>
      <p:ext uri="{BB962C8B-B14F-4D97-AF65-F5344CB8AC3E}">
        <p14:creationId xmlns:p14="http://schemas.microsoft.com/office/powerpoint/2010/main" val="307318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otalTime>1</TotalTime>
  <Words>1419</Words>
  <Application>Microsoft Office PowerPoint</Application>
  <PresentationFormat>Widescreen</PresentationFormat>
  <Paragraphs>275</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Century Gothic</vt:lpstr>
      <vt:lpstr>Times New Roman</vt:lpstr>
      <vt:lpstr>Office Theme</vt:lpstr>
      <vt:lpstr>Savon</vt:lpstr>
      <vt:lpstr>Bit 302 software engineering</vt:lpstr>
      <vt:lpstr>Introduction</vt:lpstr>
      <vt:lpstr>FUNCTIONAL REQUIREMENT</vt:lpstr>
      <vt:lpstr>FUNCTIONAL REQUIREMENT</vt:lpstr>
      <vt:lpstr>NON-FUNCTIONAL REQUIREMENT</vt:lpstr>
      <vt:lpstr>Gantt Chart</vt:lpstr>
      <vt:lpstr>Gantt Chart</vt:lpstr>
      <vt:lpstr>Baseline Gantt Chart</vt:lpstr>
      <vt:lpstr>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Rivaldo Bagus Soepardhy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302 software engineering</dc:title>
  <dc:creator>Rivaldo Bagus Soepardhy</dc:creator>
  <cp:lastModifiedBy>Rivaldo Bagus Soepardhy</cp:lastModifiedBy>
  <cp:revision>1</cp:revision>
  <dcterms:created xsi:type="dcterms:W3CDTF">2020-04-04T19:01:10Z</dcterms:created>
  <dcterms:modified xsi:type="dcterms:W3CDTF">2020-04-04T19:02:37Z</dcterms:modified>
</cp:coreProperties>
</file>