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68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1C1CFA-A6AE-4BE3-9D75-5EC50F13C283}"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570068-60CD-455A-8265-746DE398DBF3}" type="slidenum">
              <a:rPr lang="en-US" smtClean="0"/>
              <a:t>‹#›</a:t>
            </a:fld>
            <a:endParaRPr lang="en-US"/>
          </a:p>
        </p:txBody>
      </p:sp>
    </p:spTree>
    <p:extLst>
      <p:ext uri="{BB962C8B-B14F-4D97-AF65-F5344CB8AC3E}">
        <p14:creationId xmlns:p14="http://schemas.microsoft.com/office/powerpoint/2010/main" val="2413660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1C1CFA-A6AE-4BE3-9D75-5EC50F13C283}"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570068-60CD-455A-8265-746DE398DBF3}" type="slidenum">
              <a:rPr lang="en-US" smtClean="0"/>
              <a:t>‹#›</a:t>
            </a:fld>
            <a:endParaRPr lang="en-US"/>
          </a:p>
        </p:txBody>
      </p:sp>
    </p:spTree>
    <p:extLst>
      <p:ext uri="{BB962C8B-B14F-4D97-AF65-F5344CB8AC3E}">
        <p14:creationId xmlns:p14="http://schemas.microsoft.com/office/powerpoint/2010/main" val="182739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1C1CFA-A6AE-4BE3-9D75-5EC50F13C283}"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570068-60CD-455A-8265-746DE398DBF3}" type="slidenum">
              <a:rPr lang="en-US" smtClean="0"/>
              <a:t>‹#›</a:t>
            </a:fld>
            <a:endParaRPr lang="en-US"/>
          </a:p>
        </p:txBody>
      </p:sp>
    </p:spTree>
    <p:extLst>
      <p:ext uri="{BB962C8B-B14F-4D97-AF65-F5344CB8AC3E}">
        <p14:creationId xmlns:p14="http://schemas.microsoft.com/office/powerpoint/2010/main" val="288089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B1DDFF"/>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3" name="Rectangle 22"/>
          <p:cNvSpPr/>
          <p:nvPr/>
        </p:nvSpPr>
        <p:spPr>
          <a:xfrm>
            <a:off x="0" y="0"/>
            <a:ext cx="12192000" cy="6858000"/>
          </a:xfrm>
          <a:prstGeom prst="rect">
            <a:avLst/>
          </a:prstGeom>
          <a:blipFill dpi="0" rotWithShape="1">
            <a:blip r:embed="rId2">
              <a:alphaModFix amt="12000"/>
              <a:duotone>
                <a:schemeClr val="accent1">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10" name="Rectangle 9"/>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bg1"/>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bg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2AED8E5B-0D98-4FE1-9B26-D1041E3A89F9}" type="datetimeFigureOut">
              <a:rPr lang="en-US" dirty="0"/>
              <a:t>4/22/2020</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bg2"/>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bg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746795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3C2DCB-466C-4061-8D51-D3254DD77FA1}" type="datetimeFigureOut">
              <a:rPr lang="en-US" dirty="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445910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bg2">
                <a:tint val="80000"/>
                <a:shade val="100000"/>
                <a:satMod val="300000"/>
              </a:schemeClr>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blipFill dpi="0" rotWithShape="1">
            <a:blip r:embed="rId2">
              <a:alphaModFix amt="12000"/>
              <a:duotone>
                <a:schemeClr val="accent2">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23" name="Rectangle 22"/>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bg1"/>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bg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8642357F-39F6-401C-9FF8-3072724998F3}" type="datetimeFigureOut">
              <a:rPr lang="en-US" dirty="0"/>
              <a:t>4/22/2020</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bg2"/>
                </a:solidFil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bg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8623779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D5DB09B-D413-414E-B13F-B1984CD8FF65}" type="datetimeFigureOut">
              <a:rPr lang="en-US" dirty="0"/>
              <a:t>4/22/2020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544778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38F992-55E7-4B2D-A6F1-8C9243CBFE1B}" type="datetimeFigureOut">
              <a:rPr lang="en-US" dirty="0"/>
              <a:t>4/22/2020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6525999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0298110-BAA6-4256-A2E5-BB66A47D2616}" type="datetimeFigureOut">
              <a:rPr lang="en-US" dirty="0"/>
              <a:t>4/22/2020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9915246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903892-3343-4E4E-B81B-70A099359AD2}" type="datetimeFigureOut">
              <a:rPr lang="en-US" dirty="0"/>
              <a:t>4/22/2020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8469718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5" name="Date Placeholder 4"/>
          <p:cNvSpPr>
            <a:spLocks noGrp="1"/>
          </p:cNvSpPr>
          <p:nvPr>
            <p:ph type="dt" sz="half" idx="10"/>
          </p:nvPr>
        </p:nvSpPr>
        <p:spPr/>
        <p:txBody>
          <a:bodyPr/>
          <a:lstStyle/>
          <a:p>
            <a:fld id="{00232F85-D33A-46AF-9088-5A7400C1018E}" type="datetimeFigureOut">
              <a:rPr lang="en-US" dirty="0"/>
              <a:t>4/22/2020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4495966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1C1CFA-A6AE-4BE3-9D75-5EC50F13C283}"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570068-60CD-455A-8265-746DE398DBF3}" type="slidenum">
              <a:rPr lang="en-US" smtClean="0"/>
              <a:t>‹#›</a:t>
            </a:fld>
            <a:endParaRPr lang="en-US"/>
          </a:p>
        </p:txBody>
      </p:sp>
    </p:spTree>
    <p:extLst>
      <p:ext uri="{BB962C8B-B14F-4D97-AF65-F5344CB8AC3E}">
        <p14:creationId xmlns:p14="http://schemas.microsoft.com/office/powerpoint/2010/main" val="23693614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Rectangle 9"/>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rgbClr val="969696"/>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effectLst>
                  <a:outerShdw blurRad="12700" dist="3810" dir="2700000" algn="tl" rotWithShape="0">
                    <a:prstClr val="black">
                      <a:alpha val="40000"/>
                    </a:prstClr>
                  </a:outerShdw>
                </a:effectLst>
              </a:defRPr>
            </a:lvl1pPr>
          </a:lstStyle>
          <a:p>
            <a:fld id="{3EB3A624-F501-46A9-B8CA-4949E24E27C8}" type="datetimeFigureOut">
              <a:rPr lang="en-US" dirty="0"/>
              <a:t>4/22/2020</a:t>
            </a:fld>
            <a:endParaRPr lang="en-US" dirty="0"/>
          </a:p>
        </p:txBody>
      </p:sp>
      <p:sp>
        <p:nvSpPr>
          <p:cNvPr id="12" name="Footer Placeholder 11"/>
          <p:cNvSpPr>
            <a:spLocks noGrp="1"/>
          </p:cNvSpPr>
          <p:nvPr>
            <p:ph type="ftr" sz="quarter" idx="11"/>
          </p:nvPr>
        </p:nvSpPr>
        <p:spPr/>
        <p:txBody>
          <a:bodyPr/>
          <a:lstStyle>
            <a:lvl1pPr algn="r">
              <a:defRPr lang="en-US" sz="1000" kern="1200" dirty="0">
                <a:solidFill>
                  <a:schemeClr val="tx1">
                    <a:lumMod val="75000"/>
                    <a:lumOff val="25000"/>
                  </a:schemeClr>
                </a:solidFill>
                <a:effectLst>
                  <a:outerShdw blurRad="12700" dist="3810" dir="2700000" algn="tl" rotWithShape="0">
                    <a:prstClr val="black">
                      <a:alpha val="40000"/>
                    </a:prstClr>
                  </a:outerShdw>
                </a:effectLst>
                <a:latin typeface="+mn-lt"/>
                <a:ea typeface="+mn-ea"/>
                <a:cs typeface="+mn-cs"/>
              </a:defRPr>
            </a:lvl1pPr>
          </a:lstStyle>
          <a:p>
            <a:endParaRPr lang="en-US" dirty="0"/>
          </a:p>
        </p:txBody>
      </p:sp>
      <p:sp>
        <p:nvSpPr>
          <p:cNvPr id="13" name="Slide Number Placeholder 12"/>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192314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4159CD-DA3A-463F-AFEF-A68838A6859B}" type="datetimeFigureOut">
              <a:rPr lang="en-US" dirty="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2762084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12A925-E007-46C2-84AB-35EE10DCAD39}" type="datetimeFigureOut">
              <a:rPr lang="en-US" dirty="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121265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71C1CFA-A6AE-4BE3-9D75-5EC50F13C283}"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570068-60CD-455A-8265-746DE398DBF3}" type="slidenum">
              <a:rPr lang="en-US" smtClean="0"/>
              <a:t>‹#›</a:t>
            </a:fld>
            <a:endParaRPr lang="en-US"/>
          </a:p>
        </p:txBody>
      </p:sp>
    </p:spTree>
    <p:extLst>
      <p:ext uri="{BB962C8B-B14F-4D97-AF65-F5344CB8AC3E}">
        <p14:creationId xmlns:p14="http://schemas.microsoft.com/office/powerpoint/2010/main" val="2375901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1C1CFA-A6AE-4BE3-9D75-5EC50F13C283}"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570068-60CD-455A-8265-746DE398DBF3}" type="slidenum">
              <a:rPr lang="en-US" smtClean="0"/>
              <a:t>‹#›</a:t>
            </a:fld>
            <a:endParaRPr lang="en-US"/>
          </a:p>
        </p:txBody>
      </p:sp>
    </p:spTree>
    <p:extLst>
      <p:ext uri="{BB962C8B-B14F-4D97-AF65-F5344CB8AC3E}">
        <p14:creationId xmlns:p14="http://schemas.microsoft.com/office/powerpoint/2010/main" val="3587693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1C1CFA-A6AE-4BE3-9D75-5EC50F13C283}" type="datetimeFigureOut">
              <a:rPr lang="en-US" smtClean="0"/>
              <a:t>4/22/2020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570068-60CD-455A-8265-746DE398DBF3}" type="slidenum">
              <a:rPr lang="en-US" smtClean="0"/>
              <a:t>‹#›</a:t>
            </a:fld>
            <a:endParaRPr lang="en-US"/>
          </a:p>
        </p:txBody>
      </p:sp>
    </p:spTree>
    <p:extLst>
      <p:ext uri="{BB962C8B-B14F-4D97-AF65-F5344CB8AC3E}">
        <p14:creationId xmlns:p14="http://schemas.microsoft.com/office/powerpoint/2010/main" val="2533056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1C1CFA-A6AE-4BE3-9D75-5EC50F13C283}" type="datetimeFigureOut">
              <a:rPr lang="en-US" smtClean="0"/>
              <a:t>4/22/2020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570068-60CD-455A-8265-746DE398DBF3}" type="slidenum">
              <a:rPr lang="en-US" smtClean="0"/>
              <a:t>‹#›</a:t>
            </a:fld>
            <a:endParaRPr lang="en-US"/>
          </a:p>
        </p:txBody>
      </p:sp>
    </p:spTree>
    <p:extLst>
      <p:ext uri="{BB962C8B-B14F-4D97-AF65-F5344CB8AC3E}">
        <p14:creationId xmlns:p14="http://schemas.microsoft.com/office/powerpoint/2010/main" val="3996603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1C1CFA-A6AE-4BE3-9D75-5EC50F13C283}" type="datetimeFigureOut">
              <a:rPr lang="en-US" smtClean="0"/>
              <a:t>4/22/2020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570068-60CD-455A-8265-746DE398DBF3}" type="slidenum">
              <a:rPr lang="en-US" smtClean="0"/>
              <a:t>‹#›</a:t>
            </a:fld>
            <a:endParaRPr lang="en-US"/>
          </a:p>
        </p:txBody>
      </p:sp>
    </p:spTree>
    <p:extLst>
      <p:ext uri="{BB962C8B-B14F-4D97-AF65-F5344CB8AC3E}">
        <p14:creationId xmlns:p14="http://schemas.microsoft.com/office/powerpoint/2010/main" val="2717538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71C1CFA-A6AE-4BE3-9D75-5EC50F13C283}"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570068-60CD-455A-8265-746DE398DBF3}" type="slidenum">
              <a:rPr lang="en-US" smtClean="0"/>
              <a:t>‹#›</a:t>
            </a:fld>
            <a:endParaRPr lang="en-US"/>
          </a:p>
        </p:txBody>
      </p:sp>
    </p:spTree>
    <p:extLst>
      <p:ext uri="{BB962C8B-B14F-4D97-AF65-F5344CB8AC3E}">
        <p14:creationId xmlns:p14="http://schemas.microsoft.com/office/powerpoint/2010/main" val="42162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71C1CFA-A6AE-4BE3-9D75-5EC50F13C283}"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570068-60CD-455A-8265-746DE398DBF3}" type="slidenum">
              <a:rPr lang="en-US" smtClean="0"/>
              <a:t>‹#›</a:t>
            </a:fld>
            <a:endParaRPr lang="en-US"/>
          </a:p>
        </p:txBody>
      </p:sp>
    </p:spTree>
    <p:extLst>
      <p:ext uri="{BB962C8B-B14F-4D97-AF65-F5344CB8AC3E}">
        <p14:creationId xmlns:p14="http://schemas.microsoft.com/office/powerpoint/2010/main" val="604876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1C1CFA-A6AE-4BE3-9D75-5EC50F13C283}" type="datetimeFigureOut">
              <a:rPr lang="en-US" smtClean="0"/>
              <a:t>4/22/2020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570068-60CD-455A-8265-746DE398DBF3}" type="slidenum">
              <a:rPr lang="en-US" smtClean="0"/>
              <a:t>‹#›</a:t>
            </a:fld>
            <a:endParaRPr lang="en-US"/>
          </a:p>
        </p:txBody>
      </p:sp>
    </p:spTree>
    <p:extLst>
      <p:ext uri="{BB962C8B-B14F-4D97-AF65-F5344CB8AC3E}">
        <p14:creationId xmlns:p14="http://schemas.microsoft.com/office/powerpoint/2010/main" val="1195278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40C4D3C1-679D-44D8-8A9C-D402CE4EF569}" type="datetimeFigureOut">
              <a:rPr lang="en-US" dirty="0"/>
              <a:t>4/22/2020</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314667"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12719899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1708" y="1872188"/>
            <a:ext cx="9068586" cy="1785793"/>
          </a:xfrm>
        </p:spPr>
        <p:txBody>
          <a:bodyPr/>
          <a:lstStyle/>
          <a:p>
            <a:r>
              <a:rPr lang="en-US" sz="4800" dirty="0" smtClean="0"/>
              <a:t>Bit 302</a:t>
            </a:r>
            <a:br>
              <a:rPr lang="en-US" sz="4800" dirty="0" smtClean="0"/>
            </a:br>
            <a:r>
              <a:rPr lang="en-US" sz="4800" dirty="0" smtClean="0"/>
              <a:t>software engineering</a:t>
            </a:r>
            <a:endParaRPr lang="en-US" sz="4800" dirty="0"/>
          </a:p>
        </p:txBody>
      </p:sp>
      <p:sp>
        <p:nvSpPr>
          <p:cNvPr id="3" name="Subtitle 2"/>
          <p:cNvSpPr>
            <a:spLocks noGrp="1"/>
          </p:cNvSpPr>
          <p:nvPr>
            <p:ph type="subTitle" idx="1"/>
          </p:nvPr>
        </p:nvSpPr>
        <p:spPr>
          <a:xfrm>
            <a:off x="1447800" y="4333874"/>
            <a:ext cx="9318106" cy="978789"/>
          </a:xfrm>
        </p:spPr>
        <p:txBody>
          <a:bodyPr>
            <a:normAutofit/>
          </a:bodyPr>
          <a:lstStyle/>
          <a:p>
            <a:r>
              <a:rPr lang="en-US" sz="2800" dirty="0" err="1" smtClean="0">
                <a:solidFill>
                  <a:schemeClr val="bg1"/>
                </a:solidFill>
              </a:rPr>
              <a:t>Luh</a:t>
            </a:r>
            <a:r>
              <a:rPr lang="en-US" sz="2800" dirty="0" smtClean="0">
                <a:solidFill>
                  <a:schemeClr val="bg1"/>
                </a:solidFill>
              </a:rPr>
              <a:t> Wulandari Maharani (E1700873)</a:t>
            </a:r>
          </a:p>
          <a:p>
            <a:r>
              <a:rPr lang="en-US" sz="2800" dirty="0" err="1" smtClean="0">
                <a:solidFill>
                  <a:schemeClr val="bg1"/>
                </a:solidFill>
              </a:rPr>
              <a:t>Rivaldo</a:t>
            </a:r>
            <a:r>
              <a:rPr lang="en-US" sz="2800" dirty="0" smtClean="0">
                <a:solidFill>
                  <a:schemeClr val="bg1"/>
                </a:solidFill>
              </a:rPr>
              <a:t> </a:t>
            </a:r>
            <a:r>
              <a:rPr lang="en-US" sz="2800" dirty="0" err="1" smtClean="0">
                <a:solidFill>
                  <a:schemeClr val="bg1"/>
                </a:solidFill>
              </a:rPr>
              <a:t>Bagus</a:t>
            </a:r>
            <a:r>
              <a:rPr lang="en-US" sz="2800" dirty="0" smtClean="0">
                <a:solidFill>
                  <a:schemeClr val="bg1"/>
                </a:solidFill>
              </a:rPr>
              <a:t> </a:t>
            </a:r>
            <a:r>
              <a:rPr lang="en-US" sz="2800" dirty="0" err="1" smtClean="0">
                <a:solidFill>
                  <a:schemeClr val="bg1"/>
                </a:solidFill>
              </a:rPr>
              <a:t>Soepardhy</a:t>
            </a:r>
            <a:r>
              <a:rPr lang="en-US" sz="2800" dirty="0" smtClean="0">
                <a:solidFill>
                  <a:schemeClr val="bg1"/>
                </a:solidFill>
              </a:rPr>
              <a:t> (E1700882)</a:t>
            </a:r>
            <a:endParaRPr lang="en-US" sz="2800" dirty="0">
              <a:solidFill>
                <a:schemeClr val="bg1"/>
              </a:solidFill>
            </a:endParaRPr>
          </a:p>
        </p:txBody>
      </p:sp>
      <p:sp>
        <p:nvSpPr>
          <p:cNvPr id="4" name="Subtitle 2"/>
          <p:cNvSpPr txBox="1">
            <a:spLocks/>
          </p:cNvSpPr>
          <p:nvPr/>
        </p:nvSpPr>
        <p:spPr>
          <a:xfrm>
            <a:off x="1447800" y="3514725"/>
            <a:ext cx="9318106" cy="600075"/>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0"/>
              </a:spcBef>
              <a:spcAft>
                <a:spcPts val="0"/>
              </a:spcAft>
              <a:buClr>
                <a:schemeClr val="tx2"/>
              </a:buClr>
              <a:buFont typeface="Arial" pitchFamily="34" charset="0"/>
              <a:buNone/>
              <a:defRPr sz="1600" kern="1200" spc="80" baseline="0">
                <a:solidFill>
                  <a:schemeClr val="bg2"/>
                </a:solidFill>
                <a:latin typeface="+mn-lt"/>
                <a:ea typeface="+mn-ea"/>
                <a:cs typeface="+mn-cs"/>
              </a:defRPr>
            </a:lvl1pPr>
            <a:lvl2pPr marL="457200" indent="0" algn="ctr" defTabSz="914400" rtl="0" eaLnBrk="1" latinLnBrk="0" hangingPunct="1">
              <a:lnSpc>
                <a:spcPct val="100000"/>
              </a:lnSpc>
              <a:spcBef>
                <a:spcPts val="500"/>
              </a:spcBef>
              <a:buClr>
                <a:schemeClr val="tx2"/>
              </a:buClr>
              <a:buFont typeface="Arial" pitchFamily="34"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2"/>
              </a:buClr>
              <a:buFont typeface="Arial" pitchFamily="34"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2"/>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2"/>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2"/>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2"/>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2"/>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2"/>
              </a:buClr>
              <a:buFont typeface="Arial" pitchFamily="34" charset="0"/>
              <a:buNone/>
              <a:defRPr sz="1600" kern="1200">
                <a:solidFill>
                  <a:schemeClr val="tx1"/>
                </a:solidFill>
                <a:latin typeface="+mn-lt"/>
                <a:ea typeface="+mn-ea"/>
                <a:cs typeface="+mn-cs"/>
              </a:defRPr>
            </a:lvl9pPr>
          </a:lstStyle>
          <a:p>
            <a:r>
              <a:rPr lang="en-US" sz="3200" b="1" i="1" u="sng" dirty="0" smtClean="0">
                <a:solidFill>
                  <a:schemeClr val="bg1"/>
                </a:solidFill>
              </a:rPr>
              <a:t>Final Refinement</a:t>
            </a:r>
            <a:endParaRPr lang="en-US" sz="3200" b="1" i="1" u="sng" dirty="0">
              <a:solidFill>
                <a:schemeClr val="bg1"/>
              </a:solidFill>
            </a:endParaRPr>
          </a:p>
        </p:txBody>
      </p:sp>
    </p:spTree>
    <p:extLst>
      <p:ext uri="{BB962C8B-B14F-4D97-AF65-F5344CB8AC3E}">
        <p14:creationId xmlns:p14="http://schemas.microsoft.com/office/powerpoint/2010/main" val="21053475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0" y="0"/>
          <a:ext cx="12191999" cy="6858159"/>
        </p:xfrm>
        <a:graphic>
          <a:graphicData uri="http://schemas.openxmlformats.org/drawingml/2006/table">
            <a:tbl>
              <a:tblPr firstRow="1" firstCol="1" bandRow="1">
                <a:tableStyleId>{5C22544A-7EE6-4342-B048-85BDC9FD1C3A}</a:tableStyleId>
              </a:tblPr>
              <a:tblGrid>
                <a:gridCol w="5591236">
                  <a:extLst>
                    <a:ext uri="{9D8B030D-6E8A-4147-A177-3AD203B41FA5}">
                      <a16:colId xmlns:a16="http://schemas.microsoft.com/office/drawing/2014/main" val="2175253095"/>
                    </a:ext>
                  </a:extLst>
                </a:gridCol>
                <a:gridCol w="6600763">
                  <a:extLst>
                    <a:ext uri="{9D8B030D-6E8A-4147-A177-3AD203B41FA5}">
                      <a16:colId xmlns:a16="http://schemas.microsoft.com/office/drawing/2014/main" val="152269128"/>
                    </a:ext>
                  </a:extLst>
                </a:gridCol>
              </a:tblGrid>
              <a:tr h="391298">
                <a:tc>
                  <a:txBody>
                    <a:bodyPr/>
                    <a:lstStyle/>
                    <a:p>
                      <a:pPr marL="457200" algn="ctr">
                        <a:lnSpc>
                          <a:spcPct val="107000"/>
                        </a:lnSpc>
                        <a:spcAft>
                          <a:spcPts val="0"/>
                        </a:spcAft>
                      </a:pPr>
                      <a:r>
                        <a:rPr lang="en-GB" sz="2400">
                          <a:effectLst/>
                        </a:rPr>
                        <a:t>Use Case</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400">
                          <a:effectLst/>
                        </a:rPr>
                        <a:t>Sign Up</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65962910"/>
                  </a:ext>
                </a:extLst>
              </a:tr>
              <a:tr h="812073">
                <a:tc>
                  <a:txBody>
                    <a:bodyPr/>
                    <a:lstStyle/>
                    <a:p>
                      <a:pPr marL="457200" algn="just">
                        <a:lnSpc>
                          <a:spcPct val="107000"/>
                        </a:lnSpc>
                        <a:spcAft>
                          <a:spcPts val="0"/>
                        </a:spcAft>
                      </a:pPr>
                      <a:r>
                        <a:rPr lang="en-GB" sz="2400">
                          <a:effectLst/>
                        </a:rPr>
                        <a:t>Goal in Context</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400" dirty="0">
                          <a:effectLst/>
                        </a:rPr>
                        <a:t>Allow Applicant create account for login to application</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8374792"/>
                  </a:ext>
                </a:extLst>
              </a:tr>
              <a:tr h="812073">
                <a:tc>
                  <a:txBody>
                    <a:bodyPr/>
                    <a:lstStyle/>
                    <a:p>
                      <a:pPr marL="457200" algn="just">
                        <a:lnSpc>
                          <a:spcPct val="107000"/>
                        </a:lnSpc>
                        <a:spcAft>
                          <a:spcPts val="0"/>
                        </a:spcAft>
                      </a:pPr>
                      <a:r>
                        <a:rPr lang="en-GB" sz="2400" dirty="0">
                          <a:effectLst/>
                        </a:rPr>
                        <a:t>Primary Actor </a:t>
                      </a:r>
                      <a:endParaRPr lang="en-US" sz="2400" dirty="0">
                        <a:effectLst/>
                      </a:endParaRPr>
                    </a:p>
                    <a:p>
                      <a:pPr marL="457200" algn="just">
                        <a:lnSpc>
                          <a:spcPct val="107000"/>
                        </a:lnSpc>
                        <a:spcAft>
                          <a:spcPts val="0"/>
                        </a:spcAft>
                      </a:pPr>
                      <a:r>
                        <a:rPr lang="en-GB" sz="2400" dirty="0">
                          <a:effectLst/>
                        </a:rPr>
                        <a:t>Secondary Actor</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400">
                          <a:effectLst/>
                        </a:rPr>
                        <a:t>Applicant</a:t>
                      </a:r>
                      <a:endParaRPr lang="en-US" sz="2400">
                        <a:effectLst/>
                      </a:endParaRPr>
                    </a:p>
                    <a:p>
                      <a:pPr marL="457200" algn="just">
                        <a:lnSpc>
                          <a:spcPct val="107000"/>
                        </a:lnSpc>
                        <a:spcAft>
                          <a:spcPts val="0"/>
                        </a:spcAft>
                      </a:pPr>
                      <a:r>
                        <a:rPr lang="en-GB" sz="2400">
                          <a:effectLst/>
                        </a:rPr>
                        <a:t>-</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28079635"/>
                  </a:ext>
                </a:extLst>
              </a:tr>
              <a:tr h="391298">
                <a:tc gridSpan="2">
                  <a:txBody>
                    <a:bodyPr/>
                    <a:lstStyle/>
                    <a:p>
                      <a:pPr marL="457200" algn="ctr">
                        <a:lnSpc>
                          <a:spcPct val="107000"/>
                        </a:lnSpc>
                        <a:spcAft>
                          <a:spcPts val="0"/>
                        </a:spcAft>
                      </a:pPr>
                      <a:r>
                        <a:rPr lang="en-GB" sz="2400">
                          <a:effectLst/>
                        </a:rPr>
                        <a:t>Typical Course of Events</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47920457"/>
                  </a:ext>
                </a:extLst>
              </a:tr>
              <a:tr h="391433">
                <a:tc>
                  <a:txBody>
                    <a:bodyPr/>
                    <a:lstStyle/>
                    <a:p>
                      <a:pPr marL="457200" algn="ctr">
                        <a:lnSpc>
                          <a:spcPct val="107000"/>
                        </a:lnSpc>
                        <a:spcAft>
                          <a:spcPts val="0"/>
                        </a:spcAft>
                      </a:pPr>
                      <a:r>
                        <a:rPr lang="en-GB" sz="2400">
                          <a:effectLst/>
                        </a:rPr>
                        <a:t>Actor Actions</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400">
                          <a:effectLst/>
                        </a:rPr>
                        <a:t>System Response</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50659630"/>
                  </a:ext>
                </a:extLst>
              </a:tr>
              <a:tr h="1232578">
                <a:tc>
                  <a:txBody>
                    <a:bodyPr/>
                    <a:lstStyle/>
                    <a:p>
                      <a:pPr marL="342900" lvl="0" indent="-342900" algn="l">
                        <a:lnSpc>
                          <a:spcPct val="107000"/>
                        </a:lnSpc>
                        <a:spcAft>
                          <a:spcPts val="0"/>
                        </a:spcAft>
                        <a:buSzPts val="1200"/>
                        <a:buFont typeface="+mj-lt"/>
                        <a:buAutoNum type="arabicPeriod"/>
                      </a:pPr>
                      <a:r>
                        <a:rPr lang="en-GB" sz="2400">
                          <a:effectLst/>
                        </a:rPr>
                        <a:t>The process start when applicant click the sign up button</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SzPts val="1200"/>
                        <a:buFont typeface="+mj-lt"/>
                        <a:buAutoNum type="arabicPeriod"/>
                      </a:pPr>
                      <a:r>
                        <a:rPr lang="en-GB" sz="2400">
                          <a:effectLst/>
                        </a:rPr>
                        <a:t>System will redirected to the sign up form</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14438347"/>
                  </a:ext>
                </a:extLst>
              </a:tr>
              <a:tr h="811938">
                <a:tc>
                  <a:txBody>
                    <a:bodyPr/>
                    <a:lstStyle/>
                    <a:p>
                      <a:pPr marL="342900" lvl="0" indent="-342900" algn="l">
                        <a:lnSpc>
                          <a:spcPct val="107000"/>
                        </a:lnSpc>
                        <a:spcAft>
                          <a:spcPts val="0"/>
                        </a:spcAft>
                        <a:buSzPts val="1200"/>
                        <a:buFont typeface="+mj-lt"/>
                        <a:buAutoNum type="arabicPeriod"/>
                      </a:pPr>
                      <a:r>
                        <a:rPr lang="en-GB" sz="2400">
                          <a:effectLst/>
                        </a:rPr>
                        <a:t>Applicant will fill the form with all the information</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07000"/>
                        </a:lnSpc>
                        <a:spcAft>
                          <a:spcPts val="0"/>
                        </a:spcAft>
                      </a:pPr>
                      <a:r>
                        <a:rPr lang="en-GB" sz="2400">
                          <a:effectLst/>
                        </a:rPr>
                        <a:t> </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08759081"/>
                  </a:ext>
                </a:extLst>
              </a:tr>
              <a:tr h="812073">
                <a:tc>
                  <a:txBody>
                    <a:bodyPr/>
                    <a:lstStyle/>
                    <a:p>
                      <a:pPr marL="342900" lvl="0" indent="-342900" algn="l">
                        <a:lnSpc>
                          <a:spcPct val="107000"/>
                        </a:lnSpc>
                        <a:spcAft>
                          <a:spcPts val="0"/>
                        </a:spcAft>
                        <a:buSzPts val="1200"/>
                        <a:buFont typeface="+mj-lt"/>
                        <a:buAutoNum type="arabicPeriod"/>
                      </a:pPr>
                      <a:r>
                        <a:rPr lang="en-GB" sz="2400">
                          <a:effectLst/>
                        </a:rPr>
                        <a:t>Applicant submit all personal information</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SzPts val="1200"/>
                        <a:buFont typeface="+mj-lt"/>
                        <a:buAutoNum type="arabicPeriod"/>
                      </a:pPr>
                      <a:r>
                        <a:rPr lang="en-GB" sz="2400">
                          <a:effectLst/>
                        </a:rPr>
                        <a:t>System will save new information to the database</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47376031"/>
                  </a:ext>
                </a:extLst>
              </a:tr>
              <a:tr h="391298">
                <a:tc gridSpan="2">
                  <a:txBody>
                    <a:bodyPr/>
                    <a:lstStyle/>
                    <a:p>
                      <a:pPr marL="457200" algn="ctr">
                        <a:lnSpc>
                          <a:spcPct val="107000"/>
                        </a:lnSpc>
                        <a:spcAft>
                          <a:spcPts val="0"/>
                        </a:spcAft>
                      </a:pPr>
                      <a:r>
                        <a:rPr lang="en-GB" sz="2400">
                          <a:effectLst/>
                        </a:rPr>
                        <a:t>Alternative Course</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250112329"/>
                  </a:ext>
                </a:extLst>
              </a:tr>
              <a:tr h="811938">
                <a:tc gridSpan="2">
                  <a:txBody>
                    <a:bodyPr/>
                    <a:lstStyle/>
                    <a:p>
                      <a:pPr algn="l">
                        <a:lnSpc>
                          <a:spcPct val="107000"/>
                        </a:lnSpc>
                        <a:spcAft>
                          <a:spcPts val="0"/>
                        </a:spcAft>
                      </a:pPr>
                      <a:r>
                        <a:rPr lang="en-GB" sz="2400" dirty="0">
                          <a:effectLst/>
                        </a:rPr>
                        <a:t>If  the username already used by another user the applicant will make new username </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634191259"/>
                  </a:ext>
                </a:extLst>
              </a:tr>
            </a:tbl>
          </a:graphicData>
        </a:graphic>
      </p:graphicFrame>
    </p:spTree>
    <p:extLst>
      <p:ext uri="{BB962C8B-B14F-4D97-AF65-F5344CB8AC3E}">
        <p14:creationId xmlns:p14="http://schemas.microsoft.com/office/powerpoint/2010/main" val="24741621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0" y="0"/>
          <a:ext cx="12192000" cy="6987918"/>
        </p:xfrm>
        <a:graphic>
          <a:graphicData uri="http://schemas.openxmlformats.org/drawingml/2006/table">
            <a:tbl>
              <a:tblPr firstRow="1" firstCol="1" bandRow="1">
                <a:tableStyleId>{5C22544A-7EE6-4342-B048-85BDC9FD1C3A}</a:tableStyleId>
              </a:tblPr>
              <a:tblGrid>
                <a:gridCol w="5591235">
                  <a:extLst>
                    <a:ext uri="{9D8B030D-6E8A-4147-A177-3AD203B41FA5}">
                      <a16:colId xmlns:a16="http://schemas.microsoft.com/office/drawing/2014/main" val="940238311"/>
                    </a:ext>
                  </a:extLst>
                </a:gridCol>
                <a:gridCol w="6600765">
                  <a:extLst>
                    <a:ext uri="{9D8B030D-6E8A-4147-A177-3AD203B41FA5}">
                      <a16:colId xmlns:a16="http://schemas.microsoft.com/office/drawing/2014/main" val="412526801"/>
                    </a:ext>
                  </a:extLst>
                </a:gridCol>
              </a:tblGrid>
              <a:tr h="329295">
                <a:tc>
                  <a:txBody>
                    <a:bodyPr/>
                    <a:lstStyle/>
                    <a:p>
                      <a:pPr marL="457200" algn="ctr">
                        <a:lnSpc>
                          <a:spcPct val="107000"/>
                        </a:lnSpc>
                        <a:spcAft>
                          <a:spcPts val="0"/>
                        </a:spcAft>
                      </a:pPr>
                      <a:r>
                        <a:rPr lang="en-GB" sz="2450" dirty="0">
                          <a:effectLst/>
                        </a:rPr>
                        <a:t>Use Case</a:t>
                      </a:r>
                      <a:endParaRPr lang="en-US" sz="24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450">
                          <a:effectLst/>
                        </a:rPr>
                        <a:t>Login</a:t>
                      </a:r>
                      <a:endParaRPr lang="en-US" sz="24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83797583"/>
                  </a:ext>
                </a:extLst>
              </a:tr>
              <a:tr h="676545">
                <a:tc>
                  <a:txBody>
                    <a:bodyPr/>
                    <a:lstStyle/>
                    <a:p>
                      <a:pPr marL="457200" algn="just">
                        <a:lnSpc>
                          <a:spcPct val="107000"/>
                        </a:lnSpc>
                        <a:spcAft>
                          <a:spcPts val="0"/>
                        </a:spcAft>
                      </a:pPr>
                      <a:r>
                        <a:rPr lang="en-GB" sz="2450" dirty="0">
                          <a:effectLst/>
                        </a:rPr>
                        <a:t>Goal in Context</a:t>
                      </a:r>
                      <a:endParaRPr lang="en-US" sz="24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450">
                          <a:effectLst/>
                        </a:rPr>
                        <a:t>Allow HousingOfficer and Applicant access the main page</a:t>
                      </a:r>
                      <a:endParaRPr lang="en-US" sz="24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61646294"/>
                  </a:ext>
                </a:extLst>
              </a:tr>
              <a:tr h="683400">
                <a:tc>
                  <a:txBody>
                    <a:bodyPr/>
                    <a:lstStyle/>
                    <a:p>
                      <a:pPr marL="457200" algn="just">
                        <a:lnSpc>
                          <a:spcPct val="107000"/>
                        </a:lnSpc>
                        <a:spcAft>
                          <a:spcPts val="0"/>
                        </a:spcAft>
                      </a:pPr>
                      <a:r>
                        <a:rPr lang="en-GB" sz="2450" dirty="0">
                          <a:effectLst/>
                        </a:rPr>
                        <a:t>Primary Actor </a:t>
                      </a:r>
                      <a:endParaRPr lang="en-US" sz="2450" dirty="0">
                        <a:effectLst/>
                      </a:endParaRPr>
                    </a:p>
                    <a:p>
                      <a:pPr marL="457200" algn="just">
                        <a:lnSpc>
                          <a:spcPct val="107000"/>
                        </a:lnSpc>
                        <a:spcAft>
                          <a:spcPts val="0"/>
                        </a:spcAft>
                      </a:pPr>
                      <a:r>
                        <a:rPr lang="en-GB" sz="2450" dirty="0">
                          <a:effectLst/>
                        </a:rPr>
                        <a:t>Secondary Actor</a:t>
                      </a:r>
                      <a:endParaRPr lang="en-US" sz="24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450">
                          <a:effectLst/>
                        </a:rPr>
                        <a:t>HousingOfficer and Applicant</a:t>
                      </a:r>
                      <a:endParaRPr lang="en-US" sz="2450">
                        <a:effectLst/>
                      </a:endParaRPr>
                    </a:p>
                    <a:p>
                      <a:pPr marL="457200" algn="just">
                        <a:lnSpc>
                          <a:spcPct val="107000"/>
                        </a:lnSpc>
                        <a:spcAft>
                          <a:spcPts val="0"/>
                        </a:spcAft>
                      </a:pPr>
                      <a:r>
                        <a:rPr lang="en-GB" sz="2450">
                          <a:effectLst/>
                        </a:rPr>
                        <a:t>-</a:t>
                      </a:r>
                      <a:endParaRPr lang="en-US" sz="24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10231120"/>
                  </a:ext>
                </a:extLst>
              </a:tr>
              <a:tr h="329295">
                <a:tc gridSpan="2">
                  <a:txBody>
                    <a:bodyPr/>
                    <a:lstStyle/>
                    <a:p>
                      <a:pPr marL="457200" algn="ctr">
                        <a:lnSpc>
                          <a:spcPct val="107000"/>
                        </a:lnSpc>
                        <a:spcAft>
                          <a:spcPts val="0"/>
                        </a:spcAft>
                      </a:pPr>
                      <a:r>
                        <a:rPr lang="en-GB" sz="2450" dirty="0">
                          <a:effectLst/>
                        </a:rPr>
                        <a:t>Typical Course of Events</a:t>
                      </a:r>
                      <a:endParaRPr lang="en-US" sz="24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613237504"/>
                  </a:ext>
                </a:extLst>
              </a:tr>
              <a:tr h="329409">
                <a:tc>
                  <a:txBody>
                    <a:bodyPr/>
                    <a:lstStyle/>
                    <a:p>
                      <a:pPr marL="457200" algn="ctr">
                        <a:lnSpc>
                          <a:spcPct val="107000"/>
                        </a:lnSpc>
                        <a:spcAft>
                          <a:spcPts val="0"/>
                        </a:spcAft>
                      </a:pPr>
                      <a:r>
                        <a:rPr lang="en-GB" sz="2450">
                          <a:effectLst/>
                        </a:rPr>
                        <a:t>Actor Actions</a:t>
                      </a:r>
                      <a:endParaRPr lang="en-US" sz="24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450">
                          <a:effectLst/>
                        </a:rPr>
                        <a:t>System Response</a:t>
                      </a:r>
                      <a:endParaRPr lang="en-US" sz="24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42204803"/>
                  </a:ext>
                </a:extLst>
              </a:tr>
              <a:tr h="1017048">
                <a:tc>
                  <a:txBody>
                    <a:bodyPr/>
                    <a:lstStyle/>
                    <a:p>
                      <a:pPr marL="342900" lvl="0" indent="-342900" algn="l">
                        <a:lnSpc>
                          <a:spcPct val="107000"/>
                        </a:lnSpc>
                        <a:spcAft>
                          <a:spcPts val="0"/>
                        </a:spcAft>
                        <a:buSzPts val="1200"/>
                        <a:buFont typeface="+mj-lt"/>
                        <a:buAutoNum type="arabicPeriod"/>
                      </a:pPr>
                      <a:r>
                        <a:rPr lang="en-GB" sz="2450" dirty="0">
                          <a:effectLst/>
                        </a:rPr>
                        <a:t>The process starts when the user input their ID user and password and press the login button</a:t>
                      </a:r>
                      <a:endParaRPr lang="en-US" sz="24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SzPts val="1200"/>
                        <a:buFont typeface="+mj-lt"/>
                        <a:buAutoNum type="arabicPeriod"/>
                      </a:pPr>
                      <a:r>
                        <a:rPr lang="en-GB" sz="2450" dirty="0">
                          <a:effectLst/>
                        </a:rPr>
                        <a:t>The system will validate the information received </a:t>
                      </a:r>
                      <a:endParaRPr lang="en-US" sz="24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76341356"/>
                  </a:ext>
                </a:extLst>
              </a:tr>
              <a:tr h="994788">
                <a:tc>
                  <a:txBody>
                    <a:bodyPr/>
                    <a:lstStyle/>
                    <a:p>
                      <a:pPr marL="457200" algn="just">
                        <a:lnSpc>
                          <a:spcPct val="107000"/>
                        </a:lnSpc>
                        <a:spcAft>
                          <a:spcPts val="0"/>
                        </a:spcAft>
                      </a:pPr>
                      <a:r>
                        <a:rPr lang="en-GB" sz="2450" dirty="0">
                          <a:effectLst/>
                        </a:rPr>
                        <a:t> </a:t>
                      </a:r>
                      <a:endParaRPr lang="en-US" sz="24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SzPts val="1200"/>
                        <a:buFont typeface="+mj-lt"/>
                        <a:buAutoNum type="arabicPeriod"/>
                      </a:pPr>
                      <a:r>
                        <a:rPr lang="en-GB" sz="2450">
                          <a:effectLst/>
                        </a:rPr>
                        <a:t>System will display the homepage for HousingOfficer or Applicant</a:t>
                      </a:r>
                      <a:endParaRPr lang="en-US" sz="24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01006768"/>
                  </a:ext>
                </a:extLst>
              </a:tr>
              <a:tr h="329295">
                <a:tc gridSpan="2">
                  <a:txBody>
                    <a:bodyPr/>
                    <a:lstStyle/>
                    <a:p>
                      <a:pPr marL="457200" algn="ctr">
                        <a:lnSpc>
                          <a:spcPct val="107000"/>
                        </a:lnSpc>
                        <a:spcAft>
                          <a:spcPts val="0"/>
                        </a:spcAft>
                      </a:pPr>
                      <a:r>
                        <a:rPr lang="en-GB" sz="2450">
                          <a:effectLst/>
                        </a:rPr>
                        <a:t>Alternative Course</a:t>
                      </a:r>
                      <a:endParaRPr lang="en-US" sz="24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017038352"/>
                  </a:ext>
                </a:extLst>
              </a:tr>
              <a:tr h="1391264">
                <a:tc gridSpan="2">
                  <a:txBody>
                    <a:bodyPr/>
                    <a:lstStyle/>
                    <a:p>
                      <a:pPr marL="457200" algn="just">
                        <a:lnSpc>
                          <a:spcPct val="107000"/>
                        </a:lnSpc>
                        <a:spcAft>
                          <a:spcPts val="0"/>
                        </a:spcAft>
                      </a:pPr>
                      <a:r>
                        <a:rPr lang="en-GB" sz="2450" dirty="0">
                          <a:effectLst/>
                        </a:rPr>
                        <a:t>If the </a:t>
                      </a:r>
                      <a:r>
                        <a:rPr lang="en-GB" sz="2450" dirty="0" err="1">
                          <a:effectLst/>
                        </a:rPr>
                        <a:t>HousingOfficer</a:t>
                      </a:r>
                      <a:r>
                        <a:rPr lang="en-GB" sz="2450" dirty="0">
                          <a:effectLst/>
                        </a:rPr>
                        <a:t> or Applicant inputs an incorrect user ID or password then the system will display notification if the information entered is incorrect, and </a:t>
                      </a:r>
                      <a:r>
                        <a:rPr lang="en-GB" sz="2450" dirty="0" err="1">
                          <a:effectLst/>
                        </a:rPr>
                        <a:t>HousingOfficer</a:t>
                      </a:r>
                      <a:r>
                        <a:rPr lang="en-GB" sz="2450" dirty="0">
                          <a:effectLst/>
                        </a:rPr>
                        <a:t> or Applicant must fill in with correct user ID and password.</a:t>
                      </a:r>
                      <a:endParaRPr lang="en-US" sz="24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59759145"/>
                  </a:ext>
                </a:extLst>
              </a:tr>
            </a:tbl>
          </a:graphicData>
        </a:graphic>
      </p:graphicFrame>
    </p:spTree>
    <p:extLst>
      <p:ext uri="{BB962C8B-B14F-4D97-AF65-F5344CB8AC3E}">
        <p14:creationId xmlns:p14="http://schemas.microsoft.com/office/powerpoint/2010/main" val="27878153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0" y="-2"/>
          <a:ext cx="12191999" cy="6858001"/>
        </p:xfrm>
        <a:graphic>
          <a:graphicData uri="http://schemas.openxmlformats.org/drawingml/2006/table">
            <a:tbl>
              <a:tblPr firstRow="1" firstCol="1" bandRow="1">
                <a:tableStyleId>{5C22544A-7EE6-4342-B048-85BDC9FD1C3A}</a:tableStyleId>
              </a:tblPr>
              <a:tblGrid>
                <a:gridCol w="5591236">
                  <a:extLst>
                    <a:ext uri="{9D8B030D-6E8A-4147-A177-3AD203B41FA5}">
                      <a16:colId xmlns:a16="http://schemas.microsoft.com/office/drawing/2014/main" val="817297162"/>
                    </a:ext>
                  </a:extLst>
                </a:gridCol>
                <a:gridCol w="6600763">
                  <a:extLst>
                    <a:ext uri="{9D8B030D-6E8A-4147-A177-3AD203B41FA5}">
                      <a16:colId xmlns:a16="http://schemas.microsoft.com/office/drawing/2014/main" val="3046971160"/>
                    </a:ext>
                  </a:extLst>
                </a:gridCol>
              </a:tblGrid>
              <a:tr h="527539">
                <a:tc>
                  <a:txBody>
                    <a:bodyPr/>
                    <a:lstStyle/>
                    <a:p>
                      <a:pPr marL="457200" algn="ctr">
                        <a:lnSpc>
                          <a:spcPct val="107000"/>
                        </a:lnSpc>
                        <a:spcAft>
                          <a:spcPts val="0"/>
                        </a:spcAft>
                      </a:pPr>
                      <a:r>
                        <a:rPr lang="en-GB" sz="2800">
                          <a:effectLst/>
                        </a:rPr>
                        <a:t>Use Case</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800">
                          <a:effectLst/>
                        </a:rPr>
                        <a:t>Log Out</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33111445"/>
                  </a:ext>
                </a:extLst>
              </a:tr>
              <a:tr h="1582615">
                <a:tc>
                  <a:txBody>
                    <a:bodyPr/>
                    <a:lstStyle/>
                    <a:p>
                      <a:pPr marL="457200" algn="just">
                        <a:lnSpc>
                          <a:spcPct val="107000"/>
                        </a:lnSpc>
                        <a:spcAft>
                          <a:spcPts val="0"/>
                        </a:spcAft>
                      </a:pPr>
                      <a:r>
                        <a:rPr lang="en-GB" sz="2800">
                          <a:effectLst/>
                        </a:rPr>
                        <a:t>Goal in Context</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800">
                          <a:effectLst/>
                        </a:rPr>
                        <a:t>Allow HousingOfficer and Applicant exit from the application</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78763038"/>
                  </a:ext>
                </a:extLst>
              </a:tr>
              <a:tr h="1055076">
                <a:tc>
                  <a:txBody>
                    <a:bodyPr/>
                    <a:lstStyle/>
                    <a:p>
                      <a:pPr marL="457200" algn="just">
                        <a:lnSpc>
                          <a:spcPct val="107000"/>
                        </a:lnSpc>
                        <a:spcAft>
                          <a:spcPts val="0"/>
                        </a:spcAft>
                      </a:pPr>
                      <a:r>
                        <a:rPr lang="en-GB" sz="2800" dirty="0">
                          <a:effectLst/>
                        </a:rPr>
                        <a:t>Primary Actor </a:t>
                      </a:r>
                      <a:endParaRPr lang="en-US" sz="2800" dirty="0">
                        <a:effectLst/>
                      </a:endParaRPr>
                    </a:p>
                    <a:p>
                      <a:pPr marL="457200" algn="just">
                        <a:lnSpc>
                          <a:spcPct val="107000"/>
                        </a:lnSpc>
                        <a:spcAft>
                          <a:spcPts val="0"/>
                        </a:spcAft>
                      </a:pPr>
                      <a:r>
                        <a:rPr lang="en-GB" sz="2800" dirty="0">
                          <a:effectLst/>
                        </a:rPr>
                        <a:t>Secondary Actor</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800">
                          <a:effectLst/>
                        </a:rPr>
                        <a:t>HousingOfficer and Applicant</a:t>
                      </a:r>
                      <a:endParaRPr lang="en-US" sz="2800">
                        <a:effectLst/>
                      </a:endParaRPr>
                    </a:p>
                    <a:p>
                      <a:pPr marL="457200" algn="just">
                        <a:lnSpc>
                          <a:spcPct val="107000"/>
                        </a:lnSpc>
                        <a:spcAft>
                          <a:spcPts val="0"/>
                        </a:spcAft>
                      </a:pPr>
                      <a:r>
                        <a:rPr lang="en-GB" sz="2800">
                          <a:effectLst/>
                        </a:rPr>
                        <a:t>-</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22029098"/>
                  </a:ext>
                </a:extLst>
              </a:tr>
              <a:tr h="527539">
                <a:tc gridSpan="2">
                  <a:txBody>
                    <a:bodyPr/>
                    <a:lstStyle/>
                    <a:p>
                      <a:pPr marL="457200" algn="ctr">
                        <a:lnSpc>
                          <a:spcPct val="107000"/>
                        </a:lnSpc>
                        <a:spcAft>
                          <a:spcPts val="0"/>
                        </a:spcAft>
                      </a:pPr>
                      <a:r>
                        <a:rPr lang="en-GB" sz="2800">
                          <a:effectLst/>
                        </a:rPr>
                        <a:t>Typical Course of Events</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408358343"/>
                  </a:ext>
                </a:extLst>
              </a:tr>
              <a:tr h="527539">
                <a:tc>
                  <a:txBody>
                    <a:bodyPr/>
                    <a:lstStyle/>
                    <a:p>
                      <a:pPr marL="457200" algn="ctr">
                        <a:lnSpc>
                          <a:spcPct val="107000"/>
                        </a:lnSpc>
                        <a:spcAft>
                          <a:spcPts val="0"/>
                        </a:spcAft>
                      </a:pPr>
                      <a:r>
                        <a:rPr lang="en-GB" sz="2800">
                          <a:effectLst/>
                        </a:rPr>
                        <a:t>Actor Actions</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800">
                          <a:effectLst/>
                        </a:rPr>
                        <a:t>System Response</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22207958"/>
                  </a:ext>
                </a:extLst>
              </a:tr>
              <a:tr h="1582615">
                <a:tc>
                  <a:txBody>
                    <a:bodyPr/>
                    <a:lstStyle/>
                    <a:p>
                      <a:pPr marL="342900" lvl="0" indent="-342900" algn="l">
                        <a:lnSpc>
                          <a:spcPct val="107000"/>
                        </a:lnSpc>
                        <a:spcAft>
                          <a:spcPts val="0"/>
                        </a:spcAft>
                        <a:buSzPts val="1200"/>
                        <a:buFont typeface="+mj-lt"/>
                        <a:buAutoNum type="arabicPeriod"/>
                      </a:pPr>
                      <a:r>
                        <a:rPr lang="en-GB" sz="2800">
                          <a:effectLst/>
                        </a:rPr>
                        <a:t>The process starts when the user clicks the Log Out button</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SzPts val="1200"/>
                        <a:buFont typeface="+mj-lt"/>
                        <a:buAutoNum type="arabicPeriod"/>
                      </a:pPr>
                      <a:r>
                        <a:rPr lang="en-GB" sz="2800">
                          <a:effectLst/>
                        </a:rPr>
                        <a:t>System will exit the user from the main page</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24669522"/>
                  </a:ext>
                </a:extLst>
              </a:tr>
              <a:tr h="527539">
                <a:tc gridSpan="2">
                  <a:txBody>
                    <a:bodyPr/>
                    <a:lstStyle/>
                    <a:p>
                      <a:pPr marL="457200" algn="ctr">
                        <a:lnSpc>
                          <a:spcPct val="107000"/>
                        </a:lnSpc>
                        <a:spcAft>
                          <a:spcPts val="0"/>
                        </a:spcAft>
                      </a:pPr>
                      <a:r>
                        <a:rPr lang="en-GB" sz="2800">
                          <a:effectLst/>
                        </a:rPr>
                        <a:t>Alternative Course</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599436044"/>
                  </a:ext>
                </a:extLst>
              </a:tr>
              <a:tr h="527539">
                <a:tc gridSpan="2">
                  <a:txBody>
                    <a:bodyPr/>
                    <a:lstStyle/>
                    <a:p>
                      <a:pPr marL="342900" lvl="0" indent="-342900" algn="l">
                        <a:lnSpc>
                          <a:spcPct val="107000"/>
                        </a:lnSpc>
                        <a:spcAft>
                          <a:spcPts val="0"/>
                        </a:spcAft>
                        <a:buFont typeface="Times New Roman" panose="02020603050405020304" pitchFamily="18" charset="0"/>
                        <a:buChar char="-"/>
                      </a:pPr>
                      <a:r>
                        <a:rPr lang="en-GB" sz="2800" dirty="0">
                          <a:effectLst/>
                        </a:rPr>
                        <a:t> </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4147529247"/>
                  </a:ext>
                </a:extLst>
              </a:tr>
            </a:tbl>
          </a:graphicData>
        </a:graphic>
      </p:graphicFrame>
    </p:spTree>
    <p:extLst>
      <p:ext uri="{BB962C8B-B14F-4D97-AF65-F5344CB8AC3E}">
        <p14:creationId xmlns:p14="http://schemas.microsoft.com/office/powerpoint/2010/main" val="6588827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0" y="2"/>
          <a:ext cx="12192000" cy="6857997"/>
        </p:xfrm>
        <a:graphic>
          <a:graphicData uri="http://schemas.openxmlformats.org/drawingml/2006/table">
            <a:tbl>
              <a:tblPr firstRow="1" firstCol="1" bandRow="1">
                <a:tableStyleId>{5C22544A-7EE6-4342-B048-85BDC9FD1C3A}</a:tableStyleId>
              </a:tblPr>
              <a:tblGrid>
                <a:gridCol w="5591236">
                  <a:extLst>
                    <a:ext uri="{9D8B030D-6E8A-4147-A177-3AD203B41FA5}">
                      <a16:colId xmlns:a16="http://schemas.microsoft.com/office/drawing/2014/main" val="3594464800"/>
                    </a:ext>
                  </a:extLst>
                </a:gridCol>
                <a:gridCol w="6600764">
                  <a:extLst>
                    <a:ext uri="{9D8B030D-6E8A-4147-A177-3AD203B41FA5}">
                      <a16:colId xmlns:a16="http://schemas.microsoft.com/office/drawing/2014/main" val="2329933994"/>
                    </a:ext>
                  </a:extLst>
                </a:gridCol>
              </a:tblGrid>
              <a:tr h="330158">
                <a:tc>
                  <a:txBody>
                    <a:bodyPr/>
                    <a:lstStyle/>
                    <a:p>
                      <a:pPr marL="457200" algn="ctr">
                        <a:lnSpc>
                          <a:spcPct val="107000"/>
                        </a:lnSpc>
                        <a:spcAft>
                          <a:spcPts val="0"/>
                        </a:spcAft>
                      </a:pPr>
                      <a:r>
                        <a:rPr lang="en-GB" sz="2000">
                          <a:effectLst/>
                        </a:rPr>
                        <a:t>Use Case</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tc>
                  <a:txBody>
                    <a:bodyPr/>
                    <a:lstStyle/>
                    <a:p>
                      <a:pPr marL="457200" algn="ctr">
                        <a:lnSpc>
                          <a:spcPct val="107000"/>
                        </a:lnSpc>
                        <a:spcAft>
                          <a:spcPts val="0"/>
                        </a:spcAft>
                      </a:pPr>
                      <a:r>
                        <a:rPr lang="en-GB" sz="2000">
                          <a:effectLst/>
                        </a:rPr>
                        <a:t>Change Password</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extLst>
                  <a:ext uri="{0D108BD9-81ED-4DB2-BD59-A6C34878D82A}">
                    <a16:rowId xmlns:a16="http://schemas.microsoft.com/office/drawing/2014/main" val="438633210"/>
                  </a:ext>
                </a:extLst>
              </a:tr>
              <a:tr h="660315">
                <a:tc>
                  <a:txBody>
                    <a:bodyPr/>
                    <a:lstStyle/>
                    <a:p>
                      <a:pPr marL="457200" algn="just">
                        <a:lnSpc>
                          <a:spcPct val="107000"/>
                        </a:lnSpc>
                        <a:spcAft>
                          <a:spcPts val="0"/>
                        </a:spcAft>
                      </a:pPr>
                      <a:r>
                        <a:rPr lang="en-GB" sz="2000" dirty="0">
                          <a:effectLst/>
                        </a:rPr>
                        <a:t>Goal in Context</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tc>
                  <a:txBody>
                    <a:bodyPr/>
                    <a:lstStyle/>
                    <a:p>
                      <a:pPr marL="457200" algn="just">
                        <a:lnSpc>
                          <a:spcPct val="107000"/>
                        </a:lnSpc>
                        <a:spcAft>
                          <a:spcPts val="0"/>
                        </a:spcAft>
                      </a:pPr>
                      <a:r>
                        <a:rPr lang="en-GB" sz="2000">
                          <a:effectLst/>
                        </a:rPr>
                        <a:t>Allow HousingOfficer and Applicant changed their password</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extLst>
                  <a:ext uri="{0D108BD9-81ED-4DB2-BD59-A6C34878D82A}">
                    <a16:rowId xmlns:a16="http://schemas.microsoft.com/office/drawing/2014/main" val="1078116527"/>
                  </a:ext>
                </a:extLst>
              </a:tr>
              <a:tr h="660315">
                <a:tc>
                  <a:txBody>
                    <a:bodyPr/>
                    <a:lstStyle/>
                    <a:p>
                      <a:pPr marL="457200" algn="just">
                        <a:lnSpc>
                          <a:spcPct val="107000"/>
                        </a:lnSpc>
                        <a:spcAft>
                          <a:spcPts val="0"/>
                        </a:spcAft>
                      </a:pPr>
                      <a:r>
                        <a:rPr lang="en-GB" sz="2000" dirty="0">
                          <a:effectLst/>
                        </a:rPr>
                        <a:t>Primary Actor </a:t>
                      </a:r>
                      <a:endParaRPr lang="en-US" sz="2000" dirty="0">
                        <a:effectLst/>
                      </a:endParaRPr>
                    </a:p>
                    <a:p>
                      <a:pPr marL="457200" algn="just">
                        <a:lnSpc>
                          <a:spcPct val="107000"/>
                        </a:lnSpc>
                        <a:spcAft>
                          <a:spcPts val="0"/>
                        </a:spcAft>
                      </a:pPr>
                      <a:r>
                        <a:rPr lang="en-GB" sz="2000" dirty="0">
                          <a:effectLst/>
                        </a:rPr>
                        <a:t>Secondary Actor</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tc>
                  <a:txBody>
                    <a:bodyPr/>
                    <a:lstStyle/>
                    <a:p>
                      <a:pPr marL="457200" algn="just">
                        <a:lnSpc>
                          <a:spcPct val="107000"/>
                        </a:lnSpc>
                        <a:spcAft>
                          <a:spcPts val="0"/>
                        </a:spcAft>
                      </a:pPr>
                      <a:r>
                        <a:rPr lang="en-GB" sz="2000" dirty="0" err="1">
                          <a:effectLst/>
                        </a:rPr>
                        <a:t>HousingOfficer</a:t>
                      </a:r>
                      <a:r>
                        <a:rPr lang="en-GB" sz="2000" dirty="0">
                          <a:effectLst/>
                        </a:rPr>
                        <a:t> and Applicant</a:t>
                      </a:r>
                      <a:endParaRPr lang="en-US" sz="2000" dirty="0">
                        <a:effectLst/>
                      </a:endParaRPr>
                    </a:p>
                    <a:p>
                      <a:pPr marL="457200" algn="just">
                        <a:lnSpc>
                          <a:spcPct val="107000"/>
                        </a:lnSpc>
                        <a:spcAft>
                          <a:spcPts val="0"/>
                        </a:spcAft>
                      </a:pPr>
                      <a:r>
                        <a:rPr lang="en-GB" sz="2000" dirty="0">
                          <a:effectLst/>
                        </a:rPr>
                        <a:t>-</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extLst>
                  <a:ext uri="{0D108BD9-81ED-4DB2-BD59-A6C34878D82A}">
                    <a16:rowId xmlns:a16="http://schemas.microsoft.com/office/drawing/2014/main" val="3196675195"/>
                  </a:ext>
                </a:extLst>
              </a:tr>
              <a:tr h="330158">
                <a:tc gridSpan="2">
                  <a:txBody>
                    <a:bodyPr/>
                    <a:lstStyle/>
                    <a:p>
                      <a:pPr marL="457200" algn="ctr">
                        <a:lnSpc>
                          <a:spcPct val="107000"/>
                        </a:lnSpc>
                        <a:spcAft>
                          <a:spcPts val="0"/>
                        </a:spcAft>
                      </a:pPr>
                      <a:r>
                        <a:rPr lang="en-GB" sz="2000">
                          <a:effectLst/>
                        </a:rPr>
                        <a:t>Typical Course of Events</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tc hMerge="1">
                  <a:txBody>
                    <a:bodyPr/>
                    <a:lstStyle/>
                    <a:p>
                      <a:endParaRPr lang="en-US"/>
                    </a:p>
                  </a:txBody>
                  <a:tcPr/>
                </a:tc>
                <a:extLst>
                  <a:ext uri="{0D108BD9-81ED-4DB2-BD59-A6C34878D82A}">
                    <a16:rowId xmlns:a16="http://schemas.microsoft.com/office/drawing/2014/main" val="1659263204"/>
                  </a:ext>
                </a:extLst>
              </a:tr>
              <a:tr h="330158">
                <a:tc>
                  <a:txBody>
                    <a:bodyPr/>
                    <a:lstStyle/>
                    <a:p>
                      <a:pPr marL="457200" algn="ctr">
                        <a:lnSpc>
                          <a:spcPct val="107000"/>
                        </a:lnSpc>
                        <a:spcAft>
                          <a:spcPts val="0"/>
                        </a:spcAft>
                      </a:pPr>
                      <a:r>
                        <a:rPr lang="en-GB" sz="2000">
                          <a:effectLst/>
                        </a:rPr>
                        <a:t>Actor Actions</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tc>
                  <a:txBody>
                    <a:bodyPr/>
                    <a:lstStyle/>
                    <a:p>
                      <a:pPr marL="457200" algn="ctr">
                        <a:lnSpc>
                          <a:spcPct val="107000"/>
                        </a:lnSpc>
                        <a:spcAft>
                          <a:spcPts val="0"/>
                        </a:spcAft>
                      </a:pPr>
                      <a:r>
                        <a:rPr lang="en-GB" sz="2000" dirty="0">
                          <a:effectLst/>
                        </a:rPr>
                        <a:t>System Response</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extLst>
                  <a:ext uri="{0D108BD9-81ED-4DB2-BD59-A6C34878D82A}">
                    <a16:rowId xmlns:a16="http://schemas.microsoft.com/office/drawing/2014/main" val="4146029237"/>
                  </a:ext>
                </a:extLst>
              </a:tr>
              <a:tr h="875286">
                <a:tc>
                  <a:txBody>
                    <a:bodyPr/>
                    <a:lstStyle/>
                    <a:p>
                      <a:pPr marL="342900" lvl="0" indent="-342900" algn="l">
                        <a:lnSpc>
                          <a:spcPct val="107000"/>
                        </a:lnSpc>
                        <a:spcAft>
                          <a:spcPts val="0"/>
                        </a:spcAft>
                        <a:buSzPts val="1200"/>
                        <a:buFont typeface="+mj-lt"/>
                        <a:buAutoNum type="arabicPeriod"/>
                      </a:pPr>
                      <a:r>
                        <a:rPr lang="en-GB" sz="2000" dirty="0">
                          <a:effectLst/>
                        </a:rPr>
                        <a:t>Process occurs when the </a:t>
                      </a:r>
                      <a:r>
                        <a:rPr lang="en-GB" sz="2000" dirty="0" err="1">
                          <a:effectLst/>
                        </a:rPr>
                        <a:t>HousingOfficer</a:t>
                      </a:r>
                      <a:r>
                        <a:rPr lang="en-GB" sz="2000" dirty="0">
                          <a:effectLst/>
                        </a:rPr>
                        <a:t> or Applicant login</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tc>
                  <a:txBody>
                    <a:bodyPr/>
                    <a:lstStyle/>
                    <a:p>
                      <a:pPr marL="228600" algn="just">
                        <a:lnSpc>
                          <a:spcPct val="107000"/>
                        </a:lnSpc>
                        <a:spcAft>
                          <a:spcPts val="0"/>
                        </a:spcAft>
                      </a:pPr>
                      <a:r>
                        <a:rPr lang="en-GB"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extLst>
                  <a:ext uri="{0D108BD9-81ED-4DB2-BD59-A6C34878D82A}">
                    <a16:rowId xmlns:a16="http://schemas.microsoft.com/office/drawing/2014/main" val="48254229"/>
                  </a:ext>
                </a:extLst>
              </a:tr>
              <a:tr h="733779">
                <a:tc>
                  <a:txBody>
                    <a:bodyPr/>
                    <a:lstStyle/>
                    <a:p>
                      <a:pPr marL="342900" lvl="0" indent="-342900" algn="l">
                        <a:lnSpc>
                          <a:spcPct val="107000"/>
                        </a:lnSpc>
                        <a:spcAft>
                          <a:spcPts val="0"/>
                        </a:spcAft>
                        <a:buSzPts val="1200"/>
                        <a:buFont typeface="+mj-lt"/>
                        <a:buAutoNum type="arabicPeriod"/>
                      </a:pPr>
                      <a:r>
                        <a:rPr lang="en-GB" sz="2000" dirty="0" err="1">
                          <a:effectLst/>
                        </a:rPr>
                        <a:t>HousingOfficer</a:t>
                      </a:r>
                      <a:r>
                        <a:rPr lang="en-GB" sz="2000" dirty="0">
                          <a:effectLst/>
                        </a:rPr>
                        <a:t> or Applicant will select the </a:t>
                      </a:r>
                      <a:r>
                        <a:rPr lang="en-GB" sz="2000" dirty="0" err="1">
                          <a:effectLst/>
                        </a:rPr>
                        <a:t>chang</a:t>
                      </a:r>
                      <a:r>
                        <a:rPr lang="en-GB" sz="2000" dirty="0">
                          <a:effectLst/>
                        </a:rPr>
                        <a:t> Password button</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tc>
                  <a:txBody>
                    <a:bodyPr/>
                    <a:lstStyle/>
                    <a:p>
                      <a:pPr marL="342900" lvl="0" indent="-342900" algn="l">
                        <a:lnSpc>
                          <a:spcPct val="107000"/>
                        </a:lnSpc>
                        <a:spcAft>
                          <a:spcPts val="0"/>
                        </a:spcAft>
                        <a:buSzPts val="1200"/>
                        <a:buFont typeface="+mj-lt"/>
                        <a:buAutoNum type="arabicPeriod"/>
                      </a:pPr>
                      <a:r>
                        <a:rPr lang="en-GB" sz="2000" dirty="0">
                          <a:effectLst/>
                        </a:rPr>
                        <a:t>System will display a form for change password that must be filled with a new password</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extLst>
                  <a:ext uri="{0D108BD9-81ED-4DB2-BD59-A6C34878D82A}">
                    <a16:rowId xmlns:a16="http://schemas.microsoft.com/office/drawing/2014/main" val="2975305420"/>
                  </a:ext>
                </a:extLst>
              </a:tr>
              <a:tr h="703514">
                <a:tc>
                  <a:txBody>
                    <a:bodyPr/>
                    <a:lstStyle/>
                    <a:p>
                      <a:pPr marL="342900" lvl="0" indent="-342900" algn="l">
                        <a:lnSpc>
                          <a:spcPct val="107000"/>
                        </a:lnSpc>
                        <a:spcAft>
                          <a:spcPts val="0"/>
                        </a:spcAft>
                        <a:buSzPts val="1200"/>
                        <a:buFont typeface="+mj-lt"/>
                        <a:buAutoNum type="arabicPeriod"/>
                      </a:pPr>
                      <a:r>
                        <a:rPr lang="en-GB" sz="2000">
                          <a:effectLst/>
                        </a:rPr>
                        <a:t>HousingOfficer or Applicant will fill in with new password and one – time validation</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tc>
                  <a:txBody>
                    <a:bodyPr/>
                    <a:lstStyle/>
                    <a:p>
                      <a:pPr algn="just">
                        <a:lnSpc>
                          <a:spcPct val="107000"/>
                        </a:lnSpc>
                        <a:spcAft>
                          <a:spcPts val="0"/>
                        </a:spcAft>
                      </a:pPr>
                      <a:r>
                        <a:rPr lang="en-GB" sz="2000" dirty="0">
                          <a:effectLst/>
                        </a:rPr>
                        <a:t>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extLst>
                  <a:ext uri="{0D108BD9-81ED-4DB2-BD59-A6C34878D82A}">
                    <a16:rowId xmlns:a16="http://schemas.microsoft.com/office/drawing/2014/main" val="453283861"/>
                  </a:ext>
                </a:extLst>
              </a:tr>
              <a:tr h="660315">
                <a:tc>
                  <a:txBody>
                    <a:bodyPr/>
                    <a:lstStyle/>
                    <a:p>
                      <a:pPr marL="342900" lvl="0" indent="-342900" algn="l">
                        <a:lnSpc>
                          <a:spcPct val="107000"/>
                        </a:lnSpc>
                        <a:spcAft>
                          <a:spcPts val="0"/>
                        </a:spcAft>
                        <a:buSzPts val="1200"/>
                        <a:buFont typeface="+mj-lt"/>
                        <a:buAutoNum type="arabicPeriod"/>
                      </a:pPr>
                      <a:r>
                        <a:rPr lang="en-GB" sz="2000">
                          <a:effectLst/>
                        </a:rPr>
                        <a:t>HousingOfficer or Applicant will press the submit button</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tc>
                  <a:txBody>
                    <a:bodyPr/>
                    <a:lstStyle/>
                    <a:p>
                      <a:pPr algn="just">
                        <a:lnSpc>
                          <a:spcPct val="107000"/>
                        </a:lnSpc>
                        <a:spcAft>
                          <a:spcPts val="0"/>
                        </a:spcAft>
                      </a:pPr>
                      <a:r>
                        <a:rPr lang="en-GB"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extLst>
                  <a:ext uri="{0D108BD9-81ED-4DB2-BD59-A6C34878D82A}">
                    <a16:rowId xmlns:a16="http://schemas.microsoft.com/office/drawing/2014/main" val="3118395454"/>
                  </a:ext>
                </a:extLst>
              </a:tr>
              <a:tr h="583526">
                <a:tc>
                  <a:txBody>
                    <a:bodyPr/>
                    <a:lstStyle/>
                    <a:p>
                      <a:pPr algn="just">
                        <a:lnSpc>
                          <a:spcPct val="107000"/>
                        </a:lnSpc>
                        <a:spcAft>
                          <a:spcPts val="0"/>
                        </a:spcAft>
                      </a:pPr>
                      <a:r>
                        <a:rPr lang="en-GB"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tc>
                  <a:txBody>
                    <a:bodyPr/>
                    <a:lstStyle/>
                    <a:p>
                      <a:pPr marL="342900" lvl="0" indent="-342900" algn="l">
                        <a:lnSpc>
                          <a:spcPct val="107000"/>
                        </a:lnSpc>
                        <a:spcAft>
                          <a:spcPts val="0"/>
                        </a:spcAft>
                        <a:buSzPts val="1200"/>
                        <a:buFont typeface="+mj-lt"/>
                        <a:buAutoNum type="arabicPeriod"/>
                      </a:pPr>
                      <a:r>
                        <a:rPr lang="en-GB" sz="2000">
                          <a:effectLst/>
                        </a:rPr>
                        <a:t>System will save the update in the database</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extLst>
                  <a:ext uri="{0D108BD9-81ED-4DB2-BD59-A6C34878D82A}">
                    <a16:rowId xmlns:a16="http://schemas.microsoft.com/office/drawing/2014/main" val="1267800618"/>
                  </a:ext>
                </a:extLst>
              </a:tr>
              <a:tr h="330158">
                <a:tc gridSpan="2">
                  <a:txBody>
                    <a:bodyPr/>
                    <a:lstStyle/>
                    <a:p>
                      <a:pPr marL="457200" algn="ctr">
                        <a:lnSpc>
                          <a:spcPct val="107000"/>
                        </a:lnSpc>
                        <a:spcAft>
                          <a:spcPts val="0"/>
                        </a:spcAft>
                      </a:pPr>
                      <a:r>
                        <a:rPr lang="en-GB" sz="2000">
                          <a:effectLst/>
                        </a:rPr>
                        <a:t>Alternative Course</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tc hMerge="1">
                  <a:txBody>
                    <a:bodyPr/>
                    <a:lstStyle/>
                    <a:p>
                      <a:endParaRPr lang="en-US"/>
                    </a:p>
                  </a:txBody>
                  <a:tcPr/>
                </a:tc>
                <a:extLst>
                  <a:ext uri="{0D108BD9-81ED-4DB2-BD59-A6C34878D82A}">
                    <a16:rowId xmlns:a16="http://schemas.microsoft.com/office/drawing/2014/main" val="242049813"/>
                  </a:ext>
                </a:extLst>
              </a:tr>
              <a:tr h="660315">
                <a:tc gridSpan="2">
                  <a:txBody>
                    <a:bodyPr/>
                    <a:lstStyle/>
                    <a:p>
                      <a:pPr marL="457200" algn="just">
                        <a:lnSpc>
                          <a:spcPct val="107000"/>
                        </a:lnSpc>
                        <a:spcAft>
                          <a:spcPts val="0"/>
                        </a:spcAft>
                      </a:pPr>
                      <a:r>
                        <a:rPr lang="en-GB" sz="2000" dirty="0">
                          <a:effectLst/>
                        </a:rPr>
                        <a:t>If there is a third of mismatch password event, then a message will appear and the new password will not be submitted</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910" marR="59910" marT="0" marB="0"/>
                </a:tc>
                <a:tc hMerge="1">
                  <a:txBody>
                    <a:bodyPr/>
                    <a:lstStyle/>
                    <a:p>
                      <a:endParaRPr lang="en-US"/>
                    </a:p>
                  </a:txBody>
                  <a:tcPr/>
                </a:tc>
                <a:extLst>
                  <a:ext uri="{0D108BD9-81ED-4DB2-BD59-A6C34878D82A}">
                    <a16:rowId xmlns:a16="http://schemas.microsoft.com/office/drawing/2014/main" val="1114766550"/>
                  </a:ext>
                </a:extLst>
              </a:tr>
            </a:tbl>
          </a:graphicData>
        </a:graphic>
      </p:graphicFrame>
    </p:spTree>
    <p:extLst>
      <p:ext uri="{BB962C8B-B14F-4D97-AF65-F5344CB8AC3E}">
        <p14:creationId xmlns:p14="http://schemas.microsoft.com/office/powerpoint/2010/main" val="22413712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0" y="2"/>
          <a:ext cx="12191999" cy="6858000"/>
        </p:xfrm>
        <a:graphic>
          <a:graphicData uri="http://schemas.openxmlformats.org/drawingml/2006/table">
            <a:tbl>
              <a:tblPr firstRow="1" firstCol="1" bandRow="1">
                <a:tableStyleId>{5C22544A-7EE6-4342-B048-85BDC9FD1C3A}</a:tableStyleId>
              </a:tblPr>
              <a:tblGrid>
                <a:gridCol w="5591236">
                  <a:extLst>
                    <a:ext uri="{9D8B030D-6E8A-4147-A177-3AD203B41FA5}">
                      <a16:colId xmlns:a16="http://schemas.microsoft.com/office/drawing/2014/main" val="2674453781"/>
                    </a:ext>
                  </a:extLst>
                </a:gridCol>
                <a:gridCol w="6600763">
                  <a:extLst>
                    <a:ext uri="{9D8B030D-6E8A-4147-A177-3AD203B41FA5}">
                      <a16:colId xmlns:a16="http://schemas.microsoft.com/office/drawing/2014/main" val="3425081560"/>
                    </a:ext>
                  </a:extLst>
                </a:gridCol>
              </a:tblGrid>
              <a:tr h="557516">
                <a:tc>
                  <a:txBody>
                    <a:bodyPr/>
                    <a:lstStyle/>
                    <a:p>
                      <a:pPr marL="457200" algn="ctr">
                        <a:lnSpc>
                          <a:spcPct val="107000"/>
                        </a:lnSpc>
                        <a:spcAft>
                          <a:spcPts val="0"/>
                        </a:spcAft>
                      </a:pPr>
                      <a:r>
                        <a:rPr lang="en-GB" sz="3200">
                          <a:effectLst/>
                        </a:rPr>
                        <a:t>Use Case</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3200">
                          <a:effectLst/>
                        </a:rPr>
                        <a:t>View Applications</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61594546"/>
                  </a:ext>
                </a:extLst>
              </a:tr>
              <a:tr h="1157032">
                <a:tc>
                  <a:txBody>
                    <a:bodyPr/>
                    <a:lstStyle/>
                    <a:p>
                      <a:pPr marL="457200" algn="just">
                        <a:lnSpc>
                          <a:spcPct val="107000"/>
                        </a:lnSpc>
                        <a:spcAft>
                          <a:spcPts val="0"/>
                        </a:spcAft>
                      </a:pPr>
                      <a:r>
                        <a:rPr lang="en-GB" sz="3200" dirty="0">
                          <a:effectLst/>
                        </a:rPr>
                        <a:t>Goal in Context</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3200">
                          <a:effectLst/>
                        </a:rPr>
                        <a:t>Allow HousingOfficer to see the whole applications form</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83730360"/>
                  </a:ext>
                </a:extLst>
              </a:tr>
              <a:tr h="1157032">
                <a:tc>
                  <a:txBody>
                    <a:bodyPr/>
                    <a:lstStyle/>
                    <a:p>
                      <a:pPr marL="457200" algn="just">
                        <a:lnSpc>
                          <a:spcPct val="107000"/>
                        </a:lnSpc>
                        <a:spcAft>
                          <a:spcPts val="0"/>
                        </a:spcAft>
                      </a:pPr>
                      <a:r>
                        <a:rPr lang="en-GB" sz="3200" dirty="0">
                          <a:effectLst/>
                        </a:rPr>
                        <a:t>Primary Actor </a:t>
                      </a:r>
                      <a:endParaRPr lang="en-US" sz="3200" dirty="0">
                        <a:effectLst/>
                      </a:endParaRPr>
                    </a:p>
                    <a:p>
                      <a:pPr marL="457200" algn="just">
                        <a:lnSpc>
                          <a:spcPct val="107000"/>
                        </a:lnSpc>
                        <a:spcAft>
                          <a:spcPts val="0"/>
                        </a:spcAft>
                      </a:pPr>
                      <a:r>
                        <a:rPr lang="en-GB" sz="3200" dirty="0">
                          <a:effectLst/>
                        </a:rPr>
                        <a:t>Secondary Actor</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3200">
                          <a:effectLst/>
                        </a:rPr>
                        <a:t>HousingOfficer</a:t>
                      </a:r>
                      <a:endParaRPr lang="en-US" sz="3200">
                        <a:effectLst/>
                      </a:endParaRPr>
                    </a:p>
                    <a:p>
                      <a:pPr marL="457200" algn="just">
                        <a:lnSpc>
                          <a:spcPct val="107000"/>
                        </a:lnSpc>
                        <a:spcAft>
                          <a:spcPts val="0"/>
                        </a:spcAft>
                      </a:pPr>
                      <a:r>
                        <a:rPr lang="en-GB" sz="3200">
                          <a:effectLst/>
                        </a:rPr>
                        <a:t>Applicant</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86057820"/>
                  </a:ext>
                </a:extLst>
              </a:tr>
              <a:tr h="557516">
                <a:tc gridSpan="2">
                  <a:txBody>
                    <a:bodyPr/>
                    <a:lstStyle/>
                    <a:p>
                      <a:pPr marL="457200" algn="ctr">
                        <a:lnSpc>
                          <a:spcPct val="107000"/>
                        </a:lnSpc>
                        <a:spcAft>
                          <a:spcPts val="0"/>
                        </a:spcAft>
                      </a:pPr>
                      <a:r>
                        <a:rPr lang="en-GB" sz="3200">
                          <a:effectLst/>
                        </a:rPr>
                        <a:t>Typical Course of Events</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99087484"/>
                  </a:ext>
                </a:extLst>
              </a:tr>
              <a:tr h="557709">
                <a:tc>
                  <a:txBody>
                    <a:bodyPr/>
                    <a:lstStyle/>
                    <a:p>
                      <a:pPr marL="457200" algn="ctr">
                        <a:lnSpc>
                          <a:spcPct val="107000"/>
                        </a:lnSpc>
                        <a:spcAft>
                          <a:spcPts val="0"/>
                        </a:spcAft>
                      </a:pPr>
                      <a:r>
                        <a:rPr lang="en-GB" sz="3200">
                          <a:effectLst/>
                        </a:rPr>
                        <a:t>Actor Actions</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3200">
                          <a:effectLst/>
                        </a:rPr>
                        <a:t>System Response</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2756372"/>
                  </a:ext>
                </a:extLst>
              </a:tr>
              <a:tr h="1756163">
                <a:tc>
                  <a:txBody>
                    <a:bodyPr/>
                    <a:lstStyle/>
                    <a:p>
                      <a:pPr marL="342900" lvl="0" indent="-342900" algn="l">
                        <a:lnSpc>
                          <a:spcPct val="107000"/>
                        </a:lnSpc>
                        <a:spcAft>
                          <a:spcPts val="0"/>
                        </a:spcAft>
                        <a:buFont typeface="+mj-lt"/>
                        <a:buAutoNum type="arabicPeriod"/>
                      </a:pPr>
                      <a:r>
                        <a:rPr lang="en-GB" sz="3200">
                          <a:effectLst/>
                        </a:rPr>
                        <a:t>HousingOfficer can access the page where there is a list of applicants</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Font typeface="+mj-lt"/>
                        <a:buAutoNum type="arabicPeriod"/>
                      </a:pPr>
                      <a:r>
                        <a:rPr lang="en-GB" sz="3200">
                          <a:effectLst/>
                        </a:rPr>
                        <a:t>System will display page that containing the applicant</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25445176"/>
                  </a:ext>
                </a:extLst>
              </a:tr>
              <a:tr h="557516">
                <a:tc gridSpan="2">
                  <a:txBody>
                    <a:bodyPr/>
                    <a:lstStyle/>
                    <a:p>
                      <a:pPr marL="457200" algn="ctr">
                        <a:lnSpc>
                          <a:spcPct val="107000"/>
                        </a:lnSpc>
                        <a:spcAft>
                          <a:spcPts val="0"/>
                        </a:spcAft>
                      </a:pPr>
                      <a:r>
                        <a:rPr lang="en-GB" sz="3200">
                          <a:effectLst/>
                        </a:rPr>
                        <a:t>Alternative Course</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776621892"/>
                  </a:ext>
                </a:extLst>
              </a:tr>
              <a:tr h="557516">
                <a:tc gridSpan="2">
                  <a:txBody>
                    <a:bodyPr/>
                    <a:lstStyle/>
                    <a:p>
                      <a:pPr marL="342900" lvl="0" indent="-342900" algn="l">
                        <a:lnSpc>
                          <a:spcPct val="107000"/>
                        </a:lnSpc>
                        <a:spcAft>
                          <a:spcPts val="0"/>
                        </a:spcAft>
                        <a:buFont typeface="Times New Roman" panose="02020603050405020304" pitchFamily="18" charset="0"/>
                        <a:buChar char="-"/>
                      </a:pPr>
                      <a:r>
                        <a:rPr lang="en-GB" sz="3200" dirty="0">
                          <a:effectLst/>
                        </a:rPr>
                        <a:t> </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4147917924"/>
                  </a:ext>
                </a:extLst>
              </a:tr>
            </a:tbl>
          </a:graphicData>
        </a:graphic>
      </p:graphicFrame>
    </p:spTree>
    <p:extLst>
      <p:ext uri="{BB962C8B-B14F-4D97-AF65-F5344CB8AC3E}">
        <p14:creationId xmlns:p14="http://schemas.microsoft.com/office/powerpoint/2010/main" val="14417017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0" y="1"/>
          <a:ext cx="12191999" cy="6857998"/>
        </p:xfrm>
        <a:graphic>
          <a:graphicData uri="http://schemas.openxmlformats.org/drawingml/2006/table">
            <a:tbl>
              <a:tblPr firstRow="1" firstCol="1" bandRow="1">
                <a:tableStyleId>{5C22544A-7EE6-4342-B048-85BDC9FD1C3A}</a:tableStyleId>
              </a:tblPr>
              <a:tblGrid>
                <a:gridCol w="5591236">
                  <a:extLst>
                    <a:ext uri="{9D8B030D-6E8A-4147-A177-3AD203B41FA5}">
                      <a16:colId xmlns:a16="http://schemas.microsoft.com/office/drawing/2014/main" val="121384792"/>
                    </a:ext>
                  </a:extLst>
                </a:gridCol>
                <a:gridCol w="6600763">
                  <a:extLst>
                    <a:ext uri="{9D8B030D-6E8A-4147-A177-3AD203B41FA5}">
                      <a16:colId xmlns:a16="http://schemas.microsoft.com/office/drawing/2014/main" val="1396968626"/>
                    </a:ext>
                  </a:extLst>
                </a:gridCol>
              </a:tblGrid>
              <a:tr h="610884">
                <a:tc>
                  <a:txBody>
                    <a:bodyPr/>
                    <a:lstStyle/>
                    <a:p>
                      <a:pPr marL="457200" algn="ctr">
                        <a:lnSpc>
                          <a:spcPct val="107000"/>
                        </a:lnSpc>
                        <a:spcAft>
                          <a:spcPts val="0"/>
                        </a:spcAft>
                      </a:pPr>
                      <a:r>
                        <a:rPr lang="en-GB" sz="3200">
                          <a:effectLst/>
                        </a:rPr>
                        <a:t>Use Case</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3200">
                          <a:effectLst/>
                        </a:rPr>
                        <a:t>View Applications</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90754982"/>
                  </a:ext>
                </a:extLst>
              </a:tr>
              <a:tr h="1267789">
                <a:tc>
                  <a:txBody>
                    <a:bodyPr/>
                    <a:lstStyle/>
                    <a:p>
                      <a:pPr marL="457200" algn="just">
                        <a:lnSpc>
                          <a:spcPct val="107000"/>
                        </a:lnSpc>
                        <a:spcAft>
                          <a:spcPts val="0"/>
                        </a:spcAft>
                      </a:pPr>
                      <a:r>
                        <a:rPr lang="en-GB" sz="3200">
                          <a:effectLst/>
                        </a:rPr>
                        <a:t>Goal in Context</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3200" dirty="0">
                          <a:effectLst/>
                        </a:rPr>
                        <a:t>Allow Applicant to see the whole </a:t>
                      </a:r>
                      <a:r>
                        <a:rPr lang="en-GB" sz="3200" dirty="0" smtClean="0">
                          <a:effectLst/>
                        </a:rPr>
                        <a:t>application</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72265794"/>
                  </a:ext>
                </a:extLst>
              </a:tr>
              <a:tr h="1267789">
                <a:tc>
                  <a:txBody>
                    <a:bodyPr/>
                    <a:lstStyle/>
                    <a:p>
                      <a:pPr marL="457200" algn="just">
                        <a:lnSpc>
                          <a:spcPct val="107000"/>
                        </a:lnSpc>
                        <a:spcAft>
                          <a:spcPts val="0"/>
                        </a:spcAft>
                      </a:pPr>
                      <a:r>
                        <a:rPr lang="en-GB" sz="3200">
                          <a:effectLst/>
                        </a:rPr>
                        <a:t>Primary Actor </a:t>
                      </a:r>
                      <a:endParaRPr lang="en-US" sz="3200">
                        <a:effectLst/>
                      </a:endParaRPr>
                    </a:p>
                    <a:p>
                      <a:pPr marL="457200" algn="just">
                        <a:lnSpc>
                          <a:spcPct val="107000"/>
                        </a:lnSpc>
                        <a:spcAft>
                          <a:spcPts val="0"/>
                        </a:spcAft>
                      </a:pPr>
                      <a:r>
                        <a:rPr lang="en-GB" sz="3200">
                          <a:effectLst/>
                        </a:rPr>
                        <a:t>Secondary Actor</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3200">
                          <a:effectLst/>
                        </a:rPr>
                        <a:t>Applicant</a:t>
                      </a:r>
                      <a:endParaRPr lang="en-US" sz="3200">
                        <a:effectLst/>
                      </a:endParaRPr>
                    </a:p>
                    <a:p>
                      <a:pPr marL="457200" algn="just">
                        <a:lnSpc>
                          <a:spcPct val="107000"/>
                        </a:lnSpc>
                        <a:spcAft>
                          <a:spcPts val="0"/>
                        </a:spcAft>
                      </a:pPr>
                      <a:r>
                        <a:rPr lang="en-GB" sz="3200">
                          <a:effectLst/>
                        </a:rPr>
                        <a:t>HousingOfficer</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28625355"/>
                  </a:ext>
                </a:extLst>
              </a:tr>
              <a:tr h="610884">
                <a:tc gridSpan="2">
                  <a:txBody>
                    <a:bodyPr/>
                    <a:lstStyle/>
                    <a:p>
                      <a:pPr marL="457200" algn="ctr">
                        <a:lnSpc>
                          <a:spcPct val="107000"/>
                        </a:lnSpc>
                        <a:spcAft>
                          <a:spcPts val="0"/>
                        </a:spcAft>
                      </a:pPr>
                      <a:r>
                        <a:rPr lang="en-GB" sz="3200" dirty="0">
                          <a:effectLst/>
                        </a:rPr>
                        <a:t>Typical Course of Events</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82320925"/>
                  </a:ext>
                </a:extLst>
              </a:tr>
              <a:tr h="611095">
                <a:tc>
                  <a:txBody>
                    <a:bodyPr/>
                    <a:lstStyle/>
                    <a:p>
                      <a:pPr marL="457200" algn="ctr">
                        <a:lnSpc>
                          <a:spcPct val="107000"/>
                        </a:lnSpc>
                        <a:spcAft>
                          <a:spcPts val="0"/>
                        </a:spcAft>
                      </a:pPr>
                      <a:r>
                        <a:rPr lang="en-GB" sz="3200">
                          <a:effectLst/>
                        </a:rPr>
                        <a:t>Actor Actions</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3200">
                          <a:effectLst/>
                        </a:rPr>
                        <a:t>System Response</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17546893"/>
                  </a:ext>
                </a:extLst>
              </a:tr>
              <a:tr h="1267789">
                <a:tc>
                  <a:txBody>
                    <a:bodyPr/>
                    <a:lstStyle/>
                    <a:p>
                      <a:pPr marL="342900" lvl="0" indent="-342900" algn="l">
                        <a:lnSpc>
                          <a:spcPct val="107000"/>
                        </a:lnSpc>
                        <a:spcAft>
                          <a:spcPts val="0"/>
                        </a:spcAft>
                        <a:buFont typeface="+mj-lt"/>
                        <a:buAutoNum type="arabicPeriod"/>
                      </a:pPr>
                      <a:r>
                        <a:rPr lang="en-GB" sz="3200" dirty="0">
                          <a:effectLst/>
                        </a:rPr>
                        <a:t>Applicant </a:t>
                      </a:r>
                      <a:r>
                        <a:rPr lang="en-GB" sz="3200" dirty="0" smtClean="0">
                          <a:effectLst/>
                        </a:rPr>
                        <a:t>wants to see Application</a:t>
                      </a:r>
                      <a:r>
                        <a:rPr lang="en-GB" sz="3200" baseline="0" dirty="0" smtClean="0">
                          <a:effectLst/>
                        </a:rPr>
                        <a:t> list</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Font typeface="+mj-lt"/>
                        <a:buAutoNum type="arabicPeriod"/>
                      </a:pPr>
                      <a:r>
                        <a:rPr lang="en-GB" sz="3200" dirty="0">
                          <a:effectLst/>
                        </a:rPr>
                        <a:t>The system will display the Applications page</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7112567"/>
                  </a:ext>
                </a:extLst>
              </a:tr>
              <a:tr h="610884">
                <a:tc gridSpan="2">
                  <a:txBody>
                    <a:bodyPr/>
                    <a:lstStyle/>
                    <a:p>
                      <a:pPr marL="457200" algn="ctr">
                        <a:lnSpc>
                          <a:spcPct val="107000"/>
                        </a:lnSpc>
                        <a:spcAft>
                          <a:spcPts val="0"/>
                        </a:spcAft>
                      </a:pPr>
                      <a:r>
                        <a:rPr lang="en-GB" sz="3200">
                          <a:effectLst/>
                        </a:rPr>
                        <a:t>Alternative Course</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725541915"/>
                  </a:ext>
                </a:extLst>
              </a:tr>
              <a:tr h="610884">
                <a:tc gridSpan="2">
                  <a:txBody>
                    <a:bodyPr/>
                    <a:lstStyle/>
                    <a:p>
                      <a:pPr marL="342900" lvl="0" indent="-342900" algn="l">
                        <a:lnSpc>
                          <a:spcPct val="107000"/>
                        </a:lnSpc>
                        <a:spcAft>
                          <a:spcPts val="0"/>
                        </a:spcAft>
                        <a:buFont typeface="Times New Roman" panose="02020603050405020304" pitchFamily="18" charset="0"/>
                        <a:buChar char="-"/>
                      </a:pPr>
                      <a:r>
                        <a:rPr lang="en-GB" sz="3200" dirty="0">
                          <a:effectLst/>
                        </a:rPr>
                        <a:t> </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400207054"/>
                  </a:ext>
                </a:extLst>
              </a:tr>
            </a:tbl>
          </a:graphicData>
        </a:graphic>
      </p:graphicFrame>
    </p:spTree>
    <p:extLst>
      <p:ext uri="{BB962C8B-B14F-4D97-AF65-F5344CB8AC3E}">
        <p14:creationId xmlns:p14="http://schemas.microsoft.com/office/powerpoint/2010/main" val="41442604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0" y="2"/>
          <a:ext cx="12191999" cy="6858000"/>
        </p:xfrm>
        <a:graphic>
          <a:graphicData uri="http://schemas.openxmlformats.org/drawingml/2006/table">
            <a:tbl>
              <a:tblPr firstRow="1" firstCol="1" bandRow="1">
                <a:tableStyleId>{5C22544A-7EE6-4342-B048-85BDC9FD1C3A}</a:tableStyleId>
              </a:tblPr>
              <a:tblGrid>
                <a:gridCol w="5591236">
                  <a:extLst>
                    <a:ext uri="{9D8B030D-6E8A-4147-A177-3AD203B41FA5}">
                      <a16:colId xmlns:a16="http://schemas.microsoft.com/office/drawing/2014/main" val="3044776968"/>
                    </a:ext>
                  </a:extLst>
                </a:gridCol>
                <a:gridCol w="6600763">
                  <a:extLst>
                    <a:ext uri="{9D8B030D-6E8A-4147-A177-3AD203B41FA5}">
                      <a16:colId xmlns:a16="http://schemas.microsoft.com/office/drawing/2014/main" val="703373293"/>
                    </a:ext>
                  </a:extLst>
                </a:gridCol>
              </a:tblGrid>
              <a:tr h="557516">
                <a:tc>
                  <a:txBody>
                    <a:bodyPr/>
                    <a:lstStyle/>
                    <a:p>
                      <a:pPr marL="457200" algn="ctr">
                        <a:lnSpc>
                          <a:spcPct val="107000"/>
                        </a:lnSpc>
                        <a:spcAft>
                          <a:spcPts val="0"/>
                        </a:spcAft>
                      </a:pPr>
                      <a:r>
                        <a:rPr lang="en-GB" sz="2800" dirty="0">
                          <a:effectLst/>
                        </a:rPr>
                        <a:t>Use Case</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800" dirty="0">
                          <a:effectLst/>
                        </a:rPr>
                        <a:t>View </a:t>
                      </a:r>
                      <a:r>
                        <a:rPr lang="en-GB" sz="2800" dirty="0" smtClean="0">
                          <a:effectLst/>
                        </a:rPr>
                        <a:t>Residence</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50666730"/>
                  </a:ext>
                </a:extLst>
              </a:tr>
              <a:tr h="1157032">
                <a:tc>
                  <a:txBody>
                    <a:bodyPr/>
                    <a:lstStyle/>
                    <a:p>
                      <a:pPr marL="457200" algn="just">
                        <a:lnSpc>
                          <a:spcPct val="107000"/>
                        </a:lnSpc>
                        <a:spcAft>
                          <a:spcPts val="0"/>
                        </a:spcAft>
                      </a:pPr>
                      <a:r>
                        <a:rPr lang="en-GB" sz="2800">
                          <a:effectLst/>
                        </a:rPr>
                        <a:t>Goal in Context</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800" dirty="0">
                          <a:effectLst/>
                        </a:rPr>
                        <a:t>Allow </a:t>
                      </a:r>
                      <a:r>
                        <a:rPr lang="en-GB" sz="2800" dirty="0" err="1">
                          <a:effectLst/>
                        </a:rPr>
                        <a:t>HousingOfficer</a:t>
                      </a:r>
                      <a:r>
                        <a:rPr lang="en-GB" sz="2800" dirty="0">
                          <a:effectLst/>
                        </a:rPr>
                        <a:t> to see the whole residence detail form</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95778284"/>
                  </a:ext>
                </a:extLst>
              </a:tr>
              <a:tr h="1157032">
                <a:tc>
                  <a:txBody>
                    <a:bodyPr/>
                    <a:lstStyle/>
                    <a:p>
                      <a:pPr marL="457200" algn="just">
                        <a:lnSpc>
                          <a:spcPct val="107000"/>
                        </a:lnSpc>
                        <a:spcAft>
                          <a:spcPts val="0"/>
                        </a:spcAft>
                      </a:pPr>
                      <a:r>
                        <a:rPr lang="en-GB" sz="2800">
                          <a:effectLst/>
                        </a:rPr>
                        <a:t>Primary Actor </a:t>
                      </a:r>
                      <a:endParaRPr lang="en-US" sz="2800">
                        <a:effectLst/>
                      </a:endParaRPr>
                    </a:p>
                    <a:p>
                      <a:pPr marL="457200" algn="just">
                        <a:lnSpc>
                          <a:spcPct val="107000"/>
                        </a:lnSpc>
                        <a:spcAft>
                          <a:spcPts val="0"/>
                        </a:spcAft>
                      </a:pPr>
                      <a:r>
                        <a:rPr lang="en-GB" sz="2800">
                          <a:effectLst/>
                        </a:rPr>
                        <a:t>Secondary Actor</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800" dirty="0" err="1">
                          <a:effectLst/>
                        </a:rPr>
                        <a:t>HousingOfficer</a:t>
                      </a:r>
                      <a:endParaRPr lang="en-US" sz="2800" dirty="0">
                        <a:effectLst/>
                      </a:endParaRPr>
                    </a:p>
                    <a:p>
                      <a:pPr marL="457200" algn="just">
                        <a:lnSpc>
                          <a:spcPct val="107000"/>
                        </a:lnSpc>
                        <a:spcAft>
                          <a:spcPts val="0"/>
                        </a:spcAft>
                      </a:pPr>
                      <a:r>
                        <a:rPr lang="en-GB" sz="2800" dirty="0">
                          <a:effectLst/>
                        </a:rPr>
                        <a:t>-</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6639703"/>
                  </a:ext>
                </a:extLst>
              </a:tr>
              <a:tr h="557516">
                <a:tc gridSpan="2">
                  <a:txBody>
                    <a:bodyPr/>
                    <a:lstStyle/>
                    <a:p>
                      <a:pPr marL="457200" algn="ctr">
                        <a:lnSpc>
                          <a:spcPct val="107000"/>
                        </a:lnSpc>
                        <a:spcAft>
                          <a:spcPts val="0"/>
                        </a:spcAft>
                      </a:pPr>
                      <a:r>
                        <a:rPr lang="en-GB" sz="2800">
                          <a:effectLst/>
                        </a:rPr>
                        <a:t>Typical Course of Events</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21972408"/>
                  </a:ext>
                </a:extLst>
              </a:tr>
              <a:tr h="557709">
                <a:tc>
                  <a:txBody>
                    <a:bodyPr/>
                    <a:lstStyle/>
                    <a:p>
                      <a:pPr marL="457200" algn="ctr">
                        <a:lnSpc>
                          <a:spcPct val="107000"/>
                        </a:lnSpc>
                        <a:spcAft>
                          <a:spcPts val="0"/>
                        </a:spcAft>
                      </a:pPr>
                      <a:r>
                        <a:rPr lang="en-GB" sz="2800">
                          <a:effectLst/>
                        </a:rPr>
                        <a:t>Actor Actions</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800" dirty="0">
                          <a:effectLst/>
                        </a:rPr>
                        <a:t>System Response</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32249241"/>
                  </a:ext>
                </a:extLst>
              </a:tr>
              <a:tr h="1756163">
                <a:tc>
                  <a:txBody>
                    <a:bodyPr/>
                    <a:lstStyle/>
                    <a:p>
                      <a:pPr marL="342900" lvl="0" indent="-342900" algn="l">
                        <a:lnSpc>
                          <a:spcPct val="107000"/>
                        </a:lnSpc>
                        <a:spcAft>
                          <a:spcPts val="0"/>
                        </a:spcAft>
                        <a:buFont typeface="+mj-lt"/>
                        <a:buAutoNum type="arabicPeriod"/>
                      </a:pPr>
                      <a:r>
                        <a:rPr lang="en-GB" sz="2800" dirty="0" err="1">
                          <a:effectLst/>
                        </a:rPr>
                        <a:t>HousingOfficer</a:t>
                      </a:r>
                      <a:r>
                        <a:rPr lang="en-GB" sz="2800" dirty="0">
                          <a:effectLst/>
                        </a:rPr>
                        <a:t> </a:t>
                      </a:r>
                      <a:r>
                        <a:rPr lang="en-GB" sz="2800" dirty="0" smtClean="0">
                          <a:effectLst/>
                        </a:rPr>
                        <a:t>wants to see  </a:t>
                      </a:r>
                      <a:r>
                        <a:rPr lang="en-GB" sz="2800" dirty="0">
                          <a:effectLst/>
                        </a:rPr>
                        <a:t>list of residence </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Font typeface="+mj-lt"/>
                        <a:buAutoNum type="arabicPeriod"/>
                      </a:pPr>
                      <a:r>
                        <a:rPr lang="en-GB" sz="2800">
                          <a:effectLst/>
                        </a:rPr>
                        <a:t>System will display page that containing the residence detail</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08758513"/>
                  </a:ext>
                </a:extLst>
              </a:tr>
              <a:tr h="557516">
                <a:tc gridSpan="2">
                  <a:txBody>
                    <a:bodyPr/>
                    <a:lstStyle/>
                    <a:p>
                      <a:pPr marL="457200" algn="ctr">
                        <a:lnSpc>
                          <a:spcPct val="107000"/>
                        </a:lnSpc>
                        <a:spcAft>
                          <a:spcPts val="0"/>
                        </a:spcAft>
                      </a:pPr>
                      <a:r>
                        <a:rPr lang="en-GB" sz="2800">
                          <a:effectLst/>
                        </a:rPr>
                        <a:t>Alternative Course</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428132868"/>
                  </a:ext>
                </a:extLst>
              </a:tr>
              <a:tr h="557516">
                <a:tc gridSpan="2">
                  <a:txBody>
                    <a:bodyPr/>
                    <a:lstStyle/>
                    <a:p>
                      <a:pPr marL="342900" lvl="0" indent="-342900" algn="l">
                        <a:lnSpc>
                          <a:spcPct val="107000"/>
                        </a:lnSpc>
                        <a:spcAft>
                          <a:spcPts val="0"/>
                        </a:spcAft>
                        <a:buFont typeface="Times New Roman" panose="02020603050405020304" pitchFamily="18" charset="0"/>
                        <a:buChar char="-"/>
                      </a:pPr>
                      <a:r>
                        <a:rPr lang="en-GB" sz="2800" dirty="0">
                          <a:effectLst/>
                        </a:rPr>
                        <a:t> </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916376122"/>
                  </a:ext>
                </a:extLst>
              </a:tr>
            </a:tbl>
          </a:graphicData>
        </a:graphic>
      </p:graphicFrame>
    </p:spTree>
    <p:extLst>
      <p:ext uri="{BB962C8B-B14F-4D97-AF65-F5344CB8AC3E}">
        <p14:creationId xmlns:p14="http://schemas.microsoft.com/office/powerpoint/2010/main" val="1271755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0" y="0"/>
          <a:ext cx="12192000" cy="6857999"/>
        </p:xfrm>
        <a:graphic>
          <a:graphicData uri="http://schemas.openxmlformats.org/drawingml/2006/table">
            <a:tbl>
              <a:tblPr firstRow="1" firstCol="1" bandRow="1">
                <a:tableStyleId>{5C22544A-7EE6-4342-B048-85BDC9FD1C3A}</a:tableStyleId>
              </a:tblPr>
              <a:tblGrid>
                <a:gridCol w="5591236">
                  <a:extLst>
                    <a:ext uri="{9D8B030D-6E8A-4147-A177-3AD203B41FA5}">
                      <a16:colId xmlns:a16="http://schemas.microsoft.com/office/drawing/2014/main" val="3716039764"/>
                    </a:ext>
                  </a:extLst>
                </a:gridCol>
                <a:gridCol w="6600764">
                  <a:extLst>
                    <a:ext uri="{9D8B030D-6E8A-4147-A177-3AD203B41FA5}">
                      <a16:colId xmlns:a16="http://schemas.microsoft.com/office/drawing/2014/main" val="1089587971"/>
                    </a:ext>
                  </a:extLst>
                </a:gridCol>
              </a:tblGrid>
              <a:tr h="610884">
                <a:tc>
                  <a:txBody>
                    <a:bodyPr/>
                    <a:lstStyle/>
                    <a:p>
                      <a:pPr marL="457200" algn="ctr">
                        <a:lnSpc>
                          <a:spcPct val="107000"/>
                        </a:lnSpc>
                        <a:spcAft>
                          <a:spcPts val="0"/>
                        </a:spcAft>
                      </a:pPr>
                      <a:r>
                        <a:rPr lang="en-GB" sz="3200">
                          <a:effectLst/>
                        </a:rPr>
                        <a:t>Use Case</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3200">
                          <a:effectLst/>
                        </a:rPr>
                        <a:t>View Residences</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26280393"/>
                  </a:ext>
                </a:extLst>
              </a:tr>
              <a:tr h="1267789">
                <a:tc>
                  <a:txBody>
                    <a:bodyPr/>
                    <a:lstStyle/>
                    <a:p>
                      <a:pPr marL="457200" algn="just">
                        <a:lnSpc>
                          <a:spcPct val="107000"/>
                        </a:lnSpc>
                        <a:spcAft>
                          <a:spcPts val="0"/>
                        </a:spcAft>
                      </a:pPr>
                      <a:r>
                        <a:rPr lang="en-GB" sz="3200" dirty="0">
                          <a:effectLst/>
                        </a:rPr>
                        <a:t>Goal in Context</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3200" dirty="0">
                          <a:effectLst/>
                        </a:rPr>
                        <a:t>Allow Applicant to see </a:t>
                      </a:r>
                      <a:r>
                        <a:rPr lang="en-GB" sz="3200" dirty="0" smtClean="0">
                          <a:effectLst/>
                        </a:rPr>
                        <a:t>list</a:t>
                      </a:r>
                      <a:r>
                        <a:rPr lang="en-GB" sz="3200" baseline="0" dirty="0" smtClean="0">
                          <a:effectLst/>
                        </a:rPr>
                        <a:t> of residence</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69535725"/>
                  </a:ext>
                </a:extLst>
              </a:tr>
              <a:tr h="1267789">
                <a:tc>
                  <a:txBody>
                    <a:bodyPr/>
                    <a:lstStyle/>
                    <a:p>
                      <a:pPr marL="457200" algn="just">
                        <a:lnSpc>
                          <a:spcPct val="107000"/>
                        </a:lnSpc>
                        <a:spcAft>
                          <a:spcPts val="0"/>
                        </a:spcAft>
                      </a:pPr>
                      <a:r>
                        <a:rPr lang="en-GB" sz="3200">
                          <a:effectLst/>
                        </a:rPr>
                        <a:t>Primary Actor </a:t>
                      </a:r>
                      <a:endParaRPr lang="en-US" sz="3200">
                        <a:effectLst/>
                      </a:endParaRPr>
                    </a:p>
                    <a:p>
                      <a:pPr marL="457200" algn="just">
                        <a:lnSpc>
                          <a:spcPct val="107000"/>
                        </a:lnSpc>
                        <a:spcAft>
                          <a:spcPts val="0"/>
                        </a:spcAft>
                      </a:pPr>
                      <a:r>
                        <a:rPr lang="en-GB" sz="3200">
                          <a:effectLst/>
                        </a:rPr>
                        <a:t>Secondary Actor</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3200" dirty="0">
                          <a:effectLst/>
                        </a:rPr>
                        <a:t>Applicant</a:t>
                      </a:r>
                      <a:endParaRPr lang="en-US" sz="3200" dirty="0">
                        <a:effectLst/>
                      </a:endParaRPr>
                    </a:p>
                    <a:p>
                      <a:pPr marL="457200" algn="just">
                        <a:lnSpc>
                          <a:spcPct val="107000"/>
                        </a:lnSpc>
                        <a:spcAft>
                          <a:spcPts val="0"/>
                        </a:spcAft>
                      </a:pPr>
                      <a:r>
                        <a:rPr lang="en-GB" sz="3200" dirty="0" err="1">
                          <a:effectLst/>
                        </a:rPr>
                        <a:t>HousingOfficer</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60645253"/>
                  </a:ext>
                </a:extLst>
              </a:tr>
              <a:tr h="610884">
                <a:tc gridSpan="2">
                  <a:txBody>
                    <a:bodyPr/>
                    <a:lstStyle/>
                    <a:p>
                      <a:pPr marL="457200" algn="ctr">
                        <a:lnSpc>
                          <a:spcPct val="107000"/>
                        </a:lnSpc>
                        <a:spcAft>
                          <a:spcPts val="0"/>
                        </a:spcAft>
                      </a:pPr>
                      <a:r>
                        <a:rPr lang="en-GB" sz="3200">
                          <a:effectLst/>
                        </a:rPr>
                        <a:t>Typical Course of Events</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4228628402"/>
                  </a:ext>
                </a:extLst>
              </a:tr>
              <a:tr h="611096">
                <a:tc>
                  <a:txBody>
                    <a:bodyPr/>
                    <a:lstStyle/>
                    <a:p>
                      <a:pPr marL="457200" algn="ctr">
                        <a:lnSpc>
                          <a:spcPct val="107000"/>
                        </a:lnSpc>
                        <a:spcAft>
                          <a:spcPts val="0"/>
                        </a:spcAft>
                      </a:pPr>
                      <a:r>
                        <a:rPr lang="en-GB" sz="3200">
                          <a:effectLst/>
                        </a:rPr>
                        <a:t>Actor Actions</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3200">
                          <a:effectLst/>
                        </a:rPr>
                        <a:t>System Response</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88525914"/>
                  </a:ext>
                </a:extLst>
              </a:tr>
              <a:tr h="1267789">
                <a:tc>
                  <a:txBody>
                    <a:bodyPr/>
                    <a:lstStyle/>
                    <a:p>
                      <a:pPr marL="342900" lvl="0" indent="-342900" algn="l">
                        <a:lnSpc>
                          <a:spcPct val="107000"/>
                        </a:lnSpc>
                        <a:spcAft>
                          <a:spcPts val="0"/>
                        </a:spcAft>
                        <a:buFont typeface="+mj-lt"/>
                        <a:buAutoNum type="arabicPeriod"/>
                      </a:pPr>
                      <a:r>
                        <a:rPr lang="en-GB" sz="3200" dirty="0">
                          <a:effectLst/>
                        </a:rPr>
                        <a:t>Applicant </a:t>
                      </a:r>
                      <a:r>
                        <a:rPr lang="en-GB" sz="3200" dirty="0" smtClean="0">
                          <a:effectLst/>
                        </a:rPr>
                        <a:t>wants to see  list of residence </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Font typeface="+mj-lt"/>
                        <a:buAutoNum type="arabicPeriod"/>
                      </a:pPr>
                      <a:r>
                        <a:rPr lang="en-GB" sz="3200">
                          <a:effectLst/>
                        </a:rPr>
                        <a:t>The system will display the Residences page</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77659785"/>
                  </a:ext>
                </a:extLst>
              </a:tr>
              <a:tr h="610884">
                <a:tc gridSpan="2">
                  <a:txBody>
                    <a:bodyPr/>
                    <a:lstStyle/>
                    <a:p>
                      <a:pPr marL="457200" algn="ctr">
                        <a:lnSpc>
                          <a:spcPct val="107000"/>
                        </a:lnSpc>
                        <a:spcAft>
                          <a:spcPts val="0"/>
                        </a:spcAft>
                      </a:pPr>
                      <a:r>
                        <a:rPr lang="en-GB" sz="3200">
                          <a:effectLst/>
                        </a:rPr>
                        <a:t>Alternative Course</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493702660"/>
                  </a:ext>
                </a:extLst>
              </a:tr>
              <a:tr h="610884">
                <a:tc gridSpan="2">
                  <a:txBody>
                    <a:bodyPr/>
                    <a:lstStyle/>
                    <a:p>
                      <a:pPr marL="342900" lvl="0" indent="-342900" algn="l">
                        <a:lnSpc>
                          <a:spcPct val="107000"/>
                        </a:lnSpc>
                        <a:spcAft>
                          <a:spcPts val="0"/>
                        </a:spcAft>
                        <a:buFont typeface="Times New Roman" panose="02020603050405020304" pitchFamily="18" charset="0"/>
                        <a:buChar char="-"/>
                      </a:pPr>
                      <a:r>
                        <a:rPr lang="en-GB" sz="3200" dirty="0">
                          <a:effectLst/>
                        </a:rPr>
                        <a:t> </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627755852"/>
                  </a:ext>
                </a:extLst>
              </a:tr>
            </a:tbl>
          </a:graphicData>
        </a:graphic>
      </p:graphicFrame>
    </p:spTree>
    <p:extLst>
      <p:ext uri="{BB962C8B-B14F-4D97-AF65-F5344CB8AC3E}">
        <p14:creationId xmlns:p14="http://schemas.microsoft.com/office/powerpoint/2010/main" val="42582393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0" y="-2"/>
          <a:ext cx="12191999" cy="6856644"/>
        </p:xfrm>
        <a:graphic>
          <a:graphicData uri="http://schemas.openxmlformats.org/drawingml/2006/table">
            <a:tbl>
              <a:tblPr firstRow="1" firstCol="1" bandRow="1">
                <a:tableStyleId>{5C22544A-7EE6-4342-B048-85BDC9FD1C3A}</a:tableStyleId>
              </a:tblPr>
              <a:tblGrid>
                <a:gridCol w="5591236">
                  <a:extLst>
                    <a:ext uri="{9D8B030D-6E8A-4147-A177-3AD203B41FA5}">
                      <a16:colId xmlns:a16="http://schemas.microsoft.com/office/drawing/2014/main" val="3251537754"/>
                    </a:ext>
                  </a:extLst>
                </a:gridCol>
                <a:gridCol w="6600763">
                  <a:extLst>
                    <a:ext uri="{9D8B030D-6E8A-4147-A177-3AD203B41FA5}">
                      <a16:colId xmlns:a16="http://schemas.microsoft.com/office/drawing/2014/main" val="54711789"/>
                    </a:ext>
                  </a:extLst>
                </a:gridCol>
              </a:tblGrid>
              <a:tr h="410874">
                <a:tc>
                  <a:txBody>
                    <a:bodyPr/>
                    <a:lstStyle/>
                    <a:p>
                      <a:pPr marL="457200" algn="ctr">
                        <a:lnSpc>
                          <a:spcPct val="107000"/>
                        </a:lnSpc>
                        <a:spcAft>
                          <a:spcPts val="0"/>
                        </a:spcAft>
                      </a:pPr>
                      <a:r>
                        <a:rPr lang="en-GB" sz="2600">
                          <a:effectLst/>
                        </a:rPr>
                        <a:t>Use Case</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600">
                          <a:effectLst/>
                        </a:rPr>
                        <a:t>Allocate Housing</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66522040"/>
                  </a:ext>
                </a:extLst>
              </a:tr>
              <a:tr h="1736455">
                <a:tc>
                  <a:txBody>
                    <a:bodyPr/>
                    <a:lstStyle/>
                    <a:p>
                      <a:pPr marL="457200" algn="just">
                        <a:lnSpc>
                          <a:spcPct val="107000"/>
                        </a:lnSpc>
                        <a:spcAft>
                          <a:spcPts val="0"/>
                        </a:spcAft>
                      </a:pPr>
                      <a:r>
                        <a:rPr lang="en-GB" sz="2600" dirty="0">
                          <a:effectLst/>
                        </a:rPr>
                        <a:t>Goal in Context</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600">
                          <a:effectLst/>
                        </a:rPr>
                        <a:t>Allow HousingOfficer to book applicant who have booked slots that have long been ordered and will be sorted again</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17828043"/>
                  </a:ext>
                </a:extLst>
              </a:tr>
              <a:tr h="852911">
                <a:tc>
                  <a:txBody>
                    <a:bodyPr/>
                    <a:lstStyle/>
                    <a:p>
                      <a:pPr marL="457200" algn="just">
                        <a:lnSpc>
                          <a:spcPct val="107000"/>
                        </a:lnSpc>
                        <a:spcAft>
                          <a:spcPts val="0"/>
                        </a:spcAft>
                      </a:pPr>
                      <a:r>
                        <a:rPr lang="en-GB" sz="2600">
                          <a:effectLst/>
                        </a:rPr>
                        <a:t>Primary Actor </a:t>
                      </a:r>
                      <a:endParaRPr lang="en-US" sz="2600">
                        <a:effectLst/>
                      </a:endParaRPr>
                    </a:p>
                    <a:p>
                      <a:pPr marL="457200" algn="just">
                        <a:lnSpc>
                          <a:spcPct val="107000"/>
                        </a:lnSpc>
                        <a:spcAft>
                          <a:spcPts val="0"/>
                        </a:spcAft>
                      </a:pPr>
                      <a:r>
                        <a:rPr lang="en-GB" sz="2600">
                          <a:effectLst/>
                        </a:rPr>
                        <a:t>Secondary Actor</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600">
                          <a:effectLst/>
                        </a:rPr>
                        <a:t>HousingOfficer</a:t>
                      </a:r>
                      <a:endParaRPr lang="en-US" sz="2600">
                        <a:effectLst/>
                      </a:endParaRPr>
                    </a:p>
                    <a:p>
                      <a:pPr marL="457200" algn="just">
                        <a:lnSpc>
                          <a:spcPct val="107000"/>
                        </a:lnSpc>
                        <a:spcAft>
                          <a:spcPts val="0"/>
                        </a:spcAft>
                      </a:pPr>
                      <a:r>
                        <a:rPr lang="en-GB" sz="2600">
                          <a:effectLst/>
                        </a:rPr>
                        <a:t>-</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63530739"/>
                  </a:ext>
                </a:extLst>
              </a:tr>
              <a:tr h="410874">
                <a:tc gridSpan="2">
                  <a:txBody>
                    <a:bodyPr/>
                    <a:lstStyle/>
                    <a:p>
                      <a:pPr marL="457200" algn="ctr">
                        <a:lnSpc>
                          <a:spcPct val="107000"/>
                        </a:lnSpc>
                        <a:spcAft>
                          <a:spcPts val="0"/>
                        </a:spcAft>
                      </a:pPr>
                      <a:r>
                        <a:rPr lang="en-GB" sz="2600">
                          <a:effectLst/>
                        </a:rPr>
                        <a:t>Typical Course of Events</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834739686"/>
                  </a:ext>
                </a:extLst>
              </a:tr>
              <a:tr h="411138">
                <a:tc>
                  <a:txBody>
                    <a:bodyPr/>
                    <a:lstStyle/>
                    <a:p>
                      <a:pPr marL="457200" algn="ctr">
                        <a:lnSpc>
                          <a:spcPct val="107000"/>
                        </a:lnSpc>
                        <a:spcAft>
                          <a:spcPts val="0"/>
                        </a:spcAft>
                      </a:pPr>
                      <a:r>
                        <a:rPr lang="en-GB" sz="2600">
                          <a:effectLst/>
                        </a:rPr>
                        <a:t>Actor Actions</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600">
                          <a:effectLst/>
                        </a:rPr>
                        <a:t>System Response</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58293331"/>
                  </a:ext>
                </a:extLst>
              </a:tr>
              <a:tr h="852646">
                <a:tc>
                  <a:txBody>
                    <a:bodyPr/>
                    <a:lstStyle/>
                    <a:p>
                      <a:pPr marL="0" lvl="0" indent="0" algn="l">
                        <a:lnSpc>
                          <a:spcPct val="107000"/>
                        </a:lnSpc>
                        <a:spcAft>
                          <a:spcPts val="0"/>
                        </a:spcAft>
                        <a:buFont typeface="+mj-lt"/>
                        <a:buNone/>
                      </a:pPr>
                      <a:r>
                        <a:rPr lang="en-GB" sz="2600" dirty="0" smtClean="0">
                          <a:effectLst/>
                        </a:rPr>
                        <a:t>1. </a:t>
                      </a:r>
                      <a:r>
                        <a:rPr lang="en-GB" sz="2600" dirty="0" err="1" smtClean="0">
                          <a:effectLst/>
                        </a:rPr>
                        <a:t>HousingOfficer</a:t>
                      </a:r>
                      <a:r>
                        <a:rPr lang="en-GB" sz="2600" dirty="0" smtClean="0">
                          <a:effectLst/>
                        </a:rPr>
                        <a:t> </a:t>
                      </a:r>
                      <a:r>
                        <a:rPr lang="en-GB" sz="2600" dirty="0">
                          <a:effectLst/>
                        </a:rPr>
                        <a:t>will check the applicants one by one</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2600">
                          <a:effectLst/>
                        </a:rPr>
                        <a:t> </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17043741"/>
                  </a:ext>
                </a:extLst>
              </a:tr>
              <a:tr h="1294682">
                <a:tc>
                  <a:txBody>
                    <a:bodyPr/>
                    <a:lstStyle/>
                    <a:p>
                      <a:pPr marL="0" lvl="0" indent="0" algn="l">
                        <a:lnSpc>
                          <a:spcPct val="107000"/>
                        </a:lnSpc>
                        <a:spcAft>
                          <a:spcPts val="0"/>
                        </a:spcAft>
                        <a:buFont typeface="+mj-lt"/>
                        <a:buNone/>
                      </a:pPr>
                      <a:r>
                        <a:rPr lang="en-GB" sz="2600" dirty="0" smtClean="0">
                          <a:effectLst/>
                        </a:rPr>
                        <a:t>2. </a:t>
                      </a:r>
                      <a:r>
                        <a:rPr lang="en-GB" sz="2600" dirty="0" err="1" smtClean="0">
                          <a:effectLst/>
                        </a:rPr>
                        <a:t>HousingOfficer</a:t>
                      </a:r>
                      <a:r>
                        <a:rPr lang="en-GB" sz="2600" dirty="0" smtClean="0">
                          <a:effectLst/>
                        </a:rPr>
                        <a:t> </a:t>
                      </a:r>
                      <a:r>
                        <a:rPr lang="en-GB" sz="2600" dirty="0">
                          <a:effectLst/>
                        </a:rPr>
                        <a:t>will select </a:t>
                      </a:r>
                      <a:r>
                        <a:rPr lang="en-GB" sz="2600" dirty="0" smtClean="0">
                          <a:effectLst/>
                        </a:rPr>
                        <a:t>certain</a:t>
                      </a:r>
                      <a:r>
                        <a:rPr lang="en-GB" sz="2600" baseline="0" dirty="0" smtClean="0">
                          <a:effectLst/>
                        </a:rPr>
                        <a:t> </a:t>
                      </a:r>
                      <a:r>
                        <a:rPr lang="en-GB" sz="2600" dirty="0" smtClean="0">
                          <a:effectLst/>
                        </a:rPr>
                        <a:t>Applicant/Applications to be allocated,</a:t>
                      </a:r>
                      <a:r>
                        <a:rPr lang="en-GB" sz="2600" baseline="0" dirty="0" smtClean="0">
                          <a:effectLst/>
                        </a:rPr>
                        <a:t> click allocate</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lvl="0" indent="0" algn="l">
                        <a:lnSpc>
                          <a:spcPct val="107000"/>
                        </a:lnSpc>
                        <a:spcAft>
                          <a:spcPts val="0"/>
                        </a:spcAft>
                        <a:buFont typeface="+mj-lt"/>
                        <a:buNone/>
                      </a:pPr>
                      <a:r>
                        <a:rPr lang="en-GB" sz="2600" dirty="0" smtClean="0">
                          <a:effectLst/>
                        </a:rPr>
                        <a:t>3. The </a:t>
                      </a:r>
                      <a:r>
                        <a:rPr lang="en-GB" sz="2600" dirty="0">
                          <a:effectLst/>
                        </a:rPr>
                        <a:t>system will save the  information that has been entered by </a:t>
                      </a:r>
                      <a:r>
                        <a:rPr lang="en-GB" sz="2600" dirty="0" err="1">
                          <a:effectLst/>
                        </a:rPr>
                        <a:t>HousingOfficer</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08884083"/>
                  </a:ext>
                </a:extLst>
              </a:tr>
              <a:tr h="410874">
                <a:tc gridSpan="2">
                  <a:txBody>
                    <a:bodyPr/>
                    <a:lstStyle/>
                    <a:p>
                      <a:pPr marL="457200" algn="ctr">
                        <a:lnSpc>
                          <a:spcPct val="107000"/>
                        </a:lnSpc>
                        <a:spcAft>
                          <a:spcPts val="0"/>
                        </a:spcAft>
                      </a:pPr>
                      <a:r>
                        <a:rPr lang="en-GB" sz="2600">
                          <a:effectLst/>
                        </a:rPr>
                        <a:t>Alternative Course</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787525451"/>
                  </a:ext>
                </a:extLst>
              </a:tr>
              <a:tr h="410874">
                <a:tc gridSpan="2">
                  <a:txBody>
                    <a:bodyPr/>
                    <a:lstStyle/>
                    <a:p>
                      <a:pPr marL="342900" lvl="0" indent="-342900" algn="l">
                        <a:lnSpc>
                          <a:spcPct val="107000"/>
                        </a:lnSpc>
                        <a:spcAft>
                          <a:spcPts val="0"/>
                        </a:spcAft>
                        <a:buFont typeface="Times New Roman" panose="02020603050405020304" pitchFamily="18" charset="0"/>
                        <a:buChar char="-"/>
                      </a:pPr>
                      <a:r>
                        <a:rPr lang="en-GB" sz="2600" dirty="0">
                          <a:effectLst/>
                        </a:rPr>
                        <a:t> </a:t>
                      </a: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125347955"/>
                  </a:ext>
                </a:extLst>
              </a:tr>
            </a:tbl>
          </a:graphicData>
        </a:graphic>
      </p:graphicFrame>
    </p:spTree>
    <p:extLst>
      <p:ext uri="{BB962C8B-B14F-4D97-AF65-F5344CB8AC3E}">
        <p14:creationId xmlns:p14="http://schemas.microsoft.com/office/powerpoint/2010/main" val="12656529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0" y="2"/>
          <a:ext cx="12191999" cy="6896858"/>
        </p:xfrm>
        <a:graphic>
          <a:graphicData uri="http://schemas.openxmlformats.org/drawingml/2006/table">
            <a:tbl>
              <a:tblPr firstRow="1" firstCol="1" bandRow="1">
                <a:tableStyleId>{5C22544A-7EE6-4342-B048-85BDC9FD1C3A}</a:tableStyleId>
              </a:tblPr>
              <a:tblGrid>
                <a:gridCol w="5591236">
                  <a:extLst>
                    <a:ext uri="{9D8B030D-6E8A-4147-A177-3AD203B41FA5}">
                      <a16:colId xmlns:a16="http://schemas.microsoft.com/office/drawing/2014/main" val="3126511108"/>
                    </a:ext>
                  </a:extLst>
                </a:gridCol>
                <a:gridCol w="6600763">
                  <a:extLst>
                    <a:ext uri="{9D8B030D-6E8A-4147-A177-3AD203B41FA5}">
                      <a16:colId xmlns:a16="http://schemas.microsoft.com/office/drawing/2014/main" val="1929572368"/>
                    </a:ext>
                  </a:extLst>
                </a:gridCol>
              </a:tblGrid>
              <a:tr h="557516">
                <a:tc>
                  <a:txBody>
                    <a:bodyPr/>
                    <a:lstStyle/>
                    <a:p>
                      <a:pPr marL="457200" algn="ctr">
                        <a:lnSpc>
                          <a:spcPct val="107000"/>
                        </a:lnSpc>
                        <a:spcAft>
                          <a:spcPts val="0"/>
                        </a:spcAft>
                      </a:pPr>
                      <a:r>
                        <a:rPr lang="en-GB" sz="2800">
                          <a:effectLst/>
                          <a:latin typeface="+mj-lt"/>
                        </a:rPr>
                        <a:t>Use Case</a:t>
                      </a:r>
                      <a:endParaRPr lang="en-US" sz="280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800">
                          <a:effectLst/>
                          <a:latin typeface="+mj-lt"/>
                        </a:rPr>
                        <a:t>Set Up New Residence</a:t>
                      </a:r>
                      <a:endParaRPr lang="en-US" sz="2800">
                        <a:effectLst/>
                        <a:latin typeface="+mj-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56983197"/>
                  </a:ext>
                </a:extLst>
              </a:tr>
              <a:tr h="861707">
                <a:tc>
                  <a:txBody>
                    <a:bodyPr/>
                    <a:lstStyle/>
                    <a:p>
                      <a:pPr marL="457200" algn="just">
                        <a:lnSpc>
                          <a:spcPct val="107000"/>
                        </a:lnSpc>
                        <a:spcAft>
                          <a:spcPts val="0"/>
                        </a:spcAft>
                      </a:pPr>
                      <a:r>
                        <a:rPr lang="en-GB" sz="2800">
                          <a:effectLst/>
                          <a:latin typeface="+mj-lt"/>
                        </a:rPr>
                        <a:t>Goal in Context</a:t>
                      </a:r>
                      <a:endParaRPr lang="en-US" sz="280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800">
                          <a:effectLst/>
                          <a:latin typeface="+mj-lt"/>
                        </a:rPr>
                        <a:t>Allow HousingOfficer to input new residence information</a:t>
                      </a:r>
                      <a:endParaRPr lang="en-US" sz="2800">
                        <a:effectLst/>
                        <a:latin typeface="+mj-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04836455"/>
                  </a:ext>
                </a:extLst>
              </a:tr>
              <a:tr h="762000">
                <a:tc>
                  <a:txBody>
                    <a:bodyPr/>
                    <a:lstStyle/>
                    <a:p>
                      <a:pPr marL="457200" algn="just">
                        <a:lnSpc>
                          <a:spcPct val="107000"/>
                        </a:lnSpc>
                        <a:spcAft>
                          <a:spcPts val="0"/>
                        </a:spcAft>
                      </a:pPr>
                      <a:r>
                        <a:rPr lang="en-GB" sz="2800" dirty="0">
                          <a:effectLst/>
                          <a:latin typeface="+mj-lt"/>
                        </a:rPr>
                        <a:t>Primary Actor </a:t>
                      </a:r>
                      <a:endParaRPr lang="en-US" sz="2800" dirty="0">
                        <a:effectLst/>
                        <a:latin typeface="+mj-lt"/>
                      </a:endParaRPr>
                    </a:p>
                    <a:p>
                      <a:pPr marL="457200" algn="just">
                        <a:lnSpc>
                          <a:spcPct val="107000"/>
                        </a:lnSpc>
                        <a:spcAft>
                          <a:spcPts val="0"/>
                        </a:spcAft>
                      </a:pPr>
                      <a:r>
                        <a:rPr lang="en-GB" sz="2800" dirty="0">
                          <a:effectLst/>
                          <a:latin typeface="+mj-lt"/>
                        </a:rPr>
                        <a:t>Secondary Actor</a:t>
                      </a:r>
                      <a:endParaRPr lang="en-US" sz="2800" dirty="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800">
                          <a:effectLst/>
                          <a:latin typeface="+mj-lt"/>
                        </a:rPr>
                        <a:t>HousingOfficer</a:t>
                      </a:r>
                      <a:endParaRPr lang="en-US" sz="2800">
                        <a:effectLst/>
                        <a:latin typeface="+mj-lt"/>
                      </a:endParaRPr>
                    </a:p>
                    <a:p>
                      <a:pPr marL="457200" algn="just">
                        <a:lnSpc>
                          <a:spcPct val="107000"/>
                        </a:lnSpc>
                        <a:spcAft>
                          <a:spcPts val="0"/>
                        </a:spcAft>
                      </a:pPr>
                      <a:r>
                        <a:rPr lang="en-GB" sz="2800">
                          <a:effectLst/>
                          <a:latin typeface="+mj-lt"/>
                        </a:rPr>
                        <a:t>-</a:t>
                      </a:r>
                      <a:endParaRPr lang="en-US" sz="2800">
                        <a:effectLst/>
                        <a:latin typeface="+mj-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55684446"/>
                  </a:ext>
                </a:extLst>
              </a:tr>
              <a:tr h="557516">
                <a:tc gridSpan="2">
                  <a:txBody>
                    <a:bodyPr/>
                    <a:lstStyle/>
                    <a:p>
                      <a:pPr marL="457200" algn="ctr">
                        <a:lnSpc>
                          <a:spcPct val="107000"/>
                        </a:lnSpc>
                        <a:spcAft>
                          <a:spcPts val="0"/>
                        </a:spcAft>
                      </a:pPr>
                      <a:r>
                        <a:rPr lang="en-GB" sz="2800">
                          <a:effectLst/>
                          <a:latin typeface="+mj-lt"/>
                        </a:rPr>
                        <a:t>Typical Course of Events</a:t>
                      </a:r>
                      <a:endParaRPr lang="en-US" sz="2800">
                        <a:effectLst/>
                        <a:latin typeface="+mj-lt"/>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977828789"/>
                  </a:ext>
                </a:extLst>
              </a:tr>
              <a:tr h="557709">
                <a:tc>
                  <a:txBody>
                    <a:bodyPr/>
                    <a:lstStyle/>
                    <a:p>
                      <a:pPr marL="457200" algn="just">
                        <a:lnSpc>
                          <a:spcPct val="107000"/>
                        </a:lnSpc>
                        <a:spcAft>
                          <a:spcPts val="0"/>
                        </a:spcAft>
                      </a:pPr>
                      <a:r>
                        <a:rPr lang="en-GB" sz="2800" dirty="0">
                          <a:effectLst/>
                          <a:latin typeface="+mj-lt"/>
                        </a:rPr>
                        <a:t>Actor Actions</a:t>
                      </a:r>
                      <a:endParaRPr lang="en-US" sz="2800" dirty="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800">
                          <a:effectLst/>
                          <a:latin typeface="+mj-lt"/>
                        </a:rPr>
                        <a:t>System Response</a:t>
                      </a:r>
                      <a:endParaRPr lang="en-US" sz="2800">
                        <a:effectLst/>
                        <a:latin typeface="+mj-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73066904"/>
                  </a:ext>
                </a:extLst>
              </a:tr>
              <a:tr h="775693">
                <a:tc>
                  <a:txBody>
                    <a:bodyPr/>
                    <a:lstStyle/>
                    <a:p>
                      <a:pPr marL="0" lvl="0" indent="0" algn="l">
                        <a:lnSpc>
                          <a:spcPct val="107000"/>
                        </a:lnSpc>
                        <a:spcAft>
                          <a:spcPts val="0"/>
                        </a:spcAft>
                        <a:buFont typeface="+mj-lt"/>
                        <a:buNone/>
                      </a:pPr>
                      <a:r>
                        <a:rPr lang="en-GB" sz="2800" dirty="0" smtClean="0">
                          <a:effectLst/>
                          <a:latin typeface="+mj-lt"/>
                        </a:rPr>
                        <a:t>1.</a:t>
                      </a:r>
                      <a:r>
                        <a:rPr lang="en-GB" sz="2800" baseline="0" dirty="0" smtClean="0">
                          <a:effectLst/>
                          <a:latin typeface="+mj-lt"/>
                        </a:rPr>
                        <a:t> </a:t>
                      </a:r>
                      <a:r>
                        <a:rPr lang="en-GB" sz="2800" dirty="0" smtClean="0">
                          <a:effectLst/>
                          <a:latin typeface="+mj-lt"/>
                        </a:rPr>
                        <a:t>Housing Officer click</a:t>
                      </a:r>
                      <a:r>
                        <a:rPr lang="en-GB" sz="2800" baseline="0" dirty="0" smtClean="0">
                          <a:effectLst/>
                          <a:latin typeface="+mj-lt"/>
                        </a:rPr>
                        <a:t> Set Up New Residence</a:t>
                      </a:r>
                      <a:endParaRPr lang="en-US" sz="2800" dirty="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marL="0" lvl="0" indent="0" algn="l">
                        <a:lnSpc>
                          <a:spcPct val="107000"/>
                        </a:lnSpc>
                        <a:spcAft>
                          <a:spcPts val="0"/>
                        </a:spcAft>
                        <a:buFont typeface="+mj-lt"/>
                        <a:buNone/>
                      </a:pPr>
                      <a:r>
                        <a:rPr lang="en-GB" sz="2800" dirty="0" smtClean="0">
                          <a:effectLst/>
                          <a:latin typeface="+mj-lt"/>
                        </a:rPr>
                        <a:t>2.</a:t>
                      </a:r>
                      <a:r>
                        <a:rPr lang="en-GB" sz="2800" baseline="0" dirty="0" smtClean="0">
                          <a:effectLst/>
                          <a:latin typeface="+mj-lt"/>
                        </a:rPr>
                        <a:t> System Display the Form</a:t>
                      </a:r>
                      <a:endParaRPr lang="en-US" sz="2800" dirty="0">
                        <a:effectLst/>
                        <a:latin typeface="+mj-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1316313"/>
                  </a:ext>
                </a:extLst>
              </a:tr>
              <a:tr h="1238250">
                <a:tc>
                  <a:txBody>
                    <a:bodyPr/>
                    <a:lstStyle/>
                    <a:p>
                      <a:pPr marL="0" lvl="0" indent="0" algn="l">
                        <a:lnSpc>
                          <a:spcPct val="107000"/>
                        </a:lnSpc>
                        <a:spcAft>
                          <a:spcPts val="0"/>
                        </a:spcAft>
                        <a:buFont typeface="+mj-lt"/>
                        <a:buNone/>
                      </a:pPr>
                      <a:r>
                        <a:rPr lang="en-US" sz="2800" dirty="0" smtClean="0">
                          <a:effectLst/>
                          <a:latin typeface="+mj-lt"/>
                          <a:ea typeface="Times New Roman" panose="02020603050405020304" pitchFamily="18" charset="0"/>
                          <a:cs typeface="Times New Roman" panose="02020603050405020304" pitchFamily="18" charset="0"/>
                        </a:rPr>
                        <a:t>3.</a:t>
                      </a:r>
                      <a:r>
                        <a:rPr lang="en-US" sz="2800" baseline="0" dirty="0" smtClean="0">
                          <a:effectLst/>
                          <a:latin typeface="+mj-lt"/>
                          <a:ea typeface="Times New Roman" panose="02020603050405020304" pitchFamily="18" charset="0"/>
                          <a:cs typeface="Times New Roman" panose="02020603050405020304" pitchFamily="18" charset="0"/>
                        </a:rPr>
                        <a:t> Housing Officer input the data needed, click submit</a:t>
                      </a:r>
                      <a:endParaRPr lang="en-US" sz="2800" dirty="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marL="0" lvl="0" indent="0" algn="l">
                        <a:lnSpc>
                          <a:spcPct val="107000"/>
                        </a:lnSpc>
                        <a:spcAft>
                          <a:spcPts val="0"/>
                        </a:spcAft>
                        <a:buFont typeface="+mj-lt"/>
                        <a:buNone/>
                      </a:pPr>
                      <a:r>
                        <a:rPr lang="en-US" sz="2800" dirty="0" smtClean="0">
                          <a:effectLst/>
                          <a:latin typeface="+mj-lt"/>
                          <a:ea typeface="Times New Roman" panose="02020603050405020304" pitchFamily="18" charset="0"/>
                          <a:cs typeface="Times New Roman" panose="02020603050405020304" pitchFamily="18" charset="0"/>
                        </a:rPr>
                        <a:t>4. System save the data to the database, </a:t>
                      </a:r>
                      <a:r>
                        <a:rPr lang="en-US" sz="2800" dirty="0" err="1" smtClean="0">
                          <a:effectLst/>
                          <a:latin typeface="+mj-lt"/>
                          <a:ea typeface="Times New Roman" panose="02020603050405020304" pitchFamily="18" charset="0"/>
                          <a:cs typeface="Times New Roman" panose="02020603050405020304" pitchFamily="18" charset="0"/>
                        </a:rPr>
                        <a:t>HousingOfficer</a:t>
                      </a:r>
                      <a:r>
                        <a:rPr lang="en-US" sz="2800" dirty="0" smtClean="0">
                          <a:effectLst/>
                          <a:latin typeface="+mj-lt"/>
                          <a:ea typeface="Times New Roman" panose="02020603050405020304" pitchFamily="18" charset="0"/>
                          <a:cs typeface="Times New Roman" panose="02020603050405020304" pitchFamily="18" charset="0"/>
                        </a:rPr>
                        <a:t> will be redirected</a:t>
                      </a:r>
                      <a:r>
                        <a:rPr lang="en-US" sz="2800" baseline="0" dirty="0" smtClean="0">
                          <a:effectLst/>
                          <a:latin typeface="+mj-lt"/>
                          <a:ea typeface="Times New Roman" panose="02020603050405020304" pitchFamily="18" charset="0"/>
                          <a:cs typeface="Times New Roman" panose="02020603050405020304" pitchFamily="18" charset="0"/>
                        </a:rPr>
                        <a:t> to View Residence page.</a:t>
                      </a:r>
                      <a:endParaRPr lang="en-US" sz="2800" dirty="0">
                        <a:effectLst/>
                        <a:latin typeface="+mj-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96358329"/>
                  </a:ext>
                </a:extLst>
              </a:tr>
              <a:tr h="557516">
                <a:tc gridSpan="2">
                  <a:txBody>
                    <a:bodyPr/>
                    <a:lstStyle/>
                    <a:p>
                      <a:pPr marL="457200" algn="ctr">
                        <a:lnSpc>
                          <a:spcPct val="107000"/>
                        </a:lnSpc>
                        <a:spcAft>
                          <a:spcPts val="0"/>
                        </a:spcAft>
                      </a:pPr>
                      <a:r>
                        <a:rPr lang="en-GB" sz="2800">
                          <a:effectLst/>
                          <a:latin typeface="+mj-lt"/>
                        </a:rPr>
                        <a:t>Alternative Course</a:t>
                      </a:r>
                      <a:endParaRPr lang="en-US" sz="2800">
                        <a:effectLst/>
                        <a:latin typeface="+mj-lt"/>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394572790"/>
                  </a:ext>
                </a:extLst>
              </a:tr>
              <a:tr h="557516">
                <a:tc gridSpan="2">
                  <a:txBody>
                    <a:bodyPr/>
                    <a:lstStyle/>
                    <a:p>
                      <a:pPr marL="342900" lvl="0" indent="-342900" algn="l">
                        <a:lnSpc>
                          <a:spcPct val="107000"/>
                        </a:lnSpc>
                        <a:spcAft>
                          <a:spcPts val="0"/>
                        </a:spcAft>
                        <a:buFont typeface="Times New Roman" panose="02020603050405020304" pitchFamily="18" charset="0"/>
                        <a:buChar char="-"/>
                      </a:pPr>
                      <a:r>
                        <a:rPr lang="en-GB" sz="2800" dirty="0">
                          <a:effectLst/>
                          <a:latin typeface="+mj-lt"/>
                        </a:rPr>
                        <a:t> </a:t>
                      </a:r>
                      <a:endParaRPr lang="en-US" sz="2800" dirty="0">
                        <a:effectLst/>
                        <a:latin typeface="+mj-lt"/>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680777243"/>
                  </a:ext>
                </a:extLst>
              </a:tr>
            </a:tbl>
          </a:graphicData>
        </a:graphic>
      </p:graphicFrame>
    </p:spTree>
    <p:extLst>
      <p:ext uri="{BB962C8B-B14F-4D97-AF65-F5344CB8AC3E}">
        <p14:creationId xmlns:p14="http://schemas.microsoft.com/office/powerpoint/2010/main" val="11192921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78586"/>
            <a:ext cx="10058400" cy="1371600"/>
          </a:xfrm>
        </p:spPr>
        <p:txBody>
          <a:bodyPr/>
          <a:lstStyle/>
          <a:p>
            <a:r>
              <a:rPr lang="en-US" dirty="0" smtClean="0"/>
              <a:t>Introduction</a:t>
            </a:r>
            <a:endParaRPr lang="en-US" dirty="0"/>
          </a:p>
        </p:txBody>
      </p:sp>
      <p:sp>
        <p:nvSpPr>
          <p:cNvPr id="3" name="Content Placeholder 2"/>
          <p:cNvSpPr>
            <a:spLocks noGrp="1"/>
          </p:cNvSpPr>
          <p:nvPr>
            <p:ph idx="1"/>
          </p:nvPr>
        </p:nvSpPr>
        <p:spPr>
          <a:xfrm>
            <a:off x="1463040" y="1929384"/>
            <a:ext cx="8979408" cy="4105656"/>
          </a:xfrm>
        </p:spPr>
        <p:txBody>
          <a:bodyPr>
            <a:noAutofit/>
          </a:bodyPr>
          <a:lstStyle/>
          <a:p>
            <a:pPr marL="0" indent="0" algn="just">
              <a:buNone/>
            </a:pPr>
            <a:r>
              <a:rPr lang="en-US" sz="3200" dirty="0" smtClean="0"/>
              <a:t>Every </a:t>
            </a:r>
            <a:r>
              <a:rPr lang="en-US" sz="3200" dirty="0"/>
              <a:t>software development must have a clear and understandable requirement or specification to ensure developers can keep developing software within the boundary of requirement, while also, developer can adjust to what users need with the software, and developers can optimize the software according to users’ need.</a:t>
            </a:r>
          </a:p>
        </p:txBody>
      </p:sp>
    </p:spTree>
    <p:extLst>
      <p:ext uri="{BB962C8B-B14F-4D97-AF65-F5344CB8AC3E}">
        <p14:creationId xmlns:p14="http://schemas.microsoft.com/office/powerpoint/2010/main" val="11636215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0" y="-1"/>
          <a:ext cx="12191999" cy="6620386"/>
        </p:xfrm>
        <a:graphic>
          <a:graphicData uri="http://schemas.openxmlformats.org/drawingml/2006/table">
            <a:tbl>
              <a:tblPr firstRow="1" firstCol="1" bandRow="1">
                <a:tableStyleId>{5C22544A-7EE6-4342-B048-85BDC9FD1C3A}</a:tableStyleId>
              </a:tblPr>
              <a:tblGrid>
                <a:gridCol w="5591236">
                  <a:extLst>
                    <a:ext uri="{9D8B030D-6E8A-4147-A177-3AD203B41FA5}">
                      <a16:colId xmlns:a16="http://schemas.microsoft.com/office/drawing/2014/main" val="3812996640"/>
                    </a:ext>
                  </a:extLst>
                </a:gridCol>
                <a:gridCol w="6600763">
                  <a:extLst>
                    <a:ext uri="{9D8B030D-6E8A-4147-A177-3AD203B41FA5}">
                      <a16:colId xmlns:a16="http://schemas.microsoft.com/office/drawing/2014/main" val="839832229"/>
                    </a:ext>
                  </a:extLst>
                </a:gridCol>
              </a:tblGrid>
              <a:tr h="414975">
                <a:tc>
                  <a:txBody>
                    <a:bodyPr/>
                    <a:lstStyle/>
                    <a:p>
                      <a:pPr marL="457200" algn="ctr">
                        <a:lnSpc>
                          <a:spcPct val="107000"/>
                        </a:lnSpc>
                        <a:spcAft>
                          <a:spcPts val="0"/>
                        </a:spcAft>
                      </a:pPr>
                      <a:r>
                        <a:rPr lang="en-GB" sz="2900">
                          <a:effectLst/>
                        </a:rPr>
                        <a:t>Use Case</a:t>
                      </a:r>
                      <a:endParaRPr lang="en-US" sz="2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900">
                          <a:effectLst/>
                        </a:rPr>
                        <a:t>Delete Applicant</a:t>
                      </a:r>
                      <a:endParaRPr lang="en-US" sz="2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94373389"/>
                  </a:ext>
                </a:extLst>
              </a:tr>
              <a:tr h="899476">
                <a:tc>
                  <a:txBody>
                    <a:bodyPr/>
                    <a:lstStyle/>
                    <a:p>
                      <a:pPr marL="457200" algn="just">
                        <a:lnSpc>
                          <a:spcPct val="107000"/>
                        </a:lnSpc>
                        <a:spcAft>
                          <a:spcPts val="0"/>
                        </a:spcAft>
                      </a:pPr>
                      <a:r>
                        <a:rPr lang="en-GB" sz="2900" dirty="0">
                          <a:effectLst/>
                        </a:rPr>
                        <a:t>Goal in Context</a:t>
                      </a:r>
                      <a:endParaRPr lang="en-US" sz="2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900" dirty="0">
                          <a:effectLst/>
                        </a:rPr>
                        <a:t>Allow </a:t>
                      </a:r>
                      <a:r>
                        <a:rPr lang="en-GB" sz="2900" dirty="0" err="1">
                          <a:effectLst/>
                        </a:rPr>
                        <a:t>HousingOfficer</a:t>
                      </a:r>
                      <a:r>
                        <a:rPr lang="en-GB" sz="2900" dirty="0">
                          <a:effectLst/>
                        </a:rPr>
                        <a:t> to </a:t>
                      </a:r>
                      <a:r>
                        <a:rPr lang="en-GB" sz="2900" dirty="0" smtClean="0">
                          <a:effectLst/>
                        </a:rPr>
                        <a:t>delete </a:t>
                      </a:r>
                      <a:r>
                        <a:rPr lang="en-GB" sz="2900" dirty="0">
                          <a:effectLst/>
                        </a:rPr>
                        <a:t>Applicant</a:t>
                      </a:r>
                      <a:endParaRPr lang="en-US" sz="2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3523123"/>
                  </a:ext>
                </a:extLst>
              </a:tr>
              <a:tr h="861212">
                <a:tc>
                  <a:txBody>
                    <a:bodyPr/>
                    <a:lstStyle/>
                    <a:p>
                      <a:pPr marL="457200" algn="just">
                        <a:lnSpc>
                          <a:spcPct val="107000"/>
                        </a:lnSpc>
                        <a:spcAft>
                          <a:spcPts val="0"/>
                        </a:spcAft>
                      </a:pPr>
                      <a:r>
                        <a:rPr lang="en-GB" sz="2900">
                          <a:effectLst/>
                        </a:rPr>
                        <a:t>Primary Actor </a:t>
                      </a:r>
                      <a:endParaRPr lang="en-US" sz="2900">
                        <a:effectLst/>
                      </a:endParaRPr>
                    </a:p>
                    <a:p>
                      <a:pPr marL="457200" algn="just">
                        <a:lnSpc>
                          <a:spcPct val="107000"/>
                        </a:lnSpc>
                        <a:spcAft>
                          <a:spcPts val="0"/>
                        </a:spcAft>
                      </a:pPr>
                      <a:r>
                        <a:rPr lang="en-GB" sz="2900">
                          <a:effectLst/>
                        </a:rPr>
                        <a:t>Secondary Actor</a:t>
                      </a:r>
                      <a:endParaRPr lang="en-US" sz="2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900">
                          <a:effectLst/>
                        </a:rPr>
                        <a:t>HousingOfficer</a:t>
                      </a:r>
                      <a:endParaRPr lang="en-US" sz="2900">
                        <a:effectLst/>
                      </a:endParaRPr>
                    </a:p>
                    <a:p>
                      <a:pPr marL="457200" algn="just">
                        <a:lnSpc>
                          <a:spcPct val="107000"/>
                        </a:lnSpc>
                        <a:spcAft>
                          <a:spcPts val="0"/>
                        </a:spcAft>
                      </a:pPr>
                      <a:r>
                        <a:rPr lang="en-GB" sz="2900">
                          <a:effectLst/>
                        </a:rPr>
                        <a:t>-</a:t>
                      </a:r>
                      <a:endParaRPr lang="en-US" sz="2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98992236"/>
                  </a:ext>
                </a:extLst>
              </a:tr>
              <a:tr h="414975">
                <a:tc gridSpan="2">
                  <a:txBody>
                    <a:bodyPr/>
                    <a:lstStyle/>
                    <a:p>
                      <a:pPr marL="457200" algn="ctr">
                        <a:lnSpc>
                          <a:spcPct val="107000"/>
                        </a:lnSpc>
                        <a:spcAft>
                          <a:spcPts val="0"/>
                        </a:spcAft>
                      </a:pPr>
                      <a:r>
                        <a:rPr lang="en-GB" sz="2900">
                          <a:effectLst/>
                        </a:rPr>
                        <a:t>Typical Course of Events</a:t>
                      </a:r>
                      <a:endParaRPr lang="en-US" sz="2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344945077"/>
                  </a:ext>
                </a:extLst>
              </a:tr>
              <a:tr h="415119">
                <a:tc>
                  <a:txBody>
                    <a:bodyPr/>
                    <a:lstStyle/>
                    <a:p>
                      <a:pPr marL="457200" algn="ctr">
                        <a:lnSpc>
                          <a:spcPct val="107000"/>
                        </a:lnSpc>
                        <a:spcAft>
                          <a:spcPts val="0"/>
                        </a:spcAft>
                      </a:pPr>
                      <a:r>
                        <a:rPr lang="en-GB" sz="2900">
                          <a:effectLst/>
                        </a:rPr>
                        <a:t>Actor Actions</a:t>
                      </a:r>
                      <a:endParaRPr lang="en-US" sz="2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900">
                          <a:effectLst/>
                        </a:rPr>
                        <a:t>System Response</a:t>
                      </a:r>
                      <a:endParaRPr lang="en-US" sz="2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6899200"/>
                  </a:ext>
                </a:extLst>
              </a:tr>
              <a:tr h="899494">
                <a:tc>
                  <a:txBody>
                    <a:bodyPr/>
                    <a:lstStyle/>
                    <a:p>
                      <a:pPr marL="342900" lvl="0" indent="-342900" algn="l">
                        <a:lnSpc>
                          <a:spcPct val="107000"/>
                        </a:lnSpc>
                        <a:spcAft>
                          <a:spcPts val="0"/>
                        </a:spcAft>
                        <a:buFont typeface="+mj-lt"/>
                        <a:buAutoNum type="arabicPeriod"/>
                      </a:pPr>
                      <a:r>
                        <a:rPr lang="en-GB" sz="2900" dirty="0" err="1">
                          <a:effectLst/>
                        </a:rPr>
                        <a:t>HousingOfficer</a:t>
                      </a:r>
                      <a:r>
                        <a:rPr lang="en-GB" sz="2900" dirty="0">
                          <a:effectLst/>
                        </a:rPr>
                        <a:t> will select the Applicant </a:t>
                      </a:r>
                      <a:r>
                        <a:rPr lang="en-GB" sz="2900" dirty="0" smtClean="0">
                          <a:effectLst/>
                        </a:rPr>
                        <a:t>to delete</a:t>
                      </a:r>
                      <a:endParaRPr lang="en-US" sz="2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Font typeface="+mj-lt"/>
                        <a:buAutoNum type="arabicPeriod"/>
                      </a:pPr>
                      <a:r>
                        <a:rPr lang="en-GB" sz="2900" dirty="0">
                          <a:effectLst/>
                        </a:rPr>
                        <a:t>System will receive information which will be deleted</a:t>
                      </a:r>
                      <a:endParaRPr lang="en-US" sz="2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30395664"/>
                  </a:ext>
                </a:extLst>
              </a:tr>
              <a:tr h="914400">
                <a:tc>
                  <a:txBody>
                    <a:bodyPr/>
                    <a:lstStyle/>
                    <a:p>
                      <a:pPr algn="just">
                        <a:lnSpc>
                          <a:spcPct val="107000"/>
                        </a:lnSpc>
                        <a:spcAft>
                          <a:spcPts val="0"/>
                        </a:spcAft>
                      </a:pPr>
                      <a:r>
                        <a:rPr lang="en-GB" sz="2900" dirty="0">
                          <a:effectLst/>
                        </a:rPr>
                        <a:t> </a:t>
                      </a:r>
                      <a:endParaRPr lang="en-US" sz="2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Font typeface="+mj-lt"/>
                        <a:buAutoNum type="arabicPeriod"/>
                      </a:pPr>
                      <a:r>
                        <a:rPr lang="en-GB" sz="2900" dirty="0">
                          <a:effectLst/>
                        </a:rPr>
                        <a:t>System </a:t>
                      </a:r>
                      <a:r>
                        <a:rPr lang="en-GB" sz="2900" dirty="0" smtClean="0">
                          <a:effectLst/>
                        </a:rPr>
                        <a:t>delete</a:t>
                      </a:r>
                      <a:r>
                        <a:rPr lang="en-GB" sz="2900" baseline="0" dirty="0" smtClean="0">
                          <a:effectLst/>
                        </a:rPr>
                        <a:t> Applicant from database. System Redirect </a:t>
                      </a:r>
                      <a:r>
                        <a:rPr lang="en-GB" sz="2900" baseline="0" dirty="0" err="1" smtClean="0">
                          <a:effectLst/>
                        </a:rPr>
                        <a:t>HousingOfficer</a:t>
                      </a:r>
                      <a:r>
                        <a:rPr lang="en-GB" sz="2900" baseline="0" dirty="0" smtClean="0">
                          <a:effectLst/>
                        </a:rPr>
                        <a:t> to Dashboard</a:t>
                      </a:r>
                      <a:endParaRPr lang="en-US" sz="2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97081247"/>
                  </a:ext>
                </a:extLst>
              </a:tr>
              <a:tr h="414975">
                <a:tc gridSpan="2">
                  <a:txBody>
                    <a:bodyPr/>
                    <a:lstStyle/>
                    <a:p>
                      <a:pPr marL="457200" algn="ctr">
                        <a:lnSpc>
                          <a:spcPct val="107000"/>
                        </a:lnSpc>
                        <a:spcAft>
                          <a:spcPts val="0"/>
                        </a:spcAft>
                      </a:pPr>
                      <a:r>
                        <a:rPr lang="en-GB" sz="2900" dirty="0">
                          <a:effectLst/>
                        </a:rPr>
                        <a:t>Alternative Course</a:t>
                      </a:r>
                      <a:endParaRPr lang="en-US" sz="2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388090794"/>
                  </a:ext>
                </a:extLst>
              </a:tr>
              <a:tr h="414975">
                <a:tc gridSpan="2">
                  <a:txBody>
                    <a:bodyPr/>
                    <a:lstStyle/>
                    <a:p>
                      <a:pPr algn="just">
                        <a:lnSpc>
                          <a:spcPct val="107000"/>
                        </a:lnSpc>
                        <a:spcAft>
                          <a:spcPts val="0"/>
                        </a:spcAft>
                      </a:pPr>
                      <a:r>
                        <a:rPr lang="en-GB" sz="2900" dirty="0">
                          <a:effectLst/>
                        </a:rPr>
                        <a:t>-</a:t>
                      </a:r>
                      <a:endParaRPr lang="en-US" sz="2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24969744"/>
                  </a:ext>
                </a:extLst>
              </a:tr>
            </a:tbl>
          </a:graphicData>
        </a:graphic>
      </p:graphicFrame>
    </p:spTree>
    <p:extLst>
      <p:ext uri="{BB962C8B-B14F-4D97-AF65-F5344CB8AC3E}">
        <p14:creationId xmlns:p14="http://schemas.microsoft.com/office/powerpoint/2010/main" val="459202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0" y="-2"/>
          <a:ext cx="12191999" cy="6278184"/>
        </p:xfrm>
        <a:graphic>
          <a:graphicData uri="http://schemas.openxmlformats.org/drawingml/2006/table">
            <a:tbl>
              <a:tblPr firstRow="1" firstCol="1" bandRow="1">
                <a:tableStyleId>{5C22544A-7EE6-4342-B048-85BDC9FD1C3A}</a:tableStyleId>
              </a:tblPr>
              <a:tblGrid>
                <a:gridCol w="5591236">
                  <a:extLst>
                    <a:ext uri="{9D8B030D-6E8A-4147-A177-3AD203B41FA5}">
                      <a16:colId xmlns:a16="http://schemas.microsoft.com/office/drawing/2014/main" val="1358278812"/>
                    </a:ext>
                  </a:extLst>
                </a:gridCol>
                <a:gridCol w="6600763">
                  <a:extLst>
                    <a:ext uri="{9D8B030D-6E8A-4147-A177-3AD203B41FA5}">
                      <a16:colId xmlns:a16="http://schemas.microsoft.com/office/drawing/2014/main" val="661363991"/>
                    </a:ext>
                  </a:extLst>
                </a:gridCol>
              </a:tblGrid>
              <a:tr h="348536">
                <a:tc>
                  <a:txBody>
                    <a:bodyPr/>
                    <a:lstStyle/>
                    <a:p>
                      <a:pPr marL="457200" algn="ctr">
                        <a:lnSpc>
                          <a:spcPct val="107000"/>
                        </a:lnSpc>
                        <a:spcAft>
                          <a:spcPts val="0"/>
                        </a:spcAft>
                      </a:pPr>
                      <a:r>
                        <a:rPr lang="en-GB" sz="2600">
                          <a:effectLst/>
                        </a:rPr>
                        <a:t>Use Case</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600" dirty="0">
                          <a:effectLst/>
                        </a:rPr>
                        <a:t>Edit </a:t>
                      </a:r>
                      <a:r>
                        <a:rPr lang="en-GB" sz="2600" dirty="0" smtClean="0">
                          <a:effectLst/>
                        </a:rPr>
                        <a:t>Residence</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30961757"/>
                  </a:ext>
                </a:extLst>
              </a:tr>
              <a:tr h="675594">
                <a:tc>
                  <a:txBody>
                    <a:bodyPr/>
                    <a:lstStyle/>
                    <a:p>
                      <a:pPr marL="457200" algn="just">
                        <a:lnSpc>
                          <a:spcPct val="107000"/>
                        </a:lnSpc>
                        <a:spcAft>
                          <a:spcPts val="0"/>
                        </a:spcAft>
                      </a:pPr>
                      <a:r>
                        <a:rPr lang="en-GB" sz="2600" dirty="0">
                          <a:effectLst/>
                        </a:rPr>
                        <a:t>Goal in Context</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600" dirty="0">
                          <a:effectLst/>
                        </a:rPr>
                        <a:t>Allow </a:t>
                      </a:r>
                      <a:r>
                        <a:rPr lang="en-GB" sz="2600" dirty="0" err="1">
                          <a:effectLst/>
                        </a:rPr>
                        <a:t>HousingOfficer</a:t>
                      </a:r>
                      <a:r>
                        <a:rPr lang="en-GB" sz="2600" dirty="0">
                          <a:effectLst/>
                        </a:rPr>
                        <a:t> to change the information about the residence </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24696737"/>
                  </a:ext>
                </a:extLst>
              </a:tr>
              <a:tr h="723328">
                <a:tc>
                  <a:txBody>
                    <a:bodyPr/>
                    <a:lstStyle/>
                    <a:p>
                      <a:pPr marL="457200" algn="just">
                        <a:lnSpc>
                          <a:spcPct val="107000"/>
                        </a:lnSpc>
                        <a:spcAft>
                          <a:spcPts val="0"/>
                        </a:spcAft>
                      </a:pPr>
                      <a:r>
                        <a:rPr lang="en-GB" sz="2600" dirty="0">
                          <a:effectLst/>
                        </a:rPr>
                        <a:t>Primary Actor </a:t>
                      </a:r>
                      <a:endParaRPr lang="en-US" sz="2600" dirty="0">
                        <a:effectLst/>
                      </a:endParaRPr>
                    </a:p>
                    <a:p>
                      <a:pPr marL="457200" algn="just">
                        <a:lnSpc>
                          <a:spcPct val="107000"/>
                        </a:lnSpc>
                        <a:spcAft>
                          <a:spcPts val="0"/>
                        </a:spcAft>
                      </a:pPr>
                      <a:r>
                        <a:rPr lang="en-GB" sz="2600" dirty="0">
                          <a:effectLst/>
                        </a:rPr>
                        <a:t>Secondary Actor</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600">
                          <a:effectLst/>
                        </a:rPr>
                        <a:t>HousingOfficer</a:t>
                      </a:r>
                      <a:endParaRPr lang="en-US" sz="2600">
                        <a:effectLst/>
                      </a:endParaRPr>
                    </a:p>
                    <a:p>
                      <a:pPr marL="457200" algn="just">
                        <a:lnSpc>
                          <a:spcPct val="107000"/>
                        </a:lnSpc>
                        <a:spcAft>
                          <a:spcPts val="0"/>
                        </a:spcAft>
                      </a:pPr>
                      <a:r>
                        <a:rPr lang="en-GB" sz="2600">
                          <a:effectLst/>
                        </a:rPr>
                        <a:t>-</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59444941"/>
                  </a:ext>
                </a:extLst>
              </a:tr>
              <a:tr h="348536">
                <a:tc gridSpan="2">
                  <a:txBody>
                    <a:bodyPr/>
                    <a:lstStyle/>
                    <a:p>
                      <a:pPr marL="457200" algn="ctr">
                        <a:lnSpc>
                          <a:spcPct val="107000"/>
                        </a:lnSpc>
                        <a:spcAft>
                          <a:spcPts val="0"/>
                        </a:spcAft>
                      </a:pPr>
                      <a:r>
                        <a:rPr lang="en-GB" sz="2600">
                          <a:effectLst/>
                        </a:rPr>
                        <a:t>Typical Course of Events</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956461854"/>
                  </a:ext>
                </a:extLst>
              </a:tr>
              <a:tr h="348656">
                <a:tc>
                  <a:txBody>
                    <a:bodyPr/>
                    <a:lstStyle/>
                    <a:p>
                      <a:pPr marL="457200" algn="ctr">
                        <a:lnSpc>
                          <a:spcPct val="107000"/>
                        </a:lnSpc>
                        <a:spcAft>
                          <a:spcPts val="0"/>
                        </a:spcAft>
                      </a:pPr>
                      <a:r>
                        <a:rPr lang="en-GB" sz="2600">
                          <a:effectLst/>
                        </a:rPr>
                        <a:t>Actor Actions</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600">
                          <a:effectLst/>
                        </a:rPr>
                        <a:t>System Response</a:t>
                      </a:r>
                      <a:endParaRPr lang="en-US" sz="2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7958407"/>
                  </a:ext>
                </a:extLst>
              </a:tr>
              <a:tr h="723328">
                <a:tc>
                  <a:txBody>
                    <a:bodyPr/>
                    <a:lstStyle/>
                    <a:p>
                      <a:pPr marL="0" lvl="0" indent="0" algn="l">
                        <a:lnSpc>
                          <a:spcPct val="107000"/>
                        </a:lnSpc>
                        <a:spcAft>
                          <a:spcPts val="0"/>
                        </a:spcAft>
                        <a:buFont typeface="+mj-lt"/>
                        <a:buNone/>
                      </a:pPr>
                      <a:r>
                        <a:rPr lang="en-GB" sz="2600" dirty="0" smtClean="0">
                          <a:effectLst/>
                        </a:rPr>
                        <a:t>1. </a:t>
                      </a:r>
                      <a:r>
                        <a:rPr lang="en-GB" sz="2600" dirty="0" err="1" smtClean="0">
                          <a:effectLst/>
                        </a:rPr>
                        <a:t>HousingOfficer</a:t>
                      </a:r>
                      <a:r>
                        <a:rPr lang="en-GB" sz="2600" dirty="0" smtClean="0">
                          <a:effectLst/>
                        </a:rPr>
                        <a:t> </a:t>
                      </a:r>
                      <a:r>
                        <a:rPr lang="en-GB" sz="2600" dirty="0">
                          <a:effectLst/>
                        </a:rPr>
                        <a:t>choose which residence to </a:t>
                      </a:r>
                      <a:r>
                        <a:rPr lang="en-GB" sz="2600" dirty="0" smtClean="0">
                          <a:effectLst/>
                        </a:rPr>
                        <a:t>change,</a:t>
                      </a:r>
                      <a:r>
                        <a:rPr lang="en-GB" sz="2600" baseline="0" dirty="0" smtClean="0">
                          <a:effectLst/>
                        </a:rPr>
                        <a:t> click edit</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lvl="0" indent="0" algn="l">
                        <a:lnSpc>
                          <a:spcPct val="107000"/>
                        </a:lnSpc>
                        <a:spcAft>
                          <a:spcPts val="0"/>
                        </a:spcAft>
                        <a:buFont typeface="+mj-lt"/>
                        <a:buNone/>
                      </a:pPr>
                      <a:r>
                        <a:rPr lang="en-GB" sz="2600" dirty="0" smtClean="0">
                          <a:effectLst/>
                        </a:rPr>
                        <a:t>2. The </a:t>
                      </a:r>
                      <a:r>
                        <a:rPr lang="en-GB" sz="2600" dirty="0">
                          <a:effectLst/>
                        </a:rPr>
                        <a:t>system will display the residence </a:t>
                      </a:r>
                      <a:r>
                        <a:rPr lang="en-GB" sz="2600" dirty="0" smtClean="0">
                          <a:effectLst/>
                        </a:rPr>
                        <a:t>form</a:t>
                      </a:r>
                      <a:r>
                        <a:rPr lang="en-GB" sz="2600" baseline="0" dirty="0" smtClean="0">
                          <a:effectLst/>
                        </a:rPr>
                        <a:t> </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59263018"/>
                  </a:ext>
                </a:extLst>
              </a:tr>
              <a:tr h="1614297">
                <a:tc>
                  <a:txBody>
                    <a:bodyPr/>
                    <a:lstStyle/>
                    <a:p>
                      <a:pPr marL="0" lvl="0" indent="0" algn="l">
                        <a:lnSpc>
                          <a:spcPct val="107000"/>
                        </a:lnSpc>
                        <a:spcAft>
                          <a:spcPts val="0"/>
                        </a:spcAft>
                        <a:buFont typeface="+mj-lt"/>
                        <a:buNone/>
                      </a:pPr>
                      <a:r>
                        <a:rPr lang="en-GB" sz="2600" dirty="0" smtClean="0">
                          <a:effectLst/>
                        </a:rPr>
                        <a:t>3. </a:t>
                      </a:r>
                      <a:r>
                        <a:rPr lang="en-GB" sz="2600" dirty="0" err="1" smtClean="0">
                          <a:effectLst/>
                        </a:rPr>
                        <a:t>HousingOfficer</a:t>
                      </a:r>
                      <a:r>
                        <a:rPr lang="en-GB" sz="2600" dirty="0" smtClean="0">
                          <a:effectLst/>
                        </a:rPr>
                        <a:t> </a:t>
                      </a:r>
                      <a:r>
                        <a:rPr lang="en-GB" sz="2600" dirty="0">
                          <a:effectLst/>
                        </a:rPr>
                        <a:t>will </a:t>
                      </a:r>
                      <a:r>
                        <a:rPr lang="en-GB" sz="2600" dirty="0" smtClean="0">
                          <a:effectLst/>
                        </a:rPr>
                        <a:t>replace</a:t>
                      </a:r>
                      <a:r>
                        <a:rPr lang="en-GB" sz="2600" baseline="0" dirty="0" smtClean="0">
                          <a:effectLst/>
                        </a:rPr>
                        <a:t> data that needs to be updated. Click Done. </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lvl="0" indent="0" algn="l">
                        <a:lnSpc>
                          <a:spcPct val="107000"/>
                        </a:lnSpc>
                        <a:spcAft>
                          <a:spcPts val="0"/>
                        </a:spcAft>
                        <a:buFont typeface="+mj-lt"/>
                        <a:buNone/>
                      </a:pPr>
                      <a:r>
                        <a:rPr lang="en-GB" sz="2600" dirty="0" smtClean="0">
                          <a:effectLst/>
                        </a:rPr>
                        <a:t>4. System </a:t>
                      </a:r>
                      <a:r>
                        <a:rPr lang="en-GB" sz="2600" dirty="0">
                          <a:effectLst/>
                        </a:rPr>
                        <a:t>will save changes and will update the information that will be displayed in </a:t>
                      </a:r>
                      <a:r>
                        <a:rPr lang="en-GB" sz="2600" dirty="0" smtClean="0">
                          <a:effectLst/>
                        </a:rPr>
                        <a:t>residence </a:t>
                      </a:r>
                      <a:r>
                        <a:rPr lang="en-GB" sz="2600" dirty="0">
                          <a:effectLst/>
                        </a:rPr>
                        <a:t>page</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08871552"/>
                  </a:ext>
                </a:extLst>
              </a:tr>
              <a:tr h="348536">
                <a:tc gridSpan="2">
                  <a:txBody>
                    <a:bodyPr/>
                    <a:lstStyle/>
                    <a:p>
                      <a:pPr marL="457200" algn="ctr">
                        <a:lnSpc>
                          <a:spcPct val="107000"/>
                        </a:lnSpc>
                        <a:spcAft>
                          <a:spcPts val="0"/>
                        </a:spcAft>
                      </a:pPr>
                      <a:r>
                        <a:rPr lang="en-GB" sz="2600" dirty="0">
                          <a:effectLst/>
                        </a:rPr>
                        <a:t>Alternative Course</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925392011"/>
                  </a:ext>
                </a:extLst>
              </a:tr>
              <a:tr h="348536">
                <a:tc gridSpan="2">
                  <a:txBody>
                    <a:bodyPr/>
                    <a:lstStyle/>
                    <a:p>
                      <a:pPr algn="just">
                        <a:lnSpc>
                          <a:spcPct val="107000"/>
                        </a:lnSpc>
                        <a:spcAft>
                          <a:spcPts val="0"/>
                        </a:spcAft>
                      </a:pPr>
                      <a:r>
                        <a:rPr lang="en-GB" sz="2600" dirty="0" smtClean="0">
                          <a:effectLst/>
                          <a:latin typeface="+mn-lt"/>
                          <a:ea typeface="+mn-ea"/>
                          <a:cs typeface="+mn-cs"/>
                        </a:rPr>
                        <a:t>-</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094774914"/>
                  </a:ext>
                </a:extLst>
              </a:tr>
            </a:tbl>
          </a:graphicData>
        </a:graphic>
      </p:graphicFrame>
    </p:spTree>
    <p:extLst>
      <p:ext uri="{BB962C8B-B14F-4D97-AF65-F5344CB8AC3E}">
        <p14:creationId xmlns:p14="http://schemas.microsoft.com/office/powerpoint/2010/main" val="37149098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0" y="0"/>
          <a:ext cx="12191999" cy="6684859"/>
        </p:xfrm>
        <a:graphic>
          <a:graphicData uri="http://schemas.openxmlformats.org/drawingml/2006/table">
            <a:tbl>
              <a:tblPr firstRow="1" firstCol="1" bandRow="1">
                <a:tableStyleId>{5C22544A-7EE6-4342-B048-85BDC9FD1C3A}</a:tableStyleId>
              </a:tblPr>
              <a:tblGrid>
                <a:gridCol w="5591236">
                  <a:extLst>
                    <a:ext uri="{9D8B030D-6E8A-4147-A177-3AD203B41FA5}">
                      <a16:colId xmlns:a16="http://schemas.microsoft.com/office/drawing/2014/main" val="2258302592"/>
                    </a:ext>
                  </a:extLst>
                </a:gridCol>
                <a:gridCol w="6600763">
                  <a:extLst>
                    <a:ext uri="{9D8B030D-6E8A-4147-A177-3AD203B41FA5}">
                      <a16:colId xmlns:a16="http://schemas.microsoft.com/office/drawing/2014/main" val="2735058707"/>
                    </a:ext>
                  </a:extLst>
                </a:gridCol>
              </a:tblGrid>
              <a:tr h="452230">
                <a:tc>
                  <a:txBody>
                    <a:bodyPr/>
                    <a:lstStyle/>
                    <a:p>
                      <a:pPr marL="457200" algn="ctr">
                        <a:lnSpc>
                          <a:spcPct val="107000"/>
                        </a:lnSpc>
                        <a:spcAft>
                          <a:spcPts val="0"/>
                        </a:spcAft>
                      </a:pPr>
                      <a:r>
                        <a:rPr lang="en-GB" sz="2400">
                          <a:effectLst/>
                          <a:latin typeface="+mn-lt"/>
                        </a:rPr>
                        <a:t>Use Case</a:t>
                      </a:r>
                      <a:endParaRPr lang="en-US" sz="24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400">
                          <a:effectLst/>
                          <a:latin typeface="+mn-lt"/>
                        </a:rPr>
                        <a:t>Submit Applications</a:t>
                      </a:r>
                      <a:endParaRPr lang="en-US" sz="240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50375712"/>
                  </a:ext>
                </a:extLst>
              </a:tr>
              <a:tr h="786020">
                <a:tc>
                  <a:txBody>
                    <a:bodyPr/>
                    <a:lstStyle/>
                    <a:p>
                      <a:pPr marL="457200" algn="just">
                        <a:lnSpc>
                          <a:spcPct val="107000"/>
                        </a:lnSpc>
                        <a:spcAft>
                          <a:spcPts val="0"/>
                        </a:spcAft>
                      </a:pPr>
                      <a:r>
                        <a:rPr lang="en-GB" sz="2400" dirty="0">
                          <a:effectLst/>
                          <a:latin typeface="+mn-lt"/>
                        </a:rPr>
                        <a:t>Goal in Context</a:t>
                      </a:r>
                      <a:endParaRPr lang="en-US" sz="24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400" dirty="0">
                          <a:effectLst/>
                          <a:latin typeface="+mn-lt"/>
                        </a:rPr>
                        <a:t>Allow Applicant to enter </a:t>
                      </a:r>
                      <a:r>
                        <a:rPr lang="en-GB" sz="2400" dirty="0" smtClean="0">
                          <a:effectLst/>
                          <a:latin typeface="+mn-lt"/>
                        </a:rPr>
                        <a:t>Application</a:t>
                      </a:r>
                      <a:r>
                        <a:rPr lang="en-GB" sz="2400" baseline="0" dirty="0" smtClean="0">
                          <a:effectLst/>
                          <a:latin typeface="+mn-lt"/>
                        </a:rPr>
                        <a:t> to a residence</a:t>
                      </a:r>
                      <a:endParaRPr lang="en-US" sz="24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3857560"/>
                  </a:ext>
                </a:extLst>
              </a:tr>
              <a:tr h="904458">
                <a:tc>
                  <a:txBody>
                    <a:bodyPr/>
                    <a:lstStyle/>
                    <a:p>
                      <a:pPr marL="457200" algn="just">
                        <a:lnSpc>
                          <a:spcPct val="107000"/>
                        </a:lnSpc>
                        <a:spcAft>
                          <a:spcPts val="0"/>
                        </a:spcAft>
                      </a:pPr>
                      <a:r>
                        <a:rPr lang="en-GB" sz="2400" dirty="0">
                          <a:effectLst/>
                          <a:latin typeface="+mn-lt"/>
                        </a:rPr>
                        <a:t>Primary Actor </a:t>
                      </a:r>
                      <a:endParaRPr lang="en-US" sz="2400" dirty="0">
                        <a:effectLst/>
                        <a:latin typeface="+mn-lt"/>
                      </a:endParaRPr>
                    </a:p>
                    <a:p>
                      <a:pPr marL="457200" algn="just">
                        <a:lnSpc>
                          <a:spcPct val="107000"/>
                        </a:lnSpc>
                        <a:spcAft>
                          <a:spcPts val="0"/>
                        </a:spcAft>
                      </a:pPr>
                      <a:r>
                        <a:rPr lang="en-GB" sz="2400" dirty="0">
                          <a:effectLst/>
                          <a:latin typeface="+mn-lt"/>
                        </a:rPr>
                        <a:t>Secondary Actor</a:t>
                      </a:r>
                      <a:endParaRPr lang="en-US" sz="24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400" dirty="0">
                          <a:effectLst/>
                          <a:latin typeface="+mn-lt"/>
                        </a:rPr>
                        <a:t>Applicant</a:t>
                      </a:r>
                      <a:endParaRPr lang="en-US" sz="2400" dirty="0">
                        <a:effectLst/>
                        <a:latin typeface="+mn-lt"/>
                      </a:endParaRPr>
                    </a:p>
                    <a:p>
                      <a:pPr marL="457200" algn="just">
                        <a:lnSpc>
                          <a:spcPct val="107000"/>
                        </a:lnSpc>
                        <a:spcAft>
                          <a:spcPts val="0"/>
                        </a:spcAft>
                      </a:pPr>
                      <a:r>
                        <a:rPr lang="en-GB" sz="2400" dirty="0" err="1">
                          <a:effectLst/>
                          <a:latin typeface="+mn-lt"/>
                        </a:rPr>
                        <a:t>HousingOfficer</a:t>
                      </a:r>
                      <a:endParaRPr lang="en-US" sz="24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62027112"/>
                  </a:ext>
                </a:extLst>
              </a:tr>
              <a:tr h="452230">
                <a:tc gridSpan="2">
                  <a:txBody>
                    <a:bodyPr/>
                    <a:lstStyle/>
                    <a:p>
                      <a:pPr marL="457200" algn="ctr">
                        <a:lnSpc>
                          <a:spcPct val="107000"/>
                        </a:lnSpc>
                        <a:spcAft>
                          <a:spcPts val="0"/>
                        </a:spcAft>
                      </a:pPr>
                      <a:r>
                        <a:rPr lang="en-GB" sz="2400" dirty="0">
                          <a:effectLst/>
                          <a:latin typeface="+mn-lt"/>
                        </a:rPr>
                        <a:t>Typical Course of Events</a:t>
                      </a:r>
                      <a:endParaRPr lang="en-US" sz="2400" dirty="0">
                        <a:effectLst/>
                        <a:latin typeface="+mn-lt"/>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16331545"/>
                  </a:ext>
                </a:extLst>
              </a:tr>
              <a:tr h="452230">
                <a:tc>
                  <a:txBody>
                    <a:bodyPr/>
                    <a:lstStyle/>
                    <a:p>
                      <a:pPr marL="457200" algn="just">
                        <a:lnSpc>
                          <a:spcPct val="107000"/>
                        </a:lnSpc>
                        <a:spcAft>
                          <a:spcPts val="0"/>
                        </a:spcAft>
                      </a:pPr>
                      <a:r>
                        <a:rPr lang="en-GB" sz="2400">
                          <a:effectLst/>
                          <a:latin typeface="+mn-lt"/>
                        </a:rPr>
                        <a:t>Actor Actions</a:t>
                      </a:r>
                      <a:endParaRPr lang="en-US" sz="24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400">
                          <a:effectLst/>
                          <a:latin typeface="+mn-lt"/>
                        </a:rPr>
                        <a:t>System Response</a:t>
                      </a:r>
                      <a:endParaRPr lang="en-US" sz="240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86511433"/>
                  </a:ext>
                </a:extLst>
              </a:tr>
              <a:tr h="472087">
                <a:tc>
                  <a:txBody>
                    <a:bodyPr/>
                    <a:lstStyle/>
                    <a:p>
                      <a:pPr marL="342900" lvl="0" indent="-342900" algn="l">
                        <a:lnSpc>
                          <a:spcPct val="107000"/>
                        </a:lnSpc>
                        <a:spcAft>
                          <a:spcPts val="0"/>
                        </a:spcAft>
                        <a:buFont typeface="+mj-lt"/>
                        <a:buAutoNum type="arabicPeriod"/>
                      </a:pPr>
                      <a:r>
                        <a:rPr lang="en-GB" sz="2400" dirty="0">
                          <a:effectLst/>
                          <a:latin typeface="+mn-lt"/>
                        </a:rPr>
                        <a:t>Applicant </a:t>
                      </a:r>
                      <a:r>
                        <a:rPr lang="en-GB" sz="2400" dirty="0" smtClean="0">
                          <a:effectLst/>
                          <a:latin typeface="+mn-lt"/>
                        </a:rPr>
                        <a:t>click</a:t>
                      </a:r>
                      <a:r>
                        <a:rPr lang="en-GB" sz="2400" baseline="0" dirty="0" smtClean="0">
                          <a:effectLst/>
                          <a:latin typeface="+mn-lt"/>
                        </a:rPr>
                        <a:t> View Residence</a:t>
                      </a:r>
                      <a:endParaRPr lang="en-US" sz="24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2400" dirty="0" smtClean="0">
                          <a:effectLst/>
                          <a:latin typeface="+mn-lt"/>
                        </a:rPr>
                        <a:t>2. System show</a:t>
                      </a:r>
                      <a:r>
                        <a:rPr lang="en-GB" sz="2400" baseline="0" dirty="0" smtClean="0">
                          <a:effectLst/>
                          <a:latin typeface="+mn-lt"/>
                        </a:rPr>
                        <a:t> list of residence</a:t>
                      </a:r>
                      <a:endParaRPr lang="en-US" sz="24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51529086"/>
                  </a:ext>
                </a:extLst>
              </a:tr>
              <a:tr h="904458">
                <a:tc>
                  <a:txBody>
                    <a:bodyPr/>
                    <a:lstStyle/>
                    <a:p>
                      <a:pPr marL="0" lvl="0" indent="0" algn="l">
                        <a:lnSpc>
                          <a:spcPct val="107000"/>
                        </a:lnSpc>
                        <a:spcAft>
                          <a:spcPts val="0"/>
                        </a:spcAft>
                        <a:buFont typeface="+mj-lt"/>
                        <a:buNone/>
                      </a:pPr>
                      <a:r>
                        <a:rPr lang="en-GB" sz="2400" dirty="0" smtClean="0">
                          <a:effectLst/>
                          <a:latin typeface="+mn-lt"/>
                        </a:rPr>
                        <a:t>3. Applicant click</a:t>
                      </a:r>
                      <a:r>
                        <a:rPr lang="en-GB" sz="2400" baseline="0" dirty="0" smtClean="0">
                          <a:effectLst/>
                          <a:latin typeface="+mn-lt"/>
                        </a:rPr>
                        <a:t> Submit Application</a:t>
                      </a:r>
                      <a:endParaRPr lang="en-US" sz="24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lvl="0" indent="0" algn="l">
                        <a:lnSpc>
                          <a:spcPct val="107000"/>
                        </a:lnSpc>
                        <a:spcAft>
                          <a:spcPts val="0"/>
                        </a:spcAft>
                        <a:buFont typeface="+mj-lt"/>
                        <a:buNone/>
                      </a:pPr>
                      <a:r>
                        <a:rPr lang="en-GB" sz="2400" dirty="0" smtClean="0">
                          <a:effectLst/>
                          <a:latin typeface="+mn-lt"/>
                        </a:rPr>
                        <a:t>4. System show application form</a:t>
                      </a:r>
                      <a:endParaRPr lang="en-US" sz="24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37245058"/>
                  </a:ext>
                </a:extLst>
              </a:tr>
              <a:tr h="904458">
                <a:tc>
                  <a:txBody>
                    <a:bodyPr/>
                    <a:lstStyle/>
                    <a:p>
                      <a:pPr marL="0" lvl="0" indent="0" algn="l">
                        <a:lnSpc>
                          <a:spcPct val="107000"/>
                        </a:lnSpc>
                        <a:spcAft>
                          <a:spcPts val="0"/>
                        </a:spcAft>
                        <a:buFont typeface="+mj-lt"/>
                        <a:buNone/>
                      </a:pPr>
                      <a:r>
                        <a:rPr lang="en-US" sz="2400" dirty="0" smtClean="0">
                          <a:effectLst/>
                          <a:latin typeface="+mn-lt"/>
                          <a:ea typeface="Times New Roman" panose="02020603050405020304" pitchFamily="18" charset="0"/>
                          <a:cs typeface="Times New Roman" panose="02020603050405020304" pitchFamily="18" charset="0"/>
                        </a:rPr>
                        <a:t>5. Applicant</a:t>
                      </a:r>
                      <a:r>
                        <a:rPr lang="en-US" sz="2400" baseline="0" dirty="0" smtClean="0">
                          <a:effectLst/>
                          <a:latin typeface="+mn-lt"/>
                          <a:ea typeface="Times New Roman" panose="02020603050405020304" pitchFamily="18" charset="0"/>
                          <a:cs typeface="Times New Roman" panose="02020603050405020304" pitchFamily="18" charset="0"/>
                        </a:rPr>
                        <a:t> fills the form with data that are required, click submit</a:t>
                      </a:r>
                      <a:endParaRPr lang="en-US" sz="24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lvl="0" indent="0" algn="l">
                        <a:lnSpc>
                          <a:spcPct val="107000"/>
                        </a:lnSpc>
                        <a:spcAft>
                          <a:spcPts val="0"/>
                        </a:spcAft>
                        <a:buFont typeface="+mj-lt"/>
                        <a:buNone/>
                      </a:pPr>
                      <a:r>
                        <a:rPr lang="en-US" sz="2400" dirty="0" smtClean="0">
                          <a:effectLst/>
                          <a:latin typeface="+mn-lt"/>
                          <a:ea typeface="Times New Roman" panose="02020603050405020304" pitchFamily="18" charset="0"/>
                          <a:cs typeface="Times New Roman" panose="02020603050405020304" pitchFamily="18" charset="0"/>
                        </a:rPr>
                        <a:t>6. System</a:t>
                      </a:r>
                      <a:r>
                        <a:rPr lang="en-US" sz="2400" baseline="0" dirty="0" smtClean="0">
                          <a:effectLst/>
                          <a:latin typeface="+mn-lt"/>
                          <a:ea typeface="Times New Roman" panose="02020603050405020304" pitchFamily="18" charset="0"/>
                          <a:cs typeface="Times New Roman" panose="02020603050405020304" pitchFamily="18" charset="0"/>
                        </a:rPr>
                        <a:t> save the data to the database, system redirect Applicant to dashboard.</a:t>
                      </a:r>
                      <a:endParaRPr lang="en-US" sz="24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79684074"/>
                  </a:ext>
                </a:extLst>
              </a:tr>
              <a:tr h="452230">
                <a:tc gridSpan="2">
                  <a:txBody>
                    <a:bodyPr/>
                    <a:lstStyle/>
                    <a:p>
                      <a:pPr marL="457200" algn="ctr">
                        <a:lnSpc>
                          <a:spcPct val="107000"/>
                        </a:lnSpc>
                        <a:spcAft>
                          <a:spcPts val="0"/>
                        </a:spcAft>
                      </a:pPr>
                      <a:r>
                        <a:rPr lang="en-GB" sz="2400" dirty="0">
                          <a:effectLst/>
                          <a:latin typeface="+mn-lt"/>
                        </a:rPr>
                        <a:t>Alternative Course</a:t>
                      </a:r>
                      <a:endParaRPr lang="en-US" sz="2400" dirty="0">
                        <a:effectLst/>
                        <a:latin typeface="+mn-lt"/>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110228013"/>
                  </a:ext>
                </a:extLst>
              </a:tr>
              <a:tr h="904458">
                <a:tc gridSpan="2">
                  <a:txBody>
                    <a:bodyPr/>
                    <a:lstStyle/>
                    <a:p>
                      <a:pPr algn="just">
                        <a:lnSpc>
                          <a:spcPct val="107000"/>
                        </a:lnSpc>
                        <a:spcAft>
                          <a:spcPts val="0"/>
                        </a:spcAft>
                      </a:pPr>
                      <a:r>
                        <a:rPr lang="en-GB" sz="2400" dirty="0">
                          <a:effectLst/>
                          <a:latin typeface="+mn-lt"/>
                        </a:rPr>
                        <a:t>If the information entered by the applicant </a:t>
                      </a:r>
                      <a:r>
                        <a:rPr lang="en-GB" sz="2400" dirty="0" smtClean="0">
                          <a:effectLst/>
                          <a:latin typeface="+mn-lt"/>
                        </a:rPr>
                        <a:t>is </a:t>
                      </a:r>
                      <a:r>
                        <a:rPr lang="en-GB" sz="2400" dirty="0">
                          <a:effectLst/>
                          <a:latin typeface="+mn-lt"/>
                        </a:rPr>
                        <a:t>incorrect, the applicant will refill it again</a:t>
                      </a:r>
                      <a:endParaRPr lang="en-US" sz="2400" dirty="0">
                        <a:effectLst/>
                        <a:latin typeface="+mn-lt"/>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4251627884"/>
                  </a:ext>
                </a:extLst>
              </a:tr>
            </a:tbl>
          </a:graphicData>
        </a:graphic>
      </p:graphicFrame>
    </p:spTree>
    <p:extLst>
      <p:ext uri="{BB962C8B-B14F-4D97-AF65-F5344CB8AC3E}">
        <p14:creationId xmlns:p14="http://schemas.microsoft.com/office/powerpoint/2010/main" val="33995576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0" y="0"/>
          <a:ext cx="12192000" cy="7321027"/>
        </p:xfrm>
        <a:graphic>
          <a:graphicData uri="http://schemas.openxmlformats.org/drawingml/2006/table">
            <a:tbl>
              <a:tblPr firstRow="1" firstCol="1" bandRow="1">
                <a:tableStyleId>{5C22544A-7EE6-4342-B048-85BDC9FD1C3A}</a:tableStyleId>
              </a:tblPr>
              <a:tblGrid>
                <a:gridCol w="5591235">
                  <a:extLst>
                    <a:ext uri="{9D8B030D-6E8A-4147-A177-3AD203B41FA5}">
                      <a16:colId xmlns:a16="http://schemas.microsoft.com/office/drawing/2014/main" val="940238311"/>
                    </a:ext>
                  </a:extLst>
                </a:gridCol>
                <a:gridCol w="6600765">
                  <a:extLst>
                    <a:ext uri="{9D8B030D-6E8A-4147-A177-3AD203B41FA5}">
                      <a16:colId xmlns:a16="http://schemas.microsoft.com/office/drawing/2014/main" val="412526801"/>
                    </a:ext>
                  </a:extLst>
                </a:gridCol>
              </a:tblGrid>
              <a:tr h="403412">
                <a:tc>
                  <a:txBody>
                    <a:bodyPr/>
                    <a:lstStyle/>
                    <a:p>
                      <a:pPr marL="457200" algn="ctr">
                        <a:lnSpc>
                          <a:spcPct val="107000"/>
                        </a:lnSpc>
                        <a:spcAft>
                          <a:spcPts val="0"/>
                        </a:spcAft>
                      </a:pPr>
                      <a:r>
                        <a:rPr lang="en-GB" sz="2500" dirty="0">
                          <a:effectLst/>
                        </a:rPr>
                        <a:t>Use Case</a:t>
                      </a:r>
                      <a:endParaRPr lang="en-US" sz="2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500" dirty="0" smtClean="0">
                          <a:effectLst/>
                        </a:rPr>
                        <a:t>Edit Application</a:t>
                      </a:r>
                      <a:endParaRPr lang="en-US" sz="2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83797583"/>
                  </a:ext>
                </a:extLst>
              </a:tr>
              <a:tr h="806824">
                <a:tc>
                  <a:txBody>
                    <a:bodyPr/>
                    <a:lstStyle/>
                    <a:p>
                      <a:pPr marL="457200" algn="just">
                        <a:lnSpc>
                          <a:spcPct val="107000"/>
                        </a:lnSpc>
                        <a:spcAft>
                          <a:spcPts val="0"/>
                        </a:spcAft>
                      </a:pPr>
                      <a:r>
                        <a:rPr lang="en-GB" sz="2500" dirty="0">
                          <a:effectLst/>
                        </a:rPr>
                        <a:t>Goal in Context</a:t>
                      </a:r>
                      <a:endParaRPr lang="en-US" sz="2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500" dirty="0">
                          <a:effectLst/>
                        </a:rPr>
                        <a:t>Allow </a:t>
                      </a:r>
                      <a:r>
                        <a:rPr lang="en-GB" sz="2500" dirty="0" err="1">
                          <a:effectLst/>
                        </a:rPr>
                        <a:t>HousingOfficer</a:t>
                      </a:r>
                      <a:r>
                        <a:rPr lang="en-GB" sz="2500" dirty="0">
                          <a:effectLst/>
                        </a:rPr>
                        <a:t> </a:t>
                      </a:r>
                      <a:r>
                        <a:rPr lang="en-GB" sz="2500" dirty="0" smtClean="0">
                          <a:effectLst/>
                        </a:rPr>
                        <a:t>to edit detail</a:t>
                      </a:r>
                      <a:r>
                        <a:rPr lang="en-GB" sz="2500" baseline="0" dirty="0" smtClean="0">
                          <a:effectLst/>
                        </a:rPr>
                        <a:t> of an application</a:t>
                      </a:r>
                      <a:endParaRPr lang="en-US" sz="2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61646294"/>
                  </a:ext>
                </a:extLst>
              </a:tr>
              <a:tr h="806824">
                <a:tc>
                  <a:txBody>
                    <a:bodyPr/>
                    <a:lstStyle/>
                    <a:p>
                      <a:pPr marL="457200" algn="just">
                        <a:lnSpc>
                          <a:spcPct val="107000"/>
                        </a:lnSpc>
                        <a:spcAft>
                          <a:spcPts val="0"/>
                        </a:spcAft>
                      </a:pPr>
                      <a:r>
                        <a:rPr lang="en-GB" sz="2500" dirty="0">
                          <a:effectLst/>
                        </a:rPr>
                        <a:t>Primary Actor </a:t>
                      </a:r>
                      <a:endParaRPr lang="en-US" sz="2500" dirty="0">
                        <a:effectLst/>
                      </a:endParaRPr>
                    </a:p>
                    <a:p>
                      <a:pPr marL="457200" algn="just">
                        <a:lnSpc>
                          <a:spcPct val="107000"/>
                        </a:lnSpc>
                        <a:spcAft>
                          <a:spcPts val="0"/>
                        </a:spcAft>
                      </a:pPr>
                      <a:r>
                        <a:rPr lang="en-GB" sz="2500" dirty="0">
                          <a:effectLst/>
                        </a:rPr>
                        <a:t>Secondary Actor</a:t>
                      </a:r>
                      <a:endParaRPr lang="en-US" sz="2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en-GB" sz="2500" dirty="0" err="1" smtClean="0">
                          <a:effectLst/>
                        </a:rPr>
                        <a:t>HousingOfficer</a:t>
                      </a:r>
                      <a:endParaRPr lang="en-GB" sz="2500" dirty="0" smtClean="0">
                        <a:effectLst/>
                      </a:endParaRPr>
                    </a:p>
                    <a:p>
                      <a:pPr marL="457200" algn="just">
                        <a:lnSpc>
                          <a:spcPct val="107000"/>
                        </a:lnSpc>
                        <a:spcAft>
                          <a:spcPts val="0"/>
                        </a:spcAft>
                      </a:pPr>
                      <a:r>
                        <a:rPr lang="en-GB" sz="2500" dirty="0" smtClean="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10231120"/>
                  </a:ext>
                </a:extLst>
              </a:tr>
              <a:tr h="403412">
                <a:tc gridSpan="2">
                  <a:txBody>
                    <a:bodyPr/>
                    <a:lstStyle/>
                    <a:p>
                      <a:pPr marL="457200" algn="ctr">
                        <a:lnSpc>
                          <a:spcPct val="107000"/>
                        </a:lnSpc>
                        <a:spcAft>
                          <a:spcPts val="0"/>
                        </a:spcAft>
                      </a:pPr>
                      <a:r>
                        <a:rPr lang="en-GB" sz="2500" dirty="0">
                          <a:effectLst/>
                        </a:rPr>
                        <a:t>Typical Course of Events</a:t>
                      </a:r>
                      <a:endParaRPr lang="en-US" sz="2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613237504"/>
                  </a:ext>
                </a:extLst>
              </a:tr>
              <a:tr h="403412">
                <a:tc>
                  <a:txBody>
                    <a:bodyPr/>
                    <a:lstStyle/>
                    <a:p>
                      <a:pPr marL="457200" algn="ctr">
                        <a:lnSpc>
                          <a:spcPct val="107000"/>
                        </a:lnSpc>
                        <a:spcAft>
                          <a:spcPts val="0"/>
                        </a:spcAft>
                      </a:pPr>
                      <a:r>
                        <a:rPr lang="en-GB" sz="2500">
                          <a:effectLst/>
                        </a:rPr>
                        <a:t>Actor Actions</a:t>
                      </a:r>
                      <a:endParaRPr lang="en-US" sz="2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500" dirty="0">
                          <a:effectLst/>
                        </a:rPr>
                        <a:t>System Response</a:t>
                      </a:r>
                      <a:endParaRPr lang="en-US" sz="2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42204803"/>
                  </a:ext>
                </a:extLst>
              </a:tr>
              <a:tr h="1210235">
                <a:tc>
                  <a:txBody>
                    <a:bodyPr/>
                    <a:lstStyle/>
                    <a:p>
                      <a:pPr marL="342900" lvl="0" indent="-342900" algn="l">
                        <a:lnSpc>
                          <a:spcPct val="107000"/>
                        </a:lnSpc>
                        <a:spcAft>
                          <a:spcPts val="0"/>
                        </a:spcAft>
                        <a:buSzPts val="1200"/>
                        <a:buFont typeface="+mj-lt"/>
                        <a:buAutoNum type="arabicPeriod"/>
                      </a:pPr>
                      <a:r>
                        <a:rPr lang="en-GB" sz="2500" dirty="0" err="1" smtClean="0">
                          <a:effectLst/>
                          <a:latin typeface="+mn-lt"/>
                          <a:ea typeface="+mn-ea"/>
                          <a:cs typeface="+mn-cs"/>
                        </a:rPr>
                        <a:t>HousingOfficer</a:t>
                      </a:r>
                      <a:r>
                        <a:rPr lang="en-GB" sz="2500" dirty="0" smtClean="0">
                          <a:effectLst/>
                          <a:latin typeface="+mn-lt"/>
                          <a:ea typeface="+mn-ea"/>
                          <a:cs typeface="+mn-cs"/>
                        </a:rPr>
                        <a:t> find</a:t>
                      </a:r>
                      <a:r>
                        <a:rPr lang="en-GB" sz="2500" baseline="0" dirty="0" smtClean="0">
                          <a:effectLst/>
                          <a:latin typeface="+mn-lt"/>
                          <a:ea typeface="+mn-ea"/>
                          <a:cs typeface="+mn-cs"/>
                        </a:rPr>
                        <a:t> the desired Application to be selected, and clicking edit</a:t>
                      </a:r>
                      <a:endParaRPr lang="en-US" sz="2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lvl="0" indent="0" algn="l">
                        <a:lnSpc>
                          <a:spcPct val="107000"/>
                        </a:lnSpc>
                        <a:spcAft>
                          <a:spcPts val="0"/>
                        </a:spcAft>
                        <a:buSzPts val="1200"/>
                        <a:buFont typeface="+mj-lt"/>
                        <a:buNone/>
                      </a:pPr>
                      <a:r>
                        <a:rPr lang="en-GB" sz="2500" dirty="0" smtClean="0">
                          <a:effectLst/>
                        </a:rPr>
                        <a:t>2. System display the</a:t>
                      </a:r>
                      <a:r>
                        <a:rPr lang="en-GB" sz="2500" baseline="0" dirty="0" smtClean="0">
                          <a:effectLst/>
                        </a:rPr>
                        <a:t> form of the application to be edited</a:t>
                      </a:r>
                      <a:endParaRPr lang="en-US" sz="2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76341356"/>
                  </a:ext>
                </a:extLst>
              </a:tr>
              <a:tr h="806824">
                <a:tc>
                  <a:txBody>
                    <a:bodyPr/>
                    <a:lstStyle/>
                    <a:p>
                      <a:pPr marL="0" indent="0" algn="just">
                        <a:lnSpc>
                          <a:spcPct val="107000"/>
                        </a:lnSpc>
                        <a:spcAft>
                          <a:spcPts val="0"/>
                        </a:spcAft>
                      </a:pPr>
                      <a:r>
                        <a:rPr lang="en-GB" sz="2500" baseline="0" dirty="0" smtClean="0">
                          <a:effectLst/>
                          <a:latin typeface="+mn-lt"/>
                          <a:ea typeface="+mn-ea"/>
                          <a:cs typeface="+mn-cs"/>
                        </a:rPr>
                        <a:t>3. Housing Officer edit the detail of the application, and click Ok</a:t>
                      </a:r>
                      <a:endParaRPr lang="en-US" sz="2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lvl="0" indent="0" algn="l">
                        <a:lnSpc>
                          <a:spcPct val="107000"/>
                        </a:lnSpc>
                        <a:spcAft>
                          <a:spcPts val="0"/>
                        </a:spcAft>
                        <a:buSzPts val="1200"/>
                        <a:buFont typeface="+mj-lt"/>
                        <a:buNone/>
                      </a:pPr>
                      <a:r>
                        <a:rPr lang="en-GB" sz="2500" dirty="0" smtClean="0">
                          <a:effectLst/>
                        </a:rPr>
                        <a:t>4. System  save</a:t>
                      </a:r>
                      <a:r>
                        <a:rPr lang="en-GB" sz="2500" baseline="0" dirty="0" smtClean="0">
                          <a:effectLst/>
                        </a:rPr>
                        <a:t> the changes to database, and redirect </a:t>
                      </a:r>
                      <a:r>
                        <a:rPr lang="en-GB" sz="2500" baseline="0" dirty="0" err="1" smtClean="0">
                          <a:effectLst/>
                        </a:rPr>
                        <a:t>HousingOfficer</a:t>
                      </a:r>
                      <a:r>
                        <a:rPr lang="en-GB" sz="2500" baseline="0" dirty="0" smtClean="0">
                          <a:effectLst/>
                        </a:rPr>
                        <a:t> to View Application Page</a:t>
                      </a:r>
                      <a:endParaRPr lang="en-US" sz="2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01006768"/>
                  </a:ext>
                </a:extLst>
              </a:tr>
              <a:tr h="403412">
                <a:tc gridSpan="2">
                  <a:txBody>
                    <a:bodyPr/>
                    <a:lstStyle/>
                    <a:p>
                      <a:pPr marL="457200" algn="ctr">
                        <a:lnSpc>
                          <a:spcPct val="107000"/>
                        </a:lnSpc>
                        <a:spcAft>
                          <a:spcPts val="0"/>
                        </a:spcAft>
                      </a:pPr>
                      <a:r>
                        <a:rPr lang="en-GB" sz="2500">
                          <a:effectLst/>
                        </a:rPr>
                        <a:t>Alternative Course</a:t>
                      </a:r>
                      <a:endParaRPr lang="en-US" sz="2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017038352"/>
                  </a:ext>
                </a:extLst>
              </a:tr>
              <a:tr h="1613647">
                <a:tc gridSpan="2">
                  <a:txBody>
                    <a:bodyPr/>
                    <a:lstStyle/>
                    <a:p>
                      <a:pPr marL="457200" algn="just">
                        <a:lnSpc>
                          <a:spcPct val="107000"/>
                        </a:lnSpc>
                        <a:spcAft>
                          <a:spcPts val="0"/>
                        </a:spcAft>
                      </a:pPr>
                      <a:r>
                        <a:rPr lang="en-GB" sz="2500" dirty="0">
                          <a:effectLst/>
                        </a:rPr>
                        <a:t>If the </a:t>
                      </a:r>
                      <a:r>
                        <a:rPr lang="en-GB" sz="2500" dirty="0" err="1">
                          <a:effectLst/>
                        </a:rPr>
                        <a:t>HousingOfficer</a:t>
                      </a:r>
                      <a:r>
                        <a:rPr lang="en-GB" sz="2500" dirty="0">
                          <a:effectLst/>
                        </a:rPr>
                        <a:t> </a:t>
                      </a:r>
                      <a:r>
                        <a:rPr lang="en-GB" sz="2500" dirty="0" smtClean="0">
                          <a:effectLst/>
                        </a:rPr>
                        <a:t>inputs an incorrect</a:t>
                      </a:r>
                      <a:r>
                        <a:rPr lang="en-GB" sz="2500" baseline="0" dirty="0" smtClean="0">
                          <a:effectLst/>
                        </a:rPr>
                        <a:t> data format of a specific detail,  </a:t>
                      </a:r>
                      <a:r>
                        <a:rPr lang="en-GB" sz="2500" dirty="0" smtClean="0">
                          <a:effectLst/>
                        </a:rPr>
                        <a:t>the </a:t>
                      </a:r>
                      <a:r>
                        <a:rPr lang="en-GB" sz="2500" dirty="0">
                          <a:effectLst/>
                        </a:rPr>
                        <a:t>system will display </a:t>
                      </a:r>
                      <a:r>
                        <a:rPr lang="en-GB" sz="2500" dirty="0" smtClean="0">
                          <a:effectLst/>
                        </a:rPr>
                        <a:t>notification, and ask to re-input the data</a:t>
                      </a:r>
                      <a:endParaRPr lang="en-US" sz="2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59759145"/>
                  </a:ext>
                </a:extLst>
              </a:tr>
            </a:tbl>
          </a:graphicData>
        </a:graphic>
      </p:graphicFrame>
    </p:spTree>
    <p:extLst>
      <p:ext uri="{BB962C8B-B14F-4D97-AF65-F5344CB8AC3E}">
        <p14:creationId xmlns:p14="http://schemas.microsoft.com/office/powerpoint/2010/main" val="19475238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2929" y="127879"/>
            <a:ext cx="9615947" cy="6641335"/>
          </a:xfrm>
          <a:prstGeom prst="rect">
            <a:avLst/>
          </a:prstGeom>
        </p:spPr>
      </p:pic>
    </p:spTree>
    <p:extLst>
      <p:ext uri="{BB962C8B-B14F-4D97-AF65-F5344CB8AC3E}">
        <p14:creationId xmlns:p14="http://schemas.microsoft.com/office/powerpoint/2010/main" val="33963187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1308" y="0"/>
            <a:ext cx="5369384" cy="6858000"/>
          </a:xfrm>
          <a:prstGeom prst="rect">
            <a:avLst/>
          </a:prstGeom>
        </p:spPr>
      </p:pic>
    </p:spTree>
    <p:extLst>
      <p:ext uri="{BB962C8B-B14F-4D97-AF65-F5344CB8AC3E}">
        <p14:creationId xmlns:p14="http://schemas.microsoft.com/office/powerpoint/2010/main" val="13182331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t="7778" b="4929"/>
          <a:stretch/>
        </p:blipFill>
        <p:spPr>
          <a:xfrm>
            <a:off x="0" y="0"/>
            <a:ext cx="12192000" cy="6858000"/>
          </a:xfrm>
          <a:prstGeom prst="rect">
            <a:avLst/>
          </a:prstGeom>
        </p:spPr>
      </p:pic>
    </p:spTree>
    <p:extLst>
      <p:ext uri="{BB962C8B-B14F-4D97-AF65-F5344CB8AC3E}">
        <p14:creationId xmlns:p14="http://schemas.microsoft.com/office/powerpoint/2010/main" val="35831771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4756" r="-5077"/>
          <a:stretch/>
        </p:blipFill>
        <p:spPr>
          <a:xfrm>
            <a:off x="0" y="0"/>
            <a:ext cx="13119506" cy="6858000"/>
          </a:xfrm>
          <a:prstGeom prst="rect">
            <a:avLst/>
          </a:prstGeom>
        </p:spPr>
      </p:pic>
    </p:spTree>
    <p:extLst>
      <p:ext uri="{BB962C8B-B14F-4D97-AF65-F5344CB8AC3E}">
        <p14:creationId xmlns:p14="http://schemas.microsoft.com/office/powerpoint/2010/main" val="33778198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816" y="578586"/>
            <a:ext cx="10789920" cy="1371600"/>
          </a:xfrm>
        </p:spPr>
        <p:txBody>
          <a:bodyPr/>
          <a:lstStyle/>
          <a:p>
            <a:r>
              <a:rPr lang="en-US" dirty="0" smtClean="0"/>
              <a:t>FUNCTIONAL REQUIREMENT</a:t>
            </a:r>
            <a:endParaRPr lang="en-US" dirty="0"/>
          </a:p>
        </p:txBody>
      </p:sp>
      <p:sp>
        <p:nvSpPr>
          <p:cNvPr id="3" name="Content Placeholder 2"/>
          <p:cNvSpPr>
            <a:spLocks noGrp="1"/>
          </p:cNvSpPr>
          <p:nvPr>
            <p:ph idx="1"/>
          </p:nvPr>
        </p:nvSpPr>
        <p:spPr>
          <a:xfrm>
            <a:off x="813816" y="1929384"/>
            <a:ext cx="10789920" cy="4105656"/>
          </a:xfrm>
        </p:spPr>
        <p:txBody>
          <a:bodyPr>
            <a:noAutofit/>
          </a:bodyPr>
          <a:lstStyle/>
          <a:p>
            <a:pPr marL="0" indent="0">
              <a:buNone/>
            </a:pPr>
            <a:r>
              <a:rPr lang="en-US" b="1" dirty="0" err="1"/>
              <a:t>HousingOfficer</a:t>
            </a:r>
            <a:r>
              <a:rPr lang="en-US" b="1" dirty="0"/>
              <a:t> </a:t>
            </a:r>
            <a:r>
              <a:rPr lang="en-US" b="1" dirty="0" smtClean="0"/>
              <a:t>requirement</a:t>
            </a:r>
            <a:endParaRPr lang="en-US" dirty="0" smtClean="0"/>
          </a:p>
          <a:p>
            <a:pPr lvl="0"/>
            <a:r>
              <a:rPr lang="en-US" dirty="0" err="1" smtClean="0"/>
              <a:t>HousingOfficer</a:t>
            </a:r>
            <a:r>
              <a:rPr lang="en-US" dirty="0" smtClean="0"/>
              <a:t> has login menu that can be filled with user ID and password to go directly to </a:t>
            </a:r>
            <a:r>
              <a:rPr lang="en-US" dirty="0" err="1" smtClean="0"/>
              <a:t>HousingOfficer</a:t>
            </a:r>
            <a:r>
              <a:rPr lang="en-US" dirty="0" smtClean="0"/>
              <a:t> homepage.</a:t>
            </a:r>
          </a:p>
          <a:p>
            <a:pPr lvl="0"/>
            <a:r>
              <a:rPr lang="en-US" dirty="0" err="1" smtClean="0"/>
              <a:t>HousingOfficer</a:t>
            </a:r>
            <a:r>
              <a:rPr lang="en-US" dirty="0" smtClean="0"/>
              <a:t> </a:t>
            </a:r>
            <a:r>
              <a:rPr lang="en-US" dirty="0"/>
              <a:t>can change the password if </a:t>
            </a:r>
            <a:r>
              <a:rPr lang="en-US" dirty="0" err="1"/>
              <a:t>HousingOfficer</a:t>
            </a:r>
            <a:r>
              <a:rPr lang="en-US" dirty="0"/>
              <a:t> forget their password.</a:t>
            </a:r>
          </a:p>
          <a:p>
            <a:pPr lvl="0"/>
            <a:r>
              <a:rPr lang="en-US" dirty="0" err="1"/>
              <a:t>HousingOfficer</a:t>
            </a:r>
            <a:r>
              <a:rPr lang="en-US" dirty="0"/>
              <a:t> must have “edit menu” which is can edit residence detail.</a:t>
            </a:r>
          </a:p>
          <a:p>
            <a:pPr lvl="0"/>
            <a:r>
              <a:rPr lang="en-US" dirty="0" err="1"/>
              <a:t>HousingOfficer</a:t>
            </a:r>
            <a:r>
              <a:rPr lang="en-US" dirty="0"/>
              <a:t> must have “add menu” which is can set up new residence.</a:t>
            </a:r>
          </a:p>
          <a:p>
            <a:pPr lvl="0"/>
            <a:r>
              <a:rPr lang="en-US" dirty="0" err="1"/>
              <a:t>HousingOfficer</a:t>
            </a:r>
            <a:r>
              <a:rPr lang="en-US" dirty="0"/>
              <a:t> must have “delete menu” which is can delete applicant and residence detail.</a:t>
            </a:r>
          </a:p>
          <a:p>
            <a:pPr lvl="0"/>
            <a:r>
              <a:rPr lang="en-US" dirty="0" err="1"/>
              <a:t>HousingOfficer</a:t>
            </a:r>
            <a:r>
              <a:rPr lang="en-US" dirty="0"/>
              <a:t> must have “view menu” which is can view applications and residence details.</a:t>
            </a:r>
          </a:p>
          <a:p>
            <a:pPr lvl="0"/>
            <a:r>
              <a:rPr lang="en-US" dirty="0"/>
              <a:t>Payment menu to display payment details for applicant, which is designed by </a:t>
            </a:r>
            <a:r>
              <a:rPr lang="en-US" dirty="0" err="1"/>
              <a:t>HousingOfficer</a:t>
            </a:r>
            <a:r>
              <a:rPr lang="en-US" dirty="0"/>
              <a:t>.</a:t>
            </a:r>
          </a:p>
          <a:p>
            <a:pPr lvl="0"/>
            <a:r>
              <a:rPr lang="en-US" dirty="0"/>
              <a:t>Logout Menu to exit from the application.</a:t>
            </a:r>
          </a:p>
        </p:txBody>
      </p:sp>
    </p:spTree>
    <p:extLst>
      <p:ext uri="{BB962C8B-B14F-4D97-AF65-F5344CB8AC3E}">
        <p14:creationId xmlns:p14="http://schemas.microsoft.com/office/powerpoint/2010/main" val="367118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816" y="578586"/>
            <a:ext cx="10789920" cy="1371600"/>
          </a:xfrm>
        </p:spPr>
        <p:txBody>
          <a:bodyPr/>
          <a:lstStyle/>
          <a:p>
            <a:r>
              <a:rPr lang="en-US" dirty="0" smtClean="0"/>
              <a:t>FUNCTIONAL REQUIREMENT</a:t>
            </a:r>
            <a:endParaRPr lang="en-US" dirty="0"/>
          </a:p>
        </p:txBody>
      </p:sp>
      <p:sp>
        <p:nvSpPr>
          <p:cNvPr id="3" name="Content Placeholder 2"/>
          <p:cNvSpPr>
            <a:spLocks noGrp="1"/>
          </p:cNvSpPr>
          <p:nvPr>
            <p:ph idx="1"/>
          </p:nvPr>
        </p:nvSpPr>
        <p:spPr>
          <a:xfrm>
            <a:off x="813816" y="1929384"/>
            <a:ext cx="10789920" cy="4105656"/>
          </a:xfrm>
        </p:spPr>
        <p:txBody>
          <a:bodyPr>
            <a:noAutofit/>
          </a:bodyPr>
          <a:lstStyle/>
          <a:p>
            <a:pPr marL="0" indent="0">
              <a:buNone/>
            </a:pPr>
            <a:r>
              <a:rPr lang="en-US" sz="2000" b="1" dirty="0"/>
              <a:t>Applicant </a:t>
            </a:r>
            <a:r>
              <a:rPr lang="en-US" sz="2000" b="1" dirty="0" smtClean="0"/>
              <a:t>Requirement</a:t>
            </a:r>
            <a:endParaRPr lang="en-US" sz="2000" dirty="0"/>
          </a:p>
          <a:p>
            <a:pPr lvl="0"/>
            <a:r>
              <a:rPr lang="en-US" sz="2000" dirty="0"/>
              <a:t>Applicant will register where the form has been given.</a:t>
            </a:r>
          </a:p>
          <a:p>
            <a:pPr lvl="0"/>
            <a:r>
              <a:rPr lang="en-US" sz="2000" dirty="0"/>
              <a:t>Applicant has login menu that can be filled with user ID and password so that the applicant can access the system without confusion, and will be directed to the home page.</a:t>
            </a:r>
          </a:p>
          <a:p>
            <a:pPr lvl="0"/>
            <a:r>
              <a:rPr lang="en-US" sz="2000" dirty="0"/>
              <a:t>Applicant can change the password if applicant forget their password.</a:t>
            </a:r>
          </a:p>
          <a:p>
            <a:pPr lvl="0"/>
            <a:r>
              <a:rPr lang="en-US" sz="2000" dirty="0"/>
              <a:t>The system has a menu with buttons or icons that applicants can choose from view application, view residences, wish list, submit applications and payment.</a:t>
            </a:r>
          </a:p>
          <a:p>
            <a:pPr lvl="0"/>
            <a:r>
              <a:rPr lang="en-US" sz="2000" dirty="0"/>
              <a:t>Logout Menu to exit from the application.</a:t>
            </a:r>
          </a:p>
        </p:txBody>
      </p:sp>
    </p:spTree>
    <p:extLst>
      <p:ext uri="{BB962C8B-B14F-4D97-AF65-F5344CB8AC3E}">
        <p14:creationId xmlns:p14="http://schemas.microsoft.com/office/powerpoint/2010/main" val="8522849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816" y="578586"/>
            <a:ext cx="10789920" cy="1371600"/>
          </a:xfrm>
        </p:spPr>
        <p:txBody>
          <a:bodyPr/>
          <a:lstStyle/>
          <a:p>
            <a:r>
              <a:rPr lang="en-US" dirty="0" smtClean="0"/>
              <a:t>NON-FUNCTIONAL REQUIREMENT</a:t>
            </a:r>
            <a:endParaRPr lang="en-US" dirty="0"/>
          </a:p>
        </p:txBody>
      </p:sp>
      <p:graphicFrame>
        <p:nvGraphicFramePr>
          <p:cNvPr id="4" name="Table 3"/>
          <p:cNvGraphicFramePr>
            <a:graphicFrameLocks noGrp="1"/>
          </p:cNvGraphicFramePr>
          <p:nvPr>
            <p:extLst/>
          </p:nvPr>
        </p:nvGraphicFramePr>
        <p:xfrm>
          <a:off x="1971040" y="1950186"/>
          <a:ext cx="8128000" cy="4028440"/>
        </p:xfrm>
        <a:graphic>
          <a:graphicData uri="http://schemas.openxmlformats.org/drawingml/2006/table">
            <a:tbl>
              <a:tblPr firstRow="1" bandRow="1">
                <a:tableStyleId>{5C22544A-7EE6-4342-B048-85BDC9FD1C3A}</a:tableStyleId>
              </a:tblPr>
              <a:tblGrid>
                <a:gridCol w="2247392">
                  <a:extLst>
                    <a:ext uri="{9D8B030D-6E8A-4147-A177-3AD203B41FA5}">
                      <a16:colId xmlns:a16="http://schemas.microsoft.com/office/drawing/2014/main" val="1867946181"/>
                    </a:ext>
                  </a:extLst>
                </a:gridCol>
                <a:gridCol w="5880608">
                  <a:extLst>
                    <a:ext uri="{9D8B030D-6E8A-4147-A177-3AD203B41FA5}">
                      <a16:colId xmlns:a16="http://schemas.microsoft.com/office/drawing/2014/main" val="1094547991"/>
                    </a:ext>
                  </a:extLst>
                </a:gridCol>
              </a:tblGrid>
              <a:tr h="370840">
                <a:tc>
                  <a:txBody>
                    <a:bodyPr/>
                    <a:lstStyle/>
                    <a:p>
                      <a:pPr algn="ctr"/>
                      <a:r>
                        <a:rPr lang="en-US" dirty="0" smtClean="0"/>
                        <a:t>Requirement</a:t>
                      </a:r>
                      <a:endParaRPr lang="en-US" dirty="0"/>
                    </a:p>
                  </a:txBody>
                  <a:tcPr/>
                </a:tc>
                <a:tc>
                  <a:txBody>
                    <a:bodyPr/>
                    <a:lstStyle/>
                    <a:p>
                      <a:pPr algn="ctr"/>
                      <a:r>
                        <a:rPr lang="en-US" dirty="0" smtClean="0"/>
                        <a:t>Description</a:t>
                      </a:r>
                      <a:endParaRPr lang="en-US" dirty="0"/>
                    </a:p>
                  </a:txBody>
                  <a:tcPr/>
                </a:tc>
                <a:extLst>
                  <a:ext uri="{0D108BD9-81ED-4DB2-BD59-A6C34878D82A}">
                    <a16:rowId xmlns:a16="http://schemas.microsoft.com/office/drawing/2014/main" val="3527738759"/>
                  </a:ext>
                </a:extLst>
              </a:tr>
              <a:tr h="370840">
                <a:tc>
                  <a:txBody>
                    <a:bodyPr/>
                    <a:lstStyle/>
                    <a:p>
                      <a:pPr algn="ctr"/>
                      <a:r>
                        <a:rPr lang="en-US" b="1" dirty="0" smtClean="0"/>
                        <a:t>Security requirement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Using login system for authorization to prevent unauthorized access of certain parties.</a:t>
                      </a:r>
                    </a:p>
                    <a:p>
                      <a:endParaRPr lang="en-US" dirty="0"/>
                    </a:p>
                  </a:txBody>
                  <a:tcPr/>
                </a:tc>
                <a:extLst>
                  <a:ext uri="{0D108BD9-81ED-4DB2-BD59-A6C34878D82A}">
                    <a16:rowId xmlns:a16="http://schemas.microsoft.com/office/drawing/2014/main" val="330777557"/>
                  </a:ext>
                </a:extLst>
              </a:tr>
              <a:tr h="370840">
                <a:tc>
                  <a:txBody>
                    <a:bodyPr/>
                    <a:lstStyle/>
                    <a:p>
                      <a:pPr algn="ctr"/>
                      <a:r>
                        <a:rPr lang="en-US" b="1" dirty="0" smtClean="0"/>
                        <a:t>Usability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system should be easy to access for Housing Officer and Applicant.</a:t>
                      </a:r>
                    </a:p>
                    <a:p>
                      <a:endParaRPr lang="en-US" dirty="0"/>
                    </a:p>
                  </a:txBody>
                  <a:tcPr/>
                </a:tc>
                <a:extLst>
                  <a:ext uri="{0D108BD9-81ED-4DB2-BD59-A6C34878D82A}">
                    <a16:rowId xmlns:a16="http://schemas.microsoft.com/office/drawing/2014/main" val="2556879264"/>
                  </a:ext>
                </a:extLst>
              </a:tr>
              <a:tr h="370840">
                <a:tc>
                  <a:txBody>
                    <a:bodyPr/>
                    <a:lstStyle/>
                    <a:p>
                      <a:pPr algn="ctr"/>
                      <a:r>
                        <a:rPr lang="en-US" b="1" dirty="0" smtClean="0"/>
                        <a:t>Integrity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Data inside the system will be keep as it is untampered and unharmed.</a:t>
                      </a:r>
                    </a:p>
                    <a:p>
                      <a:endParaRPr lang="en-US" dirty="0"/>
                    </a:p>
                  </a:txBody>
                  <a:tcPr/>
                </a:tc>
                <a:extLst>
                  <a:ext uri="{0D108BD9-81ED-4DB2-BD59-A6C34878D82A}">
                    <a16:rowId xmlns:a16="http://schemas.microsoft.com/office/drawing/2014/main" val="3155719047"/>
                  </a:ext>
                </a:extLst>
              </a:tr>
              <a:tr h="370840">
                <a:tc>
                  <a:txBody>
                    <a:bodyPr/>
                    <a:lstStyle/>
                    <a:p>
                      <a:pPr algn="ctr"/>
                      <a:r>
                        <a:rPr lang="en-US" b="1" dirty="0" smtClean="0"/>
                        <a:t>Modifiability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Data can only be change by authorized user (</a:t>
                      </a:r>
                      <a:r>
                        <a:rPr lang="en-US" dirty="0" err="1" smtClean="0"/>
                        <a:t>HousingOfficer</a:t>
                      </a:r>
                      <a:r>
                        <a:rPr lang="en-US" dirty="0" smtClean="0"/>
                        <a:t>).</a:t>
                      </a:r>
                    </a:p>
                    <a:p>
                      <a:endParaRPr lang="en-US" dirty="0"/>
                    </a:p>
                  </a:txBody>
                  <a:tcPr/>
                </a:tc>
                <a:extLst>
                  <a:ext uri="{0D108BD9-81ED-4DB2-BD59-A6C34878D82A}">
                    <a16:rowId xmlns:a16="http://schemas.microsoft.com/office/drawing/2014/main" val="1086197283"/>
                  </a:ext>
                </a:extLst>
              </a:tr>
            </a:tbl>
          </a:graphicData>
        </a:graphic>
      </p:graphicFrame>
    </p:spTree>
    <p:extLst>
      <p:ext uri="{BB962C8B-B14F-4D97-AF65-F5344CB8AC3E}">
        <p14:creationId xmlns:p14="http://schemas.microsoft.com/office/powerpoint/2010/main" val="31425013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3944" y="551231"/>
            <a:ext cx="3538728" cy="674065"/>
          </a:xfrm>
        </p:spPr>
        <p:txBody>
          <a:bodyPr>
            <a:normAutofit/>
          </a:bodyPr>
          <a:lstStyle/>
          <a:p>
            <a:r>
              <a:rPr lang="en-US" sz="4000" dirty="0" smtClean="0"/>
              <a:t>Gantt Chart</a:t>
            </a:r>
            <a:endParaRPr lang="en-US" sz="4000" dirty="0"/>
          </a:p>
        </p:txBody>
      </p:sp>
      <p:pic>
        <p:nvPicPr>
          <p:cNvPr id="7" name="Picture 6"/>
          <p:cNvPicPr>
            <a:picLocks noChangeAspect="1"/>
          </p:cNvPicPr>
          <p:nvPr/>
        </p:nvPicPr>
        <p:blipFill rotWithShape="1">
          <a:blip r:embed="rId2"/>
          <a:srcRect b="5555"/>
          <a:stretch/>
        </p:blipFill>
        <p:spPr>
          <a:xfrm>
            <a:off x="381000" y="1225296"/>
            <a:ext cx="11475720" cy="5236464"/>
          </a:xfrm>
          <a:prstGeom prst="rect">
            <a:avLst/>
          </a:prstGeom>
        </p:spPr>
      </p:pic>
    </p:spTree>
    <p:extLst>
      <p:ext uri="{BB962C8B-B14F-4D97-AF65-F5344CB8AC3E}">
        <p14:creationId xmlns:p14="http://schemas.microsoft.com/office/powerpoint/2010/main" val="2002362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b="5700"/>
          <a:stretch/>
        </p:blipFill>
        <p:spPr>
          <a:xfrm>
            <a:off x="365760" y="1225296"/>
            <a:ext cx="11470640" cy="5216145"/>
          </a:xfrm>
          <a:prstGeom prst="rect">
            <a:avLst/>
          </a:prstGeom>
        </p:spPr>
      </p:pic>
      <p:sp>
        <p:nvSpPr>
          <p:cNvPr id="5" name="Title 1"/>
          <p:cNvSpPr>
            <a:spLocks noGrp="1"/>
          </p:cNvSpPr>
          <p:nvPr>
            <p:ph type="title"/>
          </p:nvPr>
        </p:nvSpPr>
        <p:spPr>
          <a:xfrm>
            <a:off x="4123944" y="551231"/>
            <a:ext cx="3538728" cy="674065"/>
          </a:xfrm>
        </p:spPr>
        <p:txBody>
          <a:bodyPr>
            <a:normAutofit/>
          </a:bodyPr>
          <a:lstStyle/>
          <a:p>
            <a:r>
              <a:rPr lang="en-US" sz="4000" dirty="0" smtClean="0"/>
              <a:t>Gantt Chart</a:t>
            </a:r>
            <a:endParaRPr lang="en-US" sz="4000" dirty="0"/>
          </a:p>
        </p:txBody>
      </p:sp>
    </p:spTree>
    <p:extLst>
      <p:ext uri="{BB962C8B-B14F-4D97-AF65-F5344CB8AC3E}">
        <p14:creationId xmlns:p14="http://schemas.microsoft.com/office/powerpoint/2010/main" val="35953083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525520" y="561391"/>
            <a:ext cx="5214112" cy="674065"/>
          </a:xfrm>
        </p:spPr>
        <p:txBody>
          <a:bodyPr>
            <a:normAutofit fontScale="90000"/>
          </a:bodyPr>
          <a:lstStyle/>
          <a:p>
            <a:r>
              <a:rPr lang="en-US" sz="4000" dirty="0" smtClean="0"/>
              <a:t>Baseline Gantt Chart</a:t>
            </a:r>
            <a:endParaRPr lang="en-US" sz="4000" dirty="0"/>
          </a:p>
        </p:txBody>
      </p:sp>
      <p:pic>
        <p:nvPicPr>
          <p:cNvPr id="6" name="Picture 5"/>
          <p:cNvPicPr>
            <a:picLocks noChangeAspect="1"/>
          </p:cNvPicPr>
          <p:nvPr/>
        </p:nvPicPr>
        <p:blipFill rotWithShape="1">
          <a:blip r:embed="rId2"/>
          <a:srcRect l="83" t="4148" r="-83" b="5111"/>
          <a:stretch/>
        </p:blipFill>
        <p:spPr>
          <a:xfrm>
            <a:off x="342392" y="1235456"/>
            <a:ext cx="11529568" cy="5211063"/>
          </a:xfrm>
          <a:prstGeom prst="rect">
            <a:avLst/>
          </a:prstGeom>
        </p:spPr>
      </p:pic>
    </p:spTree>
    <p:extLst>
      <p:ext uri="{BB962C8B-B14F-4D97-AF65-F5344CB8AC3E}">
        <p14:creationId xmlns:p14="http://schemas.microsoft.com/office/powerpoint/2010/main" val="38084831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76" y="2901162"/>
            <a:ext cx="10058400" cy="1371600"/>
          </a:xfrm>
        </p:spPr>
        <p:txBody>
          <a:bodyPr>
            <a:normAutofit/>
          </a:bodyPr>
          <a:lstStyle/>
          <a:p>
            <a:pPr algn="ctr"/>
            <a:r>
              <a:rPr lang="en-US" sz="8000" dirty="0" smtClean="0"/>
              <a:t>USE CASE</a:t>
            </a:r>
            <a:endParaRPr lang="en-US" sz="8000" dirty="0"/>
          </a:p>
        </p:txBody>
      </p:sp>
    </p:spTree>
    <p:extLst>
      <p:ext uri="{BB962C8B-B14F-4D97-AF65-F5344CB8AC3E}">
        <p14:creationId xmlns:p14="http://schemas.microsoft.com/office/powerpoint/2010/main" val="3073186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avon">
  <a:themeElements>
    <a:clrScheme name="Savon">
      <a:dk1>
        <a:sysClr val="windowText" lastClr="000000"/>
      </a:dk1>
      <a:lt1>
        <a:sysClr val="window" lastClr="FFFFFF"/>
      </a:lt1>
      <a:dk2>
        <a:srgbClr val="373545"/>
      </a:dk2>
      <a:lt2>
        <a:srgbClr val="BCD0E0"/>
      </a:lt2>
      <a:accent1>
        <a:srgbClr val="3494BA"/>
      </a:accent1>
      <a:accent2>
        <a:srgbClr val="58B6C0"/>
      </a:accent2>
      <a:accent3>
        <a:srgbClr val="75BDA7"/>
      </a:accent3>
      <a:accent4>
        <a:srgbClr val="7A8C8E"/>
      </a:accent4>
      <a:accent5>
        <a:srgbClr val="84ACB6"/>
      </a:accent5>
      <a:accent6>
        <a:srgbClr val="6793CD"/>
      </a:accent6>
      <a:hlink>
        <a:srgbClr val="6B9F25"/>
      </a:hlink>
      <a:folHlink>
        <a:srgbClr val="9F6715"/>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913DB040-6816-4415-960D-8178C785755E}"/>
    </a:ext>
  </a:extLst>
</a:theme>
</file>

<file path=docProps/app.xml><?xml version="1.0" encoding="utf-8"?>
<Properties xmlns="http://schemas.openxmlformats.org/officeDocument/2006/extended-properties" xmlns:vt="http://schemas.openxmlformats.org/officeDocument/2006/docPropsVTypes">
  <TotalTime>1</TotalTime>
  <Words>1421</Words>
  <Application>Microsoft Office PowerPoint</Application>
  <PresentationFormat>Widescreen</PresentationFormat>
  <Paragraphs>276</Paragraphs>
  <Slides>27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27</vt:i4>
      </vt:variant>
    </vt:vector>
  </HeadingPairs>
  <TitlesOfParts>
    <vt:vector size="34" baseType="lpstr">
      <vt:lpstr>Arial</vt:lpstr>
      <vt:lpstr>Calibri</vt:lpstr>
      <vt:lpstr>Calibri Light</vt:lpstr>
      <vt:lpstr>Century Gothic</vt:lpstr>
      <vt:lpstr>Times New Roman</vt:lpstr>
      <vt:lpstr>Office Theme</vt:lpstr>
      <vt:lpstr>Savon</vt:lpstr>
      <vt:lpstr>Bit 302 software engineering</vt:lpstr>
      <vt:lpstr>Introduction</vt:lpstr>
      <vt:lpstr>FUNCTIONAL REQUIREMENT</vt:lpstr>
      <vt:lpstr>FUNCTIONAL REQUIREMENT</vt:lpstr>
      <vt:lpstr>NON-FUNCTIONAL REQUIREMENT</vt:lpstr>
      <vt:lpstr>Gantt Chart</vt:lpstr>
      <vt:lpstr>Gantt Chart</vt:lpstr>
      <vt:lpstr>Baseline Gantt Chart</vt:lpstr>
      <vt:lpstr>USE CASE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Rivaldo Bagus Soepardhy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 302 software engineering</dc:title>
  <dc:creator>Rivaldo Bagus Soepardhy</dc:creator>
  <cp:lastModifiedBy>Rivaldo Bagus Soepardhy</cp:lastModifiedBy>
  <cp:revision>2</cp:revision>
  <dcterms:created xsi:type="dcterms:W3CDTF">2020-04-04T19:01:10Z</dcterms:created>
  <dcterms:modified xsi:type="dcterms:W3CDTF">2020-04-22T14:23:25Z</dcterms:modified>
</cp:coreProperties>
</file>