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2" r:id="rId4"/>
    <p:sldId id="264" r:id="rId5"/>
    <p:sldId id="265" r:id="rId6"/>
    <p:sldId id="258" r:id="rId7"/>
    <p:sldId id="260" r:id="rId8"/>
    <p:sldId id="259" r:id="rId9"/>
    <p:sldId id="266" r:id="rId10"/>
    <p:sldId id="273" r:id="rId11"/>
    <p:sldId id="270" r:id="rId12"/>
    <p:sldId id="272" r:id="rId13"/>
    <p:sldId id="271" r:id="rId14"/>
    <p:sldId id="274" r:id="rId15"/>
    <p:sldId id="286" r:id="rId16"/>
    <p:sldId id="275" r:id="rId17"/>
    <p:sldId id="287" r:id="rId18"/>
    <p:sldId id="276" r:id="rId19"/>
    <p:sldId id="277" r:id="rId20"/>
    <p:sldId id="278" r:id="rId21"/>
    <p:sldId id="279" r:id="rId22"/>
    <p:sldId id="280" r:id="rId23"/>
    <p:sldId id="281" r:id="rId24"/>
    <p:sldId id="267" r:id="rId25"/>
    <p:sldId id="268" r:id="rId26"/>
    <p:sldId id="261"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332" autoAdjust="0"/>
  </p:normalViewPr>
  <p:slideViewPr>
    <p:cSldViewPr snapToGrid="0">
      <p:cViewPr varScale="1">
        <p:scale>
          <a:sx n="78" d="100"/>
          <a:sy n="78" d="100"/>
        </p:scale>
        <p:origin x="77"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4/4/2020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4/4/2020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4/4/2020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4/4/2020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1785793"/>
          </a:xfrm>
        </p:spPr>
        <p:txBody>
          <a:bodyPr/>
          <a:lstStyle/>
          <a:p>
            <a:r>
              <a:rPr lang="en-US" sz="4800" dirty="0" smtClean="0"/>
              <a:t>Bit 302</a:t>
            </a:r>
            <a:br>
              <a:rPr lang="en-US" sz="4800" dirty="0" smtClean="0"/>
            </a:br>
            <a:r>
              <a:rPr lang="en-US" sz="4800" dirty="0" smtClean="0"/>
              <a:t>software engineering</a:t>
            </a:r>
            <a:endParaRPr lang="en-US" sz="4800" dirty="0"/>
          </a:p>
        </p:txBody>
      </p:sp>
      <p:sp>
        <p:nvSpPr>
          <p:cNvPr id="3" name="Subtitle 2"/>
          <p:cNvSpPr>
            <a:spLocks noGrp="1"/>
          </p:cNvSpPr>
          <p:nvPr>
            <p:ph type="subTitle" idx="1"/>
          </p:nvPr>
        </p:nvSpPr>
        <p:spPr>
          <a:xfrm>
            <a:off x="1561708" y="4032504"/>
            <a:ext cx="9070848" cy="1280160"/>
          </a:xfrm>
        </p:spPr>
        <p:txBody>
          <a:bodyPr>
            <a:normAutofit/>
          </a:bodyPr>
          <a:lstStyle/>
          <a:p>
            <a:r>
              <a:rPr lang="en-US" sz="2800" dirty="0" err="1" smtClean="0">
                <a:solidFill>
                  <a:schemeClr val="bg1"/>
                </a:solidFill>
              </a:rPr>
              <a:t>Luh</a:t>
            </a:r>
            <a:r>
              <a:rPr lang="en-US" sz="2800" dirty="0" smtClean="0">
                <a:solidFill>
                  <a:schemeClr val="bg1"/>
                </a:solidFill>
              </a:rPr>
              <a:t> 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Tree>
    <p:extLst>
      <p:ext uri="{BB962C8B-B14F-4D97-AF65-F5344CB8AC3E}">
        <p14:creationId xmlns:p14="http://schemas.microsoft.com/office/powerpoint/2010/main" val="27945752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56140843"/>
              </p:ext>
            </p:extLst>
          </p:nvPr>
        </p:nvGraphicFramePr>
        <p:xfrm>
          <a:off x="0" y="0"/>
          <a:ext cx="12191999" cy="68581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175253095"/>
                    </a:ext>
                  </a:extLst>
                </a:gridCol>
                <a:gridCol w="6600763">
                  <a:extLst>
                    <a:ext uri="{9D8B030D-6E8A-4147-A177-3AD203B41FA5}">
                      <a16:colId xmlns:a16="http://schemas.microsoft.com/office/drawing/2014/main" val="152269128"/>
                    </a:ext>
                  </a:extLst>
                </a:gridCol>
              </a:tblGrid>
              <a:tr h="391298">
                <a:tc>
                  <a:txBody>
                    <a:bodyPr/>
                    <a:lstStyle/>
                    <a:p>
                      <a:pPr marL="457200" algn="ctr">
                        <a:lnSpc>
                          <a:spcPct val="107000"/>
                        </a:lnSpc>
                        <a:spcAft>
                          <a:spcPts val="0"/>
                        </a:spcAft>
                      </a:pPr>
                      <a:r>
                        <a:rPr lang="en-GB" sz="2400">
                          <a:effectLst/>
                        </a:rPr>
                        <a:t>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Sign Up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5962910"/>
                  </a:ext>
                </a:extLst>
              </a:tr>
              <a:tr h="812073">
                <a:tc>
                  <a:txBody>
                    <a:bodyPr/>
                    <a:lstStyle/>
                    <a:p>
                      <a:pPr marL="457200" algn="just">
                        <a:lnSpc>
                          <a:spcPct val="107000"/>
                        </a:lnSpc>
                        <a:spcAft>
                          <a:spcPts val="0"/>
                        </a:spcAft>
                      </a:pPr>
                      <a:r>
                        <a:rPr lang="en-GB" sz="2400">
                          <a:effectLst/>
                        </a:rPr>
                        <a:t>Goal in Context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rPr>
                        <a:t>Allow Applicant create account for login to application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74792"/>
                  </a:ext>
                </a:extLst>
              </a:tr>
              <a:tr h="812073">
                <a:tc>
                  <a:txBody>
                    <a:bodyPr/>
                    <a:lstStyle/>
                    <a:p>
                      <a:pPr marL="457200" algn="just">
                        <a:lnSpc>
                          <a:spcPct val="107000"/>
                        </a:lnSpc>
                        <a:spcAft>
                          <a:spcPts val="0"/>
                        </a:spcAft>
                      </a:pPr>
                      <a:r>
                        <a:rPr lang="en-GB" sz="2400" dirty="0">
                          <a:effectLst/>
                        </a:rPr>
                        <a:t>Primary Actor </a:t>
                      </a:r>
                      <a:endParaRPr lang="en-US" sz="2400" dirty="0">
                        <a:effectLst/>
                      </a:endParaRPr>
                    </a:p>
                    <a:p>
                      <a:pPr marL="457200" algn="just">
                        <a:lnSpc>
                          <a:spcPct val="107000"/>
                        </a:lnSpc>
                        <a:spcAft>
                          <a:spcPts val="0"/>
                        </a:spcAft>
                      </a:pPr>
                      <a:r>
                        <a:rPr lang="en-GB" sz="2400" dirty="0">
                          <a:effectLst/>
                        </a:rPr>
                        <a:t>Secondary Actor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rPr>
                        <a:t>Applicant</a:t>
                      </a:r>
                      <a:endParaRPr lang="en-US" sz="2400">
                        <a:effectLst/>
                      </a:endParaRPr>
                    </a:p>
                    <a:p>
                      <a:pPr marL="457200" algn="just">
                        <a:lnSpc>
                          <a:spcPct val="107000"/>
                        </a:lnSpc>
                        <a:spcAft>
                          <a:spcPts val="0"/>
                        </a:spcAft>
                      </a:pPr>
                      <a:r>
                        <a:rPr lang="en-GB"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8079635"/>
                  </a:ext>
                </a:extLst>
              </a:tr>
              <a:tr h="391298">
                <a:tc gridSpan="2">
                  <a:txBody>
                    <a:bodyPr/>
                    <a:lstStyle/>
                    <a:p>
                      <a:pPr marL="457200" algn="ctr">
                        <a:lnSpc>
                          <a:spcPct val="107000"/>
                        </a:lnSpc>
                        <a:spcAft>
                          <a:spcPts val="0"/>
                        </a:spcAft>
                      </a:pPr>
                      <a:r>
                        <a:rPr lang="en-GB" sz="2400">
                          <a:effectLst/>
                        </a:rPr>
                        <a:t>Typical Course of Events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920457"/>
                  </a:ext>
                </a:extLst>
              </a:tr>
              <a:tr h="391433">
                <a:tc>
                  <a:txBody>
                    <a:bodyPr/>
                    <a:lstStyle/>
                    <a:p>
                      <a:pPr marL="457200" algn="ctr">
                        <a:lnSpc>
                          <a:spcPct val="107000"/>
                        </a:lnSpc>
                        <a:spcAft>
                          <a:spcPts val="0"/>
                        </a:spcAft>
                      </a:pPr>
                      <a:r>
                        <a:rPr lang="en-GB" sz="2400">
                          <a:effectLst/>
                        </a:rPr>
                        <a:t>Actor Actions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System Response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0659630"/>
                  </a:ext>
                </a:extLst>
              </a:tr>
              <a:tr h="1232578">
                <a:tc>
                  <a:txBody>
                    <a:bodyPr/>
                    <a:lstStyle/>
                    <a:p>
                      <a:pPr marL="342900" lvl="0" indent="-342900" algn="l">
                        <a:lnSpc>
                          <a:spcPct val="107000"/>
                        </a:lnSpc>
                        <a:spcAft>
                          <a:spcPts val="0"/>
                        </a:spcAft>
                        <a:buSzPts val="1200"/>
                        <a:buFont typeface="+mj-lt"/>
                        <a:buAutoNum type="arabicPeriod"/>
                      </a:pPr>
                      <a:r>
                        <a:rPr lang="en-GB" sz="2400">
                          <a:effectLst/>
                        </a:rPr>
                        <a:t>The process start when applicant click the sign up button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redirected to the sign up form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4438347"/>
                  </a:ext>
                </a:extLst>
              </a:tr>
              <a:tr h="811938">
                <a:tc>
                  <a:txBody>
                    <a:bodyPr/>
                    <a:lstStyle/>
                    <a:p>
                      <a:pPr marL="342900" lvl="0" indent="-342900" algn="l">
                        <a:lnSpc>
                          <a:spcPct val="107000"/>
                        </a:lnSpc>
                        <a:spcAft>
                          <a:spcPts val="0"/>
                        </a:spcAft>
                        <a:buSzPts val="1200"/>
                        <a:buFont typeface="+mj-lt"/>
                        <a:buAutoNum type="arabicPeriod"/>
                      </a:pPr>
                      <a:r>
                        <a:rPr lang="en-GB" sz="2400">
                          <a:effectLst/>
                        </a:rPr>
                        <a:t>Applicant will fill the form with all the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759081"/>
                  </a:ext>
                </a:extLst>
              </a:tr>
              <a:tr h="812073">
                <a:tc>
                  <a:txBody>
                    <a:bodyPr/>
                    <a:lstStyle/>
                    <a:p>
                      <a:pPr marL="342900" lvl="0" indent="-342900" algn="l">
                        <a:lnSpc>
                          <a:spcPct val="107000"/>
                        </a:lnSpc>
                        <a:spcAft>
                          <a:spcPts val="0"/>
                        </a:spcAft>
                        <a:buSzPts val="1200"/>
                        <a:buFont typeface="+mj-lt"/>
                        <a:buAutoNum type="arabicPeriod"/>
                      </a:pPr>
                      <a:r>
                        <a:rPr lang="en-GB" sz="2400">
                          <a:effectLst/>
                        </a:rPr>
                        <a:t>Applicant submit all personal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save new information to the database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7376031"/>
                  </a:ext>
                </a:extLst>
              </a:tr>
              <a:tr h="391298">
                <a:tc gridSpan="2">
                  <a:txBody>
                    <a:bodyPr/>
                    <a:lstStyle/>
                    <a:p>
                      <a:pPr marL="457200" algn="ctr">
                        <a:lnSpc>
                          <a:spcPct val="107000"/>
                        </a:lnSpc>
                        <a:spcAft>
                          <a:spcPts val="0"/>
                        </a:spcAft>
                      </a:pPr>
                      <a:r>
                        <a:rPr lang="en-GB" sz="2400">
                          <a:effectLst/>
                        </a:rPr>
                        <a:t>Alternative Course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50112329"/>
                  </a:ext>
                </a:extLst>
              </a:tr>
              <a:tr h="811938">
                <a:tc gridSpan="2">
                  <a:txBody>
                    <a:bodyPr/>
                    <a:lstStyle/>
                    <a:p>
                      <a:pPr algn="l">
                        <a:lnSpc>
                          <a:spcPct val="107000"/>
                        </a:lnSpc>
                        <a:spcAft>
                          <a:spcPts val="0"/>
                        </a:spcAft>
                      </a:pPr>
                      <a:r>
                        <a:rPr lang="en-GB" sz="2400" dirty="0">
                          <a:effectLst/>
                        </a:rPr>
                        <a:t>If  the username already used by another user the applicant will make new username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34191259"/>
                  </a:ext>
                </a:extLst>
              </a:tr>
            </a:tbl>
          </a:graphicData>
        </a:graphic>
      </p:graphicFrame>
    </p:spTree>
    <p:extLst>
      <p:ext uri="{BB962C8B-B14F-4D97-AF65-F5344CB8AC3E}">
        <p14:creationId xmlns:p14="http://schemas.microsoft.com/office/powerpoint/2010/main" val="29397441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43116376"/>
              </p:ext>
            </p:extLst>
          </p:nvPr>
        </p:nvGraphicFramePr>
        <p:xfrm>
          <a:off x="0" y="0"/>
          <a:ext cx="12192000" cy="6987918"/>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329295">
                <a:tc>
                  <a:txBody>
                    <a:bodyPr/>
                    <a:lstStyle/>
                    <a:p>
                      <a:pPr marL="457200" algn="ctr">
                        <a:lnSpc>
                          <a:spcPct val="107000"/>
                        </a:lnSpc>
                        <a:spcAft>
                          <a:spcPts val="0"/>
                        </a:spcAft>
                      </a:pPr>
                      <a:r>
                        <a:rPr lang="en-GB" sz="2450" dirty="0">
                          <a:effectLst/>
                        </a:rPr>
                        <a:t>Use Case</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Login</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676545">
                <a:tc>
                  <a:txBody>
                    <a:bodyPr/>
                    <a:lstStyle/>
                    <a:p>
                      <a:pPr marL="457200" algn="just">
                        <a:lnSpc>
                          <a:spcPct val="107000"/>
                        </a:lnSpc>
                        <a:spcAft>
                          <a:spcPts val="0"/>
                        </a:spcAft>
                      </a:pPr>
                      <a:r>
                        <a:rPr lang="en-GB" sz="2450" dirty="0">
                          <a:effectLst/>
                        </a:rPr>
                        <a:t>Goal in Context</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Allow HousingOfficer and Applicant access the main page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683400">
                <a:tc>
                  <a:txBody>
                    <a:bodyPr/>
                    <a:lstStyle/>
                    <a:p>
                      <a:pPr marL="457200" algn="just">
                        <a:lnSpc>
                          <a:spcPct val="107000"/>
                        </a:lnSpc>
                        <a:spcAft>
                          <a:spcPts val="0"/>
                        </a:spcAft>
                      </a:pPr>
                      <a:r>
                        <a:rPr lang="en-GB" sz="2450" dirty="0">
                          <a:effectLst/>
                        </a:rPr>
                        <a:t>Primary Actor </a:t>
                      </a:r>
                      <a:endParaRPr lang="en-US" sz="2450" dirty="0">
                        <a:effectLst/>
                      </a:endParaRPr>
                    </a:p>
                    <a:p>
                      <a:pPr marL="457200" algn="just">
                        <a:lnSpc>
                          <a:spcPct val="107000"/>
                        </a:lnSpc>
                        <a:spcAft>
                          <a:spcPts val="0"/>
                        </a:spcAft>
                      </a:pPr>
                      <a:r>
                        <a:rPr lang="en-GB" sz="2450" dirty="0">
                          <a:effectLst/>
                        </a:rPr>
                        <a:t>Secondary Actor</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HousingOfficer and Applicant</a:t>
                      </a:r>
                      <a:endParaRPr lang="en-US" sz="2450">
                        <a:effectLst/>
                      </a:endParaRPr>
                    </a:p>
                    <a:p>
                      <a:pPr marL="457200" algn="just">
                        <a:lnSpc>
                          <a:spcPct val="107000"/>
                        </a:lnSpc>
                        <a:spcAft>
                          <a:spcPts val="0"/>
                        </a:spcAft>
                      </a:pPr>
                      <a:r>
                        <a:rPr lang="en-GB" sz="2450">
                          <a:effectLst/>
                        </a:rPr>
                        <a: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329295">
                <a:tc gridSpan="2">
                  <a:txBody>
                    <a:bodyPr/>
                    <a:lstStyle/>
                    <a:p>
                      <a:pPr marL="457200" algn="ctr">
                        <a:lnSpc>
                          <a:spcPct val="107000"/>
                        </a:lnSpc>
                        <a:spcAft>
                          <a:spcPts val="0"/>
                        </a:spcAft>
                      </a:pPr>
                      <a:r>
                        <a:rPr lang="en-GB" sz="2450" dirty="0">
                          <a:effectLst/>
                        </a:rPr>
                        <a:t>Typical Course of Events</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329409">
                <a:tc>
                  <a:txBody>
                    <a:bodyPr/>
                    <a:lstStyle/>
                    <a:p>
                      <a:pPr marL="457200" algn="ctr">
                        <a:lnSpc>
                          <a:spcPct val="107000"/>
                        </a:lnSpc>
                        <a:spcAft>
                          <a:spcPts val="0"/>
                        </a:spcAft>
                      </a:pPr>
                      <a:r>
                        <a:rPr lang="en-GB" sz="2450">
                          <a:effectLst/>
                        </a:rPr>
                        <a:t>Actor Actions</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System Response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017048">
                <a:tc>
                  <a:txBody>
                    <a:bodyPr/>
                    <a:lstStyle/>
                    <a:p>
                      <a:pPr marL="342900" lvl="0" indent="-342900" algn="l">
                        <a:lnSpc>
                          <a:spcPct val="107000"/>
                        </a:lnSpc>
                        <a:spcAft>
                          <a:spcPts val="0"/>
                        </a:spcAft>
                        <a:buSzPts val="1200"/>
                        <a:buFont typeface="+mj-lt"/>
                        <a:buAutoNum type="arabicPeriod"/>
                      </a:pPr>
                      <a:r>
                        <a:rPr lang="en-GB" sz="2450" dirty="0">
                          <a:effectLst/>
                        </a:rPr>
                        <a:t>The process starts when the user input their ID user and password and press the login button</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dirty="0">
                          <a:effectLst/>
                        </a:rPr>
                        <a:t>The system will validate the information received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994788">
                <a:tc>
                  <a:txBody>
                    <a:bodyPr/>
                    <a:lstStyle/>
                    <a:p>
                      <a:pPr marL="457200" algn="just">
                        <a:lnSpc>
                          <a:spcPct val="107000"/>
                        </a:lnSpc>
                        <a:spcAft>
                          <a:spcPts val="0"/>
                        </a:spcAft>
                      </a:pPr>
                      <a:r>
                        <a:rPr lang="en-GB" sz="2450" dirty="0">
                          <a:effectLst/>
                        </a:rPr>
                        <a:t>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a:effectLst/>
                        </a:rPr>
                        <a:t>System will display the homepage for HousingOfficer or Applicant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329295">
                <a:tc gridSpan="2">
                  <a:txBody>
                    <a:bodyPr/>
                    <a:lstStyle/>
                    <a:p>
                      <a:pPr marL="457200" algn="ctr">
                        <a:lnSpc>
                          <a:spcPct val="107000"/>
                        </a:lnSpc>
                        <a:spcAft>
                          <a:spcPts val="0"/>
                        </a:spcAft>
                      </a:pPr>
                      <a:r>
                        <a:rPr lang="en-GB" sz="2450">
                          <a:effectLst/>
                        </a:rPr>
                        <a:t>Alternative Course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391264">
                <a:tc gridSpan="2">
                  <a:txBody>
                    <a:bodyPr/>
                    <a:lstStyle/>
                    <a:p>
                      <a:pPr marL="457200" algn="just">
                        <a:lnSpc>
                          <a:spcPct val="107000"/>
                        </a:lnSpc>
                        <a:spcAft>
                          <a:spcPts val="0"/>
                        </a:spcAft>
                      </a:pPr>
                      <a:r>
                        <a:rPr lang="en-GB" sz="2450" dirty="0">
                          <a:effectLst/>
                        </a:rPr>
                        <a:t>If the </a:t>
                      </a:r>
                      <a:r>
                        <a:rPr lang="en-GB" sz="2450" dirty="0" err="1">
                          <a:effectLst/>
                        </a:rPr>
                        <a:t>HousingOfficer</a:t>
                      </a:r>
                      <a:r>
                        <a:rPr lang="en-GB" sz="2450" dirty="0">
                          <a:effectLst/>
                        </a:rPr>
                        <a:t> or Applicant inputs an incorrect user ID or password then the system will display notification if the information entered is incorrect, and </a:t>
                      </a:r>
                      <a:r>
                        <a:rPr lang="en-GB" sz="2450" dirty="0" err="1">
                          <a:effectLst/>
                        </a:rPr>
                        <a:t>HousingOfficer</a:t>
                      </a:r>
                      <a:r>
                        <a:rPr lang="en-GB" sz="2450" dirty="0">
                          <a:effectLst/>
                        </a:rPr>
                        <a:t> or Applicant must fill in with correct user ID and password.</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400419881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0281152"/>
              </p:ext>
            </p:extLst>
          </p:nvPr>
        </p:nvGraphicFramePr>
        <p:xfrm>
          <a:off x="0" y="-2"/>
          <a:ext cx="12191999" cy="685800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817297162"/>
                    </a:ext>
                  </a:extLst>
                </a:gridCol>
                <a:gridCol w="6600763">
                  <a:extLst>
                    <a:ext uri="{9D8B030D-6E8A-4147-A177-3AD203B41FA5}">
                      <a16:colId xmlns:a16="http://schemas.microsoft.com/office/drawing/2014/main" val="3046971160"/>
                    </a:ext>
                  </a:extLst>
                </a:gridCol>
              </a:tblGrid>
              <a:tr h="527539">
                <a:tc>
                  <a:txBody>
                    <a:bodyPr/>
                    <a:lstStyle/>
                    <a:p>
                      <a:pPr marL="457200" algn="ctr">
                        <a:lnSpc>
                          <a:spcPct val="107000"/>
                        </a:lnSpc>
                        <a:spcAft>
                          <a:spcPts val="0"/>
                        </a:spcAft>
                      </a:pPr>
                      <a:r>
                        <a:rPr lang="en-GB" sz="2800">
                          <a:effectLst/>
                        </a:rPr>
                        <a:t>Use Case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Log Out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3111445"/>
                  </a:ext>
                </a:extLst>
              </a:tr>
              <a:tr h="1582615">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Allow HousingOfficer and Applicant exit from the application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8763038"/>
                  </a:ext>
                </a:extLst>
              </a:tr>
              <a:tr h="1055076">
                <a:tc>
                  <a:txBody>
                    <a:bodyPr/>
                    <a:lstStyle/>
                    <a:p>
                      <a:pPr marL="457200" algn="just">
                        <a:lnSpc>
                          <a:spcPct val="107000"/>
                        </a:lnSpc>
                        <a:spcAft>
                          <a:spcPts val="0"/>
                        </a:spcAft>
                      </a:pPr>
                      <a:r>
                        <a:rPr lang="en-GB" sz="2800" dirty="0">
                          <a:effectLst/>
                        </a:rPr>
                        <a:t>Primary Actor </a:t>
                      </a:r>
                      <a:endParaRPr lang="en-US" sz="2800" dirty="0">
                        <a:effectLst/>
                      </a:endParaRPr>
                    </a:p>
                    <a:p>
                      <a:pPr marL="457200" algn="just">
                        <a:lnSpc>
                          <a:spcPct val="107000"/>
                        </a:lnSpc>
                        <a:spcAft>
                          <a:spcPts val="0"/>
                        </a:spcAft>
                      </a:pPr>
                      <a:r>
                        <a:rPr lang="en-GB" sz="2800" dirty="0">
                          <a:effectLst/>
                        </a:rPr>
                        <a:t>Secondary Actor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HousingOfficer and Applicant</a:t>
                      </a:r>
                      <a:endParaRPr lang="en-US" sz="2800">
                        <a:effectLst/>
                      </a:endParaRPr>
                    </a:p>
                    <a:p>
                      <a:pPr marL="457200" algn="just">
                        <a:lnSpc>
                          <a:spcPct val="107000"/>
                        </a:lnSpc>
                        <a:spcAft>
                          <a:spcPts val="0"/>
                        </a:spcAft>
                      </a:pPr>
                      <a:r>
                        <a:rPr lang="en-GB" sz="2800">
                          <a:effectLst/>
                        </a:rPr>
                        <a: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029098"/>
                  </a:ext>
                </a:extLst>
              </a:tr>
              <a:tr h="527539">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08358343"/>
                  </a:ext>
                </a:extLst>
              </a:tr>
              <a:tr h="52753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System Response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2207958"/>
                  </a:ext>
                </a:extLst>
              </a:tr>
              <a:tr h="1582615">
                <a:tc>
                  <a:txBody>
                    <a:bodyPr/>
                    <a:lstStyle/>
                    <a:p>
                      <a:pPr marL="342900" lvl="0" indent="-342900" algn="l">
                        <a:lnSpc>
                          <a:spcPct val="107000"/>
                        </a:lnSpc>
                        <a:spcAft>
                          <a:spcPts val="0"/>
                        </a:spcAft>
                        <a:buSzPts val="1200"/>
                        <a:buFont typeface="+mj-lt"/>
                        <a:buAutoNum type="arabicPeriod"/>
                      </a:pPr>
                      <a:r>
                        <a:rPr lang="en-GB" sz="2800">
                          <a:effectLst/>
                        </a:rPr>
                        <a:t>The process starts when the user clicks the Log Out button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800">
                          <a:effectLst/>
                        </a:rPr>
                        <a:t>System will exit the user from the main page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4669522"/>
                  </a:ext>
                </a:extLst>
              </a:tr>
              <a:tr h="527539">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99436044"/>
                  </a:ext>
                </a:extLst>
              </a:tr>
              <a:tr h="527539">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529247"/>
                  </a:ext>
                </a:extLst>
              </a:tr>
            </a:tbl>
          </a:graphicData>
        </a:graphic>
      </p:graphicFrame>
    </p:spTree>
    <p:extLst>
      <p:ext uri="{BB962C8B-B14F-4D97-AF65-F5344CB8AC3E}">
        <p14:creationId xmlns:p14="http://schemas.microsoft.com/office/powerpoint/2010/main" val="8911102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6823799"/>
              </p:ext>
            </p:extLst>
          </p:nvPr>
        </p:nvGraphicFramePr>
        <p:xfrm>
          <a:off x="0" y="2"/>
          <a:ext cx="12192000" cy="6857997"/>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594464800"/>
                    </a:ext>
                  </a:extLst>
                </a:gridCol>
                <a:gridCol w="6600764">
                  <a:extLst>
                    <a:ext uri="{9D8B030D-6E8A-4147-A177-3AD203B41FA5}">
                      <a16:colId xmlns:a16="http://schemas.microsoft.com/office/drawing/2014/main" val="2329933994"/>
                    </a:ext>
                  </a:extLst>
                </a:gridCol>
              </a:tblGrid>
              <a:tr h="330158">
                <a:tc>
                  <a:txBody>
                    <a:bodyPr/>
                    <a:lstStyle/>
                    <a:p>
                      <a:pPr marL="457200" algn="ctr">
                        <a:lnSpc>
                          <a:spcPct val="107000"/>
                        </a:lnSpc>
                        <a:spcAft>
                          <a:spcPts val="0"/>
                        </a:spcAft>
                      </a:pPr>
                      <a:r>
                        <a:rPr lang="en-GB" sz="2000">
                          <a:effectLst/>
                        </a:rPr>
                        <a:t>Use Case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a:effectLst/>
                        </a:rPr>
                        <a:t>Change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38633210"/>
                  </a:ext>
                </a:extLst>
              </a:tr>
              <a:tr h="660315">
                <a:tc>
                  <a:txBody>
                    <a:bodyPr/>
                    <a:lstStyle/>
                    <a:p>
                      <a:pPr marL="457200" algn="just">
                        <a:lnSpc>
                          <a:spcPct val="107000"/>
                        </a:lnSpc>
                        <a:spcAft>
                          <a:spcPts val="0"/>
                        </a:spcAft>
                      </a:pPr>
                      <a:r>
                        <a:rPr lang="en-GB" sz="2000" dirty="0">
                          <a:effectLst/>
                        </a:rPr>
                        <a:t>Goal in Context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a:effectLst/>
                        </a:rPr>
                        <a:t>Allow HousingOfficer and Applicant changed their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078116527"/>
                  </a:ext>
                </a:extLst>
              </a:tr>
              <a:tr h="660315">
                <a:tc>
                  <a:txBody>
                    <a:bodyPr/>
                    <a:lstStyle/>
                    <a:p>
                      <a:pPr marL="457200" algn="just">
                        <a:lnSpc>
                          <a:spcPct val="107000"/>
                        </a:lnSpc>
                        <a:spcAft>
                          <a:spcPts val="0"/>
                        </a:spcAft>
                      </a:pPr>
                      <a:r>
                        <a:rPr lang="en-GB" sz="2000" dirty="0">
                          <a:effectLst/>
                        </a:rPr>
                        <a:t>Primary Actor </a:t>
                      </a:r>
                      <a:endParaRPr lang="en-US" sz="2000" dirty="0">
                        <a:effectLst/>
                      </a:endParaRPr>
                    </a:p>
                    <a:p>
                      <a:pPr marL="457200" algn="just">
                        <a:lnSpc>
                          <a:spcPct val="107000"/>
                        </a:lnSpc>
                        <a:spcAft>
                          <a:spcPts val="0"/>
                        </a:spcAft>
                      </a:pPr>
                      <a:r>
                        <a:rPr lang="en-GB" sz="2000" dirty="0">
                          <a:effectLst/>
                        </a:rPr>
                        <a:t>Secondary Actor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dirty="0" err="1">
                          <a:effectLst/>
                        </a:rPr>
                        <a:t>HousingOfficer</a:t>
                      </a:r>
                      <a:r>
                        <a:rPr lang="en-GB" sz="2000" dirty="0">
                          <a:effectLst/>
                        </a:rPr>
                        <a:t> and Applicant</a:t>
                      </a:r>
                      <a:endParaRPr lang="en-US" sz="2000" dirty="0">
                        <a:effectLst/>
                      </a:endParaRPr>
                    </a:p>
                    <a:p>
                      <a:pPr marL="457200" algn="just">
                        <a:lnSpc>
                          <a:spcPct val="107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96675195"/>
                  </a:ext>
                </a:extLst>
              </a:tr>
              <a:tr h="330158">
                <a:tc gridSpan="2">
                  <a:txBody>
                    <a:bodyPr/>
                    <a:lstStyle/>
                    <a:p>
                      <a:pPr marL="457200" algn="ctr">
                        <a:lnSpc>
                          <a:spcPct val="107000"/>
                        </a:lnSpc>
                        <a:spcAft>
                          <a:spcPts val="0"/>
                        </a:spcAft>
                      </a:pPr>
                      <a:r>
                        <a:rPr lang="en-GB" sz="2000">
                          <a:effectLst/>
                        </a:rPr>
                        <a:t>Typical Course of Events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659263204"/>
                  </a:ext>
                </a:extLst>
              </a:tr>
              <a:tr h="330158">
                <a:tc>
                  <a:txBody>
                    <a:bodyPr/>
                    <a:lstStyle/>
                    <a:p>
                      <a:pPr marL="457200" algn="ctr">
                        <a:lnSpc>
                          <a:spcPct val="107000"/>
                        </a:lnSpc>
                        <a:spcAft>
                          <a:spcPts val="0"/>
                        </a:spcAft>
                      </a:pPr>
                      <a:r>
                        <a:rPr lang="en-GB" sz="2000">
                          <a:effectLst/>
                        </a:rPr>
                        <a:t>Actor Actions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dirty="0">
                          <a:effectLst/>
                        </a:rPr>
                        <a:t>System Response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146029237"/>
                  </a:ext>
                </a:extLst>
              </a:tr>
              <a:tr h="875286">
                <a:tc>
                  <a:txBody>
                    <a:bodyPr/>
                    <a:lstStyle/>
                    <a:p>
                      <a:pPr marL="342900" lvl="0" indent="-342900" algn="l">
                        <a:lnSpc>
                          <a:spcPct val="107000"/>
                        </a:lnSpc>
                        <a:spcAft>
                          <a:spcPts val="0"/>
                        </a:spcAft>
                        <a:buSzPts val="1200"/>
                        <a:buFont typeface="+mj-lt"/>
                        <a:buAutoNum type="arabicPeriod"/>
                      </a:pPr>
                      <a:r>
                        <a:rPr lang="en-GB" sz="2000" dirty="0">
                          <a:effectLst/>
                        </a:rPr>
                        <a:t>Process occurs when the </a:t>
                      </a:r>
                      <a:r>
                        <a:rPr lang="en-GB" sz="2000" dirty="0" err="1">
                          <a:effectLst/>
                        </a:rPr>
                        <a:t>HousingOfficer</a:t>
                      </a:r>
                      <a:r>
                        <a:rPr lang="en-GB" sz="2000" dirty="0">
                          <a:effectLst/>
                        </a:rPr>
                        <a:t> or Applicant login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228600"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8254229"/>
                  </a:ext>
                </a:extLst>
              </a:tr>
              <a:tr h="733779">
                <a:tc>
                  <a:txBody>
                    <a:bodyPr/>
                    <a:lstStyle/>
                    <a:p>
                      <a:pPr marL="342900" lvl="0" indent="-342900" algn="l">
                        <a:lnSpc>
                          <a:spcPct val="107000"/>
                        </a:lnSpc>
                        <a:spcAft>
                          <a:spcPts val="0"/>
                        </a:spcAft>
                        <a:buSzPts val="1200"/>
                        <a:buFont typeface="+mj-lt"/>
                        <a:buAutoNum type="arabicPeriod"/>
                      </a:pPr>
                      <a:r>
                        <a:rPr lang="en-GB" sz="2000" dirty="0" err="1">
                          <a:effectLst/>
                        </a:rPr>
                        <a:t>HousingOfficer</a:t>
                      </a:r>
                      <a:r>
                        <a:rPr lang="en-GB" sz="2000" dirty="0">
                          <a:effectLst/>
                        </a:rPr>
                        <a:t> or Applicant will select the </a:t>
                      </a:r>
                      <a:r>
                        <a:rPr lang="en-GB" sz="2000" dirty="0" err="1">
                          <a:effectLst/>
                        </a:rPr>
                        <a:t>chang</a:t>
                      </a:r>
                      <a:r>
                        <a:rPr lang="en-GB" sz="2000" dirty="0">
                          <a:effectLst/>
                        </a:rPr>
                        <a:t> Password button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dirty="0">
                          <a:effectLst/>
                        </a:rPr>
                        <a:t>System will display a form for change password that must be filled with a new password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2975305420"/>
                  </a:ext>
                </a:extLst>
              </a:tr>
              <a:tr h="703514">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fill in with new password and one – time validation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53283861"/>
                  </a:ext>
                </a:extLst>
              </a:tr>
              <a:tr h="660315">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press the submit button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18395454"/>
                  </a:ext>
                </a:extLst>
              </a:tr>
              <a:tr h="583526">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a:effectLst/>
                        </a:rPr>
                        <a:t>System will save the update in the database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267800618"/>
                  </a:ext>
                </a:extLst>
              </a:tr>
              <a:tr h="330158">
                <a:tc gridSpan="2">
                  <a:txBody>
                    <a:bodyPr/>
                    <a:lstStyle/>
                    <a:p>
                      <a:pPr marL="457200" algn="ctr">
                        <a:lnSpc>
                          <a:spcPct val="107000"/>
                        </a:lnSpc>
                        <a:spcAft>
                          <a:spcPts val="0"/>
                        </a:spcAft>
                      </a:pPr>
                      <a:r>
                        <a:rPr lang="en-GB" sz="2000">
                          <a:effectLst/>
                        </a:rPr>
                        <a:t>Alternative Course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242049813"/>
                  </a:ext>
                </a:extLst>
              </a:tr>
              <a:tr h="660315">
                <a:tc gridSpan="2">
                  <a:txBody>
                    <a:bodyPr/>
                    <a:lstStyle/>
                    <a:p>
                      <a:pPr marL="457200" algn="just">
                        <a:lnSpc>
                          <a:spcPct val="107000"/>
                        </a:lnSpc>
                        <a:spcAft>
                          <a:spcPts val="0"/>
                        </a:spcAft>
                      </a:pPr>
                      <a:r>
                        <a:rPr lang="en-GB" sz="2000" dirty="0">
                          <a:effectLst/>
                        </a:rPr>
                        <a:t>If there is a third of mismatch password event, then a message will appear and the new password will not be submitted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114766550"/>
                  </a:ext>
                </a:extLst>
              </a:tr>
            </a:tbl>
          </a:graphicData>
        </a:graphic>
      </p:graphicFrame>
    </p:spTree>
    <p:extLst>
      <p:ext uri="{BB962C8B-B14F-4D97-AF65-F5344CB8AC3E}">
        <p14:creationId xmlns:p14="http://schemas.microsoft.com/office/powerpoint/2010/main" val="8891349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60520127"/>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674453781"/>
                    </a:ext>
                  </a:extLst>
                </a:gridCol>
                <a:gridCol w="6600763">
                  <a:extLst>
                    <a:ext uri="{9D8B030D-6E8A-4147-A177-3AD203B41FA5}">
                      <a16:colId xmlns:a16="http://schemas.microsoft.com/office/drawing/2014/main" val="3425081560"/>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1594546"/>
                  </a:ext>
                </a:extLst>
              </a:tr>
              <a:tr h="1157032">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see the whole applications form</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730360"/>
                  </a:ext>
                </a:extLst>
              </a:tr>
              <a:tr h="1157032">
                <a:tc>
                  <a:txBody>
                    <a:bodyPr/>
                    <a:lstStyle/>
                    <a:p>
                      <a:pPr marL="457200" algn="just">
                        <a:lnSpc>
                          <a:spcPct val="107000"/>
                        </a:lnSpc>
                        <a:spcAft>
                          <a:spcPts val="0"/>
                        </a:spcAft>
                      </a:pPr>
                      <a:r>
                        <a:rPr lang="en-GB" sz="3200" dirty="0">
                          <a:effectLst/>
                        </a:rPr>
                        <a:t>Primary Actor </a:t>
                      </a:r>
                      <a:endParaRPr lang="en-US" sz="3200" dirty="0">
                        <a:effectLst/>
                      </a:endParaRPr>
                    </a:p>
                    <a:p>
                      <a:pPr marL="457200" algn="just">
                        <a:lnSpc>
                          <a:spcPct val="107000"/>
                        </a:lnSpc>
                        <a:spcAft>
                          <a:spcPts val="0"/>
                        </a:spcAft>
                      </a:pPr>
                      <a:r>
                        <a:rPr lang="en-GB" sz="3200" dirty="0">
                          <a:effectLst/>
                        </a:rPr>
                        <a:t>Secondary Actor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6057820"/>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9087484"/>
                  </a:ext>
                </a:extLst>
              </a:tr>
              <a:tr h="557709">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756372"/>
                  </a:ext>
                </a:extLst>
              </a:tr>
              <a:tr h="1756163">
                <a:tc>
                  <a:txBody>
                    <a:bodyPr/>
                    <a:lstStyle/>
                    <a:p>
                      <a:pPr marL="342900" lvl="0" indent="-342900" algn="l">
                        <a:lnSpc>
                          <a:spcPct val="107000"/>
                        </a:lnSpc>
                        <a:spcAft>
                          <a:spcPts val="0"/>
                        </a:spcAft>
                        <a:buFont typeface="+mj-lt"/>
                        <a:buAutoNum type="arabicPeriod"/>
                      </a:pPr>
                      <a:r>
                        <a:rPr lang="en-GB" sz="3200">
                          <a:effectLst/>
                        </a:rPr>
                        <a:t>HousingOfficer can access the page where there is a list of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System will display page that containing the 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5445176"/>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6621892"/>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917924"/>
                  </a:ext>
                </a:extLst>
              </a:tr>
            </a:tbl>
          </a:graphicData>
        </a:graphic>
      </p:graphicFrame>
    </p:spTree>
    <p:extLst>
      <p:ext uri="{BB962C8B-B14F-4D97-AF65-F5344CB8AC3E}">
        <p14:creationId xmlns:p14="http://schemas.microsoft.com/office/powerpoint/2010/main" val="13396663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499919"/>
              </p:ext>
            </p:extLst>
          </p:nvPr>
        </p:nvGraphicFramePr>
        <p:xfrm>
          <a:off x="0" y="1"/>
          <a:ext cx="12191999" cy="685799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21384792"/>
                    </a:ext>
                  </a:extLst>
                </a:gridCol>
                <a:gridCol w="6600763">
                  <a:extLst>
                    <a:ext uri="{9D8B030D-6E8A-4147-A177-3AD203B41FA5}">
                      <a16:colId xmlns:a16="http://schemas.microsoft.com/office/drawing/2014/main" val="1396968626"/>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0754982"/>
                  </a:ext>
                </a:extLst>
              </a:tr>
              <a:tr h="1267789">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Applicant to see the whole other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2265794"/>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Applicant</a:t>
                      </a:r>
                      <a:endParaRPr lang="en-US" sz="3200">
                        <a:effectLst/>
                      </a:endParaRPr>
                    </a:p>
                    <a:p>
                      <a:pPr marL="457200" algn="just">
                        <a:lnSpc>
                          <a:spcPct val="107000"/>
                        </a:lnSpc>
                        <a:spcAft>
                          <a:spcPts val="0"/>
                        </a:spcAft>
                      </a:pPr>
                      <a:r>
                        <a:rPr lang="en-GB" sz="3200">
                          <a:effectLst/>
                        </a:rPr>
                        <a:t>HousingOfficer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625355"/>
                  </a:ext>
                </a:extLst>
              </a:tr>
              <a:tr h="610884">
                <a:tc gridSpan="2">
                  <a:txBody>
                    <a:bodyPr/>
                    <a:lstStyle/>
                    <a:p>
                      <a:pPr marL="457200" algn="ctr">
                        <a:lnSpc>
                          <a:spcPct val="107000"/>
                        </a:lnSpc>
                        <a:spcAft>
                          <a:spcPts val="0"/>
                        </a:spcAft>
                      </a:pPr>
                      <a:r>
                        <a:rPr lang="en-GB" sz="3200" dirty="0">
                          <a:effectLst/>
                        </a:rPr>
                        <a:t>Typical Course of Events</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2320925"/>
                  </a:ext>
                </a:extLst>
              </a:tr>
              <a:tr h="611095">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7546893"/>
                  </a:ext>
                </a:extLst>
              </a:tr>
              <a:tr h="1267789">
                <a:tc>
                  <a:txBody>
                    <a:bodyPr/>
                    <a:lstStyle/>
                    <a:p>
                      <a:pPr marL="342900" lvl="0" indent="-342900" algn="l">
                        <a:lnSpc>
                          <a:spcPct val="107000"/>
                        </a:lnSpc>
                        <a:spcAft>
                          <a:spcPts val="0"/>
                        </a:spcAft>
                        <a:buFont typeface="+mj-lt"/>
                        <a:buAutoNum type="arabicPeriod"/>
                      </a:pPr>
                      <a:r>
                        <a:rPr lang="en-GB" sz="3200">
                          <a:effectLst/>
                        </a:rPr>
                        <a:t>Applicant can access the entire Applications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Applications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7112567"/>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5541915"/>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0207054"/>
                  </a:ext>
                </a:extLst>
              </a:tr>
            </a:tbl>
          </a:graphicData>
        </a:graphic>
      </p:graphicFrame>
    </p:spTree>
    <p:extLst>
      <p:ext uri="{BB962C8B-B14F-4D97-AF65-F5344CB8AC3E}">
        <p14:creationId xmlns:p14="http://schemas.microsoft.com/office/powerpoint/2010/main" val="10215002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3889418"/>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044776968"/>
                    </a:ext>
                  </a:extLst>
                </a:gridCol>
                <a:gridCol w="6600763">
                  <a:extLst>
                    <a:ext uri="{9D8B030D-6E8A-4147-A177-3AD203B41FA5}">
                      <a16:colId xmlns:a16="http://schemas.microsoft.com/office/drawing/2014/main" val="703373293"/>
                    </a:ext>
                  </a:extLst>
                </a:gridCol>
              </a:tblGrid>
              <a:tr h="557516">
                <a:tc>
                  <a:txBody>
                    <a:bodyPr/>
                    <a:lstStyle/>
                    <a:p>
                      <a:pPr marL="457200" algn="ctr">
                        <a:lnSpc>
                          <a:spcPct val="107000"/>
                        </a:lnSpc>
                        <a:spcAft>
                          <a:spcPts val="0"/>
                        </a:spcAft>
                      </a:pPr>
                      <a:r>
                        <a:rPr lang="en-GB" sz="2800" dirty="0">
                          <a:effectLst/>
                        </a:rPr>
                        <a:t>Use Case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View </a:t>
                      </a:r>
                      <a:r>
                        <a:rPr lang="en-GB" sz="2800" dirty="0" smtClean="0">
                          <a:effectLst/>
                        </a:rPr>
                        <a:t>Residence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666730"/>
                  </a:ext>
                </a:extLst>
              </a:tr>
              <a:tr h="1157032">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a:effectLst/>
                        </a:rPr>
                        <a:t>Allow </a:t>
                      </a:r>
                      <a:r>
                        <a:rPr lang="en-GB" sz="2800" dirty="0" err="1">
                          <a:effectLst/>
                        </a:rPr>
                        <a:t>HousingOfficer</a:t>
                      </a:r>
                      <a:r>
                        <a:rPr lang="en-GB" sz="2800" dirty="0">
                          <a:effectLst/>
                        </a:rPr>
                        <a:t> to see the whole residence detail form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5778284"/>
                  </a:ext>
                </a:extLst>
              </a:tr>
              <a:tr h="1157032">
                <a:tc>
                  <a:txBody>
                    <a:bodyPr/>
                    <a:lstStyle/>
                    <a:p>
                      <a:pPr marL="457200" algn="just">
                        <a:lnSpc>
                          <a:spcPct val="107000"/>
                        </a:lnSpc>
                        <a:spcAft>
                          <a:spcPts val="0"/>
                        </a:spcAft>
                      </a:pPr>
                      <a:r>
                        <a:rPr lang="en-GB" sz="2800">
                          <a:effectLst/>
                        </a:rPr>
                        <a:t>Primary Actor </a:t>
                      </a:r>
                      <a:endParaRPr lang="en-US" sz="2800">
                        <a:effectLst/>
                      </a:endParaRPr>
                    </a:p>
                    <a:p>
                      <a:pPr marL="457200" algn="just">
                        <a:lnSpc>
                          <a:spcPct val="107000"/>
                        </a:lnSpc>
                        <a:spcAft>
                          <a:spcPts val="0"/>
                        </a:spcAft>
                      </a:pPr>
                      <a:r>
                        <a:rPr lang="en-GB" sz="2800">
                          <a:effectLst/>
                        </a:rPr>
                        <a:t>Secondary Actor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err="1">
                          <a:effectLst/>
                        </a:rPr>
                        <a:t>HousingOfficer</a:t>
                      </a:r>
                      <a:endParaRPr lang="en-US" sz="2800" dirty="0">
                        <a:effectLst/>
                      </a:endParaRPr>
                    </a:p>
                    <a:p>
                      <a:pPr marL="457200" algn="just">
                        <a:lnSpc>
                          <a:spcPct val="107000"/>
                        </a:lnSpc>
                        <a:spcAft>
                          <a:spcPts val="0"/>
                        </a:spcAft>
                      </a:pPr>
                      <a:r>
                        <a:rPr lang="en-GB" sz="2800" dirty="0">
                          <a:effectLst/>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639703"/>
                  </a:ext>
                </a:extLst>
              </a:tr>
              <a:tr h="557516">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1972408"/>
                  </a:ext>
                </a:extLst>
              </a:tr>
              <a:tr h="55770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System Response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249241"/>
                  </a:ext>
                </a:extLst>
              </a:tr>
              <a:tr h="1756163">
                <a:tc>
                  <a:txBody>
                    <a:bodyPr/>
                    <a:lstStyle/>
                    <a:p>
                      <a:pPr marL="342900" lvl="0" indent="-342900" algn="l">
                        <a:lnSpc>
                          <a:spcPct val="107000"/>
                        </a:lnSpc>
                        <a:spcAft>
                          <a:spcPts val="0"/>
                        </a:spcAft>
                        <a:buFont typeface="+mj-lt"/>
                        <a:buAutoNum type="arabicPeriod"/>
                      </a:pPr>
                      <a:r>
                        <a:rPr lang="en-GB" sz="2800">
                          <a:effectLst/>
                        </a:rPr>
                        <a:t>HousingOfficer can access the page where there is a list of residence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800">
                          <a:effectLst/>
                        </a:rPr>
                        <a:t>System will display page that containing the residence detail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58513"/>
                  </a:ext>
                </a:extLst>
              </a:tr>
              <a:tr h="557516">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8132868"/>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6376122"/>
                  </a:ext>
                </a:extLst>
              </a:tr>
            </a:tbl>
          </a:graphicData>
        </a:graphic>
      </p:graphicFrame>
    </p:spTree>
    <p:extLst>
      <p:ext uri="{BB962C8B-B14F-4D97-AF65-F5344CB8AC3E}">
        <p14:creationId xmlns:p14="http://schemas.microsoft.com/office/powerpoint/2010/main" val="1388099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59264907"/>
              </p:ext>
            </p:extLst>
          </p:nvPr>
        </p:nvGraphicFramePr>
        <p:xfrm>
          <a:off x="0" y="0"/>
          <a:ext cx="12192000" cy="685799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716039764"/>
                    </a:ext>
                  </a:extLst>
                </a:gridCol>
                <a:gridCol w="6600764">
                  <a:extLst>
                    <a:ext uri="{9D8B030D-6E8A-4147-A177-3AD203B41FA5}">
                      <a16:colId xmlns:a16="http://schemas.microsoft.com/office/drawing/2014/main" val="1089587971"/>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Residences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6280393"/>
                  </a:ext>
                </a:extLst>
              </a:tr>
              <a:tr h="1267789">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a:t>
                      </a:r>
                      <a:r>
                        <a:rPr lang="en-GB" sz="3200" dirty="0" smtClean="0">
                          <a:effectLst/>
                        </a:rPr>
                        <a:t>list</a:t>
                      </a:r>
                      <a:r>
                        <a:rPr lang="en-GB" sz="3200" baseline="0" dirty="0" smtClean="0">
                          <a:effectLst/>
                        </a:rPr>
                        <a:t> of applicant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535725"/>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Applicant</a:t>
                      </a:r>
                      <a:endParaRPr lang="en-US" sz="3200" dirty="0">
                        <a:effectLst/>
                      </a:endParaRPr>
                    </a:p>
                    <a:p>
                      <a:pPr marL="457200" algn="just">
                        <a:lnSpc>
                          <a:spcPct val="107000"/>
                        </a:lnSpc>
                        <a:spcAft>
                          <a:spcPts val="0"/>
                        </a:spcAft>
                      </a:pPr>
                      <a:r>
                        <a:rPr lang="en-GB" sz="3200" dirty="0" err="1">
                          <a:effectLst/>
                        </a:rPr>
                        <a:t>HousingOfficer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645253"/>
                  </a:ext>
                </a:extLst>
              </a:tr>
              <a:tr h="610884">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28628402"/>
                  </a:ext>
                </a:extLst>
              </a:tr>
              <a:tr h="611096">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525914"/>
                  </a:ext>
                </a:extLst>
              </a:tr>
              <a:tr h="1267789">
                <a:tc>
                  <a:txBody>
                    <a:bodyPr/>
                    <a:lstStyle/>
                    <a:p>
                      <a:pPr marL="342900" lvl="0" indent="-342900" algn="l">
                        <a:lnSpc>
                          <a:spcPct val="107000"/>
                        </a:lnSpc>
                        <a:spcAft>
                          <a:spcPts val="0"/>
                        </a:spcAft>
                        <a:buFont typeface="+mj-lt"/>
                        <a:buAutoNum type="arabicPeriod"/>
                      </a:pPr>
                      <a:r>
                        <a:rPr lang="en-GB" sz="3200">
                          <a:effectLst/>
                        </a:rPr>
                        <a:t>Applicant can access the entire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7659785"/>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93702660"/>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27755852"/>
                  </a:ext>
                </a:extLst>
              </a:tr>
            </a:tbl>
          </a:graphicData>
        </a:graphic>
      </p:graphicFrame>
    </p:spTree>
    <p:extLst>
      <p:ext uri="{BB962C8B-B14F-4D97-AF65-F5344CB8AC3E}">
        <p14:creationId xmlns:p14="http://schemas.microsoft.com/office/powerpoint/2010/main" val="226712039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3952240"/>
              </p:ext>
            </p:extLst>
          </p:nvPr>
        </p:nvGraphicFramePr>
        <p:xfrm>
          <a:off x="0" y="-2"/>
          <a:ext cx="12191999" cy="704494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251537754"/>
                    </a:ext>
                  </a:extLst>
                </a:gridCol>
                <a:gridCol w="6600763">
                  <a:extLst>
                    <a:ext uri="{9D8B030D-6E8A-4147-A177-3AD203B41FA5}">
                      <a16:colId xmlns:a16="http://schemas.microsoft.com/office/drawing/2014/main" val="54711789"/>
                    </a:ext>
                  </a:extLst>
                </a:gridCol>
              </a:tblGrid>
              <a:tr h="389631">
                <a:tc>
                  <a:txBody>
                    <a:bodyPr/>
                    <a:lstStyle/>
                    <a:p>
                      <a:pPr marL="457200" algn="ctr">
                        <a:lnSpc>
                          <a:spcPct val="107000"/>
                        </a:lnSpc>
                        <a:spcAft>
                          <a:spcPts val="0"/>
                        </a:spcAft>
                      </a:pPr>
                      <a:r>
                        <a:rPr lang="en-GB" sz="2700">
                          <a:effectLst/>
                        </a:rPr>
                        <a:t>Use Case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700">
                          <a:effectLst/>
                        </a:rPr>
                        <a:t>Allocate Housing</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6522040"/>
                  </a:ext>
                </a:extLst>
              </a:tr>
              <a:tr h="1189801">
                <a:tc>
                  <a:txBody>
                    <a:bodyPr/>
                    <a:lstStyle/>
                    <a:p>
                      <a:pPr marL="457200" algn="just">
                        <a:lnSpc>
                          <a:spcPct val="107000"/>
                        </a:lnSpc>
                        <a:spcAft>
                          <a:spcPts val="0"/>
                        </a:spcAft>
                      </a:pPr>
                      <a:r>
                        <a:rPr lang="en-GB" sz="2700" dirty="0">
                          <a:effectLst/>
                        </a:rPr>
                        <a:t>Goal in Context</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700">
                          <a:effectLst/>
                        </a:rPr>
                        <a:t>Allow HousingOfficer to book applicant who have booked slots that have long been ordered and will be sorted again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7828043"/>
                  </a:ext>
                </a:extLst>
              </a:tr>
              <a:tr h="808614">
                <a:tc>
                  <a:txBody>
                    <a:bodyPr/>
                    <a:lstStyle/>
                    <a:p>
                      <a:pPr marL="457200" algn="just">
                        <a:lnSpc>
                          <a:spcPct val="107000"/>
                        </a:lnSpc>
                        <a:spcAft>
                          <a:spcPts val="0"/>
                        </a:spcAft>
                      </a:pPr>
                      <a:r>
                        <a:rPr lang="en-GB" sz="2700">
                          <a:effectLst/>
                        </a:rPr>
                        <a:t>Primary Actor </a:t>
                      </a:r>
                      <a:endParaRPr lang="en-US" sz="2700">
                        <a:effectLst/>
                      </a:endParaRPr>
                    </a:p>
                    <a:p>
                      <a:pPr marL="457200" algn="just">
                        <a:lnSpc>
                          <a:spcPct val="107000"/>
                        </a:lnSpc>
                        <a:spcAft>
                          <a:spcPts val="0"/>
                        </a:spcAft>
                      </a:pPr>
                      <a:r>
                        <a:rPr lang="en-GB" sz="2700">
                          <a:effectLst/>
                        </a:rPr>
                        <a:t>Secondary Actor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700">
                          <a:effectLst/>
                        </a:rPr>
                        <a:t>HousingOfficer</a:t>
                      </a:r>
                      <a:endParaRPr lang="en-US" sz="2700">
                        <a:effectLst/>
                      </a:endParaRPr>
                    </a:p>
                    <a:p>
                      <a:pPr marL="457200" algn="just">
                        <a:lnSpc>
                          <a:spcPct val="107000"/>
                        </a:lnSpc>
                        <a:spcAft>
                          <a:spcPts val="0"/>
                        </a:spcAft>
                      </a:pPr>
                      <a:r>
                        <a:rPr lang="en-GB" sz="2700">
                          <a:effectLst/>
                        </a:rPr>
                        <a: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3530739"/>
                  </a:ext>
                </a:extLst>
              </a:tr>
              <a:tr h="389631">
                <a:tc gridSpan="2">
                  <a:txBody>
                    <a:bodyPr/>
                    <a:lstStyle/>
                    <a:p>
                      <a:pPr marL="457200" algn="ctr">
                        <a:lnSpc>
                          <a:spcPct val="107000"/>
                        </a:lnSpc>
                        <a:spcAft>
                          <a:spcPts val="0"/>
                        </a:spcAft>
                      </a:pPr>
                      <a:r>
                        <a:rPr lang="en-GB" sz="2700">
                          <a:effectLst/>
                        </a:rPr>
                        <a:t>Typical Course of Events</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34739686"/>
                  </a:ext>
                </a:extLst>
              </a:tr>
              <a:tr h="389766">
                <a:tc>
                  <a:txBody>
                    <a:bodyPr/>
                    <a:lstStyle/>
                    <a:p>
                      <a:pPr marL="457200" algn="ctr">
                        <a:lnSpc>
                          <a:spcPct val="107000"/>
                        </a:lnSpc>
                        <a:spcAft>
                          <a:spcPts val="0"/>
                        </a:spcAft>
                      </a:pPr>
                      <a:r>
                        <a:rPr lang="en-GB" sz="2700">
                          <a:effectLst/>
                        </a:rPr>
                        <a:t>Actor Actions</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700">
                          <a:effectLst/>
                        </a:rPr>
                        <a:t>System Response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293331"/>
                  </a:ext>
                </a:extLst>
              </a:tr>
              <a:tr h="808479">
                <a:tc>
                  <a:txBody>
                    <a:bodyPr/>
                    <a:lstStyle/>
                    <a:p>
                      <a:pPr marL="342900" lvl="0" indent="-342900" algn="l">
                        <a:lnSpc>
                          <a:spcPct val="107000"/>
                        </a:lnSpc>
                        <a:spcAft>
                          <a:spcPts val="0"/>
                        </a:spcAft>
                        <a:buFont typeface="+mj-lt"/>
                        <a:buAutoNum type="arabicPeriod"/>
                      </a:pPr>
                      <a:r>
                        <a:rPr lang="en-GB" sz="2700">
                          <a:effectLst/>
                        </a:rPr>
                        <a:t>HousingOfficer will check the applicants one by one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43741"/>
                  </a:ext>
                </a:extLst>
              </a:tr>
              <a:tr h="1227462">
                <a:tc>
                  <a:txBody>
                    <a:bodyPr/>
                    <a:lstStyle/>
                    <a:p>
                      <a:pPr marL="342900" lvl="0" indent="-342900" algn="l">
                        <a:lnSpc>
                          <a:spcPct val="107000"/>
                        </a:lnSpc>
                        <a:spcAft>
                          <a:spcPts val="0"/>
                        </a:spcAft>
                        <a:buFont typeface="+mj-lt"/>
                        <a:buAutoNum type="arabicPeriod"/>
                      </a:pPr>
                      <a:r>
                        <a:rPr lang="en-GB" sz="2700">
                          <a:effectLst/>
                        </a:rPr>
                        <a:t>HousingOfficer will select the applicant who has chosen the residence first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700">
                          <a:effectLst/>
                        </a:rPr>
                        <a:t>The system will save the  information that has been entered by HousingOfficer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8884083"/>
                  </a:ext>
                </a:extLst>
              </a:tr>
              <a:tr h="389631">
                <a:tc gridSpan="2">
                  <a:txBody>
                    <a:bodyPr/>
                    <a:lstStyle/>
                    <a:p>
                      <a:pPr marL="457200" algn="ctr">
                        <a:lnSpc>
                          <a:spcPct val="107000"/>
                        </a:lnSpc>
                        <a:spcAft>
                          <a:spcPts val="0"/>
                        </a:spcAft>
                      </a:pPr>
                      <a:r>
                        <a:rPr lang="en-GB" sz="2700">
                          <a:effectLst/>
                        </a:rPr>
                        <a:t>Alternative Course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87525451"/>
                  </a:ext>
                </a:extLst>
              </a:tr>
              <a:tr h="389631">
                <a:tc gridSpan="2">
                  <a:txBody>
                    <a:bodyPr/>
                    <a:lstStyle/>
                    <a:p>
                      <a:pPr marL="342900" lvl="0" indent="-342900" algn="l">
                        <a:lnSpc>
                          <a:spcPct val="107000"/>
                        </a:lnSpc>
                        <a:spcAft>
                          <a:spcPts val="0"/>
                        </a:spcAft>
                        <a:buFont typeface="Times New Roman" panose="02020603050405020304" pitchFamily="18" charset="0"/>
                        <a:buChar char="-"/>
                      </a:pPr>
                      <a:r>
                        <a:rPr lang="en-GB" sz="2700" dirty="0">
                          <a:effectLst/>
                        </a:rPr>
                        <a:t> </a:t>
                      </a:r>
                      <a:endParaRPr lang="en-US" sz="2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5347955"/>
                  </a:ext>
                </a:extLst>
              </a:tr>
            </a:tbl>
          </a:graphicData>
        </a:graphic>
      </p:graphicFrame>
    </p:spTree>
    <p:extLst>
      <p:ext uri="{BB962C8B-B14F-4D97-AF65-F5344CB8AC3E}">
        <p14:creationId xmlns:p14="http://schemas.microsoft.com/office/powerpoint/2010/main" val="179381538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2985632"/>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126511108"/>
                    </a:ext>
                  </a:extLst>
                </a:gridCol>
                <a:gridCol w="6600763">
                  <a:extLst>
                    <a:ext uri="{9D8B030D-6E8A-4147-A177-3AD203B41FA5}">
                      <a16:colId xmlns:a16="http://schemas.microsoft.com/office/drawing/2014/main" val="1929572368"/>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Set Up New Residence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6983197"/>
                  </a:ext>
                </a:extLst>
              </a:tr>
              <a:tr h="1157032">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input new residence information</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4836455"/>
                  </a:ext>
                </a:extLst>
              </a:tr>
              <a:tr h="1157032">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684446"/>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77828789"/>
                  </a:ext>
                </a:extLst>
              </a:tr>
              <a:tr h="557709">
                <a:tc>
                  <a:txBody>
                    <a:bodyPr/>
                    <a:lstStyle/>
                    <a:p>
                      <a:pPr marL="457200" algn="just">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066904"/>
                  </a:ext>
                </a:extLst>
              </a:tr>
              <a:tr h="1756163">
                <a:tc>
                  <a:txBody>
                    <a:bodyPr/>
                    <a:lstStyle/>
                    <a:p>
                      <a:pPr marL="342900" lvl="0" indent="-342900" algn="l">
                        <a:lnSpc>
                          <a:spcPct val="107000"/>
                        </a:lnSpc>
                        <a:spcAft>
                          <a:spcPts val="0"/>
                        </a:spcAft>
                        <a:buFont typeface="+mj-lt"/>
                        <a:buAutoNum type="arabicPeriod"/>
                      </a:pPr>
                      <a:r>
                        <a:rPr lang="en-GB" sz="3200">
                          <a:effectLst/>
                        </a:rPr>
                        <a:t>The process occurs when HousingOfficer input new residence information</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dirty="0">
                          <a:effectLst/>
                        </a:rPr>
                        <a:t>The system will save new data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316313"/>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94572790"/>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80777243"/>
                  </a:ext>
                </a:extLst>
              </a:tr>
            </a:tbl>
          </a:graphicData>
        </a:graphic>
      </p:graphicFrame>
    </p:spTree>
    <p:extLst>
      <p:ext uri="{BB962C8B-B14F-4D97-AF65-F5344CB8AC3E}">
        <p14:creationId xmlns:p14="http://schemas.microsoft.com/office/powerpoint/2010/main" val="29587645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8586"/>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463040" y="1929384"/>
            <a:ext cx="8979408" cy="4105656"/>
          </a:xfrm>
        </p:spPr>
        <p:txBody>
          <a:bodyPr>
            <a:noAutofit/>
          </a:bodyPr>
          <a:lstStyle/>
          <a:p>
            <a:pPr marL="0" indent="0" algn="just">
              <a:buNone/>
            </a:pPr>
            <a:r>
              <a:rPr lang="en-US" sz="3200" dirty="0" smtClean="0"/>
              <a:t>Every </a:t>
            </a:r>
            <a:r>
              <a:rPr lang="en-US" sz="32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38920003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571347"/>
              </p:ext>
            </p:extLst>
          </p:nvPr>
        </p:nvGraphicFramePr>
        <p:xfrm>
          <a:off x="0" y="-1"/>
          <a:ext cx="12191999" cy="709327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812996640"/>
                    </a:ext>
                  </a:extLst>
                </a:gridCol>
                <a:gridCol w="6600763">
                  <a:extLst>
                    <a:ext uri="{9D8B030D-6E8A-4147-A177-3AD203B41FA5}">
                      <a16:colId xmlns:a16="http://schemas.microsoft.com/office/drawing/2014/main" val="839832229"/>
                    </a:ext>
                  </a:extLst>
                </a:gridCol>
              </a:tblGrid>
              <a:tr h="414975">
                <a:tc>
                  <a:txBody>
                    <a:bodyPr/>
                    <a:lstStyle/>
                    <a:p>
                      <a:pPr marL="457200" algn="ctr">
                        <a:lnSpc>
                          <a:spcPct val="107000"/>
                        </a:lnSpc>
                        <a:spcAft>
                          <a:spcPts val="0"/>
                        </a:spcAft>
                      </a:pPr>
                      <a:r>
                        <a:rPr lang="en-GB" sz="2900">
                          <a:effectLst/>
                        </a:rPr>
                        <a:t>Use Case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Delete Applicant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373389"/>
                  </a:ext>
                </a:extLst>
              </a:tr>
              <a:tr h="899476">
                <a:tc>
                  <a:txBody>
                    <a:bodyPr/>
                    <a:lstStyle/>
                    <a:p>
                      <a:pPr marL="457200" algn="just">
                        <a:lnSpc>
                          <a:spcPct val="107000"/>
                        </a:lnSpc>
                        <a:spcAft>
                          <a:spcPts val="0"/>
                        </a:spcAft>
                      </a:pPr>
                      <a:r>
                        <a:rPr lang="en-GB" sz="2900" dirty="0">
                          <a:effectLst/>
                        </a:rPr>
                        <a:t>Goal in Context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dirty="0">
                          <a:effectLst/>
                        </a:rPr>
                        <a:t>Allow </a:t>
                      </a:r>
                      <a:r>
                        <a:rPr lang="en-GB" sz="2900" dirty="0" err="1">
                          <a:effectLst/>
                        </a:rPr>
                        <a:t>HousingOfficer</a:t>
                      </a:r>
                      <a:r>
                        <a:rPr lang="en-GB" sz="2900" dirty="0">
                          <a:effectLst/>
                        </a:rPr>
                        <a:t> to delete information about the Applicant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523123"/>
                  </a:ext>
                </a:extLst>
              </a:tr>
              <a:tr h="861212">
                <a:tc>
                  <a:txBody>
                    <a:bodyPr/>
                    <a:lstStyle/>
                    <a:p>
                      <a:pPr marL="457200" algn="just">
                        <a:lnSpc>
                          <a:spcPct val="107000"/>
                        </a:lnSpc>
                        <a:spcAft>
                          <a:spcPts val="0"/>
                        </a:spcAft>
                      </a:pPr>
                      <a:r>
                        <a:rPr lang="en-GB" sz="2900">
                          <a:effectLst/>
                        </a:rPr>
                        <a:t>Primary Actor </a:t>
                      </a:r>
                      <a:endParaRPr lang="en-US" sz="2900">
                        <a:effectLst/>
                      </a:endParaRPr>
                    </a:p>
                    <a:p>
                      <a:pPr marL="457200" algn="just">
                        <a:lnSpc>
                          <a:spcPct val="107000"/>
                        </a:lnSpc>
                        <a:spcAft>
                          <a:spcPts val="0"/>
                        </a:spcAft>
                      </a:pPr>
                      <a:r>
                        <a:rPr lang="en-GB" sz="2900">
                          <a:effectLst/>
                        </a:rPr>
                        <a:t>Secondary Actor</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a:effectLst/>
                        </a:rPr>
                        <a:t>HousingOfficer</a:t>
                      </a:r>
                      <a:endParaRPr lang="en-US" sz="2900">
                        <a:effectLst/>
                      </a:endParaRPr>
                    </a:p>
                    <a:p>
                      <a:pPr marL="457200" algn="just">
                        <a:lnSpc>
                          <a:spcPct val="107000"/>
                        </a:lnSpc>
                        <a:spcAft>
                          <a:spcPts val="0"/>
                        </a:spcAft>
                      </a:pPr>
                      <a:r>
                        <a:rPr lang="en-GB" sz="2900">
                          <a:effectLst/>
                        </a:rPr>
                        <a: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8992236"/>
                  </a:ext>
                </a:extLst>
              </a:tr>
              <a:tr h="414975">
                <a:tc gridSpan="2">
                  <a:txBody>
                    <a:bodyPr/>
                    <a:lstStyle/>
                    <a:p>
                      <a:pPr marL="457200" algn="ctr">
                        <a:lnSpc>
                          <a:spcPct val="107000"/>
                        </a:lnSpc>
                        <a:spcAft>
                          <a:spcPts val="0"/>
                        </a:spcAft>
                      </a:pPr>
                      <a:r>
                        <a:rPr lang="en-GB" sz="2900">
                          <a:effectLst/>
                        </a:rPr>
                        <a:t>Typical Course of Events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44945077"/>
                  </a:ext>
                </a:extLst>
              </a:tr>
              <a:tr h="415119">
                <a:tc>
                  <a:txBody>
                    <a:bodyPr/>
                    <a:lstStyle/>
                    <a:p>
                      <a:pPr marL="457200" algn="ctr">
                        <a:lnSpc>
                          <a:spcPct val="107000"/>
                        </a:lnSpc>
                        <a:spcAft>
                          <a:spcPts val="0"/>
                        </a:spcAft>
                      </a:pPr>
                      <a:r>
                        <a:rPr lang="en-GB" sz="2900">
                          <a:effectLst/>
                        </a:rPr>
                        <a:t>Actor Actions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System Response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899200"/>
                  </a:ext>
                </a:extLst>
              </a:tr>
              <a:tr h="899494">
                <a:tc>
                  <a:txBody>
                    <a:bodyPr/>
                    <a:lstStyle/>
                    <a:p>
                      <a:pPr marL="342900" lvl="0" indent="-342900" algn="l">
                        <a:lnSpc>
                          <a:spcPct val="107000"/>
                        </a:lnSpc>
                        <a:spcAft>
                          <a:spcPts val="0"/>
                        </a:spcAft>
                        <a:buFont typeface="+mj-lt"/>
                        <a:buAutoNum type="arabicPeriod"/>
                      </a:pPr>
                      <a:r>
                        <a:rPr lang="en-GB" sz="2900">
                          <a:effectLst/>
                        </a:rPr>
                        <a:t>HousingOfficer will select the Applicant that they want delete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will receive information which will be deleted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0395664"/>
                  </a:ext>
                </a:extLst>
              </a:tr>
              <a:tr h="914400">
                <a:tc>
                  <a:txBody>
                    <a:bodyPr/>
                    <a:lstStyle/>
                    <a:p>
                      <a:pPr algn="just">
                        <a:lnSpc>
                          <a:spcPct val="107000"/>
                        </a:lnSpc>
                        <a:spcAft>
                          <a:spcPts val="0"/>
                        </a:spcAft>
                      </a:pPr>
                      <a:r>
                        <a:rPr lang="en-GB" sz="2900">
                          <a:effectLst/>
                        </a:rPr>
                        <a:t> </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a:effectLst/>
                        </a:rPr>
                        <a:t>System will update information and will be updated in the database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081247"/>
                  </a:ext>
                </a:extLst>
              </a:tr>
              <a:tr h="414975">
                <a:tc gridSpan="2">
                  <a:txBody>
                    <a:bodyPr/>
                    <a:lstStyle/>
                    <a:p>
                      <a:pPr marL="457200" algn="ctr">
                        <a:lnSpc>
                          <a:spcPct val="107000"/>
                        </a:lnSpc>
                        <a:spcAft>
                          <a:spcPts val="0"/>
                        </a:spcAft>
                      </a:pPr>
                      <a:r>
                        <a:rPr lang="en-GB" sz="2900">
                          <a:effectLst/>
                        </a:rPr>
                        <a:t>Alternative Course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88090794"/>
                  </a:ext>
                </a:extLst>
              </a:tr>
              <a:tr h="414975">
                <a:tc gridSpan="2">
                  <a:txBody>
                    <a:bodyPr/>
                    <a:lstStyle/>
                    <a:p>
                      <a:pPr algn="just">
                        <a:lnSpc>
                          <a:spcPct val="107000"/>
                        </a:lnSpc>
                        <a:spcAft>
                          <a:spcPts val="0"/>
                        </a:spcAft>
                      </a:pPr>
                      <a:r>
                        <a:rPr lang="en-GB" sz="2900" dirty="0">
                          <a:effectLst/>
                        </a:rPr>
                        <a: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4969744"/>
                  </a:ext>
                </a:extLst>
              </a:tr>
            </a:tbl>
          </a:graphicData>
        </a:graphic>
      </p:graphicFrame>
    </p:spTree>
    <p:extLst>
      <p:ext uri="{BB962C8B-B14F-4D97-AF65-F5344CB8AC3E}">
        <p14:creationId xmlns:p14="http://schemas.microsoft.com/office/powerpoint/2010/main" val="36224299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88338030"/>
              </p:ext>
            </p:extLst>
          </p:nvPr>
        </p:nvGraphicFramePr>
        <p:xfrm>
          <a:off x="0" y="-2"/>
          <a:ext cx="12191999" cy="7126163"/>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358278812"/>
                    </a:ext>
                  </a:extLst>
                </a:gridCol>
                <a:gridCol w="6600763">
                  <a:extLst>
                    <a:ext uri="{9D8B030D-6E8A-4147-A177-3AD203B41FA5}">
                      <a16:colId xmlns:a16="http://schemas.microsoft.com/office/drawing/2014/main" val="661363991"/>
                    </a:ext>
                  </a:extLst>
                </a:gridCol>
              </a:tblGrid>
              <a:tr h="34853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dirty="0">
                          <a:effectLst/>
                        </a:rPr>
                        <a:t>Edit </a:t>
                      </a:r>
                      <a:r>
                        <a:rPr lang="en-GB" sz="2600" dirty="0" smtClean="0">
                          <a:effectLst/>
                        </a:rPr>
                        <a:t>Residence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0961757"/>
                  </a:ext>
                </a:extLst>
              </a:tr>
              <a:tr h="675594">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dirty="0">
                          <a:effectLst/>
                        </a:rPr>
                        <a:t>Allow </a:t>
                      </a:r>
                      <a:r>
                        <a:rPr lang="en-GB" sz="2600" dirty="0" err="1">
                          <a:effectLst/>
                        </a:rPr>
                        <a:t>HousingOfficer</a:t>
                      </a:r>
                      <a:r>
                        <a:rPr lang="en-GB" sz="2600" dirty="0">
                          <a:effectLst/>
                        </a:rPr>
                        <a:t> to change the information about the residence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4696737"/>
                  </a:ext>
                </a:extLst>
              </a:tr>
              <a:tr h="723328">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444941"/>
                  </a:ext>
                </a:extLst>
              </a:tr>
              <a:tr h="34853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56461854"/>
                  </a:ext>
                </a:extLst>
              </a:tr>
              <a:tr h="348656">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58407"/>
                  </a:ext>
                </a:extLst>
              </a:tr>
              <a:tr h="708252">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checks the residence that want to change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dirty="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3901914"/>
                  </a:ext>
                </a:extLst>
              </a:tr>
              <a:tr h="723328">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will choose which residence to change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a:effectLst/>
                        </a:rPr>
                        <a:t>The system will display the residence page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9263018"/>
                  </a:ext>
                </a:extLst>
              </a:tr>
              <a:tr h="1614297">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will input ne data that change and selected by </a:t>
                      </a:r>
                      <a:r>
                        <a:rPr lang="en-GB" sz="2600" dirty="0" err="1">
                          <a:effectLst/>
                        </a:rPr>
                        <a:t>HousingOfficer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a:effectLst/>
                        </a:rPr>
                        <a:t>System will save changes and will update the information that will be displayed in residence detail page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871552"/>
                  </a:ext>
                </a:extLst>
              </a:tr>
              <a:tr h="348536">
                <a:tc gridSpan="2">
                  <a:txBody>
                    <a:bodyPr/>
                    <a:lstStyle/>
                    <a:p>
                      <a:pPr marL="457200" algn="ctr">
                        <a:lnSpc>
                          <a:spcPct val="107000"/>
                        </a:lnSpc>
                        <a:spcAft>
                          <a:spcPts val="0"/>
                        </a:spcAft>
                      </a:pPr>
                      <a:r>
                        <a:rPr lang="en-GB" sz="2600">
                          <a:effectLst/>
                        </a:rPr>
                        <a:t>Alternative Course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25392011"/>
                  </a:ext>
                </a:extLst>
              </a:tr>
              <a:tr h="348536">
                <a:tc gridSpan="2">
                  <a:txBody>
                    <a:bodyPr/>
                    <a:lstStyle/>
                    <a:p>
                      <a:pPr algn="just">
                        <a:lnSpc>
                          <a:spcPct val="107000"/>
                        </a:lnSpc>
                        <a:spcAft>
                          <a:spcPts val="0"/>
                        </a:spcAft>
                      </a:pPr>
                      <a:r>
                        <a:rPr lang="en-GB" sz="2600" dirty="0" smtClean="0">
                          <a:effectLst/>
                          <a:latin typeface="+mn-lt"/>
                          <a:ea typeface="+mn-ea"/>
                          <a:cs typeface="+mn-cs"/>
                        </a:rPr>
                        <a: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94774914"/>
                  </a:ext>
                </a:extLst>
              </a:tr>
            </a:tbl>
          </a:graphicData>
        </a:graphic>
      </p:graphicFrame>
    </p:spTree>
    <p:extLst>
      <p:ext uri="{BB962C8B-B14F-4D97-AF65-F5344CB8AC3E}">
        <p14:creationId xmlns:p14="http://schemas.microsoft.com/office/powerpoint/2010/main" val="198196987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7682843"/>
              </p:ext>
            </p:extLst>
          </p:nvPr>
        </p:nvGraphicFramePr>
        <p:xfrm>
          <a:off x="0" y="0"/>
          <a:ext cx="12191999" cy="6743435"/>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258302592"/>
                    </a:ext>
                  </a:extLst>
                </a:gridCol>
                <a:gridCol w="6600763">
                  <a:extLst>
                    <a:ext uri="{9D8B030D-6E8A-4147-A177-3AD203B41FA5}">
                      <a16:colId xmlns:a16="http://schemas.microsoft.com/office/drawing/2014/main" val="2735058707"/>
                    </a:ext>
                  </a:extLst>
                </a:gridCol>
              </a:tblGrid>
              <a:tr h="41725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Submit Applications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375712"/>
                  </a:ext>
                </a:extLst>
              </a:tr>
              <a:tr h="1251769">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Allow Applicant to enter information about the new applicant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857560"/>
                  </a:ext>
                </a:extLst>
              </a:tr>
              <a:tr h="834513">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Applicant</a:t>
                      </a:r>
                      <a:endParaRPr lang="en-US" sz="2600">
                        <a:effectLst/>
                      </a:endParaRPr>
                    </a:p>
                    <a:p>
                      <a:pPr marL="457200" algn="just">
                        <a:lnSpc>
                          <a:spcPct val="107000"/>
                        </a:lnSpc>
                        <a:spcAft>
                          <a:spcPts val="0"/>
                        </a:spcAft>
                      </a:pPr>
                      <a:r>
                        <a:rPr lang="en-GB" sz="2600">
                          <a:effectLst/>
                        </a:rPr>
                        <a:t>HousingOfficer</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027112"/>
                  </a:ext>
                </a:extLst>
              </a:tr>
              <a:tr h="41725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6331545"/>
                  </a:ext>
                </a:extLst>
              </a:tr>
              <a:tr h="417256">
                <a:tc>
                  <a:txBody>
                    <a:bodyPr/>
                    <a:lstStyle/>
                    <a:p>
                      <a:pPr marL="457200" algn="just">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511433"/>
                  </a:ext>
                </a:extLst>
              </a:tr>
              <a:tr h="1251769">
                <a:tc>
                  <a:txBody>
                    <a:bodyPr/>
                    <a:lstStyle/>
                    <a:p>
                      <a:pPr marL="342900" lvl="0" indent="-342900" algn="l">
                        <a:lnSpc>
                          <a:spcPct val="107000"/>
                        </a:lnSpc>
                        <a:spcAft>
                          <a:spcPts val="0"/>
                        </a:spcAft>
                        <a:buFont typeface="+mj-lt"/>
                        <a:buAutoNum type="arabicPeriod"/>
                      </a:pPr>
                      <a:r>
                        <a:rPr lang="en-GB" sz="2600">
                          <a:effectLst/>
                        </a:rPr>
                        <a:t>Applicant will choose which Residence you want to occupy</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dirty="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529086"/>
                  </a:ext>
                </a:extLst>
              </a:tr>
              <a:tr h="834513">
                <a:tc>
                  <a:txBody>
                    <a:bodyPr/>
                    <a:lstStyle/>
                    <a:p>
                      <a:pPr marL="342900" lvl="0" indent="-342900" algn="l">
                        <a:lnSpc>
                          <a:spcPct val="107000"/>
                        </a:lnSpc>
                        <a:spcAft>
                          <a:spcPts val="0"/>
                        </a:spcAft>
                        <a:buFont typeface="+mj-lt"/>
                        <a:buAutoNum type="arabicPeriod"/>
                      </a:pPr>
                      <a:r>
                        <a:rPr lang="en-GB" sz="2600">
                          <a:effectLst/>
                        </a:rPr>
                        <a:t>Applicant will fill in the form provided</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dirty="0">
                          <a:effectLst/>
                        </a:rPr>
                        <a:t>The system will save all information that has been filled</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245058"/>
                  </a:ext>
                </a:extLst>
              </a:tr>
              <a:tr h="417256">
                <a:tc gridSpan="2">
                  <a:txBody>
                    <a:bodyPr/>
                    <a:lstStyle/>
                    <a:p>
                      <a:pPr marL="457200" algn="ctr">
                        <a:lnSpc>
                          <a:spcPct val="107000"/>
                        </a:lnSpc>
                        <a:spcAft>
                          <a:spcPts val="0"/>
                        </a:spcAft>
                      </a:pPr>
                      <a:r>
                        <a:rPr lang="en-GB" sz="2600" dirty="0">
                          <a:effectLst/>
                        </a:rPr>
                        <a:t>Alternative Course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0228013"/>
                  </a:ext>
                </a:extLst>
              </a:tr>
              <a:tr h="834513">
                <a:tc gridSpan="2">
                  <a:txBody>
                    <a:bodyPr/>
                    <a:lstStyle/>
                    <a:p>
                      <a:pPr algn="just">
                        <a:lnSpc>
                          <a:spcPct val="107000"/>
                        </a:lnSpc>
                        <a:spcAft>
                          <a:spcPts val="0"/>
                        </a:spcAft>
                      </a:pPr>
                      <a:r>
                        <a:rPr lang="en-GB" sz="2600" dirty="0">
                          <a:effectLst/>
                        </a:rPr>
                        <a:t>If the information entered by the applicant an incorrect, the applicant will refill it again</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51627884"/>
                  </a:ext>
                </a:extLst>
              </a:tr>
            </a:tbl>
          </a:graphicData>
        </a:graphic>
      </p:graphicFrame>
    </p:spTree>
    <p:extLst>
      <p:ext uri="{BB962C8B-B14F-4D97-AF65-F5344CB8AC3E}">
        <p14:creationId xmlns:p14="http://schemas.microsoft.com/office/powerpoint/2010/main" val="7107544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89446920"/>
              </p:ext>
            </p:extLst>
          </p:nvPr>
        </p:nvGraphicFramePr>
        <p:xfrm>
          <a:off x="0" y="0"/>
          <a:ext cx="12192000" cy="6930390"/>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403412">
                <a:tc>
                  <a:txBody>
                    <a:bodyPr/>
                    <a:lstStyle/>
                    <a:p>
                      <a:pPr marL="457200" algn="ctr">
                        <a:lnSpc>
                          <a:spcPct val="107000"/>
                        </a:lnSpc>
                        <a:spcAft>
                          <a:spcPts val="0"/>
                        </a:spcAft>
                      </a:pPr>
                      <a:r>
                        <a:rPr lang="en-GB" sz="2500" dirty="0">
                          <a:effectLst/>
                        </a:rPr>
                        <a:t>Use Case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smtClean="0">
                          <a:effectLst/>
                        </a:rPr>
                        <a:t>Edit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806824">
                <a:tc>
                  <a:txBody>
                    <a:bodyPr/>
                    <a:lstStyle/>
                    <a:p>
                      <a:pPr marL="457200" algn="just">
                        <a:lnSpc>
                          <a:spcPct val="107000"/>
                        </a:lnSpc>
                        <a:spcAft>
                          <a:spcPts val="0"/>
                        </a:spcAft>
                      </a:pPr>
                      <a:r>
                        <a:rPr lang="en-GB" sz="2500" dirty="0">
                          <a:effectLst/>
                        </a:rPr>
                        <a:t>Goal in Context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a:effectLst/>
                        </a:rPr>
                        <a:t>Allow </a:t>
                      </a:r>
                      <a:r>
                        <a:rPr lang="en-GB" sz="2500" dirty="0" err="1">
                          <a:effectLst/>
                        </a:rPr>
                        <a:t>HousingOfficer</a:t>
                      </a:r>
                      <a:r>
                        <a:rPr lang="en-GB" sz="2500" dirty="0">
                          <a:effectLst/>
                        </a:rPr>
                        <a:t> and Applicant access the main page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806824">
                <a:tc>
                  <a:txBody>
                    <a:bodyPr/>
                    <a:lstStyle/>
                    <a:p>
                      <a:pPr marL="457200" algn="just">
                        <a:lnSpc>
                          <a:spcPct val="107000"/>
                        </a:lnSpc>
                        <a:spcAft>
                          <a:spcPts val="0"/>
                        </a:spcAft>
                      </a:pPr>
                      <a:r>
                        <a:rPr lang="en-GB" sz="2500" dirty="0">
                          <a:effectLst/>
                        </a:rPr>
                        <a:t>Primary Actor </a:t>
                      </a:r>
                      <a:endParaRPr lang="en-US" sz="2500" dirty="0">
                        <a:effectLst/>
                      </a:endParaRPr>
                    </a:p>
                    <a:p>
                      <a:pPr marL="457200" algn="just">
                        <a:lnSpc>
                          <a:spcPct val="107000"/>
                        </a:lnSpc>
                        <a:spcAft>
                          <a:spcPts val="0"/>
                        </a:spcAft>
                      </a:pPr>
                      <a:r>
                        <a:rPr lang="en-GB" sz="2500" dirty="0">
                          <a:effectLst/>
                        </a:rPr>
                        <a:t>Secondary Actor</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a:effectLst/>
                        </a:rPr>
                        <a:t>HousingOfficer and Applicant</a:t>
                      </a:r>
                      <a:endParaRPr lang="en-US" sz="2500">
                        <a:effectLst/>
                      </a:endParaRPr>
                    </a:p>
                    <a:p>
                      <a:pPr marL="457200" algn="just">
                        <a:lnSpc>
                          <a:spcPct val="107000"/>
                        </a:lnSpc>
                        <a:spcAft>
                          <a:spcPts val="0"/>
                        </a:spcAft>
                      </a:pPr>
                      <a:r>
                        <a:rPr lang="en-GB" sz="2500">
                          <a:effectLst/>
                        </a:rPr>
                        <a:t>-</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403412">
                <a:tc gridSpan="2">
                  <a:txBody>
                    <a:bodyPr/>
                    <a:lstStyle/>
                    <a:p>
                      <a:pPr marL="457200" algn="ctr">
                        <a:lnSpc>
                          <a:spcPct val="107000"/>
                        </a:lnSpc>
                        <a:spcAft>
                          <a:spcPts val="0"/>
                        </a:spcAft>
                      </a:pPr>
                      <a:r>
                        <a:rPr lang="en-GB" sz="2500">
                          <a:effectLst/>
                        </a:rPr>
                        <a:t>Typical Course of Events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403412">
                <a:tc>
                  <a:txBody>
                    <a:bodyPr/>
                    <a:lstStyle/>
                    <a:p>
                      <a:pPr marL="457200" algn="ctr">
                        <a:lnSpc>
                          <a:spcPct val="107000"/>
                        </a:lnSpc>
                        <a:spcAft>
                          <a:spcPts val="0"/>
                        </a:spcAft>
                      </a:pPr>
                      <a:r>
                        <a:rPr lang="en-GB" sz="2500">
                          <a:effectLst/>
                        </a:rPr>
                        <a:t>Actor Actions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a:effectLst/>
                        </a:rPr>
                        <a:t>System Response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210235">
                <a:tc>
                  <a:txBody>
                    <a:bodyPr/>
                    <a:lstStyle/>
                    <a:p>
                      <a:pPr marL="342900" lvl="0" indent="-342900" algn="l">
                        <a:lnSpc>
                          <a:spcPct val="107000"/>
                        </a:lnSpc>
                        <a:spcAft>
                          <a:spcPts val="0"/>
                        </a:spcAft>
                        <a:buSzPts val="1200"/>
                        <a:buFont typeface="+mj-lt"/>
                        <a:buAutoNum type="arabicPeriod"/>
                      </a:pPr>
                      <a:r>
                        <a:rPr lang="en-GB" sz="2500" dirty="0">
                          <a:effectLst/>
                        </a:rPr>
                        <a:t>The process starts when the user input their ID user and password and press the login button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500" dirty="0">
                          <a:effectLst/>
                        </a:rPr>
                        <a:t>The system will validate the information received </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806824">
                <a:tc>
                  <a:txBody>
                    <a:bodyPr/>
                    <a:lstStyle/>
                    <a:p>
                      <a:pPr marL="457200" algn="just">
                        <a:lnSpc>
                          <a:spcPct val="107000"/>
                        </a:lnSpc>
                        <a:spcAft>
                          <a:spcPts val="0"/>
                        </a:spcAft>
                      </a:pPr>
                      <a:r>
                        <a:rPr lang="en-GB" sz="2500" dirty="0">
                          <a:effectLst/>
                        </a:rPr>
                        <a:t> </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500">
                          <a:effectLst/>
                        </a:rPr>
                        <a:t>System will display the homepage for HousingOfficer or Applicant</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403412">
                <a:tc gridSpan="2">
                  <a:txBody>
                    <a:bodyPr/>
                    <a:lstStyle/>
                    <a:p>
                      <a:pPr marL="457200" algn="ctr">
                        <a:lnSpc>
                          <a:spcPct val="107000"/>
                        </a:lnSpc>
                        <a:spcAft>
                          <a:spcPts val="0"/>
                        </a:spcAft>
                      </a:pPr>
                      <a:r>
                        <a:rPr lang="en-GB" sz="2500">
                          <a:effectLst/>
                        </a:rPr>
                        <a:t>Alternative Course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613647">
                <a:tc gridSpan="2">
                  <a:txBody>
                    <a:bodyPr/>
                    <a:lstStyle/>
                    <a:p>
                      <a:pPr marL="457200" algn="just">
                        <a:lnSpc>
                          <a:spcPct val="107000"/>
                        </a:lnSpc>
                        <a:spcAft>
                          <a:spcPts val="0"/>
                        </a:spcAft>
                      </a:pPr>
                      <a:r>
                        <a:rPr lang="en-GB" sz="2500" dirty="0">
                          <a:effectLst/>
                        </a:rPr>
                        <a:t>If the </a:t>
                      </a:r>
                      <a:r>
                        <a:rPr lang="en-GB" sz="2500" dirty="0" err="1">
                          <a:effectLst/>
                        </a:rPr>
                        <a:t>HousingOfficer</a:t>
                      </a:r>
                      <a:r>
                        <a:rPr lang="en-GB" sz="2500" dirty="0">
                          <a:effectLst/>
                        </a:rPr>
                        <a:t> or Applicant inputs an incorrect user ID or password then the system will display notification if the information entered is incorrect, and </a:t>
                      </a:r>
                      <a:r>
                        <a:rPr lang="en-GB" sz="2500" dirty="0" err="1">
                          <a:effectLst/>
                        </a:rPr>
                        <a:t>HousingOfficer</a:t>
                      </a:r>
                      <a:r>
                        <a:rPr lang="en-GB" sz="2500" dirty="0">
                          <a:effectLst/>
                        </a:rPr>
                        <a:t> or Applicant must fill in with correct user ID and password.</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3416171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29" y="127879"/>
            <a:ext cx="9615947" cy="6641335"/>
          </a:xfrm>
          <a:prstGeom prst="rect">
            <a:avLst/>
          </a:prstGeom>
        </p:spPr>
      </p:pic>
    </p:spTree>
    <p:extLst>
      <p:ext uri="{BB962C8B-B14F-4D97-AF65-F5344CB8AC3E}">
        <p14:creationId xmlns:p14="http://schemas.microsoft.com/office/powerpoint/2010/main" val="32221610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308" y="0"/>
            <a:ext cx="5369384" cy="6858000"/>
          </a:xfrm>
          <a:prstGeom prst="rect">
            <a:avLst/>
          </a:prstGeom>
        </p:spPr>
      </p:pic>
    </p:spTree>
    <p:extLst>
      <p:ext uri="{BB962C8B-B14F-4D97-AF65-F5344CB8AC3E}">
        <p14:creationId xmlns:p14="http://schemas.microsoft.com/office/powerpoint/2010/main" val="216158660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7778" b="4929"/>
          <a:stretch/>
        </p:blipFill>
        <p:spPr>
          <a:xfrm>
            <a:off x="0" y="0"/>
            <a:ext cx="12192000" cy="6858000"/>
          </a:xfrm>
          <a:prstGeom prst="rect">
            <a:avLst/>
          </a:prstGeom>
        </p:spPr>
      </p:pic>
    </p:spTree>
    <p:extLst>
      <p:ext uri="{BB962C8B-B14F-4D97-AF65-F5344CB8AC3E}">
        <p14:creationId xmlns:p14="http://schemas.microsoft.com/office/powerpoint/2010/main" val="2346176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756" r="-5077"/>
          <a:stretch/>
        </p:blipFill>
        <p:spPr>
          <a:xfrm>
            <a:off x="0" y="0"/>
            <a:ext cx="13119506" cy="6858000"/>
          </a:xfrm>
          <a:prstGeom prst="rect">
            <a:avLst/>
          </a:prstGeom>
        </p:spPr>
      </p:pic>
    </p:spTree>
    <p:extLst>
      <p:ext uri="{BB962C8B-B14F-4D97-AF65-F5344CB8AC3E}">
        <p14:creationId xmlns:p14="http://schemas.microsoft.com/office/powerpoint/2010/main" val="22073202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detail.</a:t>
            </a:r>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applicant 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4720518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160125769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8537630"/>
              </p:ext>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14065201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17814400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218754831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64472089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6" y="2901162"/>
            <a:ext cx="10058400" cy="1371600"/>
          </a:xfrm>
        </p:spPr>
        <p:txBody>
          <a:bodyPr>
            <a:normAutofit/>
          </a:bodyPr>
          <a:lstStyle/>
          <a:p>
            <a:pPr algn="ctr"/>
            <a:r>
              <a:rPr lang="en-US" sz="8000" dirty="0" smtClean="0"/>
              <a:t>USE CASE</a:t>
            </a:r>
            <a:endParaRPr lang="en-US" sz="8000" dirty="0"/>
          </a:p>
        </p:txBody>
      </p:sp>
    </p:spTree>
    <p:extLst>
      <p:ext uri="{BB962C8B-B14F-4D97-AF65-F5344CB8AC3E}">
        <p14:creationId xmlns:p14="http://schemas.microsoft.com/office/powerpoint/2010/main" val="4195230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87</TotalTime>
  <Words>1364</Words>
  <Application>Microsoft Office PowerPoint</Application>
  <PresentationFormat>Widescreen</PresentationFormat>
  <Paragraphs>273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Times New Roman</vt:lpstr>
      <vt:lpstr>Savon</vt:lpstr>
      <vt:lpstr>Bit 302 software engineering</vt:lpstr>
      <vt:lpstr>Introduction</vt:lpstr>
      <vt:lpstr>FUNCTIONAL REQUIREMENT</vt:lpstr>
      <vt:lpstr>FUNCTIONAL REQUIREMENT</vt:lpstr>
      <vt:lpstr>NON-FUNCTIONAL REQUIREMENT</vt:lpstr>
      <vt:lpstr>Gantt Chart</vt:lpstr>
      <vt:lpstr>Gantt Chart</vt:lpstr>
      <vt:lpstr>Baseline Gantt Chart</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enggineering</dc:title>
  <dc:creator>Wulandari Maharani</dc:creator>
  <cp:lastModifiedBy>Rivaldo Bagus Soepardhy</cp:lastModifiedBy>
  <cp:revision>14</cp:revision>
  <dcterms:created xsi:type="dcterms:W3CDTF">2020-04-04T07:34:19Z</dcterms:created>
  <dcterms:modified xsi:type="dcterms:W3CDTF">2020-04-04T14:11:38Z</dcterms:modified>
</cp:coreProperties>
</file>