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rIns="0" tIns="0" bIns="0"/>
          <a:p>
            <a:r>
              <a:rPr b="0" lang="fr-FR" sz="2000" spc="-1" strike="noStrike">
                <a:solidFill>
                  <a:srgbClr val="000000"/>
                </a:solidFill>
                <a:uFill>
                  <a:solidFill>
                    <a:srgbClr val="ffffff"/>
                  </a:solidFill>
                </a:uFill>
                <a:latin typeface="Arial"/>
              </a:rPr>
              <a:t>Cliquez pour modifier le format des notes</a:t>
            </a:r>
            <a:endParaRPr b="0" lang="fr-FR" sz="2000" spc="-1" strike="noStrike">
              <a:solidFill>
                <a:srgbClr val="000000"/>
              </a:solidFill>
              <a:uFill>
                <a:solidFill>
                  <a:srgbClr val="ffffff"/>
                </a:solidFill>
              </a:uFill>
              <a:latin typeface="Arial"/>
            </a:endParaRPr>
          </a:p>
        </p:txBody>
      </p:sp>
      <p:sp>
        <p:nvSpPr>
          <p:cNvPr id="37" name="PlaceHolder 2"/>
          <p:cNvSpPr>
            <a:spLocks noGrp="1"/>
          </p:cNvSpPr>
          <p:nvPr>
            <p:ph type="hdr"/>
          </p:nvPr>
        </p:nvSpPr>
        <p:spPr>
          <a:xfrm>
            <a:off x="0" y="0"/>
            <a:ext cx="3280680" cy="534240"/>
          </a:xfrm>
          <a:prstGeom prst="rect">
            <a:avLst/>
          </a:prstGeom>
        </p:spPr>
        <p:txBody>
          <a:bodyPr lIns="0" rIns="0" tIns="0" bIns="0"/>
          <a:p>
            <a:r>
              <a:rPr b="0" lang="fr-FR" sz="1400" spc="-1" strike="noStrike">
                <a:solidFill>
                  <a:srgbClr val="000000"/>
                </a:solidFill>
                <a:uFill>
                  <a:solidFill>
                    <a:srgbClr val="ffffff"/>
                  </a:solidFill>
                </a:uFill>
                <a:latin typeface="Times New Roman"/>
              </a:rPr>
              <a:t> </a:t>
            </a:r>
            <a:endParaRPr b="0" lang="fr-FR" sz="1400" spc="-1" strike="noStrike">
              <a:solidFill>
                <a:srgbClr val="000000"/>
              </a:solidFill>
              <a:uFill>
                <a:solidFill>
                  <a:srgbClr val="ffffff"/>
                </a:solidFill>
              </a:uFill>
              <a:latin typeface="Times New Roman"/>
            </a:endParaRPr>
          </a:p>
        </p:txBody>
      </p:sp>
      <p:sp>
        <p:nvSpPr>
          <p:cNvPr id="38" name="PlaceHolder 3"/>
          <p:cNvSpPr>
            <a:spLocks noGrp="1"/>
          </p:cNvSpPr>
          <p:nvPr>
            <p:ph type="dt"/>
          </p:nvPr>
        </p:nvSpPr>
        <p:spPr>
          <a:xfrm>
            <a:off x="4278960" y="0"/>
            <a:ext cx="3280680" cy="534240"/>
          </a:xfrm>
          <a:prstGeom prst="rect">
            <a:avLst/>
          </a:prstGeom>
        </p:spPr>
        <p:txBody>
          <a:bodyPr lIns="0" rIns="0" tIns="0" bIns="0"/>
          <a:p>
            <a:pPr algn="r"/>
            <a:r>
              <a:rPr b="0" lang="fr-FR" sz="1400" spc="-1" strike="noStrike">
                <a:solidFill>
                  <a:srgbClr val="000000"/>
                </a:solidFill>
                <a:uFill>
                  <a:solidFill>
                    <a:srgbClr val="ffffff"/>
                  </a:solidFill>
                </a:uFill>
                <a:latin typeface="Times New Roman"/>
              </a:rPr>
              <a:t> </a:t>
            </a:r>
            <a:endParaRPr b="0" lang="fr-FR"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0" y="10157400"/>
            <a:ext cx="3280680" cy="534240"/>
          </a:xfrm>
          <a:prstGeom prst="rect">
            <a:avLst/>
          </a:prstGeom>
        </p:spPr>
        <p:txBody>
          <a:bodyPr lIns="0" rIns="0" tIns="0" bIns="0" anchor="b"/>
          <a:p>
            <a:r>
              <a:rPr b="0" lang="fr-FR" sz="1400" spc="-1" strike="noStrike">
                <a:solidFill>
                  <a:srgbClr val="000000"/>
                </a:solidFill>
                <a:uFill>
                  <a:solidFill>
                    <a:srgbClr val="ffffff"/>
                  </a:solidFill>
                </a:uFill>
                <a:latin typeface="Times New Roman"/>
              </a:rPr>
              <a:t> </a:t>
            </a:r>
            <a:endParaRPr b="0" lang="fr-FR"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4278960" y="10157400"/>
            <a:ext cx="3280680" cy="534240"/>
          </a:xfrm>
          <a:prstGeom prst="rect">
            <a:avLst/>
          </a:prstGeom>
        </p:spPr>
        <p:txBody>
          <a:bodyPr lIns="0" rIns="0" tIns="0" bIns="0" anchor="b"/>
          <a:p>
            <a:pPr algn="r"/>
            <a:fld id="{CA8B0EFC-08C2-419F-B8A6-EF1AE7FB9F5F}" type="slidenum">
              <a:rPr b="0" lang="fr-FR" sz="1400" spc="-1" strike="noStrike">
                <a:solidFill>
                  <a:srgbClr val="000000"/>
                </a:solidFill>
                <a:uFill>
                  <a:solidFill>
                    <a:srgbClr val="ffffff"/>
                  </a:solidFill>
                </a:uFill>
                <a:latin typeface="Times New Roman"/>
              </a:rPr>
              <a:t>1</a:t>
            </a:fld>
            <a:endParaRPr b="0" lang="fr-F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A868B698-8A48-4379-85FA-8662686F0516}"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2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99CBFA7D-E5DE-472B-A0BC-E3DDFD059F8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4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DC92CDB0-85D4-4A1D-A85B-6B522953941E}"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4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604FA018-92E4-40D6-AEF3-07D8618AFBD3}"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4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2DD79E89-6E2D-4F7C-81D4-983CD5F59B0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5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97FB9B1F-8592-4C3E-8A52-B25F6A85E515}"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5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2DFE94CD-0E0B-4B89-ABFB-860703AE7EE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5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3455EDB9-A2C0-4AD2-ADCA-63F95C297B83}"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5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089A626C-B5CB-492A-B2D0-A91350A09B8D}"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5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29F6F9B8-B167-4AB9-8326-6C97EB1A2CA3}"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6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B988D1A9-3128-475D-81FB-F25A6F6F50DF}"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6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3914F68C-5597-4C34-A89B-96D16067D49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2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3E008A06-F093-422B-834E-59633C38E2FE}"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6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CBF17EEA-6BF5-426D-A212-6FED129CBF85}"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6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29C55C5E-3707-43C3-A9AA-11BBE71B332F}"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6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1BD44869-F30A-4913-87D2-7021F9EE73B9}"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7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9AF50AFD-CB08-4A42-BCB6-3DF16F7C3C9F}"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7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A2EA5537-2463-4B7E-AB46-43DD2B7CE56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7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9FFD546F-FD33-4405-96BE-8620E4A04EA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7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A5325ABB-FBC2-480E-B880-173838C09DB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7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51FFF0BC-49DB-4374-841B-B780425E3345}"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8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4F9208BC-455B-4A42-8C65-074C8C61CD2F}"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8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1F254161-DAA6-4C5F-B28F-AE91DDEC7BFD}"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3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F87C54D1-1C39-40ED-99FE-B1CDAF19A0A3}"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8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D9185928-2F18-4D66-B679-A9B0C47797E5}"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8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B97F5663-C88F-468D-BE74-1C3CD25B8659}"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8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8B51A916-8518-46FC-87FD-7552169EE35D}"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9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1AE586D3-4E5E-496C-A86D-EF096B94371F}"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9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0DA1A302-FF03-48DC-9ADF-1F1E013CB693}"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9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D94DBC5F-ABB2-4280-B471-7FBF6DD80881}"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9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3AC5EEC5-E3E4-4BFF-B5AC-AB066855A55E}"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9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8D3A3340-C071-4C2D-A559-50C91041CB8A}"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30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CBAE5446-3231-4F4A-938D-41802B760FA0}"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30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E8866601-1757-4D45-92EF-4C97184B96A3}"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3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9CF0B16A-3D12-42B9-BAE4-8C444DD067DC}"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30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15DF2E7E-F1D9-45EA-90BA-3272A6E34A9D}"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35"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0DCC1E4A-9640-47DA-92FE-08F749C3C52C}"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37"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6A58D57F-58A3-4144-9D25-132FE6BD6907}"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39"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3DB71D27-9FBC-439A-8143-F5363D744B45}"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41"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278960" y="10157400"/>
            <a:ext cx="3278520" cy="532080"/>
          </a:xfrm>
          <a:prstGeom prst="rect">
            <a:avLst/>
          </a:prstGeom>
          <a:noFill/>
          <a:ln>
            <a:noFill/>
          </a:ln>
        </p:spPr>
        <p:style>
          <a:lnRef idx="0"/>
          <a:fillRef idx="0"/>
          <a:effectRef idx="0"/>
          <a:fontRef idx="minor"/>
        </p:style>
        <p:txBody>
          <a:bodyPr lIns="0" rIns="0" tIns="0" bIns="0" anchor="b"/>
          <a:p>
            <a:pPr algn="r">
              <a:lnSpc>
                <a:spcPct val="100000"/>
              </a:lnSpc>
            </a:pPr>
            <a:fld id="{429D734B-8028-4D39-BBE1-E53BBEB46B2C}" type="slidenum">
              <a:rPr b="0" lang="fr-FR" sz="1400" spc="-1" strike="noStrike">
                <a:solidFill>
                  <a:srgbClr val="000000"/>
                </a:solidFill>
                <a:uFill>
                  <a:solidFill>
                    <a:srgbClr val="ffffff"/>
                  </a:solidFill>
                </a:uFill>
                <a:latin typeface="Times New Roman"/>
                <a:ea typeface="Segoe UI"/>
              </a:rPr>
              <a:t>&lt;numéro&gt;</a:t>
            </a:fld>
            <a:endParaRPr b="0" lang="fr-FR" sz="1800" spc="-1" strike="noStrike">
              <a:solidFill>
                <a:srgbClr val="000000"/>
              </a:solidFill>
              <a:uFill>
                <a:solidFill>
                  <a:srgbClr val="ffffff"/>
                </a:solidFill>
              </a:uFill>
              <a:latin typeface="Arial"/>
            </a:endParaRPr>
          </a:p>
        </p:txBody>
      </p:sp>
      <p:sp>
        <p:nvSpPr>
          <p:cNvPr id="243" name="PlaceHolder 2"/>
          <p:cNvSpPr>
            <a:spLocks noGrp="1"/>
          </p:cNvSpPr>
          <p:nvPr>
            <p:ph type="body"/>
          </p:nvPr>
        </p:nvSpPr>
        <p:spPr>
          <a:xfrm>
            <a:off x="756000" y="5078520"/>
            <a:ext cx="6045480" cy="4808880"/>
          </a:xfrm>
          <a:prstGeom prst="rect">
            <a:avLst/>
          </a:prstGeom>
        </p:spPr>
        <p:txBody>
          <a:bodyPr lIns="0" rIns="0" tIns="0" bIns="0"/>
          <a:p>
            <a:endParaRPr b="0" lang="fr-FR"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endParaRPr b="0" lang="fr-FR"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fr-FR"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r>
              <a:rPr b="0" lang="fr-FR" sz="1800" spc="-1" strike="noStrike">
                <a:solidFill>
                  <a:srgbClr val="000000"/>
                </a:solidFill>
                <a:uFill>
                  <a:solidFill>
                    <a:srgbClr val="ffffff"/>
                  </a:solidFill>
                </a:uFill>
                <a:latin typeface="Arial"/>
              </a:rPr>
              <a:t>Cliquez pour éditer le format du texte-titre</a:t>
            </a:r>
            <a:endParaRPr b="0" lang="fr-FR"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fr-FR" sz="2800" spc="-1" strike="noStrike">
                <a:solidFill>
                  <a:srgbClr val="000000"/>
                </a:solidFill>
                <a:uFill>
                  <a:solidFill>
                    <a:srgbClr val="ffffff"/>
                  </a:solidFill>
                </a:uFill>
                <a:latin typeface="Arial"/>
              </a:rPr>
              <a:t>Cliquez pour éditer le format du plan de texte</a:t>
            </a:r>
            <a:endParaRPr b="0" lang="fr-FR"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r-FR" sz="2000" spc="-1" strike="noStrike">
                <a:solidFill>
                  <a:srgbClr val="000000"/>
                </a:solidFill>
                <a:uFill>
                  <a:solidFill>
                    <a:srgbClr val="ffffff"/>
                  </a:solidFill>
                </a:uFill>
                <a:latin typeface="Arial"/>
              </a:rPr>
              <a:t>Second niveau de plan</a:t>
            </a:r>
            <a:endParaRPr b="0" lang="fr-FR"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r-FR" sz="1800" spc="-1" strike="noStrike">
                <a:solidFill>
                  <a:srgbClr val="000000"/>
                </a:solidFill>
                <a:uFill>
                  <a:solidFill>
                    <a:srgbClr val="ffffff"/>
                  </a:solidFill>
                </a:uFill>
                <a:latin typeface="Arial"/>
              </a:rPr>
              <a:t>Troisième niveau de plan</a:t>
            </a:r>
            <a:endParaRPr b="0" lang="fr-FR"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r-FR" sz="1800" spc="-1" strike="noStrike">
                <a:solidFill>
                  <a:srgbClr val="000000"/>
                </a:solidFill>
                <a:uFill>
                  <a:solidFill>
                    <a:srgbClr val="ffffff"/>
                  </a:solidFill>
                </a:uFill>
                <a:latin typeface="Arial"/>
              </a:rPr>
              <a:t>Quatrième niveau de plan</a:t>
            </a:r>
            <a:endParaRPr b="0" lang="fr-FR"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r-FR" sz="2000" spc="-1" strike="noStrike">
                <a:solidFill>
                  <a:srgbClr val="000000"/>
                </a:solidFill>
                <a:uFill>
                  <a:solidFill>
                    <a:srgbClr val="ffffff"/>
                  </a:solidFill>
                </a:uFill>
                <a:latin typeface="Arial"/>
              </a:rPr>
              <a:t>Cinquième niveau de plan</a:t>
            </a:r>
            <a:endParaRPr b="0" lang="fr-F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r-FR" sz="2000" spc="-1" strike="noStrike">
                <a:solidFill>
                  <a:srgbClr val="000000"/>
                </a:solidFill>
                <a:uFill>
                  <a:solidFill>
                    <a:srgbClr val="ffffff"/>
                  </a:solidFill>
                </a:uFill>
                <a:latin typeface="Arial"/>
              </a:rPr>
              <a:t>Sixième niveau de plan</a:t>
            </a:r>
            <a:endParaRPr b="0" lang="fr-F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fr-FR" sz="2000" spc="-1" strike="noStrike">
                <a:solidFill>
                  <a:srgbClr val="000000"/>
                </a:solidFill>
                <a:uFill>
                  <a:solidFill>
                    <a:srgbClr val="ffffff"/>
                  </a:solidFill>
                </a:uFill>
                <a:latin typeface="Arial"/>
              </a:rPr>
              <a:t>Septième niveau de plan</a:t>
            </a:r>
            <a:endParaRPr b="0" lang="fr-F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www.google.com/webmasters/tools/" TargetMode="External"/><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hyperlink" Target="http://www.w3c.fr/" TargetMode="External"/><Relationship Id="rId3" Type="http://schemas.openxmlformats.org/officeDocument/2006/relationships/hyperlink" Target="https://validator.w3.org/" TargetMode="External"/><Relationship Id="rId4" Type="http://schemas.openxmlformats.org/officeDocument/2006/relationships/slideLayout" Target="../slideLayouts/slideLayout1.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hyperlink" Target="https://gtmetrix.com/" TargetMode="External"/><Relationship Id="rId3" Type="http://schemas.openxmlformats.org/officeDocument/2006/relationships/slideLayout" Target="../slideLayouts/slideLayout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hyperlink" Target="http://www.css-faciles.com/proprietes-css-liste-alphabetique.php" TargetMode="External"/><Relationship Id="rId3" Type="http://schemas.openxmlformats.org/officeDocument/2006/relationships/hyperlink" Target="http://www.w3schools.com/cssref/css_selectors.asp" TargetMode="External"/><Relationship Id="rId4" Type="http://schemas.openxmlformats.org/officeDocument/2006/relationships/hyperlink" Target="http://www.w3schools.com/cssref/css_functions.asp" TargetMode="External"/><Relationship Id="rId5" Type="http://schemas.openxmlformats.org/officeDocument/2006/relationships/slideLayout" Target="../slideLayouts/slideLayout1.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hyperlink" Target="http://www.w3schools.com/css/css_rwd_mediaqueries.asp" TargetMode="External"/><Relationship Id="rId3" Type="http://schemas.openxmlformats.org/officeDocument/2006/relationships/hyperlink" Target="http://www.w3schools.com/css/css_rwd_intro.asp" TargetMode="External"/><Relationship Id="rId4" Type="http://schemas.openxmlformats.org/officeDocument/2006/relationships/slideLayout" Target="../slideLayouts/slideLayout1.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getbootstrap.com/" TargetMode="External"/><Relationship Id="rId3" Type="http://schemas.openxmlformats.org/officeDocument/2006/relationships/hyperlink" Target="http://getbootstrap.com/css/" TargetMode="External"/><Relationship Id="rId4" Type="http://schemas.openxmlformats.org/officeDocument/2006/relationships/hyperlink" Target="http://getbootstrap.com/components/" TargetMode="External"/><Relationship Id="rId5" Type="http://schemas.openxmlformats.org/officeDocument/2006/relationships/slideLayout" Target="../slideLayouts/slideLayout1.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hyperlink" Target="http://getbootstrap.com/" TargetMode="External"/><Relationship Id="rId3" Type="http://schemas.openxmlformats.org/officeDocument/2006/relationships/hyperlink" Target="http://getbootstrap.com/getting-started/#download-cdn" TargetMode="External"/><Relationship Id="rId4" Type="http://schemas.openxmlformats.org/officeDocument/2006/relationships/hyperlink" Target="http://getbootstrap.com/getting-started/#download-bower" TargetMode="External"/><Relationship Id="rId5" Type="http://schemas.openxmlformats.org/officeDocument/2006/relationships/hyperlink" Target="http://getbootstrap.com/getting-started/#download-npm" TargetMode="External"/><Relationship Id="rId6" Type="http://schemas.openxmlformats.org/officeDocument/2006/relationships/hyperlink" Target="http://getbootstrap.com/getting-started/#download-composer" TargetMode="External"/><Relationship Id="rId7" Type="http://schemas.openxmlformats.org/officeDocument/2006/relationships/hyperlink" Target="https://github.com/twbs/bootstrap/archive/v3.3.7.zip" TargetMode="External"/><Relationship Id="rId8" Type="http://schemas.openxmlformats.org/officeDocument/2006/relationships/slideLayout" Target="../slideLayouts/slideLayout1.xml"/><Relationship Id="rId9"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getbootstrap.com/css/" TargetMode="External"/><Relationship Id="rId3" Type="http://schemas.openxmlformats.org/officeDocument/2006/relationships/slideLayout" Target="../slideLayouts/slideLayout1.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hyperlink" Target="http://getbootstrap.com/components/#thumbnails" TargetMode="External"/><Relationship Id="rId3" Type="http://schemas.openxmlformats.org/officeDocument/2006/relationships/hyperlink" Target="http://getbootstrap.com/javascript/" TargetMode="External"/><Relationship Id="rId4" Type="http://schemas.openxmlformats.org/officeDocument/2006/relationships/slideLayout" Target="../slideLayouts/slideLayout1.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hyperlink" Target="http://jquery.com/download/" TargetMode="External"/><Relationship Id="rId3" Type="http://schemas.openxmlformats.org/officeDocument/2006/relationships/hyperlink" Target="http://www.w3schools.com/jquery/default.asp" TargetMode="External"/><Relationship Id="rId4" Type="http://schemas.openxmlformats.org/officeDocument/2006/relationships/hyperlink" Target="http://api.jquery.com/" TargetMode="External"/><Relationship Id="rId5" Type="http://schemas.openxmlformats.org/officeDocument/2006/relationships/slideLayout" Target="../slideLayouts/slideLayout1.xml"/><Relationship Id="rId6"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hyperlink" Target="http://jquery.com/download/" TargetMode="External"/><Relationship Id="rId3" Type="http://schemas.openxmlformats.org/officeDocument/2006/relationships/hyperlink" Target="https://code.jquery.com/jquery-3.1.1.min.js" TargetMode="External"/><Relationship Id="rId4" Type="http://schemas.openxmlformats.org/officeDocument/2006/relationships/hyperlink" Target="https://code.jquery.com/jquery-3.1.1.js" TargetMode="External"/><Relationship Id="rId5" Type="http://schemas.openxmlformats.org/officeDocument/2006/relationships/hyperlink" Target="https://code.jquery.com/" TargetMode="External"/><Relationship Id="rId6" Type="http://schemas.openxmlformats.org/officeDocument/2006/relationships/hyperlink" Target="https://developers.google.com/speed/libraries/#jquery" TargetMode="External"/><Relationship Id="rId7" Type="http://schemas.openxmlformats.org/officeDocument/2006/relationships/slideLayout" Target="../slideLayouts/slideLayout1.xml"/><Relationship Id="rId8"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hyperlink" Target="https://ajax.googleapis.com/ajax/libs/jquery/3.1.1/jquery.min.js" TargetMode="External"/><Relationship Id="rId3" Type="http://schemas.openxmlformats.org/officeDocument/2006/relationships/hyperlink" Target="https://ajax.googleapis.com/ajax/libs/jquery/3.1.1/jquery.min.js" TargetMode="External"/><Relationship Id="rId4" Type="http://schemas.openxmlformats.org/officeDocument/2006/relationships/hyperlink" Target="https://ajax.googleapis.com/ajax/libs/jquery/3.1.1/jquery.min.js" TargetMode="External"/><Relationship Id="rId5" Type="http://schemas.openxmlformats.org/officeDocument/2006/relationships/hyperlink" Target="https://ajax.googleapis.com/ajax/libs/jquery/3.1.1/jquery.min.js" TargetMode="External"/><Relationship Id="rId6" Type="http://schemas.openxmlformats.org/officeDocument/2006/relationships/hyperlink" Target="https://ajax.googleapis.com/ajax/libs/jquery/3.1.1/jquery.min.js" TargetMode="External"/><Relationship Id="rId7" Type="http://schemas.openxmlformats.org/officeDocument/2006/relationships/hyperlink" Target="https://ajax.googleapis.com/ajax/libs/jquery/3.1.1/jquery.min.js" TargetMode="External"/><Relationship Id="rId8" Type="http://schemas.openxmlformats.org/officeDocument/2006/relationships/hyperlink" Target="https://ajax.googleapis.com/ajax/libs/jquery/3.1.1/jquery.min.js" TargetMode="External"/><Relationship Id="rId9" Type="http://schemas.openxmlformats.org/officeDocument/2006/relationships/slideLayout" Target="../slideLayouts/slideLayout1.xml"/><Relationship Id="rId10"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hyperlink" Target="http://www.w3schools.com/jquery/default.asp" TargetMode="External"/><Relationship Id="rId3" Type="http://schemas.openxmlformats.org/officeDocument/2006/relationships/slideLayout" Target="../slideLayouts/slideLayout1.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hyperlink" Target="https://openclassrooms.com/courses/un-site-web-dynamique-avec-jquery/les-selecteurs-1" TargetMode="External"/><Relationship Id="rId3" Type="http://schemas.openxmlformats.org/officeDocument/2006/relationships/slideLayout" Target="../slideLayouts/slideLayout1.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hyperlink" Target="https://openclassrooms.com/courses/un-site-web-dynamique-avec-jquery/jquery-et-les-evenements" TargetMode="External"/><Relationship Id="rId3" Type="http://schemas.openxmlformats.org/officeDocument/2006/relationships/hyperlink" Target="https://api.jquery.com/category/events/" TargetMode="External"/><Relationship Id="rId4" Type="http://schemas.openxmlformats.org/officeDocument/2006/relationships/slideLayout" Target="../slideLayouts/slideLayout1.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hyperlink" Target="https://openclassrooms.com/courses/un-site-web-dynamique-avec-jquery/manipuler-le-code-css-avec-jquery" TargetMode="External"/><Relationship Id="rId3" Type="http://schemas.openxmlformats.org/officeDocument/2006/relationships/hyperlink" Target="http://www.w3schools.com/jquery/jquery_css.asp" TargetMode="External"/><Relationship Id="rId4" Type="http://schemas.openxmlformats.org/officeDocument/2006/relationships/slideLayout" Target="../slideLayouts/slideLayout1.xml"/><Relationship Id="rId5"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hyperlink" Target="http://plugins.jquery.com/" TargetMode="External"/><Relationship Id="rId3" Type="http://schemas.openxmlformats.org/officeDocument/2006/relationships/slideLayout" Target="../slideLayouts/slideLayout1.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hyperlink" Target="https://rubyinstaller.org/" TargetMode="External"/><Relationship Id="rId3" Type="http://schemas.openxmlformats.org/officeDocument/2006/relationships/slideLayout" Target="../slideLayouts/slideLayout1.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hyperlink" Target="https://rubyinstaller.org/" TargetMode="External"/><Relationship Id="rId3" Type="http://schemas.openxmlformats.org/officeDocument/2006/relationships/hyperlink" Target="http://197.14.51.10:81/pmb/INFORMATIQUE/Sass%20Compass%20avance.pdf" TargetMode="External"/><Relationship Id="rId4" Type="http://schemas.openxmlformats.org/officeDocument/2006/relationships/hyperlink" Target="https://github.com/twbs/bootstrap-sass" TargetMode="External"/><Relationship Id="rId5" Type="http://schemas.openxmlformats.org/officeDocument/2006/relationships/slideLayout" Target="../slideLayouts/slideLayout1.xml"/><Relationship Id="rId6"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colorlib.com/wp/free-css3-frameworks/" TargetMode="External"/><Relationship Id="rId3" Type="http://schemas.openxmlformats.org/officeDocument/2006/relationships/hyperlink" Target="http://fr.tuto.com/blog/2017/01/plugins-javascript-gratuits.htm"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Relationship Id="rId3" Type="http://schemas.openxmlformats.org/officeDocument/2006/relationships/notesSlide" Target="../notesSlides/notesSlide40.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www.alsacreations.com/article/lire/628-balises-meta.html" TargetMode="External"/><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www.codeshttp.com/baliseh.htm" TargetMode="External"/><Relationship Id="rId3" Type="http://schemas.openxmlformats.org/officeDocument/2006/relationships/hyperlink" Target="http://www.startyourdev.com/html/tag-html-index" TargetMode="External"/><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jaetheme.com/balises-html5/" TargetMode="External"/><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hyperlink" Target="https://jaetheme.com/blog/structure-html5/" TargetMode="External"/><Relationship Id="rId4" Type="http://schemas.openxmlformats.org/officeDocument/2006/relationships/hyperlink" Target="https://jaetheme.com/blog/structure-html5/" TargetMode="External"/><Relationship Id="rId5" Type="http://schemas.openxmlformats.org/officeDocument/2006/relationships/hyperlink" Target="https://jaetheme.com/blog/structure-html5/" TargetMode="External"/><Relationship Id="rId6" Type="http://schemas.openxmlformats.org/officeDocument/2006/relationships/slideLayout" Target="../slideLayouts/slideLayout1.xml"/><Relationship Id="rId7"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440" y="0"/>
            <a:ext cx="10077840" cy="7558200"/>
          </a:xfrm>
          <a:prstGeom prst="rect">
            <a:avLst/>
          </a:prstGeom>
          <a:blipFill>
            <a:blip r:embed="rId1"/>
            <a:stretch>
              <a:fillRect/>
            </a:stretch>
          </a:blipFill>
          <a:ln>
            <a:noFill/>
          </a:ln>
        </p:spPr>
        <p:style>
          <a:lnRef idx="0"/>
          <a:fillRef idx="0"/>
          <a:effectRef idx="0"/>
          <a:fontRef idx="minor"/>
        </p:style>
        <p:txBody>
          <a:bodyPr lIns="0" rIns="0" tIns="0" bIns="0"/>
          <a:p>
            <a:pPr>
              <a:lnSpc>
                <a:spcPct val="100000"/>
              </a:lnSpc>
            </a:pPr>
            <a:r>
              <a:rPr b="1" lang="fr-FR" sz="8000" spc="-1" strike="noStrike">
                <a:solidFill>
                  <a:srgbClr val="ffffff"/>
                </a:solidFill>
                <a:uFill>
                  <a:solidFill>
                    <a:srgbClr val="ffffff"/>
                  </a:solidFill>
                </a:uFill>
                <a:latin typeface="MV Boli"/>
                <a:ea typeface="Microsoft YaHei"/>
              </a:rPr>
              <a:t>Htlm5 Css3 Jquery</a:t>
            </a:r>
            <a:endParaRPr b="0" lang="fr-FR" sz="1800" spc="-1" strike="noStrike">
              <a:solidFill>
                <a:srgbClr val="000000"/>
              </a:solidFill>
              <a:uFill>
                <a:solidFill>
                  <a:srgbClr val="ffffff"/>
                </a:solidFill>
              </a:uFill>
              <a:latin typeface="Arial"/>
            </a:endParaRPr>
          </a:p>
          <a:p>
            <a:pPr algn="ctr">
              <a:lnSpc>
                <a:spcPct val="150000"/>
              </a:lnSpc>
            </a:pPr>
            <a:r>
              <a:rPr b="1" lang="fr-FR" sz="8000" spc="-1" strike="noStrike">
                <a:solidFill>
                  <a:srgbClr val="ffffff"/>
                </a:solidFill>
                <a:uFill>
                  <a:solidFill>
                    <a:srgbClr val="ffffff"/>
                  </a:solidFill>
                </a:uFill>
                <a:latin typeface="MV Boli"/>
                <a:ea typeface="Microsoft YaHei"/>
              </a:rPr>
              <a:t>Responsive Design</a:t>
            </a:r>
            <a:endParaRPr b="0" lang="fr-FR" sz="1800" spc="-1" strike="noStrike">
              <a:solidFill>
                <a:srgbClr val="000000"/>
              </a:solidFill>
              <a:uFill>
                <a:solidFill>
                  <a:srgbClr val="ffffff"/>
                </a:solidFill>
              </a:uFill>
              <a:latin typeface="Arial"/>
            </a:endParaRPr>
          </a:p>
        </p:txBody>
      </p:sp>
      <p:pic>
        <p:nvPicPr>
          <p:cNvPr id="42" name="Image 41" descr=""/>
          <p:cNvPicPr/>
          <p:nvPr/>
        </p:nvPicPr>
        <p:blipFill>
          <a:blip r:embed="rId2"/>
          <a:stretch/>
        </p:blipFill>
        <p:spPr>
          <a:xfrm>
            <a:off x="1004400" y="2409120"/>
            <a:ext cx="8124840" cy="50774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IV. Schema.org et les microdonnées</a:t>
            </a:r>
            <a:endParaRPr b="0" lang="fr-FR" sz="1800" spc="-1" strike="noStrike">
              <a:solidFill>
                <a:srgbClr val="000000"/>
              </a:solidFill>
              <a:uFill>
                <a:solidFill>
                  <a:srgbClr val="ffffff"/>
                </a:solidFill>
              </a:uFill>
              <a:latin typeface="Arial"/>
            </a:endParaRPr>
          </a:p>
        </p:txBody>
      </p:sp>
      <p:sp>
        <p:nvSpPr>
          <p:cNvPr id="71" name="CustomShape 2"/>
          <p:cNvSpPr/>
          <p:nvPr/>
        </p:nvSpPr>
        <p:spPr>
          <a:xfrm>
            <a:off x="144360" y="130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A)Le Rôle des microdonnées</a:t>
            </a:r>
            <a:endParaRPr b="0" lang="fr-FR" sz="1800" spc="-1" strike="noStrike">
              <a:solidFill>
                <a:srgbClr val="000000"/>
              </a:solidFill>
              <a:uFill>
                <a:solidFill>
                  <a:srgbClr val="ffffff"/>
                </a:solidFill>
              </a:uFill>
              <a:latin typeface="Arial"/>
            </a:endParaRPr>
          </a:p>
        </p:txBody>
      </p:sp>
      <p:sp>
        <p:nvSpPr>
          <p:cNvPr id="72" name="CustomShape 3"/>
          <p:cNvSpPr/>
          <p:nvPr/>
        </p:nvSpPr>
        <p:spPr>
          <a:xfrm>
            <a:off x="1369800" y="1980000"/>
            <a:ext cx="8107200" cy="5331240"/>
          </a:xfrm>
          <a:prstGeom prst="rect">
            <a:avLst/>
          </a:prstGeom>
          <a:noFill/>
          <a:ln>
            <a:noFill/>
          </a:ln>
        </p:spPr>
        <p:style>
          <a:lnRef idx="0"/>
          <a:fillRef idx="0"/>
          <a:effectRef idx="0"/>
          <a:fontRef idx="minor"/>
        </p:style>
        <p:txBody>
          <a:bodyPr lIns="90000" rIns="90000" tIns="45000" bIns="45000"/>
          <a:p>
            <a:pPr>
              <a:lnSpc>
                <a:spcPct val="100000"/>
              </a:lnSpc>
            </a:pPr>
            <a:r>
              <a:rPr b="0" lang="fr-FR" sz="1400" spc="-1" strike="noStrike">
                <a:solidFill>
                  <a:srgbClr val="000000"/>
                </a:solidFill>
                <a:uFill>
                  <a:solidFill>
                    <a:srgbClr val="ffffff"/>
                  </a:solidFill>
                </a:uFill>
                <a:latin typeface="Arial"/>
                <a:ea typeface="Microsoft YaHei"/>
              </a:rPr>
              <a:t>Leurs rôles est avant tous de qualifier les données qui sont sur votre page de votre site.</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Vous avez plusieurs domaine de microdonnées en fonction du votre contenu.</a:t>
            </a:r>
            <a:endParaRPr b="0" lang="fr-FR" sz="1800" spc="-1" strike="noStrike">
              <a:solidFill>
                <a:srgbClr val="000000"/>
              </a:solidFill>
              <a:uFill>
                <a:solidFill>
                  <a:srgbClr val="ffffff"/>
                </a:solidFill>
              </a:uFill>
              <a:latin typeface="Arial"/>
            </a:endParaRPr>
          </a:p>
          <a:p>
            <a:pPr marL="448200">
              <a:lnSpc>
                <a:spcPct val="100000"/>
              </a:lnSpc>
            </a:pP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Les œuvres de création: CreativeWork , Livre , film , MusicRecording , Recette , TvSeries ...</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Objets non textuels embarqués: AudioObject , ImageObject , VideoObject</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un événement</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Santé et médicaux types : notes sur les types de santé et médicaux sous MedicalEntity .</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Organisation</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La personne</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Lieu , LocalBusiness , restaurant ...</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Produit , Offre , AggregateOffer</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Review , aggregateRating</a:t>
            </a:r>
            <a:endParaRPr b="0" lang="fr-FR" sz="1800" spc="-1" strike="noStrike">
              <a:solidFill>
                <a:srgbClr val="000000"/>
              </a:solidFill>
              <a:uFill>
                <a:solidFill>
                  <a:srgbClr val="ffffff"/>
                </a:solidFill>
              </a:uFill>
              <a:latin typeface="Arial"/>
            </a:endParaRPr>
          </a:p>
          <a:p>
            <a:pPr marL="896760" indent="-214560">
              <a:lnSpc>
                <a:spcPct val="100000"/>
              </a:lnSpc>
              <a:buClr>
                <a:srgbClr val="000000"/>
              </a:buClr>
              <a:buSzPct val="45000"/>
              <a:buFont typeface="Symbol"/>
              <a:buChar char=""/>
            </a:pPr>
            <a:r>
              <a:rPr b="0" lang="fr-FR" sz="1000" spc="-1" strike="noStrike">
                <a:solidFill>
                  <a:srgbClr val="000000"/>
                </a:solidFill>
                <a:uFill>
                  <a:solidFill>
                    <a:srgbClr val="ffffff"/>
                  </a:solidFill>
                </a:uFill>
                <a:latin typeface="Arial"/>
                <a:ea typeface="Microsoft YaHei"/>
              </a:rPr>
              <a:t>action</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Si cela peut paraître fastidieux, il ne faut pas oublier que beaucoup de ces informations sont générées automatiquement par des bases de données.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Le but des schemas et des microdonnées est d’uniformiser les données sur le web et de permettre aux outils créés par les développeurs de faciliment les comparer et donc forcément de les trouver</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Sur  </a:t>
            </a:r>
            <a:r>
              <a:rPr b="0" lang="fr-FR" sz="1400" spc="-1" strike="noStrike" u="sng">
                <a:solidFill>
                  <a:srgbClr val="0000ff"/>
                </a:solidFill>
                <a:uFill>
                  <a:solidFill>
                    <a:srgbClr val="ffffff"/>
                  </a:solidFill>
                </a:uFill>
                <a:latin typeface="Arial"/>
                <a:ea typeface="Microsoft YaHei"/>
                <a:hlinkClick r:id="rId2"/>
              </a:rPr>
              <a:t>www.google.com/webmasters/tools/</a:t>
            </a:r>
            <a:r>
              <a:rPr b="0" lang="fr-FR" sz="14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Dans la rubrique Marqueur de données en cliquant sur  </a:t>
            </a:r>
            <a:r>
              <a:rPr b="1" lang="fr-FR" sz="1000" spc="-1" strike="noStrike">
                <a:solidFill>
                  <a:srgbClr val="ffffff"/>
                </a:solidFill>
                <a:uFill>
                  <a:solidFill>
                    <a:srgbClr val="ffffff"/>
                  </a:solidFill>
                </a:uFill>
                <a:latin typeface="Arial"/>
                <a:ea typeface="Microsoft YaHei"/>
              </a:rPr>
              <a:t>COMMENCER LE BALISAGE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Vous pourrez avoir une interface en ligne qui vous permettra de faire plus facilement la chose.</a:t>
            </a:r>
            <a:endParaRPr b="0" lang="fr-FR"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 Les CSS Feuilles de style</a:t>
            </a:r>
            <a:endParaRPr b="0" lang="fr-FR" sz="1800" spc="-1" strike="noStrike">
              <a:solidFill>
                <a:srgbClr val="000000"/>
              </a:solidFill>
              <a:uFill>
                <a:solidFill>
                  <a:srgbClr val="ffffff"/>
                </a:solidFill>
              </a:uFill>
              <a:latin typeface="Arial"/>
            </a:endParaRPr>
          </a:p>
        </p:txBody>
      </p:sp>
      <p:sp>
        <p:nvSpPr>
          <p:cNvPr id="74" name="CustomShape 2"/>
          <p:cNvSpPr/>
          <p:nvPr/>
        </p:nvSpPr>
        <p:spPr>
          <a:xfrm>
            <a:off x="144360" y="130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A) CSS : Cascading Style Sheets</a:t>
            </a:r>
            <a:endParaRPr b="0" lang="fr-FR" sz="1800" spc="-1" strike="noStrike">
              <a:solidFill>
                <a:srgbClr val="000000"/>
              </a:solidFill>
              <a:uFill>
                <a:solidFill>
                  <a:srgbClr val="ffffff"/>
                </a:solidFill>
              </a:uFill>
              <a:latin typeface="Arial"/>
            </a:endParaRPr>
          </a:p>
        </p:txBody>
      </p:sp>
      <p:sp>
        <p:nvSpPr>
          <p:cNvPr id="75" name="CustomShape 3"/>
          <p:cNvSpPr/>
          <p:nvPr/>
        </p:nvSpPr>
        <p:spPr>
          <a:xfrm>
            <a:off x="1369800" y="2168640"/>
            <a:ext cx="8168400" cy="3306240"/>
          </a:xfrm>
          <a:prstGeom prst="rect">
            <a:avLst/>
          </a:prstGeom>
          <a:noFill/>
          <a:ln>
            <a:noFill/>
          </a:ln>
        </p:spPr>
        <p:style>
          <a:lnRef idx="0"/>
          <a:fillRef idx="0"/>
          <a:effectRef idx="0"/>
          <a:fontRef idx="minor"/>
        </p:style>
        <p:txBody>
          <a:bodyPr lIns="90000" rIns="90000" tIns="45000" bIns="45000"/>
          <a:p>
            <a:pPr>
              <a:lnSpc>
                <a:spcPct val="100000"/>
              </a:lnSpc>
            </a:pPr>
            <a:r>
              <a:rPr b="0" lang="fr-FR" sz="1400" spc="-1" strike="noStrike">
                <a:solidFill>
                  <a:srgbClr val="000000"/>
                </a:solidFill>
                <a:uFill>
                  <a:solidFill>
                    <a:srgbClr val="ffffff"/>
                  </a:solidFill>
                </a:uFill>
                <a:latin typeface="Arial"/>
                <a:ea typeface="Microsoft YaHei"/>
              </a:rPr>
              <a:t>Les feuilles de style en cascade, généralement appelées CSS de l'anglais </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Cascading Style Sheets, forment un langage informatique qui décrit la présentation des documents HTML et XML.</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Les standards définissant CSS sont publiés par le World Wide Web Consortium (W3C).</a:t>
            </a:r>
            <a:endParaRPr b="0" lang="fr-FR" sz="1800" spc="-1" strike="noStrike">
              <a:solidFill>
                <a:srgbClr val="000000"/>
              </a:solidFill>
              <a:uFill>
                <a:solidFill>
                  <a:srgbClr val="ffffff"/>
                </a:solidFill>
              </a:uFill>
              <a:latin typeface="Arial"/>
            </a:endParaRPr>
          </a:p>
          <a:p>
            <a:pPr marL="448200">
              <a:lnSpc>
                <a:spcPct val="100000"/>
              </a:lnSpc>
            </a:pPr>
            <a:r>
              <a:rPr b="0" lang="fr-FR" sz="1400" spc="-1" strike="noStrike" u="sng">
                <a:solidFill>
                  <a:srgbClr val="0000ff"/>
                </a:solidFill>
                <a:uFill>
                  <a:solidFill>
                    <a:srgbClr val="ffffff"/>
                  </a:solidFill>
                </a:uFill>
                <a:latin typeface="Arial"/>
                <a:ea typeface="Microsoft YaHei"/>
                <a:hlinkClick r:id="rId2"/>
              </a:rPr>
              <a:t>http://www.w3c.fr/</a:t>
            </a:r>
            <a:endParaRPr b="0" lang="fr-FR" sz="1800" spc="-1" strike="noStrike">
              <a:solidFill>
                <a:srgbClr val="000000"/>
              </a:solidFill>
              <a:uFill>
                <a:solidFill>
                  <a:srgbClr val="ffffff"/>
                </a:solidFill>
              </a:uFill>
              <a:latin typeface="Arial"/>
            </a:endParaRPr>
          </a:p>
          <a:p>
            <a:pPr marL="448200">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Introduit au milieu des années 1990, CSS devient couramment utilisé dans la conception de sites web et bien pris en charge par les navigateurs web dans les années 2000.</a:t>
            </a:r>
            <a:endParaRPr b="0" lang="fr-FR" sz="1800" spc="-1" strike="noStrike">
              <a:solidFill>
                <a:srgbClr val="000000"/>
              </a:solidFill>
              <a:uFill>
                <a:solidFill>
                  <a:srgbClr val="ffffff"/>
                </a:solidFill>
              </a:uFill>
              <a:latin typeface="Arial"/>
            </a:endParaRPr>
          </a:p>
          <a:p>
            <a:pPr marL="448200">
              <a:lnSpc>
                <a:spcPct val="100000"/>
              </a:lnSpc>
            </a:pPr>
            <a:r>
              <a:rPr b="0" lang="fr-FR" sz="1400" spc="-1" strike="noStrike">
                <a:solidFill>
                  <a:srgbClr val="000000"/>
                </a:solidFill>
                <a:uFill>
                  <a:solidFill>
                    <a:srgbClr val="ffffff"/>
                  </a:solidFill>
                </a:uFill>
                <a:latin typeface="Arial"/>
                <a:ea typeface="Microsoft YaHei"/>
              </a:rPr>
              <a:t>Elles permettent :</a:t>
            </a:r>
            <a:endParaRPr b="0" lang="fr-FR" sz="1800" spc="-1" strike="noStrike">
              <a:solidFill>
                <a:srgbClr val="000000"/>
              </a:solidFill>
              <a:uFill>
                <a:solidFill>
                  <a:srgbClr val="ffffff"/>
                </a:solidFill>
              </a:uFill>
              <a:latin typeface="Arial"/>
            </a:endParaRPr>
          </a:p>
          <a:p>
            <a:pPr marL="448200">
              <a:lnSpc>
                <a:spcPct val="100000"/>
              </a:lnSpc>
            </a:pPr>
            <a:endParaRPr b="0" lang="fr-FR" sz="1800" spc="-1" strike="noStrike">
              <a:solidFill>
                <a:srgbClr val="000000"/>
              </a:solidFill>
              <a:uFill>
                <a:solidFill>
                  <a:srgbClr val="ffffff"/>
                </a:solidFill>
              </a:uFill>
              <a:latin typeface="Arial"/>
            </a:endParaRPr>
          </a:p>
          <a:p>
            <a:pPr marL="448200">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a:t>
            </a:r>
            <a:r>
              <a:rPr b="0" lang="fr-FR" sz="1050" spc="-1" strike="noStrike">
                <a:solidFill>
                  <a:srgbClr val="000000"/>
                </a:solidFill>
                <a:uFill>
                  <a:solidFill>
                    <a:srgbClr val="ffffff"/>
                  </a:solidFill>
                </a:uFill>
                <a:latin typeface="Arial"/>
                <a:ea typeface="Microsoft YaHei"/>
              </a:rPr>
              <a:t>Séparer la structure d'un document de ses styles de présentation</a:t>
            </a:r>
            <a:endParaRPr b="0" lang="fr-FR" sz="1800" spc="-1" strike="noStrike">
              <a:solidFill>
                <a:srgbClr val="000000"/>
              </a:solidFill>
              <a:uFill>
                <a:solidFill>
                  <a:srgbClr val="ffffff"/>
                </a:solidFill>
              </a:uFill>
              <a:latin typeface="Arial"/>
            </a:endParaRPr>
          </a:p>
          <a:p>
            <a:pPr marL="448200">
              <a:lnSpc>
                <a:spcPct val="100000"/>
              </a:lnSpc>
            </a:pPr>
            <a:r>
              <a:rPr b="0" lang="fr-FR" sz="1050" spc="-1" strike="noStrike">
                <a:solidFill>
                  <a:srgbClr val="000000"/>
                </a:solidFill>
                <a:uFill>
                  <a:solidFill>
                    <a:srgbClr val="ffffff"/>
                  </a:solidFill>
                </a:uFill>
                <a:latin typeface="Arial"/>
                <a:ea typeface="Microsoft YaHei"/>
              </a:rPr>
              <a:t>	</a:t>
            </a:r>
            <a:r>
              <a:rPr b="0" lang="fr-FR" sz="1050" spc="-1" strike="noStrike">
                <a:solidFill>
                  <a:srgbClr val="000000"/>
                </a:solidFill>
                <a:uFill>
                  <a:solidFill>
                    <a:srgbClr val="ffffff"/>
                  </a:solidFill>
                </a:uFill>
                <a:latin typeface="Arial"/>
                <a:ea typeface="Microsoft YaHei"/>
              </a:rPr>
              <a:t>-Décliner les styles de présentation selon le récepteur, screen, print etc</a:t>
            </a:r>
            <a:endParaRPr b="0" lang="fr-FR" sz="1800" spc="-1" strike="noStrike">
              <a:solidFill>
                <a:srgbClr val="000000"/>
              </a:solidFill>
              <a:uFill>
                <a:solidFill>
                  <a:srgbClr val="ffffff"/>
                </a:solidFill>
              </a:uFill>
              <a:latin typeface="Arial"/>
            </a:endParaRPr>
          </a:p>
          <a:p>
            <a:pPr marL="448200">
              <a:lnSpc>
                <a:spcPct val="100000"/>
              </a:lnSpc>
            </a:pPr>
            <a:r>
              <a:rPr b="0" lang="fr-FR" sz="1050" spc="-1" strike="noStrike">
                <a:solidFill>
                  <a:srgbClr val="000000"/>
                </a:solidFill>
                <a:uFill>
                  <a:solidFill>
                    <a:srgbClr val="ffffff"/>
                  </a:solidFill>
                </a:uFill>
                <a:latin typeface="Arial"/>
                <a:ea typeface="Microsoft YaHei"/>
              </a:rPr>
              <a:t>	</a:t>
            </a:r>
            <a:r>
              <a:rPr b="0" lang="fr-FR" sz="1050" spc="-1" strike="noStrike">
                <a:solidFill>
                  <a:srgbClr val="000000"/>
                </a:solidFill>
                <a:uFill>
                  <a:solidFill>
                    <a:srgbClr val="ffffff"/>
                  </a:solidFill>
                </a:uFill>
                <a:latin typeface="Arial"/>
                <a:ea typeface="Microsoft YaHei"/>
              </a:rPr>
              <a:t>-Permettre la cascade des styles (Plusieurs feuilles de style pour présenter la même page, bien qu’il est conseillé par </a:t>
            </a:r>
            <a:r>
              <a:rPr b="0" lang="fr-FR" sz="1050" spc="-1" strike="noStrike">
                <a:solidFill>
                  <a:srgbClr val="000000"/>
                </a:solidFill>
                <a:uFill>
                  <a:solidFill>
                    <a:srgbClr val="ffffff"/>
                  </a:solidFill>
                </a:uFill>
                <a:latin typeface="Arial"/>
                <a:ea typeface="Microsoft YaHei"/>
              </a:rPr>
              <a:t>	</a:t>
            </a:r>
            <a:r>
              <a:rPr b="0" lang="fr-FR" sz="1050" spc="-1" strike="noStrike">
                <a:solidFill>
                  <a:srgbClr val="000000"/>
                </a:solidFill>
                <a:uFill>
                  <a:solidFill>
                    <a:srgbClr val="ffffff"/>
                  </a:solidFill>
                </a:uFill>
                <a:latin typeface="Arial"/>
                <a:ea typeface="Microsoft YaHei"/>
              </a:rPr>
              <a:t> certains programmes de performance de vos pages, d’en avoir qu’une seule, d’où l’intérêt d’utiliser des framework css </a:t>
            </a:r>
            <a:r>
              <a:rPr b="0" lang="fr-FR" sz="1050" spc="-1" strike="noStrike">
                <a:solidFill>
                  <a:srgbClr val="000000"/>
                </a:solidFill>
                <a:uFill>
                  <a:solidFill>
                    <a:srgbClr val="ffffff"/>
                  </a:solidFill>
                </a:uFill>
                <a:latin typeface="Arial"/>
                <a:ea typeface="Microsoft YaHei"/>
              </a:rPr>
              <a:t>	</a:t>
            </a:r>
            <a:r>
              <a:rPr b="0" lang="fr-FR" sz="1050" spc="-1" strike="noStrike">
                <a:solidFill>
                  <a:srgbClr val="000000"/>
                </a:solidFill>
                <a:uFill>
                  <a:solidFill>
                    <a:srgbClr val="ffffff"/>
                  </a:solidFill>
                </a:uFill>
                <a:latin typeface="Arial"/>
                <a:ea typeface="Microsoft YaHei"/>
              </a:rPr>
              <a:t>ou préprocesseur comme Compass, )</a:t>
            </a:r>
            <a:endParaRPr b="0" lang="fr-FR" sz="1800" spc="-1" strike="noStrike">
              <a:solidFill>
                <a:srgbClr val="000000"/>
              </a:solidFill>
              <a:uFill>
                <a:solidFill>
                  <a:srgbClr val="ffffff"/>
                </a:solidFill>
              </a:uFill>
              <a:latin typeface="Arial"/>
            </a:endParaRPr>
          </a:p>
          <a:p>
            <a:pPr marL="448200">
              <a:lnSpc>
                <a:spcPct val="100000"/>
              </a:lnSpc>
            </a:pPr>
            <a:r>
              <a:rPr b="0" lang="fr-FR" sz="105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p:txBody>
      </p:sp>
      <p:sp>
        <p:nvSpPr>
          <p:cNvPr id="76" name="CustomShape 4"/>
          <p:cNvSpPr/>
          <p:nvPr/>
        </p:nvSpPr>
        <p:spPr>
          <a:xfrm>
            <a:off x="144720" y="130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A) CSS : Cascading Style Sheets</a:t>
            </a:r>
            <a:endParaRPr b="0" lang="fr-FR" sz="1800" spc="-1" strike="noStrike">
              <a:solidFill>
                <a:srgbClr val="000000"/>
              </a:solidFill>
              <a:uFill>
                <a:solidFill>
                  <a:srgbClr val="ffffff"/>
                </a:solidFill>
              </a:uFill>
              <a:latin typeface="Arial"/>
            </a:endParaRPr>
          </a:p>
        </p:txBody>
      </p:sp>
      <p:sp>
        <p:nvSpPr>
          <p:cNvPr id="77" name="CustomShape 5"/>
          <p:cNvSpPr/>
          <p:nvPr/>
        </p:nvSpPr>
        <p:spPr>
          <a:xfrm>
            <a:off x="1837440" y="5688000"/>
            <a:ext cx="6161040" cy="11851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800000"/>
                </a:solidFill>
                <a:uFill>
                  <a:solidFill>
                    <a:srgbClr val="ffffff"/>
                  </a:solidFill>
                </a:uFill>
                <a:latin typeface="Arial"/>
                <a:ea typeface="Microsoft YaHei"/>
              </a:rPr>
              <a:t>Pour avoir la certification W3C, il est préférable de n’utiliser</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800000"/>
                </a:solidFill>
                <a:uFill>
                  <a:solidFill>
                    <a:srgbClr val="ffffff"/>
                  </a:solidFill>
                </a:uFill>
                <a:latin typeface="Arial"/>
                <a:ea typeface="Microsoft YaHei"/>
              </a:rPr>
              <a:t> </a:t>
            </a:r>
            <a:r>
              <a:rPr b="0" lang="fr-FR" sz="1800" spc="-1" strike="noStrike">
                <a:solidFill>
                  <a:srgbClr val="800000"/>
                </a:solidFill>
                <a:uFill>
                  <a:solidFill>
                    <a:srgbClr val="ffffff"/>
                  </a:solidFill>
                </a:uFill>
                <a:latin typeface="Arial"/>
                <a:ea typeface="Microsoft YaHei"/>
              </a:rPr>
              <a:t>que des feuilles de style, pour faire le design de vos pages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78" name="CustomShape 6"/>
          <p:cNvSpPr/>
          <p:nvPr/>
        </p:nvSpPr>
        <p:spPr>
          <a:xfrm>
            <a:off x="3744000" y="6455520"/>
            <a:ext cx="2527200" cy="3445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u="sng">
                <a:solidFill>
                  <a:srgbClr val="0000ff"/>
                </a:solidFill>
                <a:uFill>
                  <a:solidFill>
                    <a:srgbClr val="ffffff"/>
                  </a:solidFill>
                </a:uFill>
                <a:latin typeface="Arial"/>
                <a:ea typeface="Microsoft YaHei"/>
                <a:hlinkClick r:id="rId3"/>
              </a:rPr>
              <a:t>https://validator.w3.org/</a:t>
            </a:r>
            <a:endParaRPr b="0" lang="fr-FR"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 Les CSS Feuilles de style</a:t>
            </a:r>
            <a:endParaRPr b="0" lang="fr-FR" sz="1800" spc="-1" strike="noStrike">
              <a:solidFill>
                <a:srgbClr val="000000"/>
              </a:solidFill>
              <a:uFill>
                <a:solidFill>
                  <a:srgbClr val="ffffff"/>
                </a:solidFill>
              </a:uFill>
              <a:latin typeface="Arial"/>
            </a:endParaRPr>
          </a:p>
        </p:txBody>
      </p:sp>
      <p:sp>
        <p:nvSpPr>
          <p:cNvPr id="80" name="CustomShape 2"/>
          <p:cNvSpPr/>
          <p:nvPr/>
        </p:nvSpPr>
        <p:spPr>
          <a:xfrm>
            <a:off x="216360" y="136800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B) Les différentes façons d’utiliser les styles</a:t>
            </a:r>
            <a:endParaRPr b="0" lang="fr-FR" sz="1800" spc="-1" strike="noStrike">
              <a:solidFill>
                <a:srgbClr val="000000"/>
              </a:solidFill>
              <a:uFill>
                <a:solidFill>
                  <a:srgbClr val="ffffff"/>
                </a:solidFill>
              </a:uFill>
              <a:latin typeface="Arial"/>
            </a:endParaRPr>
          </a:p>
        </p:txBody>
      </p:sp>
      <p:sp>
        <p:nvSpPr>
          <p:cNvPr id="81" name="CustomShape 3"/>
          <p:cNvSpPr/>
          <p:nvPr/>
        </p:nvSpPr>
        <p:spPr>
          <a:xfrm>
            <a:off x="504000" y="205704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1) Dans la balise &lt;head&gt; de la page</a:t>
            </a:r>
            <a:endParaRPr b="0" lang="fr-FR" sz="1800" spc="-1" strike="noStrike">
              <a:solidFill>
                <a:srgbClr val="000000"/>
              </a:solidFill>
              <a:uFill>
                <a:solidFill>
                  <a:srgbClr val="ffffff"/>
                </a:solidFill>
              </a:uFill>
              <a:latin typeface="Arial"/>
            </a:endParaRPr>
          </a:p>
        </p:txBody>
      </p:sp>
      <p:sp>
        <p:nvSpPr>
          <p:cNvPr id="82" name="CustomShape 4"/>
          <p:cNvSpPr/>
          <p:nvPr/>
        </p:nvSpPr>
        <p:spPr>
          <a:xfrm>
            <a:off x="432360" y="388800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2) Dans un attribut style= ’’color:black;’’ dans une balise html</a:t>
            </a:r>
            <a:endParaRPr b="0" lang="fr-FR" sz="1800" spc="-1" strike="noStrike">
              <a:solidFill>
                <a:srgbClr val="000000"/>
              </a:solidFill>
              <a:uFill>
                <a:solidFill>
                  <a:srgbClr val="ffffff"/>
                </a:solidFill>
              </a:uFill>
              <a:latin typeface="Arial"/>
            </a:endParaRPr>
          </a:p>
        </p:txBody>
      </p:sp>
      <p:sp>
        <p:nvSpPr>
          <p:cNvPr id="83" name="CustomShape 5"/>
          <p:cNvSpPr/>
          <p:nvPr/>
        </p:nvSpPr>
        <p:spPr>
          <a:xfrm>
            <a:off x="432000" y="576504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3) Dans une feuille de style que l’on appelle dans la page</a:t>
            </a:r>
            <a:endParaRPr b="0" lang="fr-FR" sz="1800" spc="-1" strike="noStrike">
              <a:solidFill>
                <a:srgbClr val="000000"/>
              </a:solidFill>
              <a:uFill>
                <a:solidFill>
                  <a:srgbClr val="ffffff"/>
                </a:solidFill>
              </a:uFill>
              <a:latin typeface="Arial"/>
            </a:endParaRPr>
          </a:p>
        </p:txBody>
      </p:sp>
      <p:sp>
        <p:nvSpPr>
          <p:cNvPr id="84" name="CustomShape 6"/>
          <p:cNvSpPr/>
          <p:nvPr/>
        </p:nvSpPr>
        <p:spPr>
          <a:xfrm>
            <a:off x="1875600" y="2284200"/>
            <a:ext cx="7766640" cy="145836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Il suffit de déclarer un espace style dans lequel on déclare les classes de la page uniquement.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Cela n’a aucun avantage, car il alourdit le code de votre page, et sa lisibilité.</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D’autre part cela n’a aucune portabilité, vous serez obligé de le recopier sur d’autres pages, si vous voulez l’utiliser.</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Cela alourdira votre masse de travail.</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D’autre part lorsque vous ferez des tests de performance ( </a:t>
            </a:r>
            <a:r>
              <a:rPr b="0" lang="fr-FR" sz="1000" spc="-1" strike="noStrike" u="sng">
                <a:solidFill>
                  <a:srgbClr val="0000ff"/>
                </a:solidFill>
                <a:uFill>
                  <a:solidFill>
                    <a:srgbClr val="ffffff"/>
                  </a:solidFill>
                </a:uFill>
                <a:latin typeface="Arial"/>
                <a:ea typeface="Microsoft YaHei"/>
                <a:hlinkClick r:id="rId2"/>
              </a:rPr>
              <a:t>Gtmetrix</a:t>
            </a:r>
            <a:r>
              <a:rPr b="0" lang="fr-FR" sz="1000" spc="-1" strike="noStrike">
                <a:solidFill>
                  <a:srgbClr val="3399ff"/>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cela risque de ne pas être un avantage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&lt;style&gt;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.nomdelaclass{font-family:arial;color:black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&lt;/style&gt;</a:t>
            </a:r>
            <a:endParaRPr b="0" lang="fr-FR" sz="1800" spc="-1" strike="noStrike">
              <a:solidFill>
                <a:srgbClr val="000000"/>
              </a:solidFill>
              <a:uFill>
                <a:solidFill>
                  <a:srgbClr val="ffffff"/>
                </a:solidFill>
              </a:uFill>
              <a:latin typeface="Arial"/>
            </a:endParaRPr>
          </a:p>
        </p:txBody>
      </p:sp>
      <p:sp>
        <p:nvSpPr>
          <p:cNvPr id="85" name="CustomShape 7"/>
          <p:cNvSpPr/>
          <p:nvPr/>
        </p:nvSpPr>
        <p:spPr>
          <a:xfrm>
            <a:off x="1875600" y="4116240"/>
            <a:ext cx="7433640" cy="1686240"/>
          </a:xfrm>
          <a:prstGeom prst="rect">
            <a:avLst/>
          </a:prstGeom>
          <a:noFill/>
          <a:ln>
            <a:noFill/>
          </a:ln>
        </p:spPr>
        <p:style>
          <a:lnRef idx="0"/>
          <a:fillRef idx="0"/>
          <a:effectRef idx="0"/>
          <a:fontRef idx="minor"/>
        </p:style>
        <p:txBody>
          <a:bodyPr lIns="90000" rIns="90000" tIns="45000" bIns="45000"/>
          <a:p>
            <a:pPr>
              <a:lnSpc>
                <a:spcPct val="100000"/>
              </a:lnSpc>
            </a:pPr>
            <a:r>
              <a:rPr b="0" lang="fr-FR" sz="1050" spc="-1" strike="noStrike">
                <a:solidFill>
                  <a:srgbClr val="000000"/>
                </a:solidFill>
                <a:uFill>
                  <a:solidFill>
                    <a:srgbClr val="ffffff"/>
                  </a:solidFill>
                </a:uFill>
                <a:latin typeface="Arial"/>
                <a:ea typeface="Microsoft YaHei"/>
              </a:rPr>
              <a:t>Dans les balises html vous avez ce que l’on appel des attributs</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Exemple : &lt;table width=’’100’’ height=’’100’’&gt;&lt;/table&gt; ces attributs (width et height) sont considérés comme obsolètes par la w3c.</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Il est donc préférable de les remplasser par de classes css</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Exemple : &lt;table class=’’tabCent’’ &gt;&lt;/table&gt; votre classe sera alors .tabCent{width:100px;height:100px ;}</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Toute fois si la programmation de votre site vous oblige à devoir mettre un attribut pour lui signifier de faire ce que vous voulez, il est préférable d’utiliser l’attribut </a:t>
            </a:r>
            <a:r>
              <a:rPr b="0" i="1" lang="fr-FR" sz="1050" spc="-1" strike="noStrike">
                <a:solidFill>
                  <a:srgbClr val="0066ff"/>
                </a:solidFill>
                <a:uFill>
                  <a:solidFill>
                    <a:srgbClr val="ffffff"/>
                  </a:solidFill>
                </a:uFill>
                <a:latin typeface="Arial"/>
                <a:ea typeface="Microsoft YaHei"/>
              </a:rPr>
              <a:t>style=’’width:100px;height:100px;’’ dans cet attribut style vous pouvez lui mettre autant de styles css que vous voulez, mais est-ce bien nécessaire ?</a:t>
            </a:r>
            <a:endParaRPr b="0" lang="fr-FR" sz="1800" spc="-1" strike="noStrike">
              <a:solidFill>
                <a:srgbClr val="000000"/>
              </a:solidFill>
              <a:uFill>
                <a:solidFill>
                  <a:srgbClr val="ffffff"/>
                </a:solidFill>
              </a:uFill>
              <a:latin typeface="Arial"/>
            </a:endParaRPr>
          </a:p>
          <a:p>
            <a:pPr>
              <a:lnSpc>
                <a:spcPct val="100000"/>
              </a:lnSpc>
            </a:pPr>
            <a:r>
              <a:rPr b="0" i="1" lang="fr-FR" sz="1050" spc="-1" strike="noStrike">
                <a:solidFill>
                  <a:srgbClr val="0066ff"/>
                </a:solidFill>
                <a:uFill>
                  <a:solidFill>
                    <a:srgbClr val="ffffff"/>
                  </a:solidFill>
                </a:uFill>
                <a:latin typeface="Arial"/>
                <a:ea typeface="Microsoft YaHei"/>
              </a:rPr>
              <a:t>Cette façon de programmer n’est pas considérée comme obsolète par la W3c, mais il y a toujours cette question de portabiité</a:t>
            </a:r>
            <a:endParaRPr b="0" lang="fr-FR" sz="1800" spc="-1" strike="noStrike">
              <a:solidFill>
                <a:srgbClr val="000000"/>
              </a:solidFill>
              <a:uFill>
                <a:solidFill>
                  <a:srgbClr val="ffffff"/>
                </a:solidFill>
              </a:uFill>
              <a:latin typeface="Arial"/>
            </a:endParaRPr>
          </a:p>
        </p:txBody>
      </p:sp>
      <p:sp>
        <p:nvSpPr>
          <p:cNvPr id="86" name="CustomShape 8"/>
          <p:cNvSpPr/>
          <p:nvPr/>
        </p:nvSpPr>
        <p:spPr>
          <a:xfrm>
            <a:off x="2168280" y="6097680"/>
            <a:ext cx="7570800" cy="8870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50" spc="-1" strike="noStrike">
                <a:solidFill>
                  <a:srgbClr val="000000"/>
                </a:solidFill>
                <a:uFill>
                  <a:solidFill>
                    <a:srgbClr val="ffffff"/>
                  </a:solidFill>
                </a:uFill>
                <a:latin typeface="Arial"/>
                <a:ea typeface="Microsoft YaHei"/>
              </a:rPr>
              <a:t>Pour appeler cette feuille de style il faut écrire dans la balise head de la page le link</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&lt;link type="text/css" rel="stylesheet" href="dossier_des_css/nom_de_votre_feuile_de_style.css"&gt;</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C’est la façon la plus académique de faire du style sur une page html.</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Vous pouvez appeler plusieurs feuilles de style pour organiser votre page.</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Mais toujours pour une raison de performance vous apprendrez qu’il vaux mieux qu’il y en ait qu’une, d’où l’utilité de Compass.</a:t>
            </a:r>
            <a:endParaRPr b="0" lang="fr-FR"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 Les CSS Feuilles de style</a:t>
            </a:r>
            <a:endParaRPr b="0" lang="fr-FR" sz="1800" spc="-1" strike="noStrike">
              <a:solidFill>
                <a:srgbClr val="000000"/>
              </a:solidFill>
              <a:uFill>
                <a:solidFill>
                  <a:srgbClr val="ffffff"/>
                </a:solidFill>
              </a:uFill>
              <a:latin typeface="Arial"/>
            </a:endParaRPr>
          </a:p>
        </p:txBody>
      </p:sp>
      <p:sp>
        <p:nvSpPr>
          <p:cNvPr id="88" name="CustomShape 2"/>
          <p:cNvSpPr/>
          <p:nvPr/>
        </p:nvSpPr>
        <p:spPr>
          <a:xfrm>
            <a:off x="216360" y="136800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C) Les styles</a:t>
            </a:r>
            <a:endParaRPr b="0" lang="fr-FR" sz="1800" spc="-1" strike="noStrike">
              <a:solidFill>
                <a:srgbClr val="000000"/>
              </a:solidFill>
              <a:uFill>
                <a:solidFill>
                  <a:srgbClr val="ffffff"/>
                </a:solidFill>
              </a:uFill>
              <a:latin typeface="Arial"/>
            </a:endParaRPr>
          </a:p>
        </p:txBody>
      </p:sp>
      <p:sp>
        <p:nvSpPr>
          <p:cNvPr id="89" name="CustomShape 3"/>
          <p:cNvSpPr/>
          <p:nvPr/>
        </p:nvSpPr>
        <p:spPr>
          <a:xfrm>
            <a:off x="1215360" y="2304000"/>
            <a:ext cx="5720400" cy="27036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200" spc="-1" strike="noStrike">
                <a:solidFill>
                  <a:srgbClr val="000000"/>
                </a:solidFill>
                <a:uFill>
                  <a:solidFill>
                    <a:srgbClr val="ffffff"/>
                  </a:solidFill>
                </a:uFill>
                <a:latin typeface="Arial"/>
                <a:ea typeface="Microsoft YaHei"/>
              </a:rPr>
              <a:t>Une CSS est une règle qui se compose d'un sélecteur et d’un bloc de déclaration:</a:t>
            </a:r>
            <a:endParaRPr b="0" lang="fr-FR" sz="1800" spc="-1" strike="noStrike">
              <a:solidFill>
                <a:srgbClr val="000000"/>
              </a:solidFill>
              <a:uFill>
                <a:solidFill>
                  <a:srgbClr val="ffffff"/>
                </a:solidFill>
              </a:uFill>
              <a:latin typeface="Arial"/>
            </a:endParaRPr>
          </a:p>
        </p:txBody>
      </p:sp>
      <p:pic>
        <p:nvPicPr>
          <p:cNvPr id="90" name="Image 89" descr=""/>
          <p:cNvPicPr/>
          <p:nvPr/>
        </p:nvPicPr>
        <p:blipFill>
          <a:blip r:embed="rId2"/>
          <a:stretch/>
        </p:blipFill>
        <p:spPr>
          <a:xfrm>
            <a:off x="619920" y="2979360"/>
            <a:ext cx="8811360" cy="25639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 Les CSS Feuilles de style</a:t>
            </a:r>
            <a:endParaRPr b="0" lang="fr-FR" sz="1800" spc="-1" strike="noStrike">
              <a:solidFill>
                <a:srgbClr val="000000"/>
              </a:solidFill>
              <a:uFill>
                <a:solidFill>
                  <a:srgbClr val="ffffff"/>
                </a:solidFill>
              </a:uFill>
              <a:latin typeface="Arial"/>
            </a:endParaRPr>
          </a:p>
        </p:txBody>
      </p:sp>
      <p:sp>
        <p:nvSpPr>
          <p:cNvPr id="92" name="CustomShape 2"/>
          <p:cNvSpPr/>
          <p:nvPr/>
        </p:nvSpPr>
        <p:spPr>
          <a:xfrm>
            <a:off x="216360" y="136800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C) Les styles</a:t>
            </a:r>
            <a:endParaRPr b="0" lang="fr-FR" sz="1800" spc="-1" strike="noStrike">
              <a:solidFill>
                <a:srgbClr val="000000"/>
              </a:solidFill>
              <a:uFill>
                <a:solidFill>
                  <a:srgbClr val="ffffff"/>
                </a:solidFill>
              </a:uFill>
              <a:latin typeface="Arial"/>
            </a:endParaRPr>
          </a:p>
        </p:txBody>
      </p:sp>
      <p:sp>
        <p:nvSpPr>
          <p:cNvPr id="93" name="CustomShape 3"/>
          <p:cNvSpPr/>
          <p:nvPr/>
        </p:nvSpPr>
        <p:spPr>
          <a:xfrm>
            <a:off x="504000" y="198504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1) </a:t>
            </a:r>
            <a:r>
              <a:rPr b="0" lang="fr-FR" sz="1600" spc="-1" strike="noStrike" u="sng">
                <a:solidFill>
                  <a:srgbClr val="000000"/>
                </a:solidFill>
                <a:uFill>
                  <a:solidFill>
                    <a:srgbClr val="ffffff"/>
                  </a:solidFill>
                </a:uFill>
                <a:latin typeface="MV Boli"/>
                <a:ea typeface="Microsoft YaHei"/>
              </a:rPr>
              <a:t>Appliquer un style à une balise</a:t>
            </a:r>
            <a:endParaRPr b="0" lang="fr-FR" sz="1800" spc="-1" strike="noStrike">
              <a:solidFill>
                <a:srgbClr val="000000"/>
              </a:solidFill>
              <a:uFill>
                <a:solidFill>
                  <a:srgbClr val="ffffff"/>
                </a:solidFill>
              </a:uFill>
              <a:latin typeface="Arial"/>
            </a:endParaRPr>
          </a:p>
        </p:txBody>
      </p:sp>
      <p:sp>
        <p:nvSpPr>
          <p:cNvPr id="94" name="CustomShape 4"/>
          <p:cNvSpPr/>
          <p:nvPr/>
        </p:nvSpPr>
        <p:spPr>
          <a:xfrm>
            <a:off x="432360" y="338400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2) </a:t>
            </a:r>
            <a:r>
              <a:rPr b="0" lang="fr-FR" sz="1600" spc="-1" strike="noStrike" u="sng">
                <a:solidFill>
                  <a:srgbClr val="000000"/>
                </a:solidFill>
                <a:uFill>
                  <a:solidFill>
                    <a:srgbClr val="ffffff"/>
                  </a:solidFill>
                </a:uFill>
                <a:latin typeface="MV Boli"/>
                <a:ea typeface="Microsoft YaHei"/>
              </a:rPr>
              <a:t>Appliquer un style gràce à une class</a:t>
            </a:r>
            <a:endParaRPr b="0" lang="fr-FR" sz="1800" spc="-1" strike="noStrike">
              <a:solidFill>
                <a:srgbClr val="000000"/>
              </a:solidFill>
              <a:uFill>
                <a:solidFill>
                  <a:srgbClr val="ffffff"/>
                </a:solidFill>
              </a:uFill>
              <a:latin typeface="Arial"/>
            </a:endParaRPr>
          </a:p>
        </p:txBody>
      </p:sp>
      <p:sp>
        <p:nvSpPr>
          <p:cNvPr id="95" name="CustomShape 5"/>
          <p:cNvSpPr/>
          <p:nvPr/>
        </p:nvSpPr>
        <p:spPr>
          <a:xfrm>
            <a:off x="432000" y="461304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3) </a:t>
            </a:r>
            <a:r>
              <a:rPr b="0" lang="fr-FR" sz="1600" spc="-1" strike="noStrike" u="sng">
                <a:solidFill>
                  <a:srgbClr val="000000"/>
                </a:solidFill>
                <a:uFill>
                  <a:solidFill>
                    <a:srgbClr val="ffffff"/>
                  </a:solidFill>
                </a:uFill>
                <a:latin typeface="MV Boli"/>
                <a:ea typeface="Microsoft YaHei"/>
              </a:rPr>
              <a:t>Appliquer un style à une id</a:t>
            </a:r>
            <a:endParaRPr b="0" lang="fr-FR" sz="1800" spc="-1" strike="noStrike">
              <a:solidFill>
                <a:srgbClr val="000000"/>
              </a:solidFill>
              <a:uFill>
                <a:solidFill>
                  <a:srgbClr val="ffffff"/>
                </a:solidFill>
              </a:uFill>
              <a:latin typeface="Arial"/>
            </a:endParaRPr>
          </a:p>
        </p:txBody>
      </p:sp>
      <p:sp>
        <p:nvSpPr>
          <p:cNvPr id="96" name="CustomShape 6"/>
          <p:cNvSpPr/>
          <p:nvPr/>
        </p:nvSpPr>
        <p:spPr>
          <a:xfrm>
            <a:off x="1944000" y="2268000"/>
            <a:ext cx="7917120" cy="116136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Vous pouvez si vous le voulez signifier à votre feuille de style que telle ou telle balise doit avoir telle ou telle propriété,</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bien entendu toutes ces balises sur cette page seront traitées de la même façon, vous pourrez toute fois surcharger celle que vous voulez par l’intermédiare d’une class.</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&lt;style&gt;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p{font-family:arial;color:black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table{</a:t>
            </a:r>
            <a:r>
              <a:rPr b="0" lang="fr-FR" sz="1050" spc="-1" strike="noStrike">
                <a:solidFill>
                  <a:srgbClr val="000000"/>
                </a:solidFill>
                <a:uFill>
                  <a:solidFill>
                    <a:srgbClr val="ffffff"/>
                  </a:solidFill>
                </a:uFill>
                <a:latin typeface="Arial"/>
                <a:ea typeface="Microsoft YaHei"/>
              </a:rPr>
              <a:t>width:100px;height:100px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&lt;/style&gt;</a:t>
            </a:r>
            <a:endParaRPr b="0" lang="fr-FR" sz="1800" spc="-1" strike="noStrike">
              <a:solidFill>
                <a:srgbClr val="000000"/>
              </a:solidFill>
              <a:uFill>
                <a:solidFill>
                  <a:srgbClr val="ffffff"/>
                </a:solidFill>
              </a:uFill>
              <a:latin typeface="Arial"/>
            </a:endParaRPr>
          </a:p>
        </p:txBody>
      </p:sp>
      <p:sp>
        <p:nvSpPr>
          <p:cNvPr id="97" name="CustomShape 7"/>
          <p:cNvSpPr/>
          <p:nvPr/>
        </p:nvSpPr>
        <p:spPr>
          <a:xfrm>
            <a:off x="2030040" y="3607920"/>
            <a:ext cx="5034600" cy="8870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50" spc="-1" strike="noStrike">
                <a:solidFill>
                  <a:srgbClr val="000000"/>
                </a:solidFill>
                <a:uFill>
                  <a:solidFill>
                    <a:srgbClr val="ffffff"/>
                  </a:solidFill>
                </a:uFill>
                <a:latin typeface="Arial"/>
                <a:ea typeface="Microsoft YaHei"/>
              </a:rPr>
              <a:t>Dans une feuille de style une classe se déclare par un point puis le nom de la class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Dans votre code html : &lt;p class=’’nomdelaclass’’&gt;Votre nom&lt;/p&gt;</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Dans votre feuille de style :</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 </a:t>
            </a:r>
            <a:r>
              <a:rPr b="0" lang="fr-FR" sz="1050" spc="-1" strike="noStrike">
                <a:solidFill>
                  <a:srgbClr val="000000"/>
                </a:solidFill>
                <a:uFill>
                  <a:solidFill>
                    <a:srgbClr val="ffffff"/>
                  </a:solidFill>
                </a:uFill>
                <a:latin typeface="Arial"/>
                <a:ea typeface="Microsoft YaHei"/>
              </a:rPr>
              <a:t>.nomdelaclass{font-family:arial;font-size:12px ;}</a:t>
            </a:r>
            <a:endParaRPr b="0" lang="fr-FR" sz="1800" spc="-1" strike="noStrike">
              <a:solidFill>
                <a:srgbClr val="000000"/>
              </a:solidFill>
              <a:uFill>
                <a:solidFill>
                  <a:srgbClr val="ffffff"/>
                </a:solidFill>
              </a:uFill>
              <a:latin typeface="Arial"/>
            </a:endParaRPr>
          </a:p>
        </p:txBody>
      </p:sp>
      <p:sp>
        <p:nvSpPr>
          <p:cNvPr id="98" name="CustomShape 8"/>
          <p:cNvSpPr/>
          <p:nvPr/>
        </p:nvSpPr>
        <p:spPr>
          <a:xfrm>
            <a:off x="2031480" y="4866480"/>
            <a:ext cx="5482800" cy="8492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Pour signifier un style à une id il suffit de faire pécéder la valeur de l’id par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Dans votre code html si vous avez</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&lt;div id=’’bidule’’&gt; Le nom de votre site est : Monsite&lt;/div&gt;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Dans votre feuile de style pour appliquer du style à la div ayant pour id=‘’bidule’’, il faudra écrire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#bidule{margin:0, auto;width:50%;height:50px;}</a:t>
            </a:r>
            <a:endParaRPr b="0" lang="fr-FR" sz="1800" spc="-1" strike="noStrike">
              <a:solidFill>
                <a:srgbClr val="000000"/>
              </a:solidFill>
              <a:uFill>
                <a:solidFill>
                  <a:srgbClr val="ffffff"/>
                </a:solidFill>
              </a:uFill>
              <a:latin typeface="Arial"/>
            </a:endParaRPr>
          </a:p>
        </p:txBody>
      </p:sp>
      <p:sp>
        <p:nvSpPr>
          <p:cNvPr id="99" name="CustomShape 9"/>
          <p:cNvSpPr/>
          <p:nvPr/>
        </p:nvSpPr>
        <p:spPr>
          <a:xfrm>
            <a:off x="432360" y="576504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4) </a:t>
            </a:r>
            <a:r>
              <a:rPr b="0" lang="fr-FR" sz="1600" spc="-1" strike="noStrike" u="sng">
                <a:solidFill>
                  <a:srgbClr val="000000"/>
                </a:solidFill>
                <a:uFill>
                  <a:solidFill>
                    <a:srgbClr val="ffffff"/>
                  </a:solidFill>
                </a:uFill>
                <a:latin typeface="MV Boli"/>
                <a:ea typeface="Microsoft YaHei"/>
              </a:rPr>
              <a:t>Surcharger une classe</a:t>
            </a:r>
            <a:endParaRPr b="0" lang="fr-FR" sz="1800" spc="-1" strike="noStrike">
              <a:solidFill>
                <a:srgbClr val="000000"/>
              </a:solidFill>
              <a:uFill>
                <a:solidFill>
                  <a:srgbClr val="ffffff"/>
                </a:solidFill>
              </a:uFill>
              <a:latin typeface="Arial"/>
            </a:endParaRPr>
          </a:p>
        </p:txBody>
      </p:sp>
      <p:sp>
        <p:nvSpPr>
          <p:cNvPr id="100" name="CustomShape 10"/>
          <p:cNvSpPr/>
          <p:nvPr/>
        </p:nvSpPr>
        <p:spPr>
          <a:xfrm>
            <a:off x="2014920" y="6012000"/>
            <a:ext cx="5455440" cy="115380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On appelle surcharger une class quand on fait appel à plusieurs class pour un même élément.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Exemple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Code html : &lt;div class=’’fontdiv  colordivA  fondA’’&gt;Dutexte&lt;/div&gt;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Code CSS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.fontdiv{font-family:arial;font-size:12px ;}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.colordivA {font-weight:bold;color:red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.fondA{background:yellow ;}</a:t>
            </a:r>
            <a:endParaRPr b="0" lang="fr-FR"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 Les CSS Feuilles de style</a:t>
            </a:r>
            <a:endParaRPr b="0" lang="fr-FR" sz="1800" spc="-1" strike="noStrike">
              <a:solidFill>
                <a:srgbClr val="000000"/>
              </a:solidFill>
              <a:uFill>
                <a:solidFill>
                  <a:srgbClr val="ffffff"/>
                </a:solidFill>
              </a:uFill>
              <a:latin typeface="Arial"/>
            </a:endParaRPr>
          </a:p>
        </p:txBody>
      </p:sp>
      <p:sp>
        <p:nvSpPr>
          <p:cNvPr id="102" name="CustomShape 2"/>
          <p:cNvSpPr/>
          <p:nvPr/>
        </p:nvSpPr>
        <p:spPr>
          <a:xfrm>
            <a:off x="216360" y="136800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C) Les styles</a:t>
            </a:r>
            <a:endParaRPr b="0" lang="fr-FR" sz="1800" spc="-1" strike="noStrike">
              <a:solidFill>
                <a:srgbClr val="000000"/>
              </a:solidFill>
              <a:uFill>
                <a:solidFill>
                  <a:srgbClr val="ffffff"/>
                </a:solidFill>
              </a:uFill>
              <a:latin typeface="Arial"/>
            </a:endParaRPr>
          </a:p>
        </p:txBody>
      </p:sp>
      <p:sp>
        <p:nvSpPr>
          <p:cNvPr id="103" name="CustomShape 3"/>
          <p:cNvSpPr/>
          <p:nvPr/>
        </p:nvSpPr>
        <p:spPr>
          <a:xfrm>
            <a:off x="432360" y="4176000"/>
            <a:ext cx="9069480" cy="38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1) L’intérêt de cette façon de construire des css</a:t>
            </a:r>
            <a:endParaRPr b="0" lang="fr-FR" sz="1800" spc="-1" strike="noStrike">
              <a:solidFill>
                <a:srgbClr val="000000"/>
              </a:solidFill>
              <a:uFill>
                <a:solidFill>
                  <a:srgbClr val="ffffff"/>
                </a:solidFill>
              </a:uFill>
              <a:latin typeface="Arial"/>
            </a:endParaRPr>
          </a:p>
        </p:txBody>
      </p:sp>
      <p:sp>
        <p:nvSpPr>
          <p:cNvPr id="104" name="CustomShape 4"/>
          <p:cNvSpPr/>
          <p:nvPr/>
        </p:nvSpPr>
        <p:spPr>
          <a:xfrm>
            <a:off x="2008440" y="2167200"/>
            <a:ext cx="3771360" cy="2401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u="sng">
                <a:solidFill>
                  <a:srgbClr val="0000ff"/>
                </a:solidFill>
                <a:uFill>
                  <a:solidFill>
                    <a:srgbClr val="ffffff"/>
                  </a:solidFill>
                </a:uFill>
                <a:latin typeface="Arial"/>
                <a:ea typeface="Microsoft YaHei"/>
                <a:hlinkClick r:id="rId2"/>
              </a:rPr>
              <a:t>http://www.css-faciles.com/proprietes-css-liste-alphabetique.php</a:t>
            </a:r>
            <a:endParaRPr b="0" lang="fr-FR" sz="1800" spc="-1" strike="noStrike">
              <a:solidFill>
                <a:srgbClr val="000000"/>
              </a:solidFill>
              <a:uFill>
                <a:solidFill>
                  <a:srgbClr val="ffffff"/>
                </a:solidFill>
              </a:uFill>
              <a:latin typeface="Arial"/>
            </a:endParaRPr>
          </a:p>
        </p:txBody>
      </p:sp>
      <p:sp>
        <p:nvSpPr>
          <p:cNvPr id="105" name="CustomShape 5"/>
          <p:cNvSpPr/>
          <p:nvPr/>
        </p:nvSpPr>
        <p:spPr>
          <a:xfrm>
            <a:off x="216360" y="4954680"/>
            <a:ext cx="9069480" cy="56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E) Les Fonctions</a:t>
            </a:r>
            <a:endParaRPr b="0" lang="fr-FR" sz="1800" spc="-1" strike="noStrike">
              <a:solidFill>
                <a:srgbClr val="000000"/>
              </a:solidFill>
              <a:uFill>
                <a:solidFill>
                  <a:srgbClr val="ffffff"/>
                </a:solidFill>
              </a:uFill>
              <a:latin typeface="Arial"/>
            </a:endParaRPr>
          </a:p>
        </p:txBody>
      </p:sp>
      <p:sp>
        <p:nvSpPr>
          <p:cNvPr id="106" name="CustomShape 6"/>
          <p:cNvSpPr/>
          <p:nvPr/>
        </p:nvSpPr>
        <p:spPr>
          <a:xfrm>
            <a:off x="1905480" y="4434840"/>
            <a:ext cx="6310440" cy="7045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Cela permet de faire des classes de style sans avoir à modifier ou insérer du code dans le code html existant.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De faire des cas particuliers sans avoir à faire des tonnes de code.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De selectionner une partie du code bien précise.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07" name="CustomShape 7"/>
          <p:cNvSpPr/>
          <p:nvPr/>
        </p:nvSpPr>
        <p:spPr>
          <a:xfrm>
            <a:off x="2003400" y="5917680"/>
            <a:ext cx="1979280" cy="100980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attr()</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calc()</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linear-gradient()</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radial-gradient()</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repeating-linear-gradient()</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repeating-radial-gradient()</a:t>
            </a:r>
            <a:r>
              <a:rPr b="0" lang="fr-FR" sz="105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p:txBody>
      </p:sp>
      <p:sp>
        <p:nvSpPr>
          <p:cNvPr id="108" name="CustomShape 8"/>
          <p:cNvSpPr/>
          <p:nvPr/>
        </p:nvSpPr>
        <p:spPr>
          <a:xfrm>
            <a:off x="216720" y="3384000"/>
            <a:ext cx="9069480" cy="56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D) Les styles imbriqués</a:t>
            </a:r>
            <a:endParaRPr b="0" lang="fr-FR" sz="1800" spc="-1" strike="noStrike">
              <a:solidFill>
                <a:srgbClr val="000000"/>
              </a:solidFill>
              <a:uFill>
                <a:solidFill>
                  <a:srgbClr val="ffffff"/>
                </a:solidFill>
              </a:uFill>
              <a:latin typeface="Arial"/>
            </a:endParaRPr>
          </a:p>
        </p:txBody>
      </p:sp>
      <p:sp>
        <p:nvSpPr>
          <p:cNvPr id="109" name="CustomShape 9"/>
          <p:cNvSpPr/>
          <p:nvPr/>
        </p:nvSpPr>
        <p:spPr>
          <a:xfrm>
            <a:off x="1709640" y="2422440"/>
            <a:ext cx="6658560" cy="97596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On va voir quelques propriétés intéressantes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background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float: right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clear: both</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margin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padding :</a:t>
            </a:r>
            <a:endParaRPr b="0" lang="fr-FR" sz="1800" spc="-1" strike="noStrike">
              <a:solidFill>
                <a:srgbClr val="000000"/>
              </a:solidFill>
              <a:uFill>
                <a:solidFill>
                  <a:srgbClr val="ffffff"/>
                </a:solidFill>
              </a:uFill>
              <a:latin typeface="Arial"/>
            </a:endParaRPr>
          </a:p>
        </p:txBody>
      </p:sp>
      <p:sp>
        <p:nvSpPr>
          <p:cNvPr id="110" name="CustomShape 10"/>
          <p:cNvSpPr/>
          <p:nvPr/>
        </p:nvSpPr>
        <p:spPr>
          <a:xfrm>
            <a:off x="216720" y="136800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C) Les styles</a:t>
            </a:r>
            <a:endParaRPr b="0" lang="fr-FR" sz="1800" spc="-1" strike="noStrike">
              <a:solidFill>
                <a:srgbClr val="000000"/>
              </a:solidFill>
              <a:uFill>
                <a:solidFill>
                  <a:srgbClr val="ffffff"/>
                </a:solidFill>
              </a:uFill>
              <a:latin typeface="Arial"/>
            </a:endParaRPr>
          </a:p>
        </p:txBody>
      </p:sp>
      <p:sp>
        <p:nvSpPr>
          <p:cNvPr id="111" name="CustomShape 11"/>
          <p:cNvSpPr/>
          <p:nvPr/>
        </p:nvSpPr>
        <p:spPr>
          <a:xfrm>
            <a:off x="1790280" y="3801240"/>
            <a:ext cx="5407560" cy="3445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400" spc="-1" strike="noStrike" u="sng">
                <a:solidFill>
                  <a:srgbClr val="0000ff"/>
                </a:solidFill>
                <a:uFill>
                  <a:solidFill>
                    <a:srgbClr val="ffffff"/>
                  </a:solidFill>
                </a:uFill>
                <a:latin typeface="Arial"/>
                <a:ea typeface="Microsoft YaHei"/>
                <a:hlinkClick r:id="rId3"/>
              </a:rPr>
              <a:t>http://www.w3schools.com/cssref/css_selectors.asp</a:t>
            </a:r>
            <a:endParaRPr b="0" lang="fr-FR" sz="1800" spc="-1" strike="noStrike">
              <a:solidFill>
                <a:srgbClr val="000000"/>
              </a:solidFill>
              <a:uFill>
                <a:solidFill>
                  <a:srgbClr val="ffffff"/>
                </a:solidFill>
              </a:uFill>
              <a:latin typeface="Arial"/>
            </a:endParaRPr>
          </a:p>
        </p:txBody>
      </p:sp>
      <p:sp>
        <p:nvSpPr>
          <p:cNvPr id="112" name="CustomShape 12"/>
          <p:cNvSpPr/>
          <p:nvPr/>
        </p:nvSpPr>
        <p:spPr>
          <a:xfrm>
            <a:off x="1892160" y="5463720"/>
            <a:ext cx="5407560" cy="3445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400" spc="-1" strike="noStrike" u="sng">
                <a:solidFill>
                  <a:srgbClr val="0000ff"/>
                </a:solidFill>
                <a:uFill>
                  <a:solidFill>
                    <a:srgbClr val="ffffff"/>
                  </a:solidFill>
                </a:uFill>
                <a:latin typeface="Arial"/>
                <a:ea typeface="Microsoft YaHei"/>
                <a:hlinkClick r:id="rId4"/>
              </a:rPr>
              <a:t>http://www.w3schools.com/cssref/css_functions.asp</a:t>
            </a:r>
            <a:endParaRPr b="0" lang="fr-FR" sz="1800" spc="-1" strike="noStrike">
              <a:solidFill>
                <a:srgbClr val="000000"/>
              </a:solidFill>
              <a:uFill>
                <a:solidFill>
                  <a:srgbClr val="ffffff"/>
                </a:solidFill>
              </a:uFill>
              <a:latin typeface="Arial"/>
            </a:endParaRPr>
          </a:p>
        </p:txBody>
      </p:sp>
      <p:sp>
        <p:nvSpPr>
          <p:cNvPr id="113" name="CustomShape 13"/>
          <p:cNvSpPr/>
          <p:nvPr/>
        </p:nvSpPr>
        <p:spPr>
          <a:xfrm>
            <a:off x="504360" y="1904400"/>
            <a:ext cx="9069480" cy="31716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1) Toutes les propriétés CSS</a:t>
            </a:r>
            <a:endParaRPr b="0" lang="fr-FR"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 Les CSS Feuilles de style</a:t>
            </a:r>
            <a:endParaRPr b="0" lang="fr-FR" sz="1800" spc="-1" strike="noStrike">
              <a:solidFill>
                <a:srgbClr val="000000"/>
              </a:solidFill>
              <a:uFill>
                <a:solidFill>
                  <a:srgbClr val="ffffff"/>
                </a:solidFill>
              </a:uFill>
              <a:latin typeface="Arial"/>
            </a:endParaRPr>
          </a:p>
        </p:txBody>
      </p:sp>
      <p:sp>
        <p:nvSpPr>
          <p:cNvPr id="115" name="CustomShape 2"/>
          <p:cNvSpPr/>
          <p:nvPr/>
        </p:nvSpPr>
        <p:spPr>
          <a:xfrm>
            <a:off x="216360" y="136800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C) Les styles</a:t>
            </a:r>
            <a:endParaRPr b="0" lang="fr-FR" sz="1800" spc="-1" strike="noStrike">
              <a:solidFill>
                <a:srgbClr val="000000"/>
              </a:solidFill>
              <a:uFill>
                <a:solidFill>
                  <a:srgbClr val="ffffff"/>
                </a:solidFill>
              </a:uFill>
              <a:latin typeface="Arial"/>
            </a:endParaRPr>
          </a:p>
        </p:txBody>
      </p:sp>
      <p:sp>
        <p:nvSpPr>
          <p:cNvPr id="116" name="CustomShape 3"/>
          <p:cNvSpPr/>
          <p:nvPr/>
        </p:nvSpPr>
        <p:spPr>
          <a:xfrm>
            <a:off x="1909800" y="3570840"/>
            <a:ext cx="6645600" cy="116136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Il utilise @media comme règle pour inclure un bloc de propriétés CSS seulement si une certaine condition est vraie.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Donc en fonction de la taille de l’écran visé on fait faire telle ou telle chose au éléments de la page.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@media only screen and (max-width: 500px)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@media only screen and (min-width: 501px)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@media only screen and (max-width: 500px an min-height:800px)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17" name="CustomShape 4"/>
          <p:cNvSpPr/>
          <p:nvPr/>
        </p:nvSpPr>
        <p:spPr>
          <a:xfrm>
            <a:off x="216720" y="2808000"/>
            <a:ext cx="9069480" cy="56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G) Les Media Query</a:t>
            </a:r>
            <a:endParaRPr b="0" lang="fr-FR" sz="1800" spc="-1" strike="noStrike">
              <a:solidFill>
                <a:srgbClr val="000000"/>
              </a:solidFill>
              <a:uFill>
                <a:solidFill>
                  <a:srgbClr val="ffffff"/>
                </a:solidFill>
              </a:uFill>
              <a:latin typeface="Arial"/>
            </a:endParaRPr>
          </a:p>
        </p:txBody>
      </p:sp>
      <p:sp>
        <p:nvSpPr>
          <p:cNvPr id="118" name="CustomShape 5"/>
          <p:cNvSpPr/>
          <p:nvPr/>
        </p:nvSpPr>
        <p:spPr>
          <a:xfrm>
            <a:off x="1863360" y="2414160"/>
            <a:ext cx="6658560" cy="5090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Le responsive design vous permet de d’afficher lisiblement vos pages sur toutes les tailles d’écran.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On y utilise que du html et du css, ce n’est pas un programme, ni du javascript.</a:t>
            </a:r>
            <a:endParaRPr b="0" lang="fr-FR" sz="1800" spc="-1" strike="noStrike">
              <a:solidFill>
                <a:srgbClr val="000000"/>
              </a:solidFill>
              <a:uFill>
                <a:solidFill>
                  <a:srgbClr val="ffffff"/>
                </a:solidFill>
              </a:uFill>
              <a:latin typeface="Arial"/>
            </a:endParaRPr>
          </a:p>
        </p:txBody>
      </p:sp>
      <p:sp>
        <p:nvSpPr>
          <p:cNvPr id="119" name="CustomShape 6"/>
          <p:cNvSpPr/>
          <p:nvPr/>
        </p:nvSpPr>
        <p:spPr>
          <a:xfrm>
            <a:off x="216720" y="136800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F) Responsive design</a:t>
            </a:r>
            <a:endParaRPr b="0" lang="fr-FR" sz="1800" spc="-1" strike="noStrike">
              <a:solidFill>
                <a:srgbClr val="000000"/>
              </a:solidFill>
              <a:uFill>
                <a:solidFill>
                  <a:srgbClr val="ffffff"/>
                </a:solidFill>
              </a:uFill>
              <a:latin typeface="Arial"/>
            </a:endParaRPr>
          </a:p>
        </p:txBody>
      </p:sp>
      <p:sp>
        <p:nvSpPr>
          <p:cNvPr id="120" name="CustomShape 7"/>
          <p:cNvSpPr/>
          <p:nvPr/>
        </p:nvSpPr>
        <p:spPr>
          <a:xfrm>
            <a:off x="1947600" y="3231720"/>
            <a:ext cx="6088680" cy="3445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400" spc="-1" strike="noStrike" u="sng">
                <a:solidFill>
                  <a:srgbClr val="0000ff"/>
                </a:solidFill>
                <a:uFill>
                  <a:solidFill>
                    <a:srgbClr val="ffffff"/>
                  </a:solidFill>
                </a:uFill>
                <a:latin typeface="Arial"/>
                <a:ea typeface="Microsoft YaHei"/>
                <a:hlinkClick r:id="rId2"/>
              </a:rPr>
              <a:t>http://www.w3schools.com/css/css_rwd_mediaqueries.asp</a:t>
            </a:r>
            <a:endParaRPr b="0" lang="fr-FR" sz="1800" spc="-1" strike="noStrike">
              <a:solidFill>
                <a:srgbClr val="000000"/>
              </a:solidFill>
              <a:uFill>
                <a:solidFill>
                  <a:srgbClr val="ffffff"/>
                </a:solidFill>
              </a:uFill>
              <a:latin typeface="Arial"/>
            </a:endParaRPr>
          </a:p>
        </p:txBody>
      </p:sp>
      <p:sp>
        <p:nvSpPr>
          <p:cNvPr id="121" name="CustomShape 8"/>
          <p:cNvSpPr/>
          <p:nvPr/>
        </p:nvSpPr>
        <p:spPr>
          <a:xfrm>
            <a:off x="217080" y="4572000"/>
            <a:ext cx="9069480" cy="568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G) Les Grid-View</a:t>
            </a:r>
            <a:endParaRPr b="0" lang="fr-FR" sz="1800" spc="-1" strike="noStrike">
              <a:solidFill>
                <a:srgbClr val="000000"/>
              </a:solidFill>
              <a:uFill>
                <a:solidFill>
                  <a:srgbClr val="ffffff"/>
                </a:solidFill>
              </a:uFill>
              <a:latin typeface="Arial"/>
            </a:endParaRPr>
          </a:p>
        </p:txBody>
      </p:sp>
      <p:sp>
        <p:nvSpPr>
          <p:cNvPr id="122" name="CustomShape 9"/>
          <p:cNvSpPr/>
          <p:nvPr/>
        </p:nvSpPr>
        <p:spPr>
          <a:xfrm>
            <a:off x="2163600" y="5616000"/>
            <a:ext cx="1250640" cy="154800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800" spc="-1" strike="noStrike">
                <a:solidFill>
                  <a:srgbClr val="000000"/>
                </a:solidFill>
                <a:uFill>
                  <a:solidFill>
                    <a:srgbClr val="ffffff"/>
                  </a:solidFill>
                </a:uFill>
                <a:latin typeface="Arial"/>
                <a:ea typeface="Microsoft YaHei"/>
              </a:rPr>
              <a:t>.col-1 {width: 8.33%;}</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.col-2 {width: 16.66%;}</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.col-3 {width: 25%;}</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.col-4 {width: 33.33%;}</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.col-5 {width: 41.66%;}</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.col-6 {width: 50%;}</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.col-7 {width: 58.33%;}</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.col-8 {width: 66.66%;}</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.col-9 {width: 75%;}</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.col-10 {width: 83.33%;}</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.col-11 {width: 91.66%;}</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.col-12 {width: 100%;}</a:t>
            </a:r>
            <a:endParaRPr b="0" lang="fr-FR" sz="1800" spc="-1" strike="noStrike">
              <a:solidFill>
                <a:srgbClr val="000000"/>
              </a:solidFill>
              <a:uFill>
                <a:solidFill>
                  <a:srgbClr val="ffffff"/>
                </a:solidFill>
              </a:uFill>
              <a:latin typeface="Arial"/>
            </a:endParaRPr>
          </a:p>
        </p:txBody>
      </p:sp>
      <p:sp>
        <p:nvSpPr>
          <p:cNvPr id="123" name="CustomShape 10"/>
          <p:cNvSpPr/>
          <p:nvPr/>
        </p:nvSpPr>
        <p:spPr>
          <a:xfrm>
            <a:off x="1608840" y="5197680"/>
            <a:ext cx="6782760" cy="36216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000000"/>
                </a:solidFill>
                <a:uFill>
                  <a:solidFill>
                    <a:srgbClr val="ffffff"/>
                  </a:solidFill>
                </a:uFill>
                <a:latin typeface="Arial"/>
                <a:ea typeface="Microsoft YaHei"/>
              </a:rPr>
              <a:t>Le principe de base est qu’un écran est divisé en douze colonnes</a:t>
            </a:r>
            <a:endParaRPr b="0" lang="fr-FR" sz="1800" spc="-1" strike="noStrike">
              <a:solidFill>
                <a:srgbClr val="000000"/>
              </a:solidFill>
              <a:uFill>
                <a:solidFill>
                  <a:srgbClr val="ffffff"/>
                </a:solidFill>
              </a:uFill>
              <a:latin typeface="Arial"/>
            </a:endParaRPr>
          </a:p>
        </p:txBody>
      </p:sp>
      <p:sp>
        <p:nvSpPr>
          <p:cNvPr id="124" name="CustomShape 11"/>
          <p:cNvSpPr/>
          <p:nvPr/>
        </p:nvSpPr>
        <p:spPr>
          <a:xfrm>
            <a:off x="504360" y="1925280"/>
            <a:ext cx="9069480" cy="26748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1600" spc="-1" strike="noStrike">
                <a:solidFill>
                  <a:srgbClr val="000000"/>
                </a:solidFill>
                <a:uFill>
                  <a:solidFill>
                    <a:srgbClr val="ffffff"/>
                  </a:solidFill>
                </a:uFill>
                <a:latin typeface="MV Boli"/>
                <a:ea typeface="Microsoft YaHei"/>
              </a:rPr>
              <a:t>1) Qu’est ce que le responsive design</a:t>
            </a:r>
            <a:endParaRPr b="0" lang="fr-FR" sz="1800" spc="-1" strike="noStrike">
              <a:solidFill>
                <a:srgbClr val="000000"/>
              </a:solidFill>
              <a:uFill>
                <a:solidFill>
                  <a:srgbClr val="ffffff"/>
                </a:solidFill>
              </a:uFill>
              <a:latin typeface="Arial"/>
            </a:endParaRPr>
          </a:p>
        </p:txBody>
      </p:sp>
      <p:sp>
        <p:nvSpPr>
          <p:cNvPr id="125" name="CustomShape 12"/>
          <p:cNvSpPr/>
          <p:nvPr/>
        </p:nvSpPr>
        <p:spPr>
          <a:xfrm>
            <a:off x="1993320" y="2169000"/>
            <a:ext cx="2940840" cy="2401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000" spc="-1" strike="noStrike" u="sng">
                <a:solidFill>
                  <a:srgbClr val="0000ff"/>
                </a:solidFill>
                <a:uFill>
                  <a:solidFill>
                    <a:srgbClr val="ffffff"/>
                  </a:solidFill>
                </a:uFill>
                <a:latin typeface="Arial"/>
                <a:ea typeface="Microsoft YaHei"/>
                <a:hlinkClick r:id="rId3"/>
              </a:rPr>
              <a:t>http://www.w3schools.com/css/css_rwd_intro.asp</a:t>
            </a:r>
            <a:endParaRPr b="0" lang="fr-FR"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 BOOTSTRAP</a:t>
            </a:r>
            <a:endParaRPr b="0" lang="fr-FR" sz="1800" spc="-1" strike="noStrike">
              <a:solidFill>
                <a:srgbClr val="000000"/>
              </a:solidFill>
              <a:uFill>
                <a:solidFill>
                  <a:srgbClr val="ffffff"/>
                </a:solidFill>
              </a:uFill>
              <a:latin typeface="Arial"/>
            </a:endParaRPr>
          </a:p>
        </p:txBody>
      </p:sp>
      <p:sp>
        <p:nvSpPr>
          <p:cNvPr id="127" name="CustomShape 2"/>
          <p:cNvSpPr/>
          <p:nvPr/>
        </p:nvSpPr>
        <p:spPr>
          <a:xfrm>
            <a:off x="804960" y="1789200"/>
            <a:ext cx="8595360" cy="461376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Téléchargement</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hlinkClick r:id="rId2"/>
              </a:rPr>
              <a:t>http://getbootstrap.com/</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3600" spc="-1" strike="noStrike">
                <a:solidFill>
                  <a:srgbClr val="000000"/>
                </a:solidFill>
                <a:uFill>
                  <a:solidFill>
                    <a:srgbClr val="ffffff"/>
                  </a:solidFill>
                </a:uFill>
                <a:latin typeface="MV Boli"/>
                <a:ea typeface="DejaVu Sans"/>
              </a:rPr>
              <a:t>Installation</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3600" spc="-1" strike="noStrike">
                <a:solidFill>
                  <a:srgbClr val="000000"/>
                </a:solidFill>
                <a:uFill>
                  <a:solidFill>
                    <a:srgbClr val="ffffff"/>
                  </a:solidFill>
                </a:uFill>
                <a:latin typeface="MV Boli"/>
                <a:ea typeface="DejaVu Sans"/>
              </a:rPr>
              <a:t>Les principes de bases</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hlinkClick r:id="rId3"/>
              </a:rPr>
              <a:t>http://getbootstrap.com/css/</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3600" spc="-1" strike="noStrike">
                <a:solidFill>
                  <a:srgbClr val="000000"/>
                </a:solidFill>
                <a:uFill>
                  <a:solidFill>
                    <a:srgbClr val="ffffff"/>
                  </a:solidFill>
                </a:uFill>
                <a:latin typeface="MV Boli"/>
                <a:ea typeface="DejaVu Sans"/>
              </a:rPr>
              <a:t>Les bibliothéques</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hlinkClick r:id="rId4"/>
              </a:rPr>
              <a:t>http://getbootstrap.com/components/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 BOOTSTRAP</a:t>
            </a:r>
            <a:endParaRPr b="0" lang="fr-FR" sz="1800" spc="-1" strike="noStrike">
              <a:solidFill>
                <a:srgbClr val="000000"/>
              </a:solidFill>
              <a:uFill>
                <a:solidFill>
                  <a:srgbClr val="ffffff"/>
                </a:solidFill>
              </a:uFill>
              <a:latin typeface="Arial"/>
            </a:endParaRPr>
          </a:p>
        </p:txBody>
      </p:sp>
      <p:sp>
        <p:nvSpPr>
          <p:cNvPr id="129" name="CustomShape 2"/>
          <p:cNvSpPr/>
          <p:nvPr/>
        </p:nvSpPr>
        <p:spPr>
          <a:xfrm>
            <a:off x="804960" y="1789200"/>
            <a:ext cx="8595360" cy="454752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Téléchargement</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hlinkClick r:id="rId2"/>
              </a:rPr>
              <a:t>http://getbootstrap.com/</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Vous avez plusieurs possibilités qui s’offrent à vous: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 Soit de mettre en place un lien vers les fichiers de bootstrap directement venant de leurs serveurs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gn="ctr">
              <a:lnSpc>
                <a:spcPct val="100000"/>
              </a:lnSpc>
            </a:pPr>
            <a:r>
              <a:rPr b="0" lang="fr-FR" sz="1200" spc="-1" strike="noStrike" u="sng">
                <a:solidFill>
                  <a:srgbClr val="0000ff"/>
                </a:solidFill>
                <a:uFill>
                  <a:solidFill>
                    <a:srgbClr val="ffffff"/>
                  </a:solidFill>
                </a:uFill>
                <a:latin typeface="Arial"/>
                <a:ea typeface="DejaVu Sans"/>
                <a:hlinkClick r:id="rId3"/>
              </a:rPr>
              <a:t>http://getbootstrap.com/getting-started/#download-cdn</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Soit en utilisant les lignes de commandes, de bowers, ou de node Js ou de composer</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gn="ctr">
              <a:lnSpc>
                <a:spcPct val="100000"/>
              </a:lnSpc>
            </a:pPr>
            <a:r>
              <a:rPr b="0" lang="fr-FR" sz="1100" spc="-1" strike="noStrike" u="sng">
                <a:solidFill>
                  <a:srgbClr val="0000ff"/>
                </a:solidFill>
                <a:uFill>
                  <a:solidFill>
                    <a:srgbClr val="ffffff"/>
                  </a:solidFill>
                </a:uFill>
                <a:latin typeface="Arial"/>
                <a:ea typeface="DejaVu Sans"/>
                <a:hlinkClick r:id="rId4"/>
              </a:rPr>
              <a:t>http://getbootstrap.com/getting-started/#download-bower</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r>
              <a:rPr b="0" lang="fr-FR" sz="1100" spc="-1" strike="noStrike" u="sng">
                <a:solidFill>
                  <a:srgbClr val="0000ff"/>
                </a:solidFill>
                <a:uFill>
                  <a:solidFill>
                    <a:srgbClr val="ffffff"/>
                  </a:solidFill>
                </a:uFill>
                <a:latin typeface="Arial"/>
                <a:ea typeface="DejaVu Sans"/>
                <a:hlinkClick r:id="rId5"/>
              </a:rPr>
              <a:t>http://getbootstrap.com/getting-started/#download-npm</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r>
              <a:rPr b="0" lang="fr-FR" sz="1100" spc="-1" strike="noStrike" u="sng">
                <a:solidFill>
                  <a:srgbClr val="0000ff"/>
                </a:solidFill>
                <a:uFill>
                  <a:solidFill>
                    <a:srgbClr val="ffffff"/>
                  </a:solidFill>
                </a:uFill>
                <a:latin typeface="Arial"/>
                <a:ea typeface="DejaVu Sans"/>
                <a:hlinkClick r:id="rId6"/>
              </a:rPr>
              <a:t>http://getbootstrap.com/getting-started/#download-composer</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Soit en téléchargeant les fichiers composant Bootstrap sur votre propre ordinateur</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gn="ctr">
              <a:lnSpc>
                <a:spcPct val="100000"/>
              </a:lnSpc>
            </a:pPr>
            <a:r>
              <a:rPr b="0" lang="fr-FR" sz="1200" spc="-1" strike="noStrike" u="sng">
                <a:solidFill>
                  <a:srgbClr val="0000ff"/>
                </a:solidFill>
                <a:uFill>
                  <a:solidFill>
                    <a:srgbClr val="ffffff"/>
                  </a:solidFill>
                </a:uFill>
                <a:latin typeface="Arial"/>
                <a:ea typeface="DejaVu Sans"/>
                <a:hlinkClick r:id="rId7"/>
              </a:rPr>
              <a:t>https://github.com/twbs/bootstrap/archive/v3.3.7.zip</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 BOOTSTRAP</a:t>
            </a:r>
            <a:endParaRPr b="0" lang="fr-FR" sz="1800" spc="-1" strike="noStrike">
              <a:solidFill>
                <a:srgbClr val="000000"/>
              </a:solidFill>
              <a:uFill>
                <a:solidFill>
                  <a:srgbClr val="ffffff"/>
                </a:solidFill>
              </a:uFill>
              <a:latin typeface="Arial"/>
            </a:endParaRPr>
          </a:p>
        </p:txBody>
      </p:sp>
      <p:sp>
        <p:nvSpPr>
          <p:cNvPr id="131" name="CustomShape 2"/>
          <p:cNvSpPr/>
          <p:nvPr/>
        </p:nvSpPr>
        <p:spPr>
          <a:xfrm>
            <a:off x="804960" y="1789200"/>
            <a:ext cx="8595360" cy="5838840"/>
          </a:xfrm>
          <a:prstGeom prst="rect">
            <a:avLst/>
          </a:prstGeom>
          <a:noFill/>
          <a:ln>
            <a:noFill/>
          </a:ln>
        </p:spPr>
        <p:style>
          <a:lnRef idx="0"/>
          <a:fillRef idx="0"/>
          <a:effectRef idx="0"/>
          <a:fontRef idx="minor"/>
        </p:style>
        <p:txBody>
          <a:bodyPr lIns="90000" rIns="90000" tIns="45000" bIns="45000"/>
          <a:p>
            <a:pPr>
              <a:lnSpc>
                <a:spcPct val="150000"/>
              </a:lnSpc>
            </a:pPr>
            <a:r>
              <a:rPr b="0" lang="fr-FR" sz="3600" spc="-1" strike="noStrike">
                <a:solidFill>
                  <a:srgbClr val="000000"/>
                </a:solidFill>
                <a:uFill>
                  <a:solidFill>
                    <a:srgbClr val="ffffff"/>
                  </a:solidFill>
                </a:uFill>
                <a:latin typeface="MV Boli"/>
                <a:ea typeface="DejaVu Sans"/>
              </a:rPr>
              <a:t>B.Installation</a:t>
            </a: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Si vous utilsez le CDN vous n’avez qu’a mettre dans le head de votre page les links donnés sur l’interface de </a:t>
            </a: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Bootstrap</a:t>
            </a: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&lt;link rel="stylesheet" href="https://maxcdn.bootstrapcdn.com/bootstrap/3.3.7/css/bootstrap.min.css" integrity="sha384-</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BVYiiSIFeK1dGmJRAkycuHAHRg32OmUcww7on3RYdg4Va+PmSTsz/K68vbdEjh4u" crossorigin="anonymous"&gt;</a:t>
            </a: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 Optional theme --&gt;</a:t>
            </a:r>
            <a:endParaRPr b="0" lang="fr-FR" sz="1800" spc="-1" strike="noStrike">
              <a:solidFill>
                <a:srgbClr val="000000"/>
              </a:solidFill>
              <a:uFill>
                <a:solidFill>
                  <a:srgbClr val="ffffff"/>
                </a:solidFill>
              </a:uFill>
              <a:latin typeface="Arial"/>
            </a:endParaRPr>
          </a:p>
          <a:p>
            <a:pPr>
              <a:lnSpc>
                <a:spcPct val="150000"/>
              </a:lnSpc>
            </a:pP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&lt;link rel="stylesheet" href="https://maxcdn.bootstrapcdn.com/bootstrap/3.3.7/css/bootstrap-theme.min.css" integrity="sha384-</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rHyoN1iRsVXV4nD0JutlnGaslCJuC7uwjduW9SVrLvRYooPp2bWYgmgJQIXwl/Sp" crossorigin="anonymous"&gt;</a:t>
            </a: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 Latest compiled and minified JavaScript --&gt;</a:t>
            </a:r>
            <a:endParaRPr b="0" lang="fr-FR" sz="1800" spc="-1" strike="noStrike">
              <a:solidFill>
                <a:srgbClr val="000000"/>
              </a:solidFill>
              <a:uFill>
                <a:solidFill>
                  <a:srgbClr val="ffffff"/>
                </a:solidFill>
              </a:uFill>
              <a:latin typeface="Arial"/>
            </a:endParaRPr>
          </a:p>
          <a:p>
            <a:pPr>
              <a:lnSpc>
                <a:spcPct val="150000"/>
              </a:lnSpc>
            </a:pP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&lt;script src="https://maxcdn.bootstrapcdn.com/bootstrap/3.3.7/js/bootstrap.min.js" integrity="sha384-</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Tc5IQib027qvyjSMfHjOMaLkfuWVxZxUPnCJA7l2mCWNIpG9mGCD8wGNIcPD7Txa" crossorigin="anonymous"&gt;&lt;/script&gt;</a:t>
            </a: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r>
              <a:rPr b="0" lang="fr-FR" sz="8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Pour tous les autres cas il suffira de mettre en link les fichiers téléchargés sur votre ordinateur.</a:t>
            </a: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&lt;link rel="stylesheet" href=‘’le_chemin_ou_se_trouve_bootstrap/bootstrap.min.css"&gt;</a:t>
            </a:r>
            <a:endParaRPr b="0" lang="fr-FR" sz="1800" spc="-1" strike="noStrike">
              <a:solidFill>
                <a:srgbClr val="000000"/>
              </a:solidFill>
              <a:uFill>
                <a:solidFill>
                  <a:srgbClr val="ffffff"/>
                </a:solidFill>
              </a:uFill>
              <a:latin typeface="Arial"/>
            </a:endParaRPr>
          </a:p>
          <a:p>
            <a:pPr>
              <a:lnSpc>
                <a:spcPct val="150000"/>
              </a:lnSpc>
            </a:pP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&lt;link rel="stylesheet" href="’le_chemin_ou_se_trouve_bootstrap/bootstrap-theme.min.css" &gt;</a:t>
            </a:r>
            <a:endParaRPr b="0" lang="fr-FR" sz="1800" spc="-1" strike="noStrike">
              <a:solidFill>
                <a:srgbClr val="000000"/>
              </a:solidFill>
              <a:uFill>
                <a:solidFill>
                  <a:srgbClr val="ffffff"/>
                </a:solidFill>
              </a:uFill>
              <a:latin typeface="Arial"/>
            </a:endParaRPr>
          </a:p>
          <a:p>
            <a:pPr>
              <a:lnSpc>
                <a:spcPct val="150000"/>
              </a:lnSpc>
            </a:pP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	</a:t>
            </a:r>
            <a:r>
              <a:rPr b="0" lang="fr-FR" sz="800" spc="-1" strike="noStrike">
                <a:solidFill>
                  <a:srgbClr val="000000"/>
                </a:solidFill>
                <a:uFill>
                  <a:solidFill>
                    <a:srgbClr val="ffffff"/>
                  </a:solidFill>
                </a:uFill>
                <a:latin typeface="Arial"/>
                <a:ea typeface="DejaVu Sans"/>
              </a:rPr>
              <a:t>&lt;script src="le_chemin_ou_se_trouve_js_pour_bootstrap/bootstrap.min.js"&gt;&lt;/script&gt;</a:t>
            </a: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84600"/>
            <a:ext cx="10077840" cy="1260360"/>
          </a:xfrm>
          <a:prstGeom prst="rect">
            <a:avLst/>
          </a:prstGeom>
          <a:blipFill>
            <a:blip r:embed="rId1"/>
            <a:stretch>
              <a:fillRect/>
            </a:stretch>
          </a:blipFill>
          <a:ln>
            <a:noFill/>
          </a:ln>
        </p:spPr>
        <p:style>
          <a:lnRef idx="0"/>
          <a:fillRef idx="0"/>
          <a:effectRef idx="0"/>
          <a:fontRef idx="minor"/>
        </p:style>
        <p:txBody>
          <a:bodyPr lIns="0" rIns="0" tIns="0" bIns="0"/>
          <a:p>
            <a:pPr>
              <a:lnSpc>
                <a:spcPct val="100000"/>
              </a:lnSpc>
            </a:pPr>
            <a:r>
              <a:rPr b="1" lang="fr-FR" sz="4000" spc="-1" strike="noStrike">
                <a:solidFill>
                  <a:srgbClr val="ffffff"/>
                </a:solidFill>
                <a:uFill>
                  <a:solidFill>
                    <a:srgbClr val="ffffff"/>
                  </a:solidFill>
                </a:uFill>
                <a:latin typeface="MV Boli"/>
                <a:ea typeface="Microsoft YaHei"/>
              </a:rPr>
              <a:t>Htlm5 Css3 Jquery</a:t>
            </a:r>
            <a:endParaRPr b="0" lang="fr-FR" sz="1800" spc="-1" strike="noStrike">
              <a:solidFill>
                <a:srgbClr val="000000"/>
              </a:solidFill>
              <a:uFill>
                <a:solidFill>
                  <a:srgbClr val="ffffff"/>
                </a:solidFill>
              </a:uFill>
              <a:latin typeface="Arial"/>
            </a:endParaRPr>
          </a:p>
          <a:p>
            <a:pPr algn="ctr">
              <a:lnSpc>
                <a:spcPct val="100000"/>
              </a:lnSpc>
            </a:pPr>
            <a:r>
              <a:rPr b="1" lang="fr-FR" sz="4000" spc="-1" strike="noStrike">
                <a:solidFill>
                  <a:srgbClr val="ffffff"/>
                </a:solidFill>
                <a:uFill>
                  <a:solidFill>
                    <a:srgbClr val="ffffff"/>
                  </a:solidFill>
                </a:uFill>
                <a:latin typeface="MV Boli"/>
                <a:ea typeface="Microsoft YaHei"/>
              </a:rPr>
              <a:t>Responsive Design</a:t>
            </a:r>
            <a:endParaRPr b="0" lang="fr-FR" sz="1800" spc="-1" strike="noStrike">
              <a:solidFill>
                <a:srgbClr val="000000"/>
              </a:solidFill>
              <a:uFill>
                <a:solidFill>
                  <a:srgbClr val="ffffff"/>
                </a:solidFill>
              </a:uFill>
              <a:latin typeface="Arial"/>
            </a:endParaRPr>
          </a:p>
        </p:txBody>
      </p:sp>
      <p:sp>
        <p:nvSpPr>
          <p:cNvPr id="44" name="CustomShape 2"/>
          <p:cNvSpPr/>
          <p:nvPr/>
        </p:nvSpPr>
        <p:spPr>
          <a:xfrm>
            <a:off x="594360" y="1687680"/>
            <a:ext cx="9069480" cy="5515920"/>
          </a:xfrm>
          <a:prstGeom prst="rect">
            <a:avLst/>
          </a:prstGeom>
          <a:noFill/>
          <a:ln>
            <a:noFill/>
          </a:ln>
        </p:spPr>
        <p:style>
          <a:lnRef idx="0"/>
          <a:fillRef idx="0"/>
          <a:effectRef idx="0"/>
          <a:fontRef idx="minor"/>
        </p:style>
        <p:txBody>
          <a:bodyPr lIns="0" rIns="0" tIns="0" bIns="0" anchor="ctr"/>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Une page web aujourd’hui</a:t>
            </a:r>
            <a:endParaRPr b="0" lang="fr-FR" sz="1800" spc="-1" strike="noStrike">
              <a:solidFill>
                <a:srgbClr val="000000"/>
              </a:solidFill>
              <a:uFill>
                <a:solidFill>
                  <a:srgbClr val="ffffff"/>
                </a:solidFill>
              </a:uFill>
              <a:latin typeface="Arial"/>
            </a:endParaRPr>
          </a:p>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Les nouvelles balises</a:t>
            </a:r>
            <a:endParaRPr b="0" lang="fr-FR" sz="1800" spc="-1" strike="noStrike">
              <a:solidFill>
                <a:srgbClr val="000000"/>
              </a:solidFill>
              <a:uFill>
                <a:solidFill>
                  <a:srgbClr val="ffffff"/>
                </a:solidFill>
              </a:uFill>
              <a:latin typeface="Arial"/>
            </a:endParaRPr>
          </a:p>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Leurs roles dans le référencement</a:t>
            </a:r>
            <a:endParaRPr b="0" lang="fr-FR" sz="1800" spc="-1" strike="noStrike">
              <a:solidFill>
                <a:srgbClr val="000000"/>
              </a:solidFill>
              <a:uFill>
                <a:solidFill>
                  <a:srgbClr val="ffffff"/>
                </a:solidFill>
              </a:uFill>
              <a:latin typeface="Arial"/>
            </a:endParaRPr>
          </a:p>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Schema.org et les microdonnées</a:t>
            </a:r>
            <a:endParaRPr b="0" lang="fr-FR" sz="1800" spc="-1" strike="noStrike">
              <a:solidFill>
                <a:srgbClr val="000000"/>
              </a:solidFill>
              <a:uFill>
                <a:solidFill>
                  <a:srgbClr val="ffffff"/>
                </a:solidFill>
              </a:uFill>
              <a:latin typeface="Arial"/>
            </a:endParaRPr>
          </a:p>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Css3 et Responsive design</a:t>
            </a:r>
            <a:endParaRPr b="0" lang="fr-FR" sz="1800" spc="-1" strike="noStrike">
              <a:solidFill>
                <a:srgbClr val="000000"/>
              </a:solidFill>
              <a:uFill>
                <a:solidFill>
                  <a:srgbClr val="ffffff"/>
                </a:solidFill>
              </a:uFill>
              <a:latin typeface="Arial"/>
            </a:endParaRPr>
          </a:p>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Bootstrap</a:t>
            </a:r>
            <a:endParaRPr b="0" lang="fr-FR" sz="1800" spc="-1" strike="noStrike">
              <a:solidFill>
                <a:srgbClr val="000000"/>
              </a:solidFill>
              <a:uFill>
                <a:solidFill>
                  <a:srgbClr val="ffffff"/>
                </a:solidFill>
              </a:uFill>
              <a:latin typeface="Arial"/>
            </a:endParaRPr>
          </a:p>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JQuery</a:t>
            </a:r>
            <a:endParaRPr b="0" lang="fr-FR" sz="1800" spc="-1" strike="noStrike">
              <a:solidFill>
                <a:srgbClr val="000000"/>
              </a:solidFill>
              <a:uFill>
                <a:solidFill>
                  <a:srgbClr val="ffffff"/>
                </a:solidFill>
              </a:uFill>
              <a:latin typeface="Arial"/>
            </a:endParaRPr>
          </a:p>
          <a:p>
            <a:pPr marL="684000" indent="-214200">
              <a:lnSpc>
                <a:spcPct val="100000"/>
              </a:lnSpc>
              <a:buClr>
                <a:srgbClr val="000000"/>
              </a:buClr>
              <a:buFont typeface="StarSymbol"/>
              <a:buAutoNum type="romanUcPeriod"/>
            </a:pPr>
            <a:r>
              <a:rPr b="1" lang="fr-FR" sz="2800" spc="-1" strike="noStrike">
                <a:solidFill>
                  <a:srgbClr val="000000"/>
                </a:solidFill>
                <a:uFill>
                  <a:solidFill>
                    <a:srgbClr val="ffffff"/>
                  </a:solidFill>
                </a:uFill>
                <a:latin typeface="MV Boli"/>
                <a:ea typeface="Microsoft YaHei"/>
              </a:rPr>
              <a:t>Compass</a:t>
            </a:r>
            <a:endParaRPr b="0" lang="fr-FR"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 BOOTSTRAP</a:t>
            </a:r>
            <a:endParaRPr b="0" lang="fr-FR" sz="1800" spc="-1" strike="noStrike">
              <a:solidFill>
                <a:srgbClr val="000000"/>
              </a:solidFill>
              <a:uFill>
                <a:solidFill>
                  <a:srgbClr val="ffffff"/>
                </a:solidFill>
              </a:uFill>
              <a:latin typeface="Arial"/>
            </a:endParaRPr>
          </a:p>
        </p:txBody>
      </p:sp>
      <p:sp>
        <p:nvSpPr>
          <p:cNvPr id="133" name="CustomShape 2"/>
          <p:cNvSpPr/>
          <p:nvPr/>
        </p:nvSpPr>
        <p:spPr>
          <a:xfrm>
            <a:off x="804960" y="1789200"/>
            <a:ext cx="8595360" cy="38026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C. Les principes de bases</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	</a:t>
            </a:r>
            <a:r>
              <a:rPr b="0" lang="fr-FR" sz="1200" spc="-1" strike="noStrike">
                <a:solidFill>
                  <a:srgbClr val="000000"/>
                </a:solidFill>
                <a:uFill>
                  <a:solidFill>
                    <a:srgbClr val="ffffff"/>
                  </a:solidFill>
                </a:uFill>
                <a:latin typeface="Arial"/>
                <a:ea typeface="DejaVu Sans"/>
              </a:rPr>
              <a:t>Vous avez quelques règles à respecter que l’on déjà vu dans la rubrique balises obligatoires,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car nous partons du principe qu’aujourd’hui un site doit être en responsive design et donc doit pouvoir être lu </a:t>
            </a: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correctement sur n’importe quel écran.</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	</a:t>
            </a:r>
            <a:r>
              <a:rPr b="1" lang="fr-FR" sz="1200" spc="-1" strike="noStrike">
                <a:solidFill>
                  <a:srgbClr val="843c0b"/>
                </a:solidFill>
                <a:uFill>
                  <a:solidFill>
                    <a:srgbClr val="ffffff"/>
                  </a:solidFill>
                </a:uFill>
                <a:latin typeface="Arial"/>
                <a:ea typeface="DejaVu Sans"/>
              </a:rPr>
              <a:t>Exercices: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200" spc="-1" strike="noStrike">
                <a:solidFill>
                  <a:srgbClr val="843c0b"/>
                </a:solidFill>
                <a:uFill>
                  <a:solidFill>
                    <a:srgbClr val="ffffff"/>
                  </a:solidFill>
                </a:uFill>
                <a:latin typeface="Arial"/>
                <a:ea typeface="DejaVu Sans"/>
              </a:rPr>
              <a:t>	</a:t>
            </a:r>
            <a:r>
              <a:rPr b="1" lang="fr-FR" sz="1200" spc="-1" strike="noStrike" u="sng">
                <a:solidFill>
                  <a:srgbClr val="0000ff"/>
                </a:solidFill>
                <a:uFill>
                  <a:solidFill>
                    <a:srgbClr val="ffffff"/>
                  </a:solidFill>
                </a:uFill>
                <a:latin typeface="Arial"/>
                <a:ea typeface="DejaVu Sans"/>
                <a:hlinkClick r:id="rId2"/>
              </a:rPr>
              <a:t>http://getbootstrap.com/css/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 BOOTSTRAP</a:t>
            </a:r>
            <a:endParaRPr b="0" lang="fr-FR" sz="1800" spc="-1" strike="noStrike">
              <a:solidFill>
                <a:srgbClr val="000000"/>
              </a:solidFill>
              <a:uFill>
                <a:solidFill>
                  <a:srgbClr val="ffffff"/>
                </a:solidFill>
              </a:uFill>
              <a:latin typeface="Arial"/>
            </a:endParaRPr>
          </a:p>
        </p:txBody>
      </p:sp>
      <p:sp>
        <p:nvSpPr>
          <p:cNvPr id="135" name="CustomShape 2"/>
          <p:cNvSpPr/>
          <p:nvPr/>
        </p:nvSpPr>
        <p:spPr>
          <a:xfrm>
            <a:off x="804960" y="1789200"/>
            <a:ext cx="8595360" cy="40762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D. Les bibliothèques </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	</a:t>
            </a:r>
            <a:r>
              <a:rPr b="0" lang="fr-FR" sz="1200" spc="-1" strike="noStrike">
                <a:solidFill>
                  <a:srgbClr val="000000"/>
                </a:solidFill>
                <a:uFill>
                  <a:solidFill>
                    <a:srgbClr val="ffffff"/>
                  </a:solidFill>
                </a:uFill>
                <a:latin typeface="Arial"/>
                <a:ea typeface="DejaVu Sans"/>
              </a:rPr>
              <a:t>Bootstrap ne fait pas que de la mise en page mais aussi du design pour tous les éléments dont nous allons </a:t>
            </a: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pouvoir besoin lors du développement d’un site. Nous allons grace à des exercices faire le tour de quelques </a:t>
            </a: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uns et de voir comment les mettre en place, les utiliser et éventuellement les modifier pour les adapter à nos </a:t>
            </a: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besoins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	</a:t>
            </a:r>
            <a:r>
              <a:rPr b="1" lang="fr-FR" sz="1200" spc="-1" strike="noStrike">
                <a:solidFill>
                  <a:srgbClr val="843c0b"/>
                </a:solidFill>
                <a:uFill>
                  <a:solidFill>
                    <a:srgbClr val="ffffff"/>
                  </a:solidFill>
                </a:uFill>
                <a:latin typeface="Arial"/>
                <a:ea typeface="DejaVu Sans"/>
              </a:rPr>
              <a:t>Exercices: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200" spc="-1" strike="noStrike">
                <a:solidFill>
                  <a:srgbClr val="843c0b"/>
                </a:solidFill>
                <a:uFill>
                  <a:solidFill>
                    <a:srgbClr val="ffffff"/>
                  </a:solidFill>
                </a:uFill>
                <a:latin typeface="Arial"/>
                <a:ea typeface="DejaVu Sans"/>
              </a:rPr>
              <a:t>	</a:t>
            </a:r>
            <a:r>
              <a:rPr b="1" lang="fr-FR" sz="1200" spc="-1" strike="noStrike" u="sng">
                <a:solidFill>
                  <a:srgbClr val="0000ff"/>
                </a:solidFill>
                <a:uFill>
                  <a:solidFill>
                    <a:srgbClr val="ffffff"/>
                  </a:solidFill>
                </a:uFill>
                <a:latin typeface="Arial"/>
                <a:ea typeface="DejaVu Sans"/>
                <a:hlinkClick r:id="rId2"/>
              </a:rPr>
              <a:t>http://getbootstrap.com/components/#thumbnails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50000"/>
              </a:lnSpc>
            </a:pP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Mais aussi des composents avec javascript</a:t>
            </a: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1" lang="fr-FR" sz="1200" spc="-1" strike="noStrike" u="sng">
                <a:solidFill>
                  <a:srgbClr val="0000ff"/>
                </a:solidFill>
                <a:uFill>
                  <a:solidFill>
                    <a:srgbClr val="ffffff"/>
                  </a:solidFill>
                </a:uFill>
                <a:latin typeface="Arial"/>
                <a:ea typeface="DejaVu Sans"/>
                <a:hlinkClick r:id="rId3"/>
              </a:rPr>
              <a:t>http://getbootstrap.com/javascript/</a:t>
            </a:r>
            <a:endParaRPr b="0" lang="fr-FR" sz="1800" spc="-1" strike="noStrike">
              <a:solidFill>
                <a:srgbClr val="000000"/>
              </a:solidFill>
              <a:uFill>
                <a:solidFill>
                  <a:srgbClr val="ffffff"/>
                </a:solidFill>
              </a:uFill>
              <a:latin typeface="Arial"/>
            </a:endParaRPr>
          </a:p>
          <a:p>
            <a:pPr>
              <a:lnSpc>
                <a:spcPct val="150000"/>
              </a:lnSpc>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37" name="CustomShape 2"/>
          <p:cNvSpPr/>
          <p:nvPr/>
        </p:nvSpPr>
        <p:spPr>
          <a:xfrm>
            <a:off x="804960" y="1789200"/>
            <a:ext cx="8595360" cy="461376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A. Téléchargement</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MV Boli"/>
                <a:ea typeface="DejaVu Sans"/>
              </a:rPr>
              <a:t>	</a:t>
            </a:r>
            <a:r>
              <a:rPr b="0" lang="fr-FR" sz="1400" spc="-1" strike="noStrike" u="sng">
                <a:solidFill>
                  <a:srgbClr val="0000ff"/>
                </a:solidFill>
                <a:uFill>
                  <a:solidFill>
                    <a:srgbClr val="ffffff"/>
                  </a:solidFill>
                </a:uFill>
                <a:latin typeface="Arial"/>
                <a:ea typeface="DejaVu Sans"/>
                <a:hlinkClick r:id="rId2"/>
              </a:rPr>
              <a:t>http://jquery.com/download/</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B. Installation</a:t>
            </a:r>
            <a:endParaRPr b="0" lang="fr-FR" sz="1800" spc="-1" strike="noStrike">
              <a:solidFill>
                <a:srgbClr val="000000"/>
              </a:solidFill>
              <a:uFill>
                <a:solidFill>
                  <a:srgbClr val="ffffff"/>
                </a:solidFill>
              </a:uFill>
              <a:latin typeface="Arial"/>
            </a:endParaRPr>
          </a:p>
          <a:p>
            <a:pPr>
              <a:lnSpc>
                <a:spcPct val="150000"/>
              </a:lnSpc>
            </a:pPr>
            <a:r>
              <a:rPr b="0" lang="fr-FR" sz="3600" spc="-1" strike="noStrike">
                <a:solidFill>
                  <a:srgbClr val="000000"/>
                </a:solidFill>
                <a:uFill>
                  <a:solidFill>
                    <a:srgbClr val="ffffff"/>
                  </a:solidFill>
                </a:uFill>
                <a:latin typeface="MV Boli"/>
                <a:ea typeface="DejaVu Sans"/>
              </a:rPr>
              <a:t>C. Les principes de bases</a:t>
            </a:r>
            <a:endParaRPr b="0" lang="fr-FR" sz="1800" spc="-1" strike="noStrike">
              <a:solidFill>
                <a:srgbClr val="000000"/>
              </a:solidFill>
              <a:uFill>
                <a:solidFill>
                  <a:srgbClr val="ffffff"/>
                </a:solidFill>
              </a:uFill>
              <a:latin typeface="Arial"/>
            </a:endParaRPr>
          </a:p>
          <a:p>
            <a:pPr>
              <a:lnSpc>
                <a:spcPct val="150000"/>
              </a:lnSpc>
            </a:pPr>
            <a:r>
              <a:rPr b="0" lang="fr-FR" sz="1400" spc="-1" strike="noStrike" u="sng">
                <a:solidFill>
                  <a:srgbClr val="0000ff"/>
                </a:solidFill>
                <a:uFill>
                  <a:solidFill>
                    <a:srgbClr val="ffffff"/>
                  </a:solidFill>
                </a:uFill>
                <a:latin typeface="Arial"/>
                <a:ea typeface="DejaVu Sans"/>
              </a:rPr>
              <a:t>	</a:t>
            </a:r>
            <a:r>
              <a:rPr b="0" lang="fr-FR" sz="1400" spc="-1" strike="noStrike" u="sng">
                <a:solidFill>
                  <a:srgbClr val="0000ff"/>
                </a:solidFill>
                <a:uFill>
                  <a:solidFill>
                    <a:srgbClr val="ffffff"/>
                  </a:solidFill>
                </a:uFill>
                <a:latin typeface="Arial"/>
                <a:ea typeface="DejaVu Sans"/>
                <a:hlinkClick r:id="rId3"/>
              </a:rPr>
              <a:t>http://www.w3schools.com/jquery/default.asp</a:t>
            </a:r>
            <a:endParaRPr b="0" lang="fr-FR" sz="1800" spc="-1" strike="noStrike">
              <a:solidFill>
                <a:srgbClr val="000000"/>
              </a:solidFill>
              <a:uFill>
                <a:solidFill>
                  <a:srgbClr val="ffffff"/>
                </a:solidFill>
              </a:uFill>
              <a:latin typeface="Arial"/>
            </a:endParaRPr>
          </a:p>
          <a:p>
            <a:pPr>
              <a:lnSpc>
                <a:spcPct val="150000"/>
              </a:lnSpc>
            </a:pPr>
            <a:r>
              <a:rPr b="0" lang="fr-FR" sz="3600" spc="-1" strike="noStrike">
                <a:solidFill>
                  <a:srgbClr val="000000"/>
                </a:solidFill>
                <a:uFill>
                  <a:solidFill>
                    <a:srgbClr val="ffffff"/>
                  </a:solidFill>
                </a:uFill>
                <a:latin typeface="MV Boli"/>
                <a:ea typeface="DejaVu Sans"/>
              </a:rPr>
              <a:t>D. Les bibliothéques</a:t>
            </a:r>
            <a:endParaRPr b="0" lang="fr-FR" sz="1800" spc="-1" strike="noStrike">
              <a:solidFill>
                <a:srgbClr val="000000"/>
              </a:solidFill>
              <a:uFill>
                <a:solidFill>
                  <a:srgbClr val="ffffff"/>
                </a:solidFill>
              </a:uFill>
              <a:latin typeface="Arial"/>
            </a:endParaRPr>
          </a:p>
          <a:p>
            <a:pPr>
              <a:lnSpc>
                <a:spcPct val="150000"/>
              </a:lnSpc>
            </a:pPr>
            <a:r>
              <a:rPr b="0" lang="fr-FR" sz="1400" spc="-1" strike="noStrike">
                <a:solidFill>
                  <a:srgbClr val="000000"/>
                </a:solidFill>
                <a:uFill>
                  <a:solidFill>
                    <a:srgbClr val="ffffff"/>
                  </a:solidFill>
                </a:uFill>
                <a:latin typeface="MV Boli"/>
                <a:ea typeface="DejaVu Sans"/>
              </a:rPr>
              <a:t>	</a:t>
            </a:r>
            <a:r>
              <a:rPr b="0" lang="fr-FR" sz="1400" spc="-1" strike="noStrike" u="sng">
                <a:solidFill>
                  <a:srgbClr val="0000ff"/>
                </a:solidFill>
                <a:uFill>
                  <a:solidFill>
                    <a:srgbClr val="ffffff"/>
                  </a:solidFill>
                </a:uFill>
                <a:latin typeface="Arial"/>
                <a:ea typeface="DejaVu Sans"/>
                <a:hlinkClick r:id="rId4"/>
              </a:rPr>
              <a:t>http://api.jquery.com/</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39" name="CustomShape 2"/>
          <p:cNvSpPr/>
          <p:nvPr/>
        </p:nvSpPr>
        <p:spPr>
          <a:xfrm>
            <a:off x="804960" y="1789200"/>
            <a:ext cx="8595360" cy="1090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A)Téléchargement</a:t>
            </a:r>
            <a:endParaRPr b="0" lang="fr-FR" sz="1800" spc="-1" strike="noStrike">
              <a:solidFill>
                <a:srgbClr val="000000"/>
              </a:solidFill>
              <a:uFill>
                <a:solidFill>
                  <a:srgbClr val="ffffff"/>
                </a:solidFill>
              </a:uFill>
              <a:latin typeface="Arial"/>
            </a:endParaRPr>
          </a:p>
          <a:p>
            <a:pPr marL="448200">
              <a:lnSpc>
                <a:spcPct val="150000"/>
              </a:lnSpc>
            </a:pPr>
            <a:r>
              <a:rPr b="0" lang="fr-FR" sz="1400" spc="-1" strike="noStrike" u="sng">
                <a:solidFill>
                  <a:srgbClr val="0000ff"/>
                </a:solidFill>
                <a:uFill>
                  <a:solidFill>
                    <a:srgbClr val="ffffff"/>
                  </a:solidFill>
                </a:uFill>
                <a:latin typeface="Arial"/>
                <a:ea typeface="DejaVu Sans"/>
                <a:hlinkClick r:id="rId2"/>
              </a:rPr>
              <a:t>http://jquery.com/download/</a:t>
            </a:r>
            <a:endParaRPr b="0" lang="fr-FR" sz="1800" spc="-1" strike="noStrike">
              <a:solidFill>
                <a:srgbClr val="000000"/>
              </a:solidFill>
              <a:uFill>
                <a:solidFill>
                  <a:srgbClr val="ffffff"/>
                </a:solidFill>
              </a:uFill>
              <a:latin typeface="Arial"/>
            </a:endParaRPr>
          </a:p>
          <a:p>
            <a:pPr marL="448200">
              <a:lnSpc>
                <a:spcPct val="100000"/>
              </a:lnSpc>
            </a:pPr>
            <a:endParaRPr b="0" lang="fr-FR" sz="1800" spc="-1" strike="noStrike">
              <a:solidFill>
                <a:srgbClr val="000000"/>
              </a:solidFill>
              <a:uFill>
                <a:solidFill>
                  <a:srgbClr val="ffffff"/>
                </a:solidFill>
              </a:uFill>
              <a:latin typeface="Arial"/>
            </a:endParaRPr>
          </a:p>
        </p:txBody>
      </p:sp>
      <p:sp>
        <p:nvSpPr>
          <p:cNvPr id="140" name="CustomShape 3"/>
          <p:cNvSpPr/>
          <p:nvPr/>
        </p:nvSpPr>
        <p:spPr>
          <a:xfrm>
            <a:off x="1089360" y="2676960"/>
            <a:ext cx="8423280" cy="1511280"/>
          </a:xfrm>
          <a:prstGeom prst="rect">
            <a:avLst/>
          </a:prstGeom>
          <a:noFill/>
          <a:ln>
            <a:noFill/>
          </a:ln>
        </p:spPr>
        <p:style>
          <a:lnRef idx="0"/>
          <a:fillRef idx="0"/>
          <a:effectRef idx="0"/>
          <a:fontRef idx="minor"/>
        </p:style>
        <p:txBody>
          <a:bodyPr lIns="90000" rIns="90000" tIns="45000" bIns="45000"/>
          <a:p>
            <a:pPr>
              <a:lnSpc>
                <a:spcPct val="100000"/>
              </a:lnSpc>
            </a:pPr>
            <a:r>
              <a:rPr b="1" lang="fr-FR" sz="1400" spc="-1" strike="noStrike">
                <a:solidFill>
                  <a:srgbClr val="000000"/>
                </a:solidFill>
                <a:uFill>
                  <a:solidFill>
                    <a:srgbClr val="ffffff"/>
                  </a:solidFill>
                </a:uFill>
                <a:latin typeface="Arial"/>
                <a:ea typeface="DejaVu Sans"/>
              </a:rPr>
              <a:t>Pour se servir des fonctionnalités de JQuery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Il faut appeler sur votre page web la bibliothèque de JQuery.</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Pour une meilleure compréhension de son utilité et de ses domaines </a:t>
            </a: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d’applications, JQuery  est un catalogue de fonctions javascript paramétrées, </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pour être facilement initialisé sur vos pages web grâce à des raccourcis </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propre à Jquery.</a:t>
            </a:r>
            <a:endParaRPr b="0" lang="fr-FR" sz="1800" spc="-1" strike="noStrike">
              <a:solidFill>
                <a:srgbClr val="000000"/>
              </a:solidFill>
              <a:uFill>
                <a:solidFill>
                  <a:srgbClr val="ffffff"/>
                </a:solidFill>
              </a:uFill>
              <a:latin typeface="Arial"/>
            </a:endParaRPr>
          </a:p>
        </p:txBody>
      </p:sp>
      <p:sp>
        <p:nvSpPr>
          <p:cNvPr id="141" name="CustomShape 4"/>
          <p:cNvSpPr/>
          <p:nvPr/>
        </p:nvSpPr>
        <p:spPr>
          <a:xfrm>
            <a:off x="1080000" y="4561560"/>
            <a:ext cx="8135280" cy="2487240"/>
          </a:xfrm>
          <a:prstGeom prst="rect">
            <a:avLst/>
          </a:prstGeom>
          <a:noFill/>
          <a:ln>
            <a:noFill/>
          </a:ln>
        </p:spPr>
        <p:style>
          <a:lnRef idx="0"/>
          <a:fillRef idx="0"/>
          <a:effectRef idx="0"/>
          <a:fontRef idx="minor"/>
        </p:style>
        <p:txBody>
          <a:bodyPr lIns="90000" rIns="90000" tIns="45000" bIns="45000"/>
          <a:p>
            <a:pPr>
              <a:lnSpc>
                <a:spcPct val="100000"/>
              </a:lnSpc>
            </a:pPr>
            <a:r>
              <a:rPr b="1" lang="fr-FR" sz="1400" spc="-1" strike="noStrike">
                <a:solidFill>
                  <a:srgbClr val="000000"/>
                </a:solidFill>
                <a:uFill>
                  <a:solidFill>
                    <a:srgbClr val="ffffff"/>
                  </a:solidFill>
                </a:uFill>
                <a:latin typeface="Arial"/>
                <a:ea typeface="DejaVu Sans"/>
              </a:rPr>
              <a:t>Vous avez deux possibilités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Soit télécharger la bibliothéque sur votre serveur.</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u="sng">
                <a:solidFill>
                  <a:srgbClr val="0000ff"/>
                </a:solidFill>
                <a:uFill>
                  <a:solidFill>
                    <a:srgbClr val="ffffff"/>
                  </a:solidFill>
                </a:uFill>
                <a:latin typeface="Arial"/>
                <a:ea typeface="DejaVu Sans"/>
                <a:hlinkClick r:id="rId3"/>
              </a:rPr>
              <a:t>https://code.jquery.com/jquery-3.1.1.min.js</a:t>
            </a:r>
            <a:r>
              <a:rPr b="0" lang="fr-FR" sz="140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Version compréssée (production)</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ou</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u="sng">
                <a:solidFill>
                  <a:srgbClr val="0000ff"/>
                </a:solidFill>
                <a:uFill>
                  <a:solidFill>
                    <a:srgbClr val="ffffff"/>
                  </a:solidFill>
                </a:uFill>
                <a:latin typeface="Arial"/>
                <a:ea typeface="DejaVu Sans"/>
                <a:hlinkClick r:id="rId4"/>
              </a:rPr>
              <a:t>https://code.jquery.com/jquery-3.1.1.js</a:t>
            </a:r>
            <a:r>
              <a:rPr b="0" lang="fr-FR" sz="140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Version décompréssée (développement plus facilement modifiable)</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Soit mettre un lien vers le CDN de votre choix</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u="sng">
                <a:solidFill>
                  <a:srgbClr val="0000ff"/>
                </a:solidFill>
                <a:uFill>
                  <a:solidFill>
                    <a:srgbClr val="ffffff"/>
                  </a:solidFill>
                </a:uFill>
                <a:latin typeface="Arial"/>
                <a:ea typeface="DejaVu Sans"/>
                <a:hlinkClick r:id="rId5"/>
              </a:rPr>
              <a:t>https://code.jquery.com/</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Ou</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r>
              <a:rPr b="0" lang="fr-FR" sz="1400" spc="-1" strike="noStrike" u="sng">
                <a:solidFill>
                  <a:srgbClr val="0000ff"/>
                </a:solidFill>
                <a:uFill>
                  <a:solidFill>
                    <a:srgbClr val="ffffff"/>
                  </a:solidFill>
                </a:uFill>
                <a:latin typeface="Arial"/>
                <a:ea typeface="DejaVu Sans"/>
                <a:hlinkClick r:id="rId6"/>
              </a:rPr>
              <a:t>https://developers.google.com/speed/libraries/#jquery</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	</a:t>
            </a:r>
            <a:r>
              <a:rPr b="0" lang="fr-FR" sz="14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43" name="CustomShape 2"/>
          <p:cNvSpPr/>
          <p:nvPr/>
        </p:nvSpPr>
        <p:spPr>
          <a:xfrm>
            <a:off x="804960" y="1789200"/>
            <a:ext cx="8595360" cy="658080"/>
          </a:xfrm>
          <a:prstGeom prst="rect">
            <a:avLst/>
          </a:prstGeom>
          <a:noFill/>
          <a:ln>
            <a:noFill/>
          </a:ln>
        </p:spPr>
        <p:style>
          <a:lnRef idx="0"/>
          <a:fillRef idx="0"/>
          <a:effectRef idx="0"/>
          <a:fontRef idx="minor"/>
        </p:style>
        <p:txBody>
          <a:bodyPr lIns="90000" rIns="90000" tIns="45000" bIns="45000"/>
          <a:p>
            <a:pPr>
              <a:lnSpc>
                <a:spcPct val="150000"/>
              </a:lnSpc>
            </a:pPr>
            <a:r>
              <a:rPr b="0" lang="fr-FR" sz="3600" spc="-1" strike="noStrike">
                <a:solidFill>
                  <a:srgbClr val="000000"/>
                </a:solidFill>
                <a:uFill>
                  <a:solidFill>
                    <a:srgbClr val="ffffff"/>
                  </a:solidFill>
                </a:uFill>
                <a:latin typeface="MV Boli"/>
                <a:ea typeface="DejaVu Sans"/>
              </a:rPr>
              <a:t>B) Installation</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44" name="CustomShape 3"/>
          <p:cNvSpPr/>
          <p:nvPr/>
        </p:nvSpPr>
        <p:spPr>
          <a:xfrm>
            <a:off x="1224000" y="2520000"/>
            <a:ext cx="8351280" cy="4442760"/>
          </a:xfrm>
          <a:prstGeom prst="rect">
            <a:avLst/>
          </a:prstGeom>
          <a:noFill/>
          <a:ln>
            <a:noFill/>
          </a:ln>
        </p:spPr>
        <p:style>
          <a:lnRef idx="0"/>
          <a:fillRef idx="0"/>
          <a:effectRef idx="0"/>
          <a:fontRef idx="minor"/>
        </p:style>
        <p:txBody>
          <a:bodyPr lIns="90000" rIns="90000" tIns="45000" bIns="45000"/>
          <a:p>
            <a:pPr>
              <a:lnSpc>
                <a:spcPct val="100000"/>
              </a:lnSpc>
            </a:pPr>
            <a:r>
              <a:rPr b="1" lang="fr-FR" sz="1400" spc="-1" strike="noStrike">
                <a:solidFill>
                  <a:srgbClr val="000000"/>
                </a:solidFill>
                <a:uFill>
                  <a:solidFill>
                    <a:srgbClr val="ffffff"/>
                  </a:solidFill>
                </a:uFill>
                <a:latin typeface="Arial"/>
                <a:ea typeface="DejaVu Sans"/>
              </a:rPr>
              <a:t>Pour pouvoir vous servir de Jquery sur votre page web il faut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1) Dans la balise &lt;head&gt;&lt;/head&gt; de votre page :</a:t>
            </a: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Il faut appeler votre bibliothèque Jquery</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Soit grâce à </a:t>
            </a:r>
            <a:r>
              <a:rPr b="1" lang="fr-FR" sz="1000" spc="-1" strike="noStrike">
                <a:solidFill>
                  <a:srgbClr val="000000"/>
                </a:solidFill>
                <a:uFill>
                  <a:solidFill>
                    <a:srgbClr val="ffffff"/>
                  </a:solidFill>
                </a:uFill>
                <a:latin typeface="Arial"/>
                <a:ea typeface="DejaVu Sans"/>
              </a:rPr>
              <a:t>un lien vers un CDN</a:t>
            </a:r>
            <a:r>
              <a:rPr b="0" lang="fr-FR" sz="1000" spc="-1" strike="noStrike">
                <a:solidFill>
                  <a:srgbClr val="000000"/>
                </a:solidFill>
                <a:uFill>
                  <a:solidFill>
                    <a:srgbClr val="ffffff"/>
                  </a:solidFill>
                </a:uFill>
                <a:latin typeface="Arial"/>
                <a:ea typeface="DejaVu Sans"/>
              </a:rPr>
              <a:t> externe comme celui que propose Google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&lt;script src="</a:t>
            </a:r>
            <a:r>
              <a:rPr b="0" lang="fr-FR" sz="1000" spc="-1" strike="noStrike" u="sng">
                <a:solidFill>
                  <a:srgbClr val="0000ff"/>
                </a:solidFill>
                <a:uFill>
                  <a:solidFill>
                    <a:srgbClr val="ffffff"/>
                  </a:solidFill>
                </a:uFill>
                <a:latin typeface="Arial"/>
                <a:ea typeface="DejaVu Sans"/>
                <a:hlinkClick r:id="rId2"/>
              </a:rPr>
              <a:t>https://ajax.googleapis.com/</a:t>
            </a:r>
            <a:r>
              <a:rPr b="0" lang="fr-FR" sz="1000" spc="-1" strike="noStrike" u="sng">
                <a:solidFill>
                  <a:srgbClr val="0000ff"/>
                </a:solidFill>
                <a:uFill>
                  <a:solidFill>
                    <a:srgbClr val="ffffff"/>
                  </a:solidFill>
                </a:uFill>
                <a:latin typeface="Arial"/>
                <a:ea typeface="DejaVu Sans"/>
                <a:hlinkClick r:id="rId3"/>
              </a:rPr>
              <a:t>ajax</a:t>
            </a:r>
            <a:r>
              <a:rPr b="0" lang="fr-FR" sz="1000" spc="-1" strike="noStrike" u="sng">
                <a:solidFill>
                  <a:srgbClr val="0000ff"/>
                </a:solidFill>
                <a:uFill>
                  <a:solidFill>
                    <a:srgbClr val="ffffff"/>
                  </a:solidFill>
                </a:uFill>
                <a:latin typeface="Arial"/>
                <a:ea typeface="DejaVu Sans"/>
                <a:hlinkClick r:id="rId4"/>
              </a:rPr>
              <a:t>/</a:t>
            </a:r>
            <a:r>
              <a:rPr b="0" lang="fr-FR" sz="1000" spc="-1" strike="noStrike" u="sng">
                <a:solidFill>
                  <a:srgbClr val="0000ff"/>
                </a:solidFill>
                <a:uFill>
                  <a:solidFill>
                    <a:srgbClr val="ffffff"/>
                  </a:solidFill>
                </a:uFill>
                <a:latin typeface="Arial"/>
                <a:ea typeface="DejaVu Sans"/>
                <a:hlinkClick r:id="rId5"/>
              </a:rPr>
              <a:t>libs</a:t>
            </a:r>
            <a:r>
              <a:rPr b="0" lang="fr-FR" sz="1000" spc="-1" strike="noStrike" u="sng">
                <a:solidFill>
                  <a:srgbClr val="0000ff"/>
                </a:solidFill>
                <a:uFill>
                  <a:solidFill>
                    <a:srgbClr val="ffffff"/>
                  </a:solidFill>
                </a:uFill>
                <a:latin typeface="Arial"/>
                <a:ea typeface="DejaVu Sans"/>
                <a:hlinkClick r:id="rId6"/>
              </a:rPr>
              <a:t>/</a:t>
            </a:r>
            <a:r>
              <a:rPr b="0" lang="fr-FR" sz="1000" spc="-1" strike="noStrike" u="sng">
                <a:solidFill>
                  <a:srgbClr val="0000ff"/>
                </a:solidFill>
                <a:uFill>
                  <a:solidFill>
                    <a:srgbClr val="ffffff"/>
                  </a:solidFill>
                </a:uFill>
                <a:latin typeface="Arial"/>
                <a:ea typeface="DejaVu Sans"/>
                <a:hlinkClick r:id="rId7"/>
              </a:rPr>
              <a:t>jquery</a:t>
            </a:r>
            <a:r>
              <a:rPr b="0" lang="fr-FR" sz="1000" spc="-1" strike="noStrike" u="sng">
                <a:solidFill>
                  <a:srgbClr val="0000ff"/>
                </a:solidFill>
                <a:uFill>
                  <a:solidFill>
                    <a:srgbClr val="ffffff"/>
                  </a:solidFill>
                </a:uFill>
                <a:latin typeface="Arial"/>
                <a:ea typeface="DejaVu Sans"/>
                <a:hlinkClick r:id="rId8"/>
              </a:rPr>
              <a:t>/3.1.1/jquery.min.js</a:t>
            </a:r>
            <a:r>
              <a:rPr b="0" lang="fr-FR" sz="1000" spc="-1" strike="noStrike">
                <a:solidFill>
                  <a:srgbClr val="000000"/>
                </a:solidFill>
                <a:uFill>
                  <a:solidFill>
                    <a:srgbClr val="ffffff"/>
                  </a:solidFill>
                </a:uFill>
                <a:latin typeface="Arial"/>
                <a:ea typeface="DejaVu Sans"/>
              </a:rPr>
              <a:t>"&gt;&lt;/script&gt;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Soit en appelant celle que vous avez </a:t>
            </a:r>
            <a:r>
              <a:rPr b="1" lang="fr-FR" sz="1000" spc="-1" strike="noStrike">
                <a:solidFill>
                  <a:srgbClr val="000000"/>
                </a:solidFill>
                <a:uFill>
                  <a:solidFill>
                    <a:srgbClr val="ffffff"/>
                  </a:solidFill>
                </a:uFill>
                <a:latin typeface="Arial"/>
                <a:ea typeface="DejaVu Sans"/>
              </a:rPr>
              <a:t>téléchargée sur votre serveur.</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&lt;script src="MondossierJS/jquery/jquery.min.js"&gt;&lt;/script&gt;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2) Initialiser Jquery sur votre page </a:t>
            </a: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et inclure les fonctions que vous allez utiliser sur la page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Bout de code à écrire juste avant la fermeture de la balise &lt;/body&gt;</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En gras c’est le code qui initilaise Jquery, en violet c’est le code des fonctions que vous allez utiliser sur votre page,</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	</a:t>
            </a:r>
            <a:r>
              <a:rPr b="0" lang="fr-FR" sz="1050" spc="-1" strike="noStrike">
                <a:solidFill>
                  <a:srgbClr val="000000"/>
                </a:solidFill>
                <a:uFill>
                  <a:solidFill>
                    <a:srgbClr val="ffffff"/>
                  </a:solidFill>
                </a:uFill>
                <a:latin typeface="Arial"/>
                <a:ea typeface="DejaVu Sans"/>
              </a:rPr>
              <a:t>Vous pouvez en mettre autant que nécessaire.</a:t>
            </a: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$(document).ready(function(){</a:t>
            </a: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r>
              <a:rPr b="0" i="1" lang="fr-FR" sz="1000" spc="-1" strike="noStrike">
                <a:solidFill>
                  <a:srgbClr val="cc66ff"/>
                </a:solidFill>
                <a:uFill>
                  <a:solidFill>
                    <a:srgbClr val="ffffff"/>
                  </a:solidFill>
                </a:uFill>
                <a:latin typeface="Arial"/>
                <a:ea typeface="DejaVu Sans"/>
              </a:rPr>
              <a:t>$("p").click(function(){$(this).hide();});</a:t>
            </a: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	</a:t>
            </a:r>
            <a:r>
              <a:rPr b="1" lang="fr-FR" sz="14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46" name="CustomShape 2"/>
          <p:cNvSpPr/>
          <p:nvPr/>
        </p:nvSpPr>
        <p:spPr>
          <a:xfrm>
            <a:off x="804960" y="1501200"/>
            <a:ext cx="8595360" cy="730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C)Les principes de bases</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47" name="CustomShape 3"/>
          <p:cNvSpPr/>
          <p:nvPr/>
        </p:nvSpPr>
        <p:spPr>
          <a:xfrm>
            <a:off x="1757880" y="2232000"/>
            <a:ext cx="4721400" cy="34596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u="sng">
                <a:solidFill>
                  <a:srgbClr val="0000ff"/>
                </a:solidFill>
                <a:uFill>
                  <a:solidFill>
                    <a:srgbClr val="ffffff"/>
                  </a:solidFill>
                </a:uFill>
                <a:latin typeface="Arial"/>
                <a:ea typeface="DejaVu Sans"/>
                <a:hlinkClick r:id="rId2"/>
              </a:rPr>
              <a:t>http://www.w3schools.com/jquery/default.asp</a:t>
            </a:r>
            <a:endParaRPr b="0" lang="fr-FR" sz="1800" spc="-1" strike="noStrike">
              <a:solidFill>
                <a:srgbClr val="000000"/>
              </a:solidFill>
              <a:uFill>
                <a:solidFill>
                  <a:srgbClr val="ffffff"/>
                </a:solidFill>
              </a:uFill>
              <a:latin typeface="Arial"/>
            </a:endParaRPr>
          </a:p>
        </p:txBody>
      </p:sp>
      <p:sp>
        <p:nvSpPr>
          <p:cNvPr id="148" name="CustomShape 4"/>
          <p:cNvSpPr/>
          <p:nvPr/>
        </p:nvSpPr>
        <p:spPr>
          <a:xfrm>
            <a:off x="1152000" y="2655360"/>
            <a:ext cx="8248320" cy="250776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ff3300"/>
                </a:solidFill>
                <a:uFill>
                  <a:solidFill>
                    <a:srgbClr val="ffffff"/>
                  </a:solidFill>
                </a:uFill>
                <a:latin typeface="Arial"/>
                <a:ea typeface="DejaVu Sans"/>
              </a:rPr>
              <a:t>$("button") </a:t>
            </a:r>
            <a:r>
              <a:rPr b="0" lang="fr-FR" sz="1800" spc="-1" strike="noStrike">
                <a:solidFill>
                  <a:srgbClr val="000000"/>
                </a:solidFill>
                <a:uFill>
                  <a:solidFill>
                    <a:srgbClr val="ffffff"/>
                  </a:solidFill>
                </a:uFill>
                <a:latin typeface="Arial"/>
                <a:ea typeface="DejaVu Sans"/>
              </a:rPr>
              <a:t> </a:t>
            </a:r>
            <a:r>
              <a:rPr b="0" lang="fr-FR" sz="1800" spc="-1" strike="noStrike">
                <a:solidFill>
                  <a:srgbClr val="00cc00"/>
                </a:solidFill>
                <a:uFill>
                  <a:solidFill>
                    <a:srgbClr val="ffffff"/>
                  </a:solidFill>
                </a:uFill>
                <a:latin typeface="Arial"/>
                <a:ea typeface="DejaVu Sans"/>
              </a:rPr>
              <a:t>.click(function()   {</a:t>
            </a:r>
            <a:r>
              <a:rPr b="0" lang="fr-FR" sz="1800" spc="-1" strike="noStrike">
                <a:solidFill>
                  <a:srgbClr val="000000"/>
                </a:solidFill>
                <a:uFill>
                  <a:solidFill>
                    <a:srgbClr val="ffffff"/>
                  </a:solidFill>
                </a:uFill>
                <a:latin typeface="Arial"/>
                <a:ea typeface="DejaVu Sans"/>
              </a:rPr>
              <a:t>   </a:t>
            </a:r>
            <a:r>
              <a:rPr b="0" lang="fr-FR" sz="1800" spc="-1" strike="noStrike">
                <a:solidFill>
                  <a:srgbClr val="0066ff"/>
                </a:solidFill>
                <a:uFill>
                  <a:solidFill>
                    <a:srgbClr val="ffffff"/>
                  </a:solidFill>
                </a:uFill>
                <a:latin typeface="Arial"/>
                <a:ea typeface="DejaVu Sans"/>
              </a:rPr>
              <a:t>$("#test")</a:t>
            </a:r>
            <a:r>
              <a:rPr b="0" lang="fr-FR" sz="1800" spc="-1" strike="noStrike">
                <a:solidFill>
                  <a:srgbClr val="000000"/>
                </a:solidFill>
                <a:uFill>
                  <a:solidFill>
                    <a:srgbClr val="ffffff"/>
                  </a:solidFill>
                </a:uFill>
                <a:latin typeface="Arial"/>
                <a:ea typeface="DejaVu Sans"/>
              </a:rPr>
              <a:t>  </a:t>
            </a:r>
            <a:r>
              <a:rPr b="0" lang="fr-FR" sz="1800" spc="-1" strike="noStrike">
                <a:solidFill>
                  <a:srgbClr val="ff9900"/>
                </a:solidFill>
                <a:uFill>
                  <a:solidFill>
                    <a:srgbClr val="ffffff"/>
                  </a:solidFill>
                </a:uFill>
                <a:latin typeface="Arial"/>
                <a:ea typeface="DejaVu Sans"/>
              </a:rPr>
              <a:t>.hide(); </a:t>
            </a:r>
            <a:r>
              <a:rPr b="0" lang="fr-FR" sz="1800" spc="-1" strike="noStrike">
                <a:solidFill>
                  <a:srgbClr val="000000"/>
                </a:solidFill>
                <a:uFill>
                  <a:solidFill>
                    <a:srgbClr val="ffffff"/>
                  </a:solidFill>
                </a:uFill>
                <a:latin typeface="Arial"/>
                <a:ea typeface="DejaVu Sans"/>
              </a:rPr>
              <a:t>  </a:t>
            </a:r>
            <a:r>
              <a:rPr b="0" lang="fr-FR" sz="1800" spc="-1" strike="noStrike">
                <a:solidFill>
                  <a:srgbClr val="00cc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ff3300"/>
                </a:solidFill>
                <a:uFill>
                  <a:solidFill>
                    <a:srgbClr val="ffffff"/>
                  </a:solidFill>
                </a:uFill>
                <a:latin typeface="Arial"/>
                <a:ea typeface="DejaVu Sans"/>
              </a:rPr>
              <a:t>$("button") </a:t>
            </a:r>
            <a:r>
              <a:rPr b="0" lang="fr-FR" sz="1200" spc="-1" strike="noStrike">
                <a:solidFill>
                  <a:srgbClr val="000000"/>
                </a:solidFill>
                <a:uFill>
                  <a:solidFill>
                    <a:srgbClr val="ffffff"/>
                  </a:solidFill>
                </a:uFill>
                <a:latin typeface="Arial"/>
                <a:ea typeface="DejaVu Sans"/>
              </a:rPr>
              <a:t>c’est le selecteur, sur quel élément on veut appliqué le jquery, donc là l’élément button</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cc00"/>
                </a:solidFill>
                <a:uFill>
                  <a:solidFill>
                    <a:srgbClr val="ffffff"/>
                  </a:solidFill>
                </a:uFill>
                <a:latin typeface="Arial"/>
                <a:ea typeface="DejaVu Sans"/>
              </a:rPr>
              <a:t>.click(function()   {  </a:t>
            </a:r>
            <a:r>
              <a:rPr b="0" lang="fr-FR" sz="1800" spc="-1" strike="noStrike">
                <a:solidFill>
                  <a:srgbClr val="0066ff"/>
                </a:solidFill>
                <a:uFill>
                  <a:solidFill>
                    <a:srgbClr val="ffffff"/>
                  </a:solidFill>
                </a:uFill>
                <a:latin typeface="Arial"/>
                <a:ea typeface="DejaVu Sans"/>
              </a:rPr>
              <a:t>__</a:t>
            </a:r>
            <a:r>
              <a:rPr b="0" lang="fr-FR" sz="1800" spc="-1" strike="noStrike">
                <a:solidFill>
                  <a:srgbClr val="00cc00"/>
                </a:solidFill>
                <a:uFill>
                  <a:solidFill>
                    <a:srgbClr val="ffffff"/>
                  </a:solidFill>
                </a:uFill>
                <a:latin typeface="Arial"/>
                <a:ea typeface="DejaVu Sans"/>
              </a:rPr>
              <a:t>    </a:t>
            </a:r>
            <a:r>
              <a:rPr b="0" lang="fr-FR" sz="1800" spc="-1" strike="noStrike">
                <a:solidFill>
                  <a:srgbClr val="ff9900"/>
                </a:solidFill>
                <a:uFill>
                  <a:solidFill>
                    <a:srgbClr val="ffffff"/>
                  </a:solidFill>
                </a:uFill>
                <a:latin typeface="Arial"/>
                <a:ea typeface="DejaVu Sans"/>
              </a:rPr>
              <a:t>___</a:t>
            </a:r>
            <a:r>
              <a:rPr b="0" lang="fr-FR" sz="1800" spc="-1" strike="noStrike">
                <a:solidFill>
                  <a:srgbClr val="00cc00"/>
                </a:solidFill>
                <a:uFill>
                  <a:solidFill>
                    <a:srgbClr val="ffffff"/>
                  </a:solidFill>
                </a:uFill>
                <a:latin typeface="Arial"/>
                <a:ea typeface="DejaVu Sans"/>
              </a:rPr>
              <a:t>    }) ;</a:t>
            </a:r>
            <a:r>
              <a:rPr b="0" lang="fr-FR" sz="18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C’est le gestionnaire d’événements dans lequel on lui dira de faire tel ou tel chose sur tel ou tel élément. Donc là quand on cliquera sur l’élément button</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66ff"/>
                </a:solidFill>
                <a:uFill>
                  <a:solidFill>
                    <a:srgbClr val="ffffff"/>
                  </a:solidFill>
                </a:uFill>
                <a:latin typeface="Arial"/>
                <a:ea typeface="DejaVu Sans"/>
              </a:rPr>
              <a:t>$("#test")</a:t>
            </a:r>
            <a:r>
              <a:rPr b="0" lang="fr-FR" sz="18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L’élément de destination, sur lequel on veut que cela s’applique, donc là l’élément dont l’ID est test.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ff9900"/>
                </a:solidFill>
                <a:uFill>
                  <a:solidFill>
                    <a:srgbClr val="ffffff"/>
                  </a:solidFill>
                </a:uFill>
                <a:latin typeface="Arial"/>
                <a:ea typeface="DejaVu Sans"/>
              </a:rPr>
              <a:t>.hide(); </a:t>
            </a:r>
            <a:r>
              <a:rPr b="0" lang="fr-FR" sz="1200" spc="-1" strike="noStrike">
                <a:solidFill>
                  <a:srgbClr val="000000"/>
                </a:solidFill>
                <a:uFill>
                  <a:solidFill>
                    <a:srgbClr val="ffffff"/>
                  </a:solidFill>
                </a:uFill>
                <a:latin typeface="Arial"/>
                <a:ea typeface="DejaVu Sans"/>
              </a:rPr>
              <a:t>La fonction qui va être appliqué à l’élément de destination, donc la hide() ; qui cachera l’élément dont l’ID est test </a:t>
            </a:r>
            <a:endParaRPr b="0" lang="fr-FR" sz="1800" spc="-1" strike="noStrike">
              <a:solidFill>
                <a:srgbClr val="000000"/>
              </a:solidFill>
              <a:uFill>
                <a:solidFill>
                  <a:srgbClr val="ffffff"/>
                </a:solidFill>
              </a:uFill>
              <a:latin typeface="Arial"/>
            </a:endParaRPr>
          </a:p>
        </p:txBody>
      </p:sp>
      <p:sp>
        <p:nvSpPr>
          <p:cNvPr id="149" name="CustomShape 5"/>
          <p:cNvSpPr/>
          <p:nvPr/>
        </p:nvSpPr>
        <p:spPr>
          <a:xfrm>
            <a:off x="1224000" y="5544000"/>
            <a:ext cx="7991280" cy="1673280"/>
          </a:xfrm>
          <a:prstGeom prst="rect">
            <a:avLst/>
          </a:prstGeom>
          <a:noFill/>
          <a:ln>
            <a:solidFill>
              <a:srgbClr val="cc3300"/>
            </a:solidFill>
          </a:ln>
        </p:spPr>
        <p:style>
          <a:lnRef idx="0"/>
          <a:fillRef idx="0"/>
          <a:effectRef idx="0"/>
          <a:fontRef idx="minor"/>
        </p:style>
        <p:txBody>
          <a:bodyPr lIns="90000" rIns="90000" tIns="45000" bIns="45000"/>
          <a:p>
            <a:pPr>
              <a:lnSpc>
                <a:spcPct val="200000"/>
              </a:lnSpc>
            </a:pPr>
            <a:r>
              <a:rPr b="0" lang="fr-FR" sz="1000" spc="-1" strike="noStrike">
                <a:solidFill>
                  <a:srgbClr val="000000"/>
                </a:solidFill>
                <a:uFill>
                  <a:solidFill>
                    <a:srgbClr val="ffffff"/>
                  </a:solidFill>
                </a:uFill>
                <a:latin typeface="Arial"/>
                <a:ea typeface="DejaVu Sans"/>
              </a:rPr>
              <a:t>$(document).ready(function(){</a:t>
            </a:r>
            <a:endParaRPr b="0" lang="fr-FR" sz="1800" spc="-1" strike="noStrike">
              <a:solidFill>
                <a:srgbClr val="000000"/>
              </a:solidFill>
              <a:uFill>
                <a:solidFill>
                  <a:srgbClr val="ffffff"/>
                </a:solidFill>
              </a:uFill>
              <a:latin typeface="Arial"/>
            </a:endParaRPr>
          </a:p>
          <a:p>
            <a:pPr>
              <a:lnSpc>
                <a:spcPct val="2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$("button").click(function(){</a:t>
            </a:r>
            <a:endParaRPr b="0" lang="fr-FR" sz="1800" spc="-1" strike="noStrike">
              <a:solidFill>
                <a:srgbClr val="000000"/>
              </a:solidFill>
              <a:uFill>
                <a:solidFill>
                  <a:srgbClr val="ffffff"/>
                </a:solidFill>
              </a:uFill>
              <a:latin typeface="Arial"/>
            </a:endParaRPr>
          </a:p>
          <a:p>
            <a:pPr>
              <a:lnSpc>
                <a:spcPct val="2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$(#test).hide();</a:t>
            </a:r>
            <a:endParaRPr b="0" lang="fr-FR" sz="1800" spc="-1" strike="noStrike">
              <a:solidFill>
                <a:srgbClr val="000000"/>
              </a:solidFill>
              <a:uFill>
                <a:solidFill>
                  <a:srgbClr val="ffffff"/>
                </a:solidFill>
              </a:uFill>
              <a:latin typeface="Arial"/>
            </a:endParaRPr>
          </a:p>
          <a:p>
            <a:pPr>
              <a:lnSpc>
                <a:spcPct val="2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150" name="CustomShape 6"/>
          <p:cNvSpPr/>
          <p:nvPr/>
        </p:nvSpPr>
        <p:spPr>
          <a:xfrm>
            <a:off x="3281040" y="5976000"/>
            <a:ext cx="5533560" cy="43092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Si nous traduisons en langage audible, Cette fonction signifie tout simplement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En cliquant</a:t>
            </a:r>
            <a:r>
              <a:rPr b="0" lang="fr-FR" sz="1200" spc="-1" strike="noStrike">
                <a:solidFill>
                  <a:srgbClr val="000000"/>
                </a:solidFill>
                <a:uFill>
                  <a:solidFill>
                    <a:srgbClr val="ffffff"/>
                  </a:solidFill>
                </a:uFill>
                <a:latin typeface="Arial"/>
                <a:ea typeface="DejaVu Sans"/>
              </a:rPr>
              <a:t> sur l’élément </a:t>
            </a:r>
            <a:r>
              <a:rPr b="0" lang="fr-FR" sz="1200" spc="-1" strike="noStrike">
                <a:solidFill>
                  <a:srgbClr val="ff3300"/>
                </a:solidFill>
                <a:uFill>
                  <a:solidFill>
                    <a:srgbClr val="ffffff"/>
                  </a:solidFill>
                </a:uFill>
                <a:latin typeface="Arial"/>
                <a:ea typeface="DejaVu Sans"/>
              </a:rPr>
              <a:t>button</a:t>
            </a:r>
            <a:r>
              <a:rPr b="0" lang="fr-FR" sz="1200" spc="-1" strike="noStrike">
                <a:solidFill>
                  <a:srgbClr val="000000"/>
                </a:solidFill>
                <a:uFill>
                  <a:solidFill>
                    <a:srgbClr val="ffffff"/>
                  </a:solidFill>
                </a:uFill>
                <a:latin typeface="Arial"/>
                <a:ea typeface="DejaVu Sans"/>
              </a:rPr>
              <a:t>, on </a:t>
            </a:r>
            <a:r>
              <a:rPr b="0" lang="fr-FR" sz="1200" spc="-1" strike="noStrike">
                <a:solidFill>
                  <a:srgbClr val="ff9900"/>
                </a:solidFill>
                <a:uFill>
                  <a:solidFill>
                    <a:srgbClr val="ffffff"/>
                  </a:solidFill>
                </a:uFill>
                <a:latin typeface="Arial"/>
                <a:ea typeface="DejaVu Sans"/>
              </a:rPr>
              <a:t>cachera</a:t>
            </a:r>
            <a:r>
              <a:rPr b="0" lang="fr-FR" sz="1200" spc="-1" strike="noStrike">
                <a:solidFill>
                  <a:srgbClr val="000000"/>
                </a:solidFill>
                <a:uFill>
                  <a:solidFill>
                    <a:srgbClr val="ffffff"/>
                  </a:solidFill>
                </a:uFill>
                <a:latin typeface="Arial"/>
                <a:ea typeface="DejaVu Sans"/>
              </a:rPr>
              <a:t> l’élément qui a pour </a:t>
            </a:r>
            <a:r>
              <a:rPr b="0" lang="fr-FR" sz="1200" spc="-1" strike="noStrike">
                <a:solidFill>
                  <a:srgbClr val="0066ff"/>
                </a:solidFill>
                <a:uFill>
                  <a:solidFill>
                    <a:srgbClr val="ffffff"/>
                  </a:solidFill>
                </a:uFill>
                <a:latin typeface="Arial"/>
                <a:ea typeface="DejaVu Sans"/>
              </a:rPr>
              <a:t>ID « test »</a:t>
            </a:r>
            <a:endParaRPr b="0" lang="fr-FR"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52" name="CustomShape 2"/>
          <p:cNvSpPr/>
          <p:nvPr/>
        </p:nvSpPr>
        <p:spPr>
          <a:xfrm>
            <a:off x="804960" y="1501200"/>
            <a:ext cx="8595360" cy="730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C)Les principes de bases (2)</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53" name="CustomShape 3"/>
          <p:cNvSpPr/>
          <p:nvPr/>
        </p:nvSpPr>
        <p:spPr>
          <a:xfrm>
            <a:off x="1757880" y="2232000"/>
            <a:ext cx="7745400" cy="26028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u="sng">
                <a:solidFill>
                  <a:srgbClr val="0000ff"/>
                </a:solidFill>
                <a:uFill>
                  <a:solidFill>
                    <a:srgbClr val="ffffff"/>
                  </a:solidFill>
                </a:uFill>
                <a:latin typeface="Arial"/>
                <a:ea typeface="DejaVu Sans"/>
                <a:hlinkClick r:id="rId2"/>
              </a:rPr>
              <a:t>https://openclassrooms.com/courses/un-site-web-dynamique-avec-jquery/les-selecteurs-1</a:t>
            </a:r>
            <a:endParaRPr b="0" lang="fr-FR" sz="1800" spc="-1" strike="noStrike">
              <a:solidFill>
                <a:srgbClr val="000000"/>
              </a:solidFill>
              <a:uFill>
                <a:solidFill>
                  <a:srgbClr val="ffffff"/>
                </a:solidFill>
              </a:uFill>
              <a:latin typeface="Arial"/>
            </a:endParaRPr>
          </a:p>
        </p:txBody>
      </p:sp>
      <p:sp>
        <p:nvSpPr>
          <p:cNvPr id="154" name="CustomShape 4"/>
          <p:cNvSpPr/>
          <p:nvPr/>
        </p:nvSpPr>
        <p:spPr>
          <a:xfrm>
            <a:off x="1440000" y="2664000"/>
            <a:ext cx="7991280" cy="4440960"/>
          </a:xfrm>
          <a:prstGeom prst="rect">
            <a:avLst/>
          </a:prstGeom>
          <a:noFill/>
          <a:ln>
            <a:noFill/>
          </a:ln>
        </p:spPr>
        <p:style>
          <a:lnRef idx="0"/>
          <a:fillRef idx="0"/>
          <a:effectRef idx="0"/>
          <a:fontRef idx="minor"/>
        </p:style>
        <p:txBody>
          <a:bodyPr lIns="90000" rIns="90000" tIns="45000" bIns="45000"/>
          <a:p>
            <a:pPr>
              <a:lnSpc>
                <a:spcPct val="100000"/>
              </a:lnSpc>
            </a:pPr>
            <a:r>
              <a:rPr b="1" lang="fr-FR" sz="1200" spc="-1" strike="noStrike">
                <a:solidFill>
                  <a:srgbClr val="000000"/>
                </a:solidFill>
                <a:uFill>
                  <a:solidFill>
                    <a:srgbClr val="ffffff"/>
                  </a:solidFill>
                </a:uFill>
                <a:latin typeface="Arial"/>
                <a:ea typeface="DejaVu Sans"/>
              </a:rPr>
              <a:t>Les selecteurs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 // je sélectionne tous les paragraphes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$('.maClasse'); // je sélectionne les éléments ayant .maClasse pour classe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$('#monId'); // je sélectionne l'élément qui possède l'identifiant #monId</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 .lien'); ici, nous sélectionnons tous les éléments ayant la classe .lien, et contenus dans un paragraphe qui joue le rôle de parent</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 &gt; .lien');  ici, nous sélectionnons seulement les éléments ayant la classe .lien et descendants directement du paragraphe !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$('.lien + .visite');  la sélection s'effectue sur les éléments ayant pour classe .visite et qui sont immédiatement précédés d'un élément ayant pour classe .lien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$('.lien ~ .visite'); dans ce cas-là, ce sont tous les éléments .visite, précédés immédiatement ou non par un élément .lien</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$('p:first');  sélection du premier paragraphe trouvé</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$('a:last');  ici, on sélectionne le dernier lien de la page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56" name="CustomShape 2"/>
          <p:cNvSpPr/>
          <p:nvPr/>
        </p:nvSpPr>
        <p:spPr>
          <a:xfrm>
            <a:off x="804960" y="1501200"/>
            <a:ext cx="8595360" cy="730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C)Les principes de bases (2)</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57" name="CustomShape 3"/>
          <p:cNvSpPr/>
          <p:nvPr/>
        </p:nvSpPr>
        <p:spPr>
          <a:xfrm>
            <a:off x="1757880" y="2232000"/>
            <a:ext cx="7745400" cy="26028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u="sng">
                <a:solidFill>
                  <a:srgbClr val="0000ff"/>
                </a:solidFill>
                <a:uFill>
                  <a:solidFill>
                    <a:srgbClr val="ffffff"/>
                  </a:solidFill>
                </a:uFill>
                <a:latin typeface="Arial"/>
                <a:ea typeface="DejaVu Sans"/>
                <a:hlinkClick r:id="rId2"/>
              </a:rPr>
              <a:t>https://openclassrooms.com/courses/un-site-web-dynamique-avec-jquery/jquery-et-les-evenements</a:t>
            </a:r>
            <a:endParaRPr b="0" lang="fr-FR" sz="1800" spc="-1" strike="noStrike">
              <a:solidFill>
                <a:srgbClr val="000000"/>
              </a:solidFill>
              <a:uFill>
                <a:solidFill>
                  <a:srgbClr val="ffffff"/>
                </a:solidFill>
              </a:uFill>
              <a:latin typeface="Arial"/>
            </a:endParaRPr>
          </a:p>
        </p:txBody>
      </p:sp>
      <p:sp>
        <p:nvSpPr>
          <p:cNvPr id="158" name="CustomShape 4"/>
          <p:cNvSpPr/>
          <p:nvPr/>
        </p:nvSpPr>
        <p:spPr>
          <a:xfrm>
            <a:off x="1368000" y="2664000"/>
            <a:ext cx="7991280" cy="260280"/>
          </a:xfrm>
          <a:prstGeom prst="rect">
            <a:avLst/>
          </a:prstGeom>
          <a:noFill/>
          <a:ln>
            <a:noFill/>
          </a:ln>
        </p:spPr>
        <p:style>
          <a:lnRef idx="0"/>
          <a:fillRef idx="0"/>
          <a:effectRef idx="0"/>
          <a:fontRef idx="minor"/>
        </p:style>
        <p:txBody>
          <a:bodyPr lIns="90000" rIns="90000" tIns="45000" bIns="45000"/>
          <a:p>
            <a:pPr>
              <a:lnSpc>
                <a:spcPct val="100000"/>
              </a:lnSpc>
            </a:pPr>
            <a:r>
              <a:rPr b="1" lang="fr-FR" sz="1200" spc="-1" strike="noStrike">
                <a:solidFill>
                  <a:srgbClr val="000000"/>
                </a:solidFill>
                <a:uFill>
                  <a:solidFill>
                    <a:srgbClr val="ffffff"/>
                  </a:solidFill>
                </a:uFill>
                <a:latin typeface="Arial"/>
                <a:ea typeface="DejaVu Sans"/>
              </a:rPr>
              <a:t>Les événements</a:t>
            </a:r>
            <a:endParaRPr b="0" lang="fr-FR" sz="1800" spc="-1" strike="noStrike">
              <a:solidFill>
                <a:srgbClr val="000000"/>
              </a:solidFill>
              <a:uFill>
                <a:solidFill>
                  <a:srgbClr val="ffffff"/>
                </a:solidFill>
              </a:uFill>
              <a:latin typeface="Arial"/>
            </a:endParaRPr>
          </a:p>
        </p:txBody>
      </p:sp>
      <p:graphicFrame>
        <p:nvGraphicFramePr>
          <p:cNvPr id="159" name="Table 5"/>
          <p:cNvGraphicFramePr/>
          <p:nvPr/>
        </p:nvGraphicFramePr>
        <p:xfrm>
          <a:off x="1945800" y="3191400"/>
          <a:ext cx="5075280" cy="2380680"/>
        </p:xfrm>
        <a:graphic>
          <a:graphicData uri="http://schemas.openxmlformats.org/drawingml/2006/table">
            <a:tbl>
              <a:tblPr/>
              <a:tblGrid>
                <a:gridCol w="2537640"/>
                <a:gridCol w="2538000"/>
              </a:tblGrid>
              <a:tr h="267120">
                <a:tc>
                  <a:txBody>
                    <a:bodyPr lIns="90000" rIns="90000"/>
                    <a:p>
                      <a:pPr algn="ctr">
                        <a:lnSpc>
                          <a:spcPct val="100000"/>
                        </a:lnSpc>
                      </a:pPr>
                      <a:r>
                        <a:rPr b="1" lang="fr-FR" sz="1200" spc="-1" strike="noStrike">
                          <a:solidFill>
                            <a:srgbClr val="ffffff"/>
                          </a:solidFill>
                          <a:uFill>
                            <a:solidFill>
                              <a:srgbClr val="ffffff"/>
                            </a:solidFill>
                          </a:uFill>
                          <a:latin typeface="Arial"/>
                          <a:ea typeface="DejaVu Sans"/>
                        </a:rPr>
                        <a:t>Action</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0066"/>
                    </a:solidFill>
                  </a:tcPr>
                </a:tc>
                <a:tc>
                  <a:txBody>
                    <a:bodyPr lIns="90000" rIns="90000"/>
                    <a:p>
                      <a:pPr algn="ctr">
                        <a:lnSpc>
                          <a:spcPct val="100000"/>
                        </a:lnSpc>
                      </a:pPr>
                      <a:r>
                        <a:rPr b="1" lang="fr-FR" sz="1200" spc="-1" strike="noStrike">
                          <a:solidFill>
                            <a:srgbClr val="ffffff"/>
                          </a:solidFill>
                          <a:uFill>
                            <a:solidFill>
                              <a:srgbClr val="ffffff"/>
                            </a:solidFill>
                          </a:uFill>
                          <a:latin typeface="Arial"/>
                          <a:ea typeface="DejaVu Sans"/>
                        </a:rPr>
                        <a:t>Fonction</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0099"/>
                    </a:solidFill>
                  </a:tcPr>
                </a:tc>
              </a:tr>
              <a:tr h="26424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Clic</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click()</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424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Double-clic</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dblclick()</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424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Passage de la souris</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hover()</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424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Rentrer dans un élément</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mouseenter()</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424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Presser un bouton de la souris</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mousedown()</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424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Quitter un élément</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mouseleave()</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424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Relâcher un bouton de la souris</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mouseup()</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3880">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Scroller (utiliser la roulette)</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200" spc="-1" strike="noStrike">
                          <a:solidFill>
                            <a:srgbClr val="000000"/>
                          </a:solidFill>
                          <a:uFill>
                            <a:solidFill>
                              <a:srgbClr val="ffffff"/>
                            </a:solidFill>
                          </a:uFill>
                          <a:latin typeface="Arial"/>
                          <a:ea typeface="DejaVu Sans"/>
                        </a:rPr>
                        <a:t>scroll()</a:t>
                      </a:r>
                      <a:endParaRPr b="0" lang="fr-F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60" name="CustomShape 6"/>
          <p:cNvSpPr/>
          <p:nvPr/>
        </p:nvSpPr>
        <p:spPr>
          <a:xfrm>
            <a:off x="1584000" y="5976000"/>
            <a:ext cx="7502760" cy="43092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Vous avez bien entendu bien d’autre événements il faut pour cela voir la documentation proposé par JQuery</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u="sng">
                <a:solidFill>
                  <a:srgbClr val="0000ff"/>
                </a:solidFill>
                <a:uFill>
                  <a:solidFill>
                    <a:srgbClr val="ffffff"/>
                  </a:solidFill>
                </a:uFill>
                <a:latin typeface="Arial"/>
                <a:ea typeface="DejaVu Sans"/>
                <a:hlinkClick r:id="rId3"/>
              </a:rPr>
              <a:t>https://api.jquery.com/category/events/</a:t>
            </a:r>
            <a:endParaRPr b="0" lang="fr-FR"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62" name="CustomShape 2"/>
          <p:cNvSpPr/>
          <p:nvPr/>
        </p:nvSpPr>
        <p:spPr>
          <a:xfrm>
            <a:off x="804960" y="1501200"/>
            <a:ext cx="8595360" cy="730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C)Les principes de bases (2)</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63" name="CustomShape 3"/>
          <p:cNvSpPr/>
          <p:nvPr/>
        </p:nvSpPr>
        <p:spPr>
          <a:xfrm>
            <a:off x="1368000" y="2232000"/>
            <a:ext cx="7991280" cy="260280"/>
          </a:xfrm>
          <a:prstGeom prst="rect">
            <a:avLst/>
          </a:prstGeom>
          <a:noFill/>
          <a:ln>
            <a:noFill/>
          </a:ln>
        </p:spPr>
        <p:style>
          <a:lnRef idx="0"/>
          <a:fillRef idx="0"/>
          <a:effectRef idx="0"/>
          <a:fontRef idx="minor"/>
        </p:style>
        <p:txBody>
          <a:bodyPr lIns="90000" rIns="90000" tIns="45000" bIns="45000"/>
          <a:p>
            <a:pPr>
              <a:lnSpc>
                <a:spcPct val="100000"/>
              </a:lnSpc>
            </a:pPr>
            <a:r>
              <a:rPr b="1" lang="fr-FR" sz="1200" spc="-1" strike="noStrike">
                <a:solidFill>
                  <a:srgbClr val="000000"/>
                </a:solidFill>
                <a:uFill>
                  <a:solidFill>
                    <a:srgbClr val="ffffff"/>
                  </a:solidFill>
                </a:uFill>
                <a:latin typeface="Arial"/>
                <a:ea typeface="DejaVu Sans"/>
              </a:rPr>
              <a:t>Les éléments de destination</a:t>
            </a:r>
            <a:endParaRPr b="0" lang="fr-FR" sz="1800" spc="-1" strike="noStrike">
              <a:solidFill>
                <a:srgbClr val="000000"/>
              </a:solidFill>
              <a:uFill>
                <a:solidFill>
                  <a:srgbClr val="ffffff"/>
                </a:solidFill>
              </a:uFill>
              <a:latin typeface="Arial"/>
            </a:endParaRPr>
          </a:p>
        </p:txBody>
      </p:sp>
      <p:sp>
        <p:nvSpPr>
          <p:cNvPr id="164" name="CustomShape 4"/>
          <p:cNvSpPr/>
          <p:nvPr/>
        </p:nvSpPr>
        <p:spPr>
          <a:xfrm>
            <a:off x="1728000" y="2664000"/>
            <a:ext cx="5474520" cy="43092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C’est le même principe que les selecteurs, sauf que là vous pouvez carrément</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signifier au selecteur $(this) pour qu’il agissent sur le selecteur lui même</a:t>
            </a:r>
            <a:endParaRPr b="0" lang="fr-FR" sz="1800" spc="-1" strike="noStrike">
              <a:solidFill>
                <a:srgbClr val="000000"/>
              </a:solidFill>
              <a:uFill>
                <a:solidFill>
                  <a:srgbClr val="ffffff"/>
                </a:solidFill>
              </a:uFill>
              <a:latin typeface="Arial"/>
            </a:endParaRPr>
          </a:p>
        </p:txBody>
      </p:sp>
      <p:sp>
        <p:nvSpPr>
          <p:cNvPr id="165" name="CustomShape 5"/>
          <p:cNvSpPr/>
          <p:nvPr/>
        </p:nvSpPr>
        <p:spPr>
          <a:xfrm>
            <a:off x="1224000" y="3204360"/>
            <a:ext cx="7991280" cy="1366200"/>
          </a:xfrm>
          <a:prstGeom prst="rect">
            <a:avLst/>
          </a:prstGeom>
          <a:noFill/>
          <a:ln>
            <a:solidFill>
              <a:srgbClr val="cc3300"/>
            </a:solidFill>
          </a:ln>
        </p:spPr>
        <p:style>
          <a:lnRef idx="0"/>
          <a:fillRef idx="0"/>
          <a:effectRef idx="0"/>
          <a:fontRef idx="minor"/>
        </p:style>
        <p:txBody>
          <a:bodyPr lIns="90000" rIns="90000" tIns="45000" bIns="45000"/>
          <a:p>
            <a:pPr>
              <a:lnSpc>
                <a:spcPct val="200000"/>
              </a:lnSpc>
            </a:pPr>
            <a:r>
              <a:rPr b="0" lang="fr-FR" sz="1000" spc="-1" strike="noStrike">
                <a:solidFill>
                  <a:srgbClr val="000000"/>
                </a:solidFill>
                <a:uFill>
                  <a:solidFill>
                    <a:srgbClr val="ffffff"/>
                  </a:solidFill>
                </a:uFill>
                <a:latin typeface="Arial"/>
                <a:ea typeface="DejaVu Sans"/>
              </a:rPr>
              <a:t>$(document).ready(function(){</a:t>
            </a:r>
            <a:endParaRPr b="0" lang="fr-FR" sz="1800" spc="-1" strike="noStrike">
              <a:solidFill>
                <a:srgbClr val="000000"/>
              </a:solidFill>
              <a:uFill>
                <a:solidFill>
                  <a:srgbClr val="ffffff"/>
                </a:solidFill>
              </a:uFill>
              <a:latin typeface="Arial"/>
            </a:endParaRPr>
          </a:p>
          <a:p>
            <a:pPr>
              <a:lnSpc>
                <a:spcPct val="2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$("button").click(function(){</a:t>
            </a:r>
            <a:endParaRPr b="0" lang="fr-FR" sz="1800" spc="-1" strike="noStrike">
              <a:solidFill>
                <a:srgbClr val="000000"/>
              </a:solidFill>
              <a:uFill>
                <a:solidFill>
                  <a:srgbClr val="ffffff"/>
                </a:solidFill>
              </a:uFill>
              <a:latin typeface="Arial"/>
            </a:endParaRPr>
          </a:p>
          <a:p>
            <a:pPr>
              <a:lnSpc>
                <a:spcPct val="2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$(this).hide();</a:t>
            </a:r>
            <a:endParaRPr b="0" lang="fr-FR" sz="1800" spc="-1" strike="noStrike">
              <a:solidFill>
                <a:srgbClr val="000000"/>
              </a:solidFill>
              <a:uFill>
                <a:solidFill>
                  <a:srgbClr val="ffffff"/>
                </a:solidFill>
              </a:uFill>
              <a:latin typeface="Arial"/>
            </a:endParaRPr>
          </a:p>
          <a:p>
            <a:pPr>
              <a:lnSpc>
                <a:spcPct val="2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200000"/>
              </a:lnSpc>
            </a:pP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166" name="CustomShape 6"/>
          <p:cNvSpPr/>
          <p:nvPr/>
        </p:nvSpPr>
        <p:spPr>
          <a:xfrm>
            <a:off x="3177360" y="3672000"/>
            <a:ext cx="5533920" cy="43128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Si nous traduisons en langage audible, Cette fonction signifie tout simplement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En cliquant</a:t>
            </a:r>
            <a:r>
              <a:rPr b="0" lang="fr-FR" sz="1200" spc="-1" strike="noStrike">
                <a:solidFill>
                  <a:srgbClr val="000000"/>
                </a:solidFill>
                <a:uFill>
                  <a:solidFill>
                    <a:srgbClr val="ffffff"/>
                  </a:solidFill>
                </a:uFill>
                <a:latin typeface="Arial"/>
                <a:ea typeface="DejaVu Sans"/>
              </a:rPr>
              <a:t> sur l’élément </a:t>
            </a:r>
            <a:r>
              <a:rPr b="0" lang="fr-FR" sz="1200" spc="-1" strike="noStrike">
                <a:solidFill>
                  <a:srgbClr val="ff3300"/>
                </a:solidFill>
                <a:uFill>
                  <a:solidFill>
                    <a:srgbClr val="ffffff"/>
                  </a:solidFill>
                </a:uFill>
                <a:latin typeface="Arial"/>
                <a:ea typeface="DejaVu Sans"/>
              </a:rPr>
              <a:t>button</a:t>
            </a:r>
            <a:r>
              <a:rPr b="0" lang="fr-FR" sz="1200" spc="-1" strike="noStrike">
                <a:solidFill>
                  <a:srgbClr val="000000"/>
                </a:solidFill>
                <a:uFill>
                  <a:solidFill>
                    <a:srgbClr val="ffffff"/>
                  </a:solidFill>
                </a:uFill>
                <a:latin typeface="Arial"/>
                <a:ea typeface="DejaVu Sans"/>
              </a:rPr>
              <a:t>, on </a:t>
            </a:r>
            <a:r>
              <a:rPr b="0" lang="fr-FR" sz="1200" spc="-1" strike="noStrike">
                <a:solidFill>
                  <a:srgbClr val="ff9900"/>
                </a:solidFill>
                <a:uFill>
                  <a:solidFill>
                    <a:srgbClr val="ffffff"/>
                  </a:solidFill>
                </a:uFill>
                <a:latin typeface="Arial"/>
                <a:ea typeface="DejaVu Sans"/>
              </a:rPr>
              <a:t>cachera</a:t>
            </a:r>
            <a:r>
              <a:rPr b="0" lang="fr-FR" sz="1200" spc="-1" strike="noStrike">
                <a:solidFill>
                  <a:srgbClr val="000000"/>
                </a:solidFill>
                <a:uFill>
                  <a:solidFill>
                    <a:srgbClr val="ffffff"/>
                  </a:solidFill>
                </a:uFill>
                <a:latin typeface="Arial"/>
                <a:ea typeface="DejaVu Sans"/>
              </a:rPr>
              <a:t> l’élément </a:t>
            </a:r>
            <a:r>
              <a:rPr b="0" lang="fr-FR" sz="1200" spc="-1" strike="noStrike">
                <a:solidFill>
                  <a:srgbClr val="ff3300"/>
                </a:solidFill>
                <a:uFill>
                  <a:solidFill>
                    <a:srgbClr val="ffffff"/>
                  </a:solidFill>
                </a:uFill>
                <a:latin typeface="Arial"/>
                <a:ea typeface="DejaVu Sans"/>
              </a:rPr>
              <a:t>button.</a:t>
            </a:r>
            <a:endParaRPr b="0" lang="fr-FR" sz="1800" spc="-1" strike="noStrike">
              <a:solidFill>
                <a:srgbClr val="000000"/>
              </a:solidFill>
              <a:uFill>
                <a:solidFill>
                  <a:srgbClr val="ffffff"/>
                </a:solidFill>
              </a:uFill>
              <a:latin typeface="Arial"/>
            </a:endParaRPr>
          </a:p>
        </p:txBody>
      </p:sp>
      <p:sp>
        <p:nvSpPr>
          <p:cNvPr id="167" name="CustomShape 7"/>
          <p:cNvSpPr/>
          <p:nvPr/>
        </p:nvSpPr>
        <p:spPr>
          <a:xfrm>
            <a:off x="1368000" y="4779000"/>
            <a:ext cx="7991280" cy="260280"/>
          </a:xfrm>
          <a:prstGeom prst="rect">
            <a:avLst/>
          </a:prstGeom>
          <a:noFill/>
          <a:ln>
            <a:noFill/>
          </a:ln>
        </p:spPr>
        <p:style>
          <a:lnRef idx="0"/>
          <a:fillRef idx="0"/>
          <a:effectRef idx="0"/>
          <a:fontRef idx="minor"/>
        </p:style>
        <p:txBody>
          <a:bodyPr lIns="90000" rIns="90000" tIns="45000" bIns="45000"/>
          <a:p>
            <a:pPr>
              <a:lnSpc>
                <a:spcPct val="100000"/>
              </a:lnSpc>
            </a:pPr>
            <a:r>
              <a:rPr b="1" lang="fr-FR" sz="1200" spc="-1" strike="noStrike">
                <a:solidFill>
                  <a:srgbClr val="000000"/>
                </a:solidFill>
                <a:uFill>
                  <a:solidFill>
                    <a:srgbClr val="ffffff"/>
                  </a:solidFill>
                </a:uFill>
                <a:latin typeface="Arial"/>
                <a:ea typeface="DejaVu Sans"/>
              </a:rPr>
              <a:t>Les ccs()</a:t>
            </a:r>
            <a:endParaRPr b="0" lang="fr-FR" sz="1800" spc="-1" strike="noStrike">
              <a:solidFill>
                <a:srgbClr val="000000"/>
              </a:solidFill>
              <a:uFill>
                <a:solidFill>
                  <a:srgbClr val="ffffff"/>
                </a:solidFill>
              </a:uFill>
              <a:latin typeface="Arial"/>
            </a:endParaRPr>
          </a:p>
        </p:txBody>
      </p:sp>
      <p:sp>
        <p:nvSpPr>
          <p:cNvPr id="168" name="CustomShape 8"/>
          <p:cNvSpPr/>
          <p:nvPr/>
        </p:nvSpPr>
        <p:spPr>
          <a:xfrm>
            <a:off x="1491840" y="5139000"/>
            <a:ext cx="6257880" cy="23148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u="sng">
                <a:solidFill>
                  <a:srgbClr val="0000ff"/>
                </a:solidFill>
                <a:uFill>
                  <a:solidFill>
                    <a:srgbClr val="ffffff"/>
                  </a:solidFill>
                </a:uFill>
                <a:latin typeface="Arial"/>
                <a:ea typeface="DejaVu Sans"/>
                <a:hlinkClick r:id="rId2"/>
              </a:rPr>
              <a:t>https://openclassrooms.com/courses/un-site-web-dynamique-avec-jquery/manipuler-le-code-css-avec-jquery</a:t>
            </a:r>
            <a:endParaRPr b="0" lang="fr-FR" sz="1800" spc="-1" strike="noStrike">
              <a:solidFill>
                <a:srgbClr val="000000"/>
              </a:solidFill>
              <a:uFill>
                <a:solidFill>
                  <a:srgbClr val="ffffff"/>
                </a:solidFill>
              </a:uFill>
              <a:latin typeface="Arial"/>
            </a:endParaRPr>
          </a:p>
        </p:txBody>
      </p:sp>
      <p:sp>
        <p:nvSpPr>
          <p:cNvPr id="169" name="CustomShape 9"/>
          <p:cNvSpPr/>
          <p:nvPr/>
        </p:nvSpPr>
        <p:spPr>
          <a:xfrm>
            <a:off x="1476000" y="5364000"/>
            <a:ext cx="2914200" cy="23148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u="sng">
                <a:solidFill>
                  <a:srgbClr val="0000ff"/>
                </a:solidFill>
                <a:uFill>
                  <a:solidFill>
                    <a:srgbClr val="ffffff"/>
                  </a:solidFill>
                </a:uFill>
                <a:latin typeface="Arial"/>
                <a:ea typeface="DejaVu Sans"/>
                <a:hlinkClick r:id="rId3"/>
              </a:rPr>
              <a:t>http://www.w3schools.com/jquery/jquery_css.asp</a:t>
            </a:r>
            <a:endParaRPr b="0" lang="fr-FR" sz="1800" spc="-1" strike="noStrike">
              <a:solidFill>
                <a:srgbClr val="000000"/>
              </a:solidFill>
              <a:uFill>
                <a:solidFill>
                  <a:srgbClr val="ffffff"/>
                </a:solidFill>
              </a:uFill>
              <a:latin typeface="Arial"/>
            </a:endParaRPr>
          </a:p>
        </p:txBody>
      </p:sp>
      <p:sp>
        <p:nvSpPr>
          <p:cNvPr id="170" name="CustomShape 10"/>
          <p:cNvSpPr/>
          <p:nvPr/>
        </p:nvSpPr>
        <p:spPr>
          <a:xfrm>
            <a:off x="1491120" y="5616000"/>
            <a:ext cx="8107920" cy="26028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Les css () ensembles de méthode qui retournent une ou plusieurs propriétés de style pour les éléments sélectionnés.</a:t>
            </a:r>
            <a:endParaRPr b="0" lang="fr-FR" sz="1800" spc="-1" strike="noStrike">
              <a:solidFill>
                <a:srgbClr val="000000"/>
              </a:solidFill>
              <a:uFill>
                <a:solidFill>
                  <a:srgbClr val="ffffff"/>
                </a:solidFill>
              </a:uFill>
              <a:latin typeface="Arial"/>
            </a:endParaRPr>
          </a:p>
        </p:txBody>
      </p:sp>
      <p:sp>
        <p:nvSpPr>
          <p:cNvPr id="171" name="CustomShape 11"/>
          <p:cNvSpPr/>
          <p:nvPr/>
        </p:nvSpPr>
        <p:spPr>
          <a:xfrm>
            <a:off x="1296000" y="5976000"/>
            <a:ext cx="7847280" cy="1250640"/>
          </a:xfrm>
          <a:prstGeom prst="rect">
            <a:avLst/>
          </a:prstGeom>
          <a:noFill/>
          <a:ln>
            <a:solidFill>
              <a:srgbClr val="ff3333"/>
            </a:solid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DejaVu Sans"/>
              </a:rPr>
              <a:t>&lt;script&gt;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$(document).ready(function(){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$("button").click(function(){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$("p").css("background-color", "yellow");</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&lt;/script&gt;</a:t>
            </a:r>
            <a:endParaRPr b="0" lang="fr-FR" sz="1800" spc="-1" strike="noStrike">
              <a:solidFill>
                <a:srgbClr val="000000"/>
              </a:solidFill>
              <a:uFill>
                <a:solidFill>
                  <a:srgbClr val="ffffff"/>
                </a:solidFill>
              </a:uFill>
              <a:latin typeface="Arial"/>
            </a:endParaRPr>
          </a:p>
        </p:txBody>
      </p:sp>
      <p:sp>
        <p:nvSpPr>
          <p:cNvPr id="172" name="CustomShape 12"/>
          <p:cNvSpPr/>
          <p:nvPr/>
        </p:nvSpPr>
        <p:spPr>
          <a:xfrm>
            <a:off x="4392000" y="6408000"/>
            <a:ext cx="4505040" cy="23148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DejaVu Sans"/>
              </a:rPr>
              <a:t>Quand on cliquera sur </a:t>
            </a:r>
            <a:r>
              <a:rPr b="0" lang="fr-FR" sz="1000" spc="-1" strike="noStrike">
                <a:solidFill>
                  <a:srgbClr val="ff3300"/>
                </a:solidFill>
                <a:uFill>
                  <a:solidFill>
                    <a:srgbClr val="ffffff"/>
                  </a:solidFill>
                </a:uFill>
                <a:latin typeface="Arial"/>
                <a:ea typeface="DejaVu Sans"/>
              </a:rPr>
              <a:t>button</a:t>
            </a:r>
            <a:r>
              <a:rPr b="0" lang="fr-FR" sz="1000" spc="-1" strike="noStrike">
                <a:solidFill>
                  <a:srgbClr val="000000"/>
                </a:solidFill>
                <a:uFill>
                  <a:solidFill>
                    <a:srgbClr val="ffffff"/>
                  </a:solidFill>
                </a:uFill>
                <a:latin typeface="Arial"/>
                <a:ea typeface="DejaVu Sans"/>
              </a:rPr>
              <a:t> les balises </a:t>
            </a:r>
            <a:r>
              <a:rPr b="0" lang="fr-FR" sz="1000" spc="-1" strike="noStrike">
                <a:solidFill>
                  <a:srgbClr val="0066ff"/>
                </a:solidFill>
                <a:uFill>
                  <a:solidFill>
                    <a:srgbClr val="ffffff"/>
                  </a:solidFill>
                </a:uFill>
                <a:latin typeface="Arial"/>
                <a:ea typeface="DejaVu Sans"/>
              </a:rPr>
              <a:t>&lt;p&gt;</a:t>
            </a:r>
            <a:r>
              <a:rPr b="0" lang="fr-FR" sz="1000" spc="-1" strike="noStrike">
                <a:solidFill>
                  <a:srgbClr val="000000"/>
                </a:solidFill>
                <a:uFill>
                  <a:solidFill>
                    <a:srgbClr val="ffffff"/>
                  </a:solidFill>
                </a:uFill>
                <a:latin typeface="Arial"/>
                <a:ea typeface="DejaVu Sans"/>
              </a:rPr>
              <a:t> auront un </a:t>
            </a:r>
            <a:r>
              <a:rPr b="0" lang="fr-FR" sz="1000" spc="-1" strike="noStrike">
                <a:solidFill>
                  <a:srgbClr val="ff9900"/>
                </a:solidFill>
                <a:uFill>
                  <a:solidFill>
                    <a:srgbClr val="ffffff"/>
                  </a:solidFill>
                </a:uFill>
                <a:latin typeface="Arial"/>
                <a:ea typeface="DejaVu Sans"/>
              </a:rPr>
              <a:t>fond de couleur jaune</a:t>
            </a:r>
            <a:endParaRPr b="0" lang="fr-FR"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 JQuery </a:t>
            </a:r>
            <a:endParaRPr b="0" lang="fr-FR" sz="1800" spc="-1" strike="noStrike">
              <a:solidFill>
                <a:srgbClr val="000000"/>
              </a:solidFill>
              <a:uFill>
                <a:solidFill>
                  <a:srgbClr val="ffffff"/>
                </a:solidFill>
              </a:uFill>
              <a:latin typeface="Arial"/>
            </a:endParaRPr>
          </a:p>
        </p:txBody>
      </p:sp>
      <p:sp>
        <p:nvSpPr>
          <p:cNvPr id="174" name="CustomShape 2"/>
          <p:cNvSpPr/>
          <p:nvPr/>
        </p:nvSpPr>
        <p:spPr>
          <a:xfrm>
            <a:off x="804960" y="1789200"/>
            <a:ext cx="8595360" cy="4613760"/>
          </a:xfrm>
          <a:prstGeom prst="rect">
            <a:avLst/>
          </a:prstGeom>
          <a:noFill/>
          <a:ln>
            <a:noFill/>
          </a:ln>
        </p:spPr>
        <p:style>
          <a:lnRef idx="0"/>
          <a:fillRef idx="0"/>
          <a:effectRef idx="0"/>
          <a:fontRef idx="minor"/>
        </p:style>
        <p:txBody>
          <a:bodyPr lIns="90000" rIns="90000" tIns="45000" bIns="45000"/>
          <a:p>
            <a:pPr>
              <a:lnSpc>
                <a:spcPct val="150000"/>
              </a:lnSpc>
            </a:pPr>
            <a:r>
              <a:rPr b="0" lang="fr-FR" sz="3600" spc="-1" strike="noStrike">
                <a:solidFill>
                  <a:srgbClr val="000000"/>
                </a:solidFill>
                <a:uFill>
                  <a:solidFill>
                    <a:srgbClr val="ffffff"/>
                  </a:solidFill>
                </a:uFill>
                <a:latin typeface="MV Boli"/>
                <a:ea typeface="DejaVu Sans"/>
              </a:rPr>
              <a:t>D. Les bibliothéques de plugins</a:t>
            </a:r>
            <a:endParaRPr b="0" lang="fr-FR" sz="1800" spc="-1" strike="noStrike">
              <a:solidFill>
                <a:srgbClr val="000000"/>
              </a:solidFill>
              <a:uFill>
                <a:solidFill>
                  <a:srgbClr val="ffffff"/>
                </a:solidFill>
              </a:uFill>
              <a:latin typeface="Arial"/>
            </a:endParaRPr>
          </a:p>
          <a:p>
            <a:pPr marL="343080" indent="-340920">
              <a:lnSpc>
                <a:spcPct val="150000"/>
              </a:lnSpc>
              <a:buClr>
                <a:srgbClr val="000000"/>
              </a:buClr>
              <a:buFont typeface="Calibri Light"/>
              <a:buAutoNum type="alphaUcPeriod"/>
            </a:pPr>
            <a:r>
              <a:rPr b="0" lang="fr-FR" sz="1400" spc="-1" strike="noStrike" u="sng">
                <a:solidFill>
                  <a:srgbClr val="0000ff"/>
                </a:solidFill>
                <a:uFill>
                  <a:solidFill>
                    <a:srgbClr val="ffffff"/>
                  </a:solidFill>
                </a:uFill>
                <a:latin typeface="Arial"/>
                <a:ea typeface="DejaVu Sans"/>
                <a:hlinkClick r:id="rId2"/>
              </a:rPr>
              <a:t>http://plugins.jquery.com/</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75" name="CustomShape 3"/>
          <p:cNvSpPr/>
          <p:nvPr/>
        </p:nvSpPr>
        <p:spPr>
          <a:xfrm>
            <a:off x="1611000" y="2958120"/>
            <a:ext cx="4220280" cy="3161160"/>
          </a:xfrm>
          <a:prstGeom prst="rect">
            <a:avLst/>
          </a:prstGeom>
          <a:noFill/>
          <a:ln>
            <a:noFill/>
          </a:ln>
        </p:spPr>
        <p:style>
          <a:lnRef idx="0"/>
          <a:fillRef idx="0"/>
          <a:effectRef idx="0"/>
          <a:fontRef idx="minor"/>
        </p:style>
        <p:txBody>
          <a:bodyPr lIns="90000" rIns="90000" tIns="45000" bIns="45000"/>
          <a:p>
            <a:pPr>
              <a:lnSpc>
                <a:spcPct val="100000"/>
              </a:lnSpc>
            </a:pPr>
            <a:r>
              <a:rPr b="1" lang="fr-FR" sz="1800" spc="-1" strike="noStrike">
                <a:solidFill>
                  <a:srgbClr val="000000"/>
                </a:solidFill>
                <a:uFill>
                  <a:solidFill>
                    <a:srgbClr val="ffffff"/>
                  </a:solidFill>
                </a:uFill>
                <a:latin typeface="Arial"/>
                <a:ea typeface="DejaVu Sans"/>
              </a:rPr>
              <a:t>Les différentes catégories de plugins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ui (542)</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jquery (482)</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form (285)</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animation (273)</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input (252)</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image (210)</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responsive (184)</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slider (172)</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ajax (154)</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DejaVu Sans"/>
              </a:rPr>
              <a:t>	</a:t>
            </a:r>
            <a:r>
              <a:rPr b="0" lang="fr-FR" sz="1800" spc="-1" strike="noStrike">
                <a:solidFill>
                  <a:srgbClr val="000000"/>
                </a:solidFill>
                <a:uFill>
                  <a:solidFill>
                    <a:srgbClr val="ffffff"/>
                  </a:solidFill>
                </a:uFill>
                <a:latin typeface="Arial"/>
                <a:ea typeface="DejaVu Sans"/>
              </a:rPr>
              <a:t>scroll (140)</a:t>
            </a:r>
            <a:endParaRPr b="0" lang="fr-FR"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indent="-214200" algn="ctr">
              <a:lnSpc>
                <a:spcPct val="150000"/>
              </a:lnSpc>
              <a:buClr>
                <a:srgbClr val="ffffff"/>
              </a:buClr>
              <a:buFont typeface="StarSymbol"/>
              <a:buAutoNum type="romanUcPeriod"/>
            </a:pPr>
            <a:r>
              <a:rPr b="1" lang="fr-FR" sz="3600" spc="-1" strike="noStrike">
                <a:solidFill>
                  <a:srgbClr val="ffffff"/>
                </a:solidFill>
                <a:uFill>
                  <a:solidFill>
                    <a:srgbClr val="ffffff"/>
                  </a:solidFill>
                </a:uFill>
                <a:latin typeface="MV Boli"/>
                <a:ea typeface="Microsoft YaHei"/>
              </a:rPr>
              <a:t>Une page web aujourd’hui</a:t>
            </a:r>
            <a:endParaRPr b="0" lang="fr-FR" sz="1800" spc="-1" strike="noStrike">
              <a:solidFill>
                <a:srgbClr val="000000"/>
              </a:solidFill>
              <a:uFill>
                <a:solidFill>
                  <a:srgbClr val="ffffff"/>
                </a:solidFill>
              </a:uFill>
              <a:latin typeface="Arial"/>
            </a:endParaRPr>
          </a:p>
        </p:txBody>
      </p:sp>
      <p:sp>
        <p:nvSpPr>
          <p:cNvPr id="46" name="CustomShape 2"/>
          <p:cNvSpPr/>
          <p:nvPr/>
        </p:nvSpPr>
        <p:spPr>
          <a:xfrm>
            <a:off x="1728000" y="1807560"/>
            <a:ext cx="6549840" cy="4382280"/>
          </a:xfrm>
          <a:prstGeom prst="rect">
            <a:avLst/>
          </a:prstGeom>
          <a:solidFill>
            <a:srgbClr val="ffffff"/>
          </a:solidFill>
          <a:ln>
            <a:noFill/>
          </a:ln>
        </p:spPr>
        <p:style>
          <a:lnRef idx="0"/>
          <a:fillRef idx="0"/>
          <a:effectRef idx="0"/>
          <a:fontRef idx="minor"/>
        </p:style>
        <p:txBody>
          <a:bodyPr lIns="0" rIns="0" tIns="0" bIns="0"/>
          <a:p>
            <a:pPr marL="432000" indent="-322200">
              <a:lnSpc>
                <a:spcPct val="100000"/>
              </a:lnSpc>
              <a:buClr>
                <a:srgbClr val="000000"/>
              </a:buClr>
              <a:buFont typeface="StarSymbol"/>
              <a:buAutoNum type="alphaUcParenR"/>
            </a:pPr>
            <a:r>
              <a:rPr b="0" lang="fr-FR" sz="3200" spc="-1" strike="noStrike">
                <a:solidFill>
                  <a:srgbClr val="000000"/>
                </a:solidFill>
                <a:uFill>
                  <a:solidFill>
                    <a:srgbClr val="ffffff"/>
                  </a:solidFill>
                </a:uFill>
                <a:latin typeface="MV Boli"/>
                <a:ea typeface="Microsoft YaHei"/>
              </a:rPr>
              <a:t>Définition d’une page web</a:t>
            </a:r>
            <a:endParaRPr b="0" lang="fr-FR" sz="1800" spc="-1" strike="noStrike">
              <a:solidFill>
                <a:srgbClr val="000000"/>
              </a:solidFill>
              <a:uFill>
                <a:solidFill>
                  <a:srgbClr val="ffffff"/>
                </a:solidFill>
              </a:uFill>
              <a:latin typeface="Arial"/>
            </a:endParaRPr>
          </a:p>
          <a:p>
            <a:pPr marL="432000" indent="-322200">
              <a:lnSpc>
                <a:spcPct val="100000"/>
              </a:lnSpc>
              <a:buClr>
                <a:srgbClr val="000000"/>
              </a:buClr>
              <a:buFont typeface="StarSymbol"/>
              <a:buAutoNum type="alphaUcParenR"/>
            </a:pPr>
            <a:r>
              <a:rPr b="0" lang="fr-FR" sz="3200" spc="-1" strike="noStrike">
                <a:solidFill>
                  <a:srgbClr val="000000"/>
                </a:solidFill>
                <a:uFill>
                  <a:solidFill>
                    <a:srgbClr val="ffffff"/>
                  </a:solidFill>
                </a:uFill>
                <a:latin typeface="MV Boli"/>
                <a:ea typeface="Microsoft YaHei"/>
              </a:rPr>
              <a:t>Les balises obligatoires</a:t>
            </a:r>
            <a:endParaRPr b="0" lang="fr-FR"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177" name="CustomShape 2"/>
          <p:cNvSpPr/>
          <p:nvPr/>
        </p:nvSpPr>
        <p:spPr>
          <a:xfrm>
            <a:off x="804960" y="1789200"/>
            <a:ext cx="8595360" cy="461376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A.Introduction</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B.Installation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u="sng">
                <a:solidFill>
                  <a:srgbClr val="0000ff"/>
                </a:solidFill>
                <a:uFill>
                  <a:solidFill>
                    <a:srgbClr val="ffffff"/>
                  </a:solidFill>
                </a:uFill>
                <a:latin typeface="Nirmala UI Semilight"/>
                <a:ea typeface="DejaVu Sans"/>
                <a:hlinkClick r:id="rId2"/>
              </a:rPr>
              <a:t>https://rubyinstaller.org/</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C.Les variables</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D.Les imbrications</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E.Les mixins</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F.L’héritage</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G.Les fonctions</a:t>
            </a:r>
            <a:endParaRPr b="0" lang="fr-FR" sz="1800" spc="-1" strike="noStrike">
              <a:solidFill>
                <a:srgbClr val="000000"/>
              </a:solidFill>
              <a:uFill>
                <a:solidFill>
                  <a:srgbClr val="ffffff"/>
                </a:solidFill>
              </a:uFill>
              <a:latin typeface="Arial"/>
            </a:endParaRPr>
          </a:p>
          <a:p>
            <a:pPr>
              <a:lnSpc>
                <a:spcPct val="100000"/>
              </a:lnSpc>
            </a:pPr>
            <a:r>
              <a:rPr b="0" lang="fr-FR" sz="3600" spc="-1" strike="noStrike">
                <a:solidFill>
                  <a:srgbClr val="000000"/>
                </a:solidFill>
                <a:uFill>
                  <a:solidFill>
                    <a:srgbClr val="ffffff"/>
                  </a:solidFill>
                </a:uFill>
                <a:latin typeface="MV Boli"/>
                <a:ea typeface="DejaVu Sans"/>
              </a:rPr>
              <a:t>H.Les @import</a:t>
            </a:r>
            <a:endParaRPr b="0" lang="fr-FR"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179" name="CustomShape 2"/>
          <p:cNvSpPr/>
          <p:nvPr/>
        </p:nvSpPr>
        <p:spPr>
          <a:xfrm>
            <a:off x="804960" y="1789200"/>
            <a:ext cx="8595360" cy="461376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A.Introduction</a:t>
            </a:r>
            <a:endParaRPr b="0" lang="fr-FR" sz="1800" spc="-1" strike="noStrike">
              <a:solidFill>
                <a:srgbClr val="000000"/>
              </a:solidFill>
              <a:uFill>
                <a:solidFill>
                  <a:srgbClr val="ffffff"/>
                </a:solidFill>
              </a:uFill>
              <a:latin typeface="Arial"/>
            </a:endParaRPr>
          </a:p>
        </p:txBody>
      </p:sp>
      <p:sp>
        <p:nvSpPr>
          <p:cNvPr id="180" name="CustomShape 3"/>
          <p:cNvSpPr/>
          <p:nvPr/>
        </p:nvSpPr>
        <p:spPr>
          <a:xfrm>
            <a:off x="1224000" y="2592000"/>
            <a:ext cx="8176320" cy="1488240"/>
          </a:xfrm>
          <a:prstGeom prst="rect">
            <a:avLst/>
          </a:prstGeom>
          <a:noFill/>
          <a:ln>
            <a:noFill/>
          </a:ln>
        </p:spPr>
        <p:style>
          <a:lnRef idx="0"/>
          <a:fillRef idx="0"/>
          <a:effectRef idx="0"/>
          <a:fontRef idx="minor"/>
        </p:style>
        <p:txBody>
          <a:bodyPr lIns="90000" rIns="90000" tIns="45000" bIns="45000"/>
          <a:p>
            <a:pPr>
              <a:lnSpc>
                <a:spcPct val="100000"/>
              </a:lnSpc>
            </a:pPr>
            <a:r>
              <a:rPr b="0" lang="fr-FR" sz="1400" spc="-1" strike="noStrike">
                <a:solidFill>
                  <a:srgbClr val="000000"/>
                </a:solidFill>
                <a:uFill>
                  <a:solidFill>
                    <a:srgbClr val="ffffff"/>
                  </a:solidFill>
                </a:uFill>
                <a:latin typeface="Arial"/>
                <a:ea typeface="DejaVu Sans"/>
              </a:rPr>
              <a:t>Compass est un préprocesseur qui vous permet d’automatiser la création de vos feuilles de style.</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Non seulement vous pouvez y faire des fonctions dans vos css pour créer vos css mais aussi Faire des imbrications directes de vos css.</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DejaVu Sans"/>
              </a:rPr>
              <a:t>Mais ce qu’il y a de très intérressantes c’est que si vous programmé bien vos feuilles de styles c’est que vous pouvez avoir plusieurs feuilles de styles qui se réuniront en une seule.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Les avantages :</a:t>
            </a:r>
            <a:endParaRPr b="0" lang="fr-FR" sz="1800" spc="-1" strike="noStrike">
              <a:solidFill>
                <a:srgbClr val="000000"/>
              </a:solidFill>
              <a:uFill>
                <a:solidFill>
                  <a:srgbClr val="ffffff"/>
                </a:solidFill>
              </a:uFill>
              <a:latin typeface="Arial"/>
            </a:endParaRPr>
          </a:p>
        </p:txBody>
      </p:sp>
      <p:sp>
        <p:nvSpPr>
          <p:cNvPr id="181" name="CustomShape 4"/>
          <p:cNvSpPr/>
          <p:nvPr/>
        </p:nvSpPr>
        <p:spPr>
          <a:xfrm>
            <a:off x="1478160" y="4262040"/>
            <a:ext cx="8025120" cy="213732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Optimisation de vos css pour vos pages, meilleur affichage, système de compression des fichiers</a:t>
            </a:r>
            <a:endParaRPr b="0" lang="fr-FR" sz="1800" spc="-1" strike="noStrike">
              <a:solidFill>
                <a:srgbClr val="000000"/>
              </a:solidFill>
              <a:uFill>
                <a:solidFill>
                  <a:srgbClr val="ffffff"/>
                </a:solidFill>
              </a:uFill>
              <a:latin typeface="Arial"/>
            </a:endParaRPr>
          </a:p>
          <a:p>
            <a:pPr marL="216000" indent="-215280">
              <a:lnSpc>
                <a:spcPct val="100000"/>
              </a:lnSpc>
              <a:buClr>
                <a:srgbClr val="000000"/>
              </a:buClr>
              <a:buFont typeface="StarSymbol"/>
              <a:buAutoNum type="arabicParenR"/>
            </a:pPr>
            <a:r>
              <a:rPr b="0" lang="fr-FR" sz="1200" spc="-1" strike="noStrike">
                <a:solidFill>
                  <a:srgbClr val="000000"/>
                </a:solidFill>
                <a:uFill>
                  <a:solidFill>
                    <a:srgbClr val="ffffff"/>
                  </a:solidFill>
                </a:uFill>
                <a:latin typeface="Arial"/>
                <a:ea typeface="DejaVu Sans"/>
              </a:rPr>
              <a:t> </a:t>
            </a:r>
            <a:r>
              <a:rPr b="0" lang="fr-FR" sz="1200" spc="-1" strike="noStrike">
                <a:solidFill>
                  <a:srgbClr val="000000"/>
                </a:solidFill>
                <a:uFill>
                  <a:solidFill>
                    <a:srgbClr val="ffffff"/>
                  </a:solidFill>
                </a:uFill>
                <a:latin typeface="Arial"/>
                <a:ea typeface="DejaVu Sans"/>
              </a:rPr>
              <a:t>Meilleur visibiltée de votre travail, avec la fonction que vous propose compass de compiler plusieurs feuilles de style en une seule, vous pouvez faire une feuille indépendante pour chaque élément de votre page.</a:t>
            </a:r>
            <a:endParaRPr b="0" lang="fr-FR" sz="1800" spc="-1" strike="noStrike">
              <a:solidFill>
                <a:srgbClr val="000000"/>
              </a:solidFill>
              <a:uFill>
                <a:solidFill>
                  <a:srgbClr val="ffffff"/>
                </a:solidFill>
              </a:uFill>
              <a:latin typeface="Arial"/>
            </a:endParaRPr>
          </a:p>
          <a:p>
            <a:pPr marL="216000" indent="-215280">
              <a:lnSpc>
                <a:spcPct val="100000"/>
              </a:lnSpc>
              <a:buClr>
                <a:srgbClr val="000000"/>
              </a:buClr>
              <a:buFont typeface="StarSymbol"/>
              <a:buAutoNum type="arabicParenR"/>
            </a:pPr>
            <a:r>
              <a:rPr b="0" lang="fr-FR" sz="1200" spc="-1" strike="noStrike">
                <a:solidFill>
                  <a:srgbClr val="000000"/>
                </a:solidFill>
                <a:uFill>
                  <a:solidFill>
                    <a:srgbClr val="ffffff"/>
                  </a:solidFill>
                </a:uFill>
                <a:latin typeface="Arial"/>
                <a:ea typeface="DejaVu Sans"/>
              </a:rPr>
              <a:t>Il ne faut pas oublier que certaines parties de votre site sont toujours les mêmes, cela vous facilite les choses quand vous voulez modifier un élément car vous savez où aller tout de suite.</a:t>
            </a:r>
            <a:endParaRPr b="0" lang="fr-FR" sz="1800" spc="-1" strike="noStrike">
              <a:solidFill>
                <a:srgbClr val="000000"/>
              </a:solidFill>
              <a:uFill>
                <a:solidFill>
                  <a:srgbClr val="ffffff"/>
                </a:solidFill>
              </a:uFill>
              <a:latin typeface="Arial"/>
            </a:endParaRPr>
          </a:p>
          <a:p>
            <a:pPr marL="216000" indent="-215280">
              <a:lnSpc>
                <a:spcPct val="100000"/>
              </a:lnSpc>
              <a:buClr>
                <a:srgbClr val="000000"/>
              </a:buClr>
              <a:buFont typeface="StarSymbol"/>
              <a:buAutoNum type="arabicParenR"/>
            </a:pPr>
            <a:r>
              <a:rPr b="0" lang="fr-FR" sz="1200" spc="-1" strike="noStrike">
                <a:solidFill>
                  <a:srgbClr val="000000"/>
                </a:solidFill>
                <a:uFill>
                  <a:solidFill>
                    <a:srgbClr val="ffffff"/>
                  </a:solidFill>
                </a:uFill>
                <a:latin typeface="Arial"/>
                <a:ea typeface="DejaVu Sans"/>
              </a:rPr>
              <a:t>Et à chaque fois que vous créez une nouvelle page vous n’avez qu’ à les rappeler, et ajouter dans la feuille de style de la page, n’ajouter que les css consernant les nouveaux éléments </a:t>
            </a:r>
            <a:endParaRPr b="0" lang="fr-FR" sz="1800" spc="-1" strike="noStrike">
              <a:solidFill>
                <a:srgbClr val="000000"/>
              </a:solidFill>
              <a:uFill>
                <a:solidFill>
                  <a:srgbClr val="ffffff"/>
                </a:solidFill>
              </a:uFill>
              <a:latin typeface="Arial"/>
            </a:endParaRPr>
          </a:p>
          <a:p>
            <a:pPr marL="216000" indent="-215280">
              <a:lnSpc>
                <a:spcPct val="100000"/>
              </a:lnSpc>
              <a:buClr>
                <a:srgbClr val="000000"/>
              </a:buClr>
              <a:buFont typeface="StarSymbol"/>
              <a:buAutoNum type="arabicParenR"/>
            </a:pPr>
            <a:r>
              <a:rPr b="0" lang="fr-FR" sz="1200" spc="-1" strike="noStrike">
                <a:solidFill>
                  <a:srgbClr val="000000"/>
                </a:solidFill>
                <a:uFill>
                  <a:solidFill>
                    <a:srgbClr val="ffffff"/>
                  </a:solidFill>
                </a:uFill>
                <a:latin typeface="Arial"/>
                <a:ea typeface="DejaVu Sans"/>
              </a:rPr>
              <a:t>d’automatiser certaines taches pour construire vos class, par des fonctions ou des variables, ou des mixins choses que vous ne pouvez pas faire en css.</a:t>
            </a:r>
            <a:endParaRPr b="0" lang="fr-FR"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183" name="CustomShape 2"/>
          <p:cNvSpPr/>
          <p:nvPr/>
        </p:nvSpPr>
        <p:spPr>
          <a:xfrm>
            <a:off x="804960" y="1321200"/>
            <a:ext cx="8595360" cy="461376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B.Installation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u="sng">
                <a:solidFill>
                  <a:srgbClr val="0000ff"/>
                </a:solidFill>
                <a:uFill>
                  <a:solidFill>
                    <a:srgbClr val="ffffff"/>
                  </a:solidFill>
                </a:uFill>
                <a:latin typeface="Nirmala UI Semilight"/>
                <a:ea typeface="DejaVu Sans"/>
                <a:hlinkClick r:id="rId2"/>
              </a:rPr>
              <a:t>https://rubyinstaller.org/</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u="sng">
                <a:solidFill>
                  <a:srgbClr val="0000ff"/>
                </a:solidFill>
                <a:uFill>
                  <a:solidFill>
                    <a:srgbClr val="ffffff"/>
                  </a:solidFill>
                </a:uFill>
                <a:latin typeface="Nirmala UI Semilight"/>
                <a:ea typeface="DejaVu Sans"/>
                <a:hlinkClick r:id="rId3"/>
              </a:rPr>
              <a:t>http://197.14.51.10:81/pmb/INFORMATIQUE/Sass%20Compass%20avance.pdf</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84" name="CustomShape 3"/>
          <p:cNvSpPr/>
          <p:nvPr/>
        </p:nvSpPr>
        <p:spPr>
          <a:xfrm>
            <a:off x="1296000" y="2520000"/>
            <a:ext cx="7991280" cy="452628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Sous windows il faut installer Ruby car il n’est pas installer comme sur Mac.</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C:\Users\mehdi&gt;ruby -v</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Vérifie si ruby est bien installé</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C:\Users\mehdi&gt; gem update --system</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C:\Users\mehdi&gt; gem install sass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C:\Users\mehdi&gt; gem install compass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C:\Users\mehdi&gt; compass create &lt;myproject&gt;</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Vous permet d’initialiser compass dans votre projet</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Il va créer un dossier : myproject</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Dans lequel nous aurons des sous dossiers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Scss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Stylesheets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Js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Images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Et un fichier de configuration de compass dans votre projet</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Config.rb</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Pour installer bootstrap dans compass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u="sng">
                <a:solidFill>
                  <a:srgbClr val="0000ff"/>
                </a:solidFill>
                <a:uFill>
                  <a:solidFill>
                    <a:srgbClr val="ffffff"/>
                  </a:solidFill>
                </a:uFill>
                <a:latin typeface="Arial"/>
                <a:ea typeface="DejaVu Sans"/>
                <a:hlinkClick r:id="rId4"/>
              </a:rPr>
              <a:t>https://github.com/twbs/bootstrap-sass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On peut configuer bootstrap comme on le souhaite, dans les fichiers de ruby sur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C:\Ruby22-x64\lib\ruby\gems\2.2.0\gems\bootstrap-sass-3.3.6\assets\stylesheets\_bootstrap.scss</a:t>
            </a:r>
            <a:endParaRPr b="0" lang="fr-FR"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186" name="CustomShape 2"/>
          <p:cNvSpPr/>
          <p:nvPr/>
        </p:nvSpPr>
        <p:spPr>
          <a:xfrm>
            <a:off x="804960" y="3507480"/>
            <a:ext cx="8595360" cy="30232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C.Les variables (globales)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87" name="CustomShape 3"/>
          <p:cNvSpPr/>
          <p:nvPr/>
        </p:nvSpPr>
        <p:spPr>
          <a:xfrm>
            <a:off x="2052000" y="1908000"/>
            <a:ext cx="2879280" cy="1599120"/>
          </a:xfrm>
          <a:prstGeom prst="rect">
            <a:avLst/>
          </a:prstGeom>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La syntaxe SCSS, plus naturelle pour</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l’intégrateur</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.navigation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background-color: #000;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#fff;</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188" name="CustomShape 4"/>
          <p:cNvSpPr/>
          <p:nvPr/>
        </p:nvSpPr>
        <p:spPr>
          <a:xfrm>
            <a:off x="4932000" y="1908000"/>
            <a:ext cx="3239280" cy="1599120"/>
          </a:xfrm>
          <a:prstGeom prst="rect">
            <a:avLst/>
          </a:prstGeom>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Sass, une syntaxe indentée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.navigation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background-color: #000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#fff</a:t>
            </a:r>
            <a:r>
              <a:rPr b="0" lang="fr-FR" sz="18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ff3300"/>
                </a:solidFill>
                <a:uFill>
                  <a:solidFill>
                    <a:srgbClr val="ffffff"/>
                  </a:solidFill>
                </a:uFill>
                <a:latin typeface="Arial"/>
                <a:ea typeface="DejaVu Sans"/>
              </a:rPr>
              <a:t>Engendre des erreurs par fautes d’indentation qui ne sont pas toujours évidantes à voir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89" name="CustomShape 5"/>
          <p:cNvSpPr/>
          <p:nvPr/>
        </p:nvSpPr>
        <p:spPr>
          <a:xfrm>
            <a:off x="2016000" y="1332000"/>
            <a:ext cx="6119280" cy="489240"/>
          </a:xfrm>
          <a:prstGeom prst="rect">
            <a:avLst/>
          </a:prstGeom>
          <a:noFill/>
          <a:ln>
            <a:noFill/>
          </a:ln>
        </p:spPr>
        <p:style>
          <a:lnRef idx="0"/>
          <a:fillRef idx="0"/>
          <a:effectRef idx="0"/>
          <a:fontRef idx="minor"/>
        </p:style>
        <p:txBody>
          <a:bodyPr lIns="90000" rIns="90000" tIns="45000" bIns="45000"/>
          <a:p>
            <a:pPr>
              <a:lnSpc>
                <a:spcPct val="100000"/>
              </a:lnSpc>
            </a:pPr>
            <a:r>
              <a:rPr b="0" lang="fr-FR" sz="1400" spc="-1" strike="noStrike">
                <a:solidFill>
                  <a:srgbClr val="000000"/>
                </a:solidFill>
                <a:uFill>
                  <a:solidFill>
                    <a:srgbClr val="ffffff"/>
                  </a:solidFill>
                </a:uFill>
                <a:latin typeface="Arial"/>
                <a:ea typeface="DejaVu Sans"/>
              </a:rPr>
              <a:t>Pour écrire votre code css dans les feuilles de compass, vous avez deux syntaxes de disponibles</a:t>
            </a:r>
            <a:endParaRPr b="0" lang="fr-FR" sz="1800" spc="-1" strike="noStrike">
              <a:solidFill>
                <a:srgbClr val="000000"/>
              </a:solidFill>
              <a:uFill>
                <a:solidFill>
                  <a:srgbClr val="ffffff"/>
                </a:solidFill>
              </a:uFill>
              <a:latin typeface="Arial"/>
            </a:endParaRPr>
          </a:p>
        </p:txBody>
      </p:sp>
      <p:sp>
        <p:nvSpPr>
          <p:cNvPr id="190" name="CustomShape 6"/>
          <p:cNvSpPr/>
          <p:nvPr/>
        </p:nvSpPr>
        <p:spPr>
          <a:xfrm>
            <a:off x="1393200" y="4109040"/>
            <a:ext cx="8434080" cy="316116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Elles permettent de mettre en variable certains éléments redondant dans vos css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Par exemple cela vous permet de faire un fichier pour configuer votre site: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$policesite : arial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$sizepolice:12px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$colorpolice:black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Est donc en fonction de vos besoins dans vos css que vous créez</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.lacss{font :$policesite ; font-size :$sizepolice;color :$colorpolice}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L’avantage c’est que si vous voulez changé la police sur votre site vous n’avez qu’à changer la valeur des variables et non</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toutes les css.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On dit qu’elles sont globales car elles s’appliquent dans n’importe quelles css où elles sont initialisées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pour qu’elles ne deviennent plus globales, il faut les redéfinir dans la class où on veux lui donner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une valeur autre que celle initiale.</a:t>
            </a:r>
            <a:endParaRPr b="0" lang="fr-FR"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192" name="CustomShape 2"/>
          <p:cNvSpPr/>
          <p:nvPr/>
        </p:nvSpPr>
        <p:spPr>
          <a:xfrm>
            <a:off x="804960" y="1512000"/>
            <a:ext cx="8595360" cy="6472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D.Les imbrications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93" name="CustomShape 3"/>
          <p:cNvSpPr/>
          <p:nvPr/>
        </p:nvSpPr>
        <p:spPr>
          <a:xfrm>
            <a:off x="1224000" y="2278440"/>
            <a:ext cx="2879280" cy="434484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SCSS, étape transitoire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list-style: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overflow: hidden;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li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float: left;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li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margin-left: 1em;</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CSS compilée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list-style: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overflow: hidden;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li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float: left;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li + li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margin-left: 1em;</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194" name="CustomShape 4"/>
          <p:cNvSpPr/>
          <p:nvPr/>
        </p:nvSpPr>
        <p:spPr>
          <a:xfrm>
            <a:off x="5328000" y="2808000"/>
            <a:ext cx="3671280" cy="235908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DejaVu Sans"/>
              </a:rPr>
              <a:t>.resume, .footer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.resume a, .footer 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195" name="Line 5"/>
          <p:cNvSpPr/>
          <p:nvPr/>
        </p:nvSpPr>
        <p:spPr>
          <a:xfrm>
            <a:off x="4464000" y="2472120"/>
            <a:ext cx="10440" cy="4781880"/>
          </a:xfrm>
          <a:prstGeom prst="line">
            <a:avLst/>
          </a:prstGeom>
          <a:ln/>
        </p:spPr>
        <p:style>
          <a:lnRef idx="0"/>
          <a:fillRef idx="0"/>
          <a:effectRef idx="0"/>
          <a:fontRef idx="minor"/>
        </p:style>
      </p:sp>
      <p:sp>
        <p:nvSpPr>
          <p:cNvPr id="196" name="Line 6"/>
          <p:cNvSpPr/>
          <p:nvPr/>
        </p:nvSpPr>
        <p:spPr>
          <a:xfrm>
            <a:off x="1224000" y="2489760"/>
            <a:ext cx="7560000" cy="360"/>
          </a:xfrm>
          <a:prstGeom prst="line">
            <a:avLst/>
          </a:prstGeom>
          <a:ln/>
        </p:spPr>
        <p:style>
          <a:lnRef idx="0"/>
          <a:fillRef idx="0"/>
          <a:effectRef idx="0"/>
          <a:fontRef idx="minor"/>
        </p:style>
      </p:sp>
      <p:sp>
        <p:nvSpPr>
          <p:cNvPr id="197" name="Line 7"/>
          <p:cNvSpPr/>
          <p:nvPr/>
        </p:nvSpPr>
        <p:spPr>
          <a:xfrm>
            <a:off x="1290960" y="5080680"/>
            <a:ext cx="7560000" cy="360"/>
          </a:xfrm>
          <a:prstGeom prst="line">
            <a:avLst/>
          </a:prstGeom>
          <a:ln/>
        </p:spPr>
        <p:style>
          <a:lnRef idx="0"/>
          <a:fillRef idx="0"/>
          <a:effectRef idx="0"/>
          <a:fontRef idx="minor"/>
        </p:style>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199" name="CustomShape 2"/>
          <p:cNvSpPr/>
          <p:nvPr/>
        </p:nvSpPr>
        <p:spPr>
          <a:xfrm>
            <a:off x="804960" y="1512000"/>
            <a:ext cx="8595360" cy="6472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D.Les imbrications (2)</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200" name="CustomShape 3"/>
          <p:cNvSpPr/>
          <p:nvPr/>
        </p:nvSpPr>
        <p:spPr>
          <a:xfrm>
            <a:off x="1224000" y="2107800"/>
            <a:ext cx="7631280" cy="434484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Sélecteur parent &amp;</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Sass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&amp;:hover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underline;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&amp;:focus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underline;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400" spc="-1" strike="noStrike">
                <a:solidFill>
                  <a:srgbClr val="000000"/>
                </a:solidFill>
                <a:uFill>
                  <a:solidFill>
                    <a:srgbClr val="ffffff"/>
                  </a:solidFill>
                </a:uFill>
                <a:latin typeface="Arial"/>
                <a:ea typeface="DejaVu Sans"/>
              </a:rPr>
              <a:t>Css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a:hover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underline;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.menu a:focus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text-decoration: underline;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202" name="CustomShape 2"/>
          <p:cNvSpPr/>
          <p:nvPr/>
        </p:nvSpPr>
        <p:spPr>
          <a:xfrm>
            <a:off x="804960" y="1429200"/>
            <a:ext cx="8595360" cy="586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E.Les mixins</a:t>
            </a:r>
            <a:endParaRPr b="0" lang="fr-FR" sz="1800" spc="-1" strike="noStrike">
              <a:solidFill>
                <a:srgbClr val="000000"/>
              </a:solidFill>
              <a:uFill>
                <a:solidFill>
                  <a:srgbClr val="ffffff"/>
                </a:solidFill>
              </a:uFill>
              <a:latin typeface="Arial"/>
            </a:endParaRPr>
          </a:p>
        </p:txBody>
      </p:sp>
      <p:sp>
        <p:nvSpPr>
          <p:cNvPr id="203" name="CustomShape 3"/>
          <p:cNvSpPr/>
          <p:nvPr/>
        </p:nvSpPr>
        <p:spPr>
          <a:xfrm>
            <a:off x="864000" y="3312000"/>
            <a:ext cx="8567280" cy="51516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Appeler un mixin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Un mixin est une représentation abstraite destinée à être réutilisée : déclarer un mixin seul ne générera aucun code CSS. Il vous faudra appeler le mixin avec la directive@include qui insérera à sa place le contenu du mixin.</a:t>
            </a:r>
            <a:endParaRPr b="0" lang="fr-FR" sz="1800" spc="-1" strike="noStrike">
              <a:solidFill>
                <a:srgbClr val="000000"/>
              </a:solidFill>
              <a:uFill>
                <a:solidFill>
                  <a:srgbClr val="ffffff"/>
                </a:solidFill>
              </a:uFill>
              <a:latin typeface="Arial"/>
            </a:endParaRPr>
          </a:p>
        </p:txBody>
      </p:sp>
      <p:sp>
        <p:nvSpPr>
          <p:cNvPr id="204" name="CustomShape 4"/>
          <p:cNvSpPr/>
          <p:nvPr/>
        </p:nvSpPr>
        <p:spPr>
          <a:xfrm>
            <a:off x="977040" y="2287800"/>
            <a:ext cx="8310240" cy="79884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Déclaration du mixin clearfix</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@mixin clearfix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overflow: hidden;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*zoom: 1; // hack IE 6 et 7</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205" name="CustomShape 5"/>
          <p:cNvSpPr/>
          <p:nvPr/>
        </p:nvSpPr>
        <p:spPr>
          <a:xfrm>
            <a:off x="1656000" y="4248000"/>
            <a:ext cx="7487280" cy="193356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Appel du mixin clearfix</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.slider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background-color: #ccc;</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@include clearfix;</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CSS compilée</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.slider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background-color: #ccc;</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overflow: hidden;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*zoom: 1;</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	</a:t>
            </a:r>
            <a:r>
              <a:rPr b="1"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207" name="CustomShape 2"/>
          <p:cNvSpPr/>
          <p:nvPr/>
        </p:nvSpPr>
        <p:spPr>
          <a:xfrm>
            <a:off x="804960" y="1429200"/>
            <a:ext cx="8595360" cy="586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E.Les mixins </a:t>
            </a:r>
            <a:r>
              <a:rPr b="0" lang="fr-FR" sz="2200" spc="-1" strike="noStrike">
                <a:solidFill>
                  <a:srgbClr val="000000"/>
                </a:solidFill>
                <a:uFill>
                  <a:solidFill>
                    <a:srgbClr val="ffffff"/>
                  </a:solidFill>
                </a:uFill>
                <a:latin typeface="MV Boli"/>
                <a:ea typeface="DejaVu Sans"/>
              </a:rPr>
              <a:t>(paramétrables)</a:t>
            </a:r>
            <a:endParaRPr b="0" lang="fr-FR" sz="1800" spc="-1" strike="noStrike">
              <a:solidFill>
                <a:srgbClr val="000000"/>
              </a:solidFill>
              <a:uFill>
                <a:solidFill>
                  <a:srgbClr val="ffffff"/>
                </a:solidFill>
              </a:uFill>
              <a:latin typeface="Arial"/>
            </a:endParaRPr>
          </a:p>
        </p:txBody>
      </p:sp>
      <p:sp>
        <p:nvSpPr>
          <p:cNvPr id="208" name="CustomShape 3"/>
          <p:cNvSpPr/>
          <p:nvPr/>
        </p:nvSpPr>
        <p:spPr>
          <a:xfrm>
            <a:off x="977040" y="2287800"/>
            <a:ext cx="8310240" cy="150804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Un mixin paramétrable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@mixin link-colors($normal, $hover, $visited)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$normal;</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&amp;:hover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$hover;</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&amp;:visited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$visited;</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209" name="CustomShape 4"/>
          <p:cNvSpPr/>
          <p:nvPr/>
        </p:nvSpPr>
        <p:spPr>
          <a:xfrm>
            <a:off x="936000" y="4032000"/>
            <a:ext cx="7487280" cy="323928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Scss</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@include link-colors(#0088cc, #005580, #1e347b);</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CSS compilée</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#0088cc;</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a:hover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#005580;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a:visited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#1e347b;</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211" name="CustomShape 2"/>
          <p:cNvSpPr/>
          <p:nvPr/>
        </p:nvSpPr>
        <p:spPr>
          <a:xfrm>
            <a:off x="795960" y="1455840"/>
            <a:ext cx="8595360" cy="667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F.L’héritage</a:t>
            </a:r>
            <a:endParaRPr b="0" lang="fr-FR" sz="1800" spc="-1" strike="noStrike">
              <a:solidFill>
                <a:srgbClr val="000000"/>
              </a:solidFill>
              <a:uFill>
                <a:solidFill>
                  <a:srgbClr val="ffffff"/>
                </a:solidFill>
              </a:uFill>
              <a:latin typeface="Arial"/>
            </a:endParaRPr>
          </a:p>
        </p:txBody>
      </p:sp>
      <p:sp>
        <p:nvSpPr>
          <p:cNvPr id="212" name="CustomShape 3"/>
          <p:cNvSpPr/>
          <p:nvPr/>
        </p:nvSpPr>
        <p:spPr>
          <a:xfrm>
            <a:off x="936000" y="2448000"/>
            <a:ext cx="2725200" cy="406116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Scss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$alert-border_radius: 4px;</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cc33"/>
                </a:solidFill>
                <a:uFill>
                  <a:solidFill>
                    <a:srgbClr val="ffffff"/>
                  </a:solidFill>
                </a:uFill>
                <a:latin typeface="Arial"/>
                <a:ea typeface="DejaVu Sans"/>
              </a:rPr>
              <a:t>// Message d’alerte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.alert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#c09853;</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background-color: #fcf8e3;</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border: 1px solid #fbeed5;</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padding: .5em 2.5em;</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margin-bottom: 1.4em;</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-webkit-border-radius: $alert-border_radius;</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-moz-border-radius: $alert-border_radius;</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border-radius: $alert-border_radius;</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cc33"/>
                </a:solidFill>
                <a:uFill>
                  <a:solidFill>
                    <a:srgbClr val="ffffff"/>
                  </a:solidFill>
                </a:uFill>
                <a:latin typeface="Arial"/>
                <a:ea typeface="DejaVu Sans"/>
              </a:rPr>
              <a:t>// Message d’erreur</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.alert-error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@extend .alert;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#b94a48;</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background-color: #f2dede;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border-color: #eed3d7;</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cc33"/>
                </a:solidFill>
                <a:uFill>
                  <a:solidFill>
                    <a:srgbClr val="ffffff"/>
                  </a:solidFill>
                </a:uFill>
                <a:latin typeface="Arial"/>
                <a:ea typeface="DejaVu Sans"/>
              </a:rPr>
              <a:t>// Message de succès</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.alert-success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@extend .alert;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color: #468847;</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background-color: #dff0d8;</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border-color: #d6e9c6;</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  </a:t>
            </a: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213" name="CustomShape 4"/>
          <p:cNvSpPr/>
          <p:nvPr/>
        </p:nvSpPr>
        <p:spPr>
          <a:xfrm>
            <a:off x="5472000" y="2448000"/>
            <a:ext cx="2807280" cy="3210120"/>
          </a:xfrm>
          <a:prstGeom prst="rect">
            <a:avLst/>
          </a:prstGeom>
          <a:noFill/>
          <a:ln>
            <a:noFill/>
          </a:ln>
        </p:spPr>
        <p:style>
          <a:lnRef idx="0"/>
          <a:fillRef idx="0"/>
          <a:effectRef idx="0"/>
          <a:fontRef idx="minor"/>
        </p:style>
        <p:txBody>
          <a:bodyPr lIns="90000" rIns="90000" tIns="45000" bIns="45000"/>
          <a:p>
            <a:pPr>
              <a:lnSpc>
                <a:spcPct val="100000"/>
              </a:lnSpc>
            </a:pPr>
            <a:r>
              <a:rPr b="1" lang="fr-FR" sz="1000" spc="-1" strike="noStrike">
                <a:solidFill>
                  <a:srgbClr val="000000"/>
                </a:solidFill>
                <a:uFill>
                  <a:solidFill>
                    <a:srgbClr val="ffffff"/>
                  </a:solidFill>
                </a:uFill>
                <a:latin typeface="Arial"/>
                <a:ea typeface="DejaVu Sans"/>
              </a:rPr>
              <a:t>Css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215" name="CustomShape 2"/>
          <p:cNvSpPr/>
          <p:nvPr/>
        </p:nvSpPr>
        <p:spPr>
          <a:xfrm>
            <a:off x="795960" y="1455840"/>
            <a:ext cx="8595360" cy="667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G.Les fonctions</a:t>
            </a:r>
            <a:endParaRPr b="0" lang="fr-FR" sz="1800" spc="-1" strike="noStrike">
              <a:solidFill>
                <a:srgbClr val="000000"/>
              </a:solidFill>
              <a:uFill>
                <a:solidFill>
                  <a:srgbClr val="ffffff"/>
                </a:solidFill>
              </a:uFill>
              <a:latin typeface="Arial"/>
            </a:endParaRPr>
          </a:p>
        </p:txBody>
      </p:sp>
      <p:sp>
        <p:nvSpPr>
          <p:cNvPr id="216" name="CustomShape 3"/>
          <p:cNvSpPr/>
          <p:nvPr/>
        </p:nvSpPr>
        <p:spPr>
          <a:xfrm>
            <a:off x="1008000" y="2768760"/>
            <a:ext cx="5183280" cy="108252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DejaVu Sans"/>
              </a:rPr>
              <a:t>/*essai list*/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$msg-types: links, linksF2, linkInt!default;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$msg-font: $fontfamily, $fontfamily, $logo!default;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$msg-weight: 800, 400, 800!default;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$msg-colors: black, black, black!default;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$msg-hover: #cccccc, #cccccc, #cccccc!default;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$msg-decoration: none, none, none!default;</a:t>
            </a:r>
            <a:endParaRPr b="0" lang="fr-FR" sz="1800" spc="-1" strike="noStrike">
              <a:solidFill>
                <a:srgbClr val="000000"/>
              </a:solidFill>
              <a:uFill>
                <a:solidFill>
                  <a:srgbClr val="ffffff"/>
                </a:solidFill>
              </a:uFill>
              <a:latin typeface="Arial"/>
            </a:endParaRPr>
          </a:p>
        </p:txBody>
      </p:sp>
      <p:sp>
        <p:nvSpPr>
          <p:cNvPr id="217" name="CustomShape 4"/>
          <p:cNvSpPr/>
          <p:nvPr/>
        </p:nvSpPr>
        <p:spPr>
          <a:xfrm>
            <a:off x="1024920" y="4176000"/>
            <a:ext cx="4770360" cy="51516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DejaVu Sans"/>
              </a:rPr>
              <a:t>$msg-list: zip(</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$msg-types, $msg-font, $msg-weight, $msg-colors, $msg-hover, $msg-decoration</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218" name="CustomShape 5"/>
          <p:cNvSpPr/>
          <p:nvPr/>
        </p:nvSpPr>
        <p:spPr>
          <a:xfrm>
            <a:off x="991080" y="2160000"/>
            <a:ext cx="1204200" cy="37332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DejaVu Sans"/>
              </a:rPr>
              <a:t>$fontfamily : arial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$logo : impact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$sizetext:14px;</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219" name="CustomShape 6"/>
          <p:cNvSpPr/>
          <p:nvPr/>
        </p:nvSpPr>
        <p:spPr>
          <a:xfrm>
            <a:off x="1080000" y="5004000"/>
            <a:ext cx="4523400" cy="207540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DejaVu Sans"/>
              </a:rPr>
              <a:t>@each $msg in $msg-list{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a.#{nth($msg, 1)}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font-family: nth($msg, 2), sans-serif;</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$leweight: nth($msg, 3);</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@if $leweight == 400 {font-size: $sizetext - 2;} @else {font-size: $sizetext - 1;}</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font-weight: nth($msg, 3);</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color: nth($msg, 4);</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 nth($msg, 6);</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a.#{nth($msg, 1)}:hover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color: nth($msg, 5);</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 nth($msg, 6);</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t>
            </a:r>
            <a:endParaRPr b="0" lang="fr-FR" sz="1800" spc="-1" strike="noStrike">
              <a:solidFill>
                <a:srgbClr val="000000"/>
              </a:solidFill>
              <a:uFill>
                <a:solidFill>
                  <a:srgbClr val="ffffff"/>
                </a:solidFill>
              </a:uFill>
              <a:latin typeface="Arial"/>
            </a:endParaRPr>
          </a:p>
        </p:txBody>
      </p:sp>
      <p:sp>
        <p:nvSpPr>
          <p:cNvPr id="220" name="CustomShape 7"/>
          <p:cNvSpPr/>
          <p:nvPr/>
        </p:nvSpPr>
        <p:spPr>
          <a:xfrm>
            <a:off x="6048000" y="2160000"/>
            <a:ext cx="3527640" cy="4751640"/>
          </a:xfrm>
          <a:prstGeom prst="rect">
            <a:avLst/>
          </a:prstGeom>
          <a:noFill/>
          <a:ln>
            <a:solidFill>
              <a:srgbClr val="cc0000"/>
            </a:solidFill>
          </a:ln>
        </p:spPr>
        <p:style>
          <a:lnRef idx="0"/>
          <a:fillRef idx="0"/>
          <a:effectRef idx="0"/>
          <a:fontRef idx="minor"/>
        </p:style>
        <p:txBody>
          <a:bodyPr lIns="90000" rIns="90000" tIns="45000" bIns="45000"/>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DejaVu Sans"/>
              </a:rPr>
              <a:t>CSS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a.links{</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font-family:Dekko,cursive,sans-serif;</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font-size:16px;</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font-weight:800;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Color:#000;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a.links:hover{color:#ccc;</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a.linksF2{</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font-family:Dekko,cursive,sans-serif;</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font-size:14px;</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Font-weight:400;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Color:#000;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a.linksF2:hover{</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color:#ccc;</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a.linkInt{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font-family:Gloria Hallelujah,cursive,sans-serif;</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font-size:16px;</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Font-weight:800;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Color:#000;</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text-decoration:none}</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a.linkInt:hover{</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color:#ccc;</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DejaVu Sans"/>
              </a:rPr>
              <a:t>text-decoration:none}</a:t>
            </a:r>
            <a:endParaRPr b="0" lang="fr-FR"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indent="-214200" algn="ctr">
              <a:lnSpc>
                <a:spcPct val="150000"/>
              </a:lnSpc>
              <a:buClr>
                <a:srgbClr val="ffffff"/>
              </a:buClr>
              <a:buFont typeface="StarSymbol"/>
              <a:buAutoNum type="romanUcPeriod"/>
            </a:pPr>
            <a:r>
              <a:rPr b="1" lang="fr-FR" sz="3600" spc="-1" strike="noStrike">
                <a:solidFill>
                  <a:srgbClr val="ffffff"/>
                </a:solidFill>
                <a:uFill>
                  <a:solidFill>
                    <a:srgbClr val="ffffff"/>
                  </a:solidFill>
                </a:uFill>
                <a:latin typeface="MV Boli"/>
                <a:ea typeface="Microsoft YaHei"/>
              </a:rPr>
              <a:t>Une page web aujourd’hui</a:t>
            </a:r>
            <a:endParaRPr b="0" lang="fr-FR" sz="1800" spc="-1" strike="noStrike">
              <a:solidFill>
                <a:srgbClr val="000000"/>
              </a:solidFill>
              <a:uFill>
                <a:solidFill>
                  <a:srgbClr val="ffffff"/>
                </a:solidFill>
              </a:uFill>
              <a:latin typeface="Arial"/>
            </a:endParaRPr>
          </a:p>
        </p:txBody>
      </p:sp>
      <p:sp>
        <p:nvSpPr>
          <p:cNvPr id="48" name="CustomShape 2"/>
          <p:cNvSpPr/>
          <p:nvPr/>
        </p:nvSpPr>
        <p:spPr>
          <a:xfrm>
            <a:off x="504360" y="1481040"/>
            <a:ext cx="9069480" cy="676800"/>
          </a:xfrm>
          <a:prstGeom prst="rect">
            <a:avLst/>
          </a:prstGeom>
          <a:solidFill>
            <a:srgbClr val="ffffff"/>
          </a:solidFill>
          <a:ln>
            <a:noFill/>
          </a:ln>
        </p:spPr>
        <p:style>
          <a:lnRef idx="0"/>
          <a:fillRef idx="0"/>
          <a:effectRef idx="0"/>
          <a:fontRef idx="minor"/>
        </p:style>
        <p:txBody>
          <a:bodyPr lIns="0" rIns="0" tIns="0" bIns="0"/>
          <a:p>
            <a:pPr marL="432000" indent="-322200">
              <a:lnSpc>
                <a:spcPct val="100000"/>
              </a:lnSpc>
              <a:buClr>
                <a:srgbClr val="000000"/>
              </a:buClr>
              <a:buFont typeface="StarSymbol"/>
              <a:buAutoNum type="alphaUcParenR"/>
            </a:pPr>
            <a:r>
              <a:rPr b="0" lang="fr-FR" sz="3200" spc="-1" strike="noStrike">
                <a:solidFill>
                  <a:srgbClr val="000000"/>
                </a:solidFill>
                <a:uFill>
                  <a:solidFill>
                    <a:srgbClr val="ffffff"/>
                  </a:solidFill>
                </a:uFill>
                <a:latin typeface="MV Boli"/>
                <a:ea typeface="Microsoft YaHei"/>
              </a:rPr>
              <a:t>Définition d’une page web</a:t>
            </a:r>
            <a:endParaRPr b="0" lang="fr-FR" sz="1800" spc="-1" strike="noStrike">
              <a:solidFill>
                <a:srgbClr val="000000"/>
              </a:solidFill>
              <a:uFill>
                <a:solidFill>
                  <a:srgbClr val="ffffff"/>
                </a:solidFill>
              </a:uFill>
              <a:latin typeface="Arial"/>
            </a:endParaRPr>
          </a:p>
        </p:txBody>
      </p:sp>
      <p:sp>
        <p:nvSpPr>
          <p:cNvPr id="49" name="CustomShape 3"/>
          <p:cNvSpPr/>
          <p:nvPr/>
        </p:nvSpPr>
        <p:spPr>
          <a:xfrm>
            <a:off x="858960" y="2304000"/>
            <a:ext cx="8781840" cy="468360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Arial"/>
                <a:ea typeface="Microsoft YaHei"/>
              </a:rPr>
              <a:t>La page web est l'unité de consultation du World Wide Web.</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Ce terme a une signification pratique ; il n'a pas de définition technique formelle. </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Elle est conçue pour être consultée à l'aide d'un navigateur web. </a:t>
            </a:r>
            <a:r>
              <a:rPr b="0" lang="fr-FR" sz="1000" spc="-1" strike="noStrike">
                <a:solidFill>
                  <a:srgbClr val="000000"/>
                </a:solidFill>
                <a:uFill>
                  <a:solidFill>
                    <a:srgbClr val="ffffff"/>
                  </a:solidFill>
                </a:uFill>
                <a:latin typeface="Arial"/>
                <a:ea typeface="Microsoft YaHei"/>
              </a:rPr>
              <a:t>(Chrome, Firefox, Opéra, Edge, etc...)</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Elle a une adresse web, </a:t>
            </a:r>
            <a:r>
              <a:rPr b="0" lang="fr-FR" sz="1000" spc="-1" strike="noStrike">
                <a:solidFill>
                  <a:srgbClr val="000000"/>
                </a:solidFill>
                <a:uFill>
                  <a:solidFill>
                    <a:srgbClr val="ffffff"/>
                  </a:solidFill>
                </a:uFill>
                <a:latin typeface="Arial"/>
                <a:ea typeface="Microsoft YaHei"/>
              </a:rPr>
              <a:t>http://www.monsite.com/lapage.html </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Techniquement, une page web est souvent constituée d'un document en</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Hypertext Markup Langage (HTML) et d'images.</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Cependant, tout type de ressources ou d'assemblage de ressources, textuelles, visuelles, </a:t>
            </a:r>
            <a:r>
              <a:rPr b="0" lang="fr-FR" sz="1400" spc="-1" strike="noStrike">
                <a:solidFill>
                  <a:srgbClr val="000000"/>
                </a:solidFill>
                <a:uFill>
                  <a:solidFill>
                    <a:srgbClr val="ffffff"/>
                  </a:solidFill>
                </a:uFill>
                <a:latin typeface="Arial"/>
                <a:ea typeface="Microsoft YaHei"/>
              </a:rPr>
              <a:t>	</a:t>
            </a:r>
            <a:r>
              <a:rPr b="0" lang="fr-FR" sz="1400" spc="-1" strike="noStrike">
                <a:solidFill>
                  <a:srgbClr val="000000"/>
                </a:solidFill>
                <a:uFill>
                  <a:solidFill>
                    <a:srgbClr val="ffffff"/>
                  </a:solidFill>
                </a:uFill>
                <a:latin typeface="Arial"/>
                <a:ea typeface="Microsoft YaHei"/>
              </a:rPr>
              <a:t>sonores, logicielles, peuvent constituer une page web.</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Le langage HTML est un l’engage d’affichage de données sur une page web.</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Pour se faire on utilise des balises spécifiques à chaque élément que l’on veux afficher.</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Les normalisations de la W3C ont rendu obsolètes les attributs de styles dans ces balises.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Pour pouvoir faire faire ce que l’on veux à chaque balise, quelle prenne telle ou telle forme, telle ou telle couleur, quelle soit à tel où tel endroit sur l’écran où elle s’affiche, quelque soit sa dimension. </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On utilise des feuilles de styles CSS, aujourd’hui nous sommes en CSS3.</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Pour faciliter le développement de sites web nous avons des bibliothèques de CSS comme Bootstrap, mais vous en avez bien d’autres . </a:t>
            </a:r>
            <a:r>
              <a:rPr b="0" lang="fr-FR" sz="1200" spc="-1" strike="noStrike" u="sng">
                <a:solidFill>
                  <a:srgbClr val="0000ff"/>
                </a:solidFill>
                <a:uFill>
                  <a:solidFill>
                    <a:srgbClr val="ffffff"/>
                  </a:solidFill>
                </a:uFill>
                <a:latin typeface="Arial"/>
                <a:ea typeface="Microsoft YaHei"/>
                <a:hlinkClick r:id="rId2"/>
              </a:rPr>
              <a:t>https://colorlib.com/wp/free-css3-frameworks/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Pour plus d’interactivité sur les pages on peut aussi utiliser des Javascripts.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L’avantage du Javascript c’est qu’il agit de façon autonome sur la page, c’est à dire que l’on a pas besoin de recharger la page, pour qu’il agisse sur l’affichage de la page.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Microsoft YaHei"/>
              </a:rPr>
              <a:t>Pour faciliter le développement aujourd’hui nous avons des Bibliothèques comme JQuery, il y a bien d’autres aussi</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u="sng">
                <a:solidFill>
                  <a:srgbClr val="0000ff"/>
                </a:solidFill>
                <a:uFill>
                  <a:solidFill>
                    <a:srgbClr val="ffffff"/>
                  </a:solidFill>
                </a:uFill>
                <a:latin typeface="Arial"/>
                <a:ea typeface="Microsoft YaHei"/>
                <a:hlinkClick r:id="rId3"/>
              </a:rPr>
              <a:t>http://fr.tuto.com/blog/2017/01/plugins-javascript-gratuits.htm</a:t>
            </a:r>
            <a:endParaRPr b="0" lang="fr-FR"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VIII. Compass </a:t>
            </a:r>
            <a:endParaRPr b="0" lang="fr-FR" sz="1800" spc="-1" strike="noStrike">
              <a:solidFill>
                <a:srgbClr val="000000"/>
              </a:solidFill>
              <a:uFill>
                <a:solidFill>
                  <a:srgbClr val="ffffff"/>
                </a:solidFill>
              </a:uFill>
              <a:latin typeface="Arial"/>
            </a:endParaRPr>
          </a:p>
        </p:txBody>
      </p:sp>
      <p:sp>
        <p:nvSpPr>
          <p:cNvPr id="222" name="CustomShape 2"/>
          <p:cNvSpPr/>
          <p:nvPr/>
        </p:nvSpPr>
        <p:spPr>
          <a:xfrm>
            <a:off x="804960" y="1429200"/>
            <a:ext cx="8595360" cy="73008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uFill>
                  <a:solidFill>
                    <a:srgbClr val="ffffff"/>
                  </a:solidFill>
                </a:uFill>
                <a:latin typeface="MV Boli"/>
                <a:ea typeface="DejaVu Sans"/>
              </a:rPr>
              <a:t>H.Les @imports</a:t>
            </a:r>
            <a:endParaRPr b="0" lang="fr-FR" sz="1800" spc="-1" strike="noStrike">
              <a:solidFill>
                <a:srgbClr val="000000"/>
              </a:solidFill>
              <a:uFill>
                <a:solidFill>
                  <a:srgbClr val="ffffff"/>
                </a:solidFill>
              </a:uFill>
              <a:latin typeface="Arial"/>
            </a:endParaRPr>
          </a:p>
        </p:txBody>
      </p:sp>
      <p:sp>
        <p:nvSpPr>
          <p:cNvPr id="223" name="CustomShape 3"/>
          <p:cNvSpPr/>
          <p:nvPr/>
        </p:nvSpPr>
        <p:spPr>
          <a:xfrm>
            <a:off x="864000" y="2160000"/>
            <a:ext cx="7358400" cy="196704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DejaVu Sans"/>
              </a:rPr>
              <a:t>La première chose à définir lorque vous créez une feuille scss pour que cela donne une feuile de style css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c’est de définir ce qui va la composer</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‘’compass’’ est obligatoire, de toutes les façons rien ne fonctionnera</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La déclaration d’un fichier que l’on importe, c’est à dire quand on nomme le fichier</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est du type _nomdufichiers.scss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Tous les fichiers que vous crérez avec _nomfichiers.scss ne s’afficheront que dans les fichiers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Nomfichiersdelapage.sccs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si vous les appeler dedans grace à cette formule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"nomfichiers"; //il faut oublier de mettre _ devant.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224" name="CustomShape 4"/>
          <p:cNvSpPr/>
          <p:nvPr/>
        </p:nvSpPr>
        <p:spPr>
          <a:xfrm>
            <a:off x="1368000" y="4212000"/>
            <a:ext cx="7343640" cy="273564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"compass";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"variablesGlobales";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"head";</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"menu";</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"slides";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"liensAll";</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@import "footer";</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0000"/>
                </a:solidFill>
                <a:uFill>
                  <a:solidFill>
                    <a:srgbClr val="ffffff"/>
                  </a:solidFill>
                </a:uFill>
                <a:latin typeface="Arial"/>
                <a:ea typeface="DejaVu Sans"/>
              </a:rPr>
              <a:t>Aprés vous n’avez qu’ a écrire vos class qui gérerons la page à laquelle vous voulez appliquer cette feuille de style.(css)</a:t>
            </a:r>
            <a:endParaRPr b="0" lang="fr-FR" sz="1800" spc="-1" strike="noStrike">
              <a:solidFill>
                <a:srgbClr val="000000"/>
              </a:solidFill>
              <a:uFill>
                <a:solidFill>
                  <a:srgbClr val="ffffff"/>
                </a:solidFill>
              </a:uFill>
              <a:latin typeface="Arial"/>
            </a:endParaRPr>
          </a:p>
        </p:txBody>
      </p:sp>
      <p:sp>
        <p:nvSpPr>
          <p:cNvPr id="225" name="CustomShape 5"/>
          <p:cNvSpPr/>
          <p:nvPr/>
        </p:nvSpPr>
        <p:spPr>
          <a:xfrm>
            <a:off x="3852000" y="4464000"/>
            <a:ext cx="4136760" cy="195912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cc33"/>
                </a:solidFill>
                <a:uFill>
                  <a:solidFill>
                    <a:srgbClr val="ffffff"/>
                  </a:solidFill>
                </a:uFill>
                <a:latin typeface="Arial"/>
                <a:ea typeface="DejaVu Sans"/>
              </a:rPr>
              <a:t>//importe toutes les fichiers de compass obligatoire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//importe toutes les variables que vous avez définies</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//importe toutes les class qui configure votre header</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//importe toutes les class qui configure votre menu</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//importe toutes les class qui configure le slider</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//importe toutes les class qui gere les liens sur le site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//importe toutes les class qui configure le footer de la page</a:t>
            </a:r>
            <a:endParaRPr b="0" lang="fr-FR" sz="1800" spc="-1" strike="noStrike">
              <a:solidFill>
                <a:srgbClr val="000000"/>
              </a:solidFill>
              <a:uFill>
                <a:solidFill>
                  <a:srgbClr val="ffffff"/>
                </a:solidFill>
              </a:uFill>
              <a:latin typeface="Arial"/>
            </a:endParaRPr>
          </a:p>
          <a:p>
            <a:pPr>
              <a:lnSpc>
                <a:spcPct val="100000"/>
              </a:lnSpc>
            </a:pPr>
            <a:r>
              <a:rPr b="0" lang="fr-FR" sz="1200" spc="-1" strike="noStrike">
                <a:solidFill>
                  <a:srgbClr val="00cc33"/>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indent="-214200" algn="ctr">
              <a:lnSpc>
                <a:spcPct val="150000"/>
              </a:lnSpc>
              <a:buClr>
                <a:srgbClr val="ffffff"/>
              </a:buClr>
              <a:buFont typeface="StarSymbol"/>
              <a:buAutoNum type="romanUcPeriod"/>
            </a:pPr>
            <a:r>
              <a:rPr b="1" lang="fr-FR" sz="3600" spc="-1" strike="noStrike">
                <a:solidFill>
                  <a:srgbClr val="ffffff"/>
                </a:solidFill>
                <a:uFill>
                  <a:solidFill>
                    <a:srgbClr val="ffffff"/>
                  </a:solidFill>
                </a:uFill>
                <a:latin typeface="MV Boli"/>
                <a:ea typeface="Microsoft YaHei"/>
              </a:rPr>
              <a:t>Une page web aujourd’hui</a:t>
            </a:r>
            <a:endParaRPr b="0" lang="fr-FR" sz="1800" spc="-1" strike="noStrike">
              <a:solidFill>
                <a:srgbClr val="000000"/>
              </a:solidFill>
              <a:uFill>
                <a:solidFill>
                  <a:srgbClr val="ffffff"/>
                </a:solidFill>
              </a:uFill>
              <a:latin typeface="Arial"/>
            </a:endParaRPr>
          </a:p>
        </p:txBody>
      </p:sp>
      <p:sp>
        <p:nvSpPr>
          <p:cNvPr id="51" name="CustomShape 2"/>
          <p:cNvSpPr/>
          <p:nvPr/>
        </p:nvSpPr>
        <p:spPr>
          <a:xfrm>
            <a:off x="504360" y="148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B)Les balises obligatoires</a:t>
            </a:r>
            <a:endParaRPr b="0" lang="fr-FR" sz="1800" spc="-1" strike="noStrike">
              <a:solidFill>
                <a:srgbClr val="000000"/>
              </a:solidFill>
              <a:uFill>
                <a:solidFill>
                  <a:srgbClr val="ffffff"/>
                </a:solidFill>
              </a:uFill>
              <a:latin typeface="Arial"/>
            </a:endParaRPr>
          </a:p>
        </p:txBody>
      </p:sp>
      <p:sp>
        <p:nvSpPr>
          <p:cNvPr id="52" name="CustomShape 3"/>
          <p:cNvSpPr/>
          <p:nvPr/>
        </p:nvSpPr>
        <p:spPr>
          <a:xfrm>
            <a:off x="1152000" y="2102400"/>
            <a:ext cx="8162640" cy="77688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fr-FR" sz="1200" spc="-1" strike="noStrike">
                <a:solidFill>
                  <a:srgbClr val="000000"/>
                </a:solidFill>
                <a:uFill>
                  <a:solidFill>
                    <a:srgbClr val="ffffff"/>
                  </a:solidFill>
                </a:uFill>
                <a:latin typeface="Arial"/>
                <a:ea typeface="Microsoft YaHei"/>
              </a:rPr>
              <a:t>Une page web comprend des balises dites obligatoires car elles déterminent le bon affichage de la page</a:t>
            </a:r>
            <a:endParaRPr b="0" lang="fr-FR" sz="1800" spc="-1" strike="noStrike">
              <a:solidFill>
                <a:srgbClr val="000000"/>
              </a:solidFill>
              <a:uFill>
                <a:solidFill>
                  <a:srgbClr val="ffffff"/>
                </a:solidFill>
              </a:uFill>
              <a:latin typeface="Arial"/>
            </a:endParaRPr>
          </a:p>
          <a:p>
            <a:pPr marL="448200" indent="-214560">
              <a:lnSpc>
                <a:spcPct val="100000"/>
              </a:lnSpc>
              <a:buClr>
                <a:srgbClr val="000000"/>
              </a:buClr>
              <a:buFont typeface="StarSymbol"/>
              <a:buAutoNum type="arabicPeriod"/>
            </a:pPr>
            <a:r>
              <a:rPr b="1" lang="fr-FR" sz="1050" spc="-1" strike="noStrike">
                <a:solidFill>
                  <a:srgbClr val="000000"/>
                </a:solidFill>
                <a:uFill>
                  <a:solidFill>
                    <a:srgbClr val="ffffff"/>
                  </a:solidFill>
                </a:uFill>
                <a:latin typeface="Arial"/>
                <a:ea typeface="Microsoft YaHei"/>
              </a:rPr>
              <a:t>&lt;!DOCTYPE html&gt;</a:t>
            </a:r>
            <a:r>
              <a:rPr b="0" lang="fr-FR" sz="1050" spc="-1" strike="noStrike">
                <a:solidFill>
                  <a:srgbClr val="000000"/>
                </a:solidFill>
                <a:uFill>
                  <a:solidFill>
                    <a:srgbClr val="ffffff"/>
                  </a:solidFill>
                </a:uFill>
                <a:latin typeface="Arial"/>
                <a:ea typeface="Microsoft YaHei"/>
              </a:rPr>
              <a:t> pour signifier qu’il s’agit d’une page html 5</a:t>
            </a:r>
            <a:endParaRPr b="0" lang="fr-FR" sz="1800" spc="-1" strike="noStrike">
              <a:solidFill>
                <a:srgbClr val="000000"/>
              </a:solidFill>
              <a:uFill>
                <a:solidFill>
                  <a:srgbClr val="ffffff"/>
                </a:solidFill>
              </a:uFill>
              <a:latin typeface="Arial"/>
            </a:endParaRPr>
          </a:p>
          <a:p>
            <a:pPr marL="448200" indent="-214560">
              <a:lnSpc>
                <a:spcPct val="100000"/>
              </a:lnSpc>
              <a:buClr>
                <a:srgbClr val="000000"/>
              </a:buClr>
              <a:buFont typeface="StarSymbol"/>
              <a:buAutoNum type="arabicPeriod"/>
            </a:pPr>
            <a:r>
              <a:rPr b="1" lang="fr-FR" sz="1050" spc="-1" strike="noStrike">
                <a:solidFill>
                  <a:srgbClr val="000000"/>
                </a:solidFill>
                <a:uFill>
                  <a:solidFill>
                    <a:srgbClr val="ffffff"/>
                  </a:solidFill>
                </a:uFill>
                <a:latin typeface="Arial"/>
                <a:ea typeface="Microsoft YaHei"/>
              </a:rPr>
              <a:t> </a:t>
            </a:r>
            <a:r>
              <a:rPr b="1" lang="fr-FR" sz="1050" spc="-1" strike="noStrike">
                <a:solidFill>
                  <a:srgbClr val="000000"/>
                </a:solidFill>
                <a:uFill>
                  <a:solidFill>
                    <a:srgbClr val="ffffff"/>
                  </a:solidFill>
                </a:uFill>
                <a:latin typeface="Arial"/>
                <a:ea typeface="Microsoft YaHei"/>
              </a:rPr>
              <a:t>&lt;html&gt; et &lt;/html&gt;</a:t>
            </a:r>
            <a:r>
              <a:rPr b="0" lang="fr-FR" sz="1050" spc="-1" strike="noStrike">
                <a:solidFill>
                  <a:srgbClr val="000000"/>
                </a:solidFill>
                <a:uFill>
                  <a:solidFill>
                    <a:srgbClr val="ffffff"/>
                  </a:solidFill>
                </a:uFill>
                <a:latin typeface="Arial"/>
                <a:ea typeface="Microsoft YaHei"/>
              </a:rPr>
              <a:t>Pour déclarer l’ouverture et la fermeture de la page html entre les balises</a:t>
            </a:r>
            <a:endParaRPr b="0" lang="fr-FR" sz="1800" spc="-1" strike="noStrike">
              <a:solidFill>
                <a:srgbClr val="000000"/>
              </a:solidFill>
              <a:uFill>
                <a:solidFill>
                  <a:srgbClr val="ffffff"/>
                </a:solidFill>
              </a:uFill>
              <a:latin typeface="Arial"/>
            </a:endParaRPr>
          </a:p>
          <a:p>
            <a:pPr marL="448200" indent="-214560">
              <a:lnSpc>
                <a:spcPct val="100000"/>
              </a:lnSpc>
              <a:buClr>
                <a:srgbClr val="000000"/>
              </a:buClr>
              <a:buFont typeface="StarSymbol"/>
              <a:buAutoNum type="arabicPeriod"/>
            </a:pPr>
            <a:r>
              <a:rPr b="1" lang="fr-FR" sz="1050" spc="-1" strike="noStrike">
                <a:solidFill>
                  <a:srgbClr val="000000"/>
                </a:solidFill>
                <a:uFill>
                  <a:solidFill>
                    <a:srgbClr val="ffffff"/>
                  </a:solidFill>
                </a:uFill>
                <a:latin typeface="Arial"/>
                <a:ea typeface="Microsoft YaHei"/>
              </a:rPr>
              <a:t> </a:t>
            </a:r>
            <a:r>
              <a:rPr b="1" lang="fr-FR" sz="1050" spc="-1" strike="noStrike">
                <a:solidFill>
                  <a:srgbClr val="000000"/>
                </a:solidFill>
                <a:uFill>
                  <a:solidFill>
                    <a:srgbClr val="ffffff"/>
                  </a:solidFill>
                </a:uFill>
                <a:latin typeface="Arial"/>
                <a:ea typeface="Microsoft YaHei"/>
              </a:rPr>
              <a:t>&lt;head&gt; et &lt;/Head&gt;</a:t>
            </a:r>
            <a:r>
              <a:rPr b="0" lang="fr-FR" sz="1050" spc="-1" strike="noStrike">
                <a:solidFill>
                  <a:srgbClr val="000000"/>
                </a:solidFill>
                <a:uFill>
                  <a:solidFill>
                    <a:srgbClr val="ffffff"/>
                  </a:solidFill>
                </a:uFill>
                <a:latin typeface="Arial"/>
                <a:ea typeface="Microsoft YaHei"/>
              </a:rPr>
              <a:t>Entête de la page, qui contient :</a:t>
            </a:r>
            <a:endParaRPr b="0" lang="fr-FR" sz="1800" spc="-1" strike="noStrike">
              <a:solidFill>
                <a:srgbClr val="000000"/>
              </a:solidFill>
              <a:uFill>
                <a:solidFill>
                  <a:srgbClr val="ffffff"/>
                </a:solidFill>
              </a:uFill>
              <a:latin typeface="Arial"/>
            </a:endParaRPr>
          </a:p>
        </p:txBody>
      </p:sp>
      <p:sp>
        <p:nvSpPr>
          <p:cNvPr id="53" name="CustomShape 4"/>
          <p:cNvSpPr/>
          <p:nvPr/>
        </p:nvSpPr>
        <p:spPr>
          <a:xfrm>
            <a:off x="1642680" y="2864520"/>
            <a:ext cx="7965000" cy="340740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00000"/>
                </a:solidFill>
                <a:uFill>
                  <a:solidFill>
                    <a:srgbClr val="ffffff"/>
                  </a:solidFill>
                </a:uFill>
                <a:latin typeface="Arial"/>
                <a:ea typeface="Microsoft YaHei"/>
              </a:rPr>
              <a:t>-  la balise </a:t>
            </a:r>
            <a:r>
              <a:rPr b="1" lang="fr-FR" sz="1000" spc="-1" strike="noStrike">
                <a:solidFill>
                  <a:srgbClr val="000000"/>
                </a:solidFill>
                <a:uFill>
                  <a:solidFill>
                    <a:srgbClr val="ffffff"/>
                  </a:solidFill>
                </a:uFill>
                <a:latin typeface="Arial"/>
                <a:ea typeface="Microsoft YaHei"/>
              </a:rPr>
              <a:t>&lt;title&gt;</a:t>
            </a:r>
            <a:r>
              <a:rPr b="0" lang="fr-FR" sz="1000" spc="-1" strike="noStrike">
                <a:solidFill>
                  <a:srgbClr val="000000"/>
                </a:solidFill>
                <a:uFill>
                  <a:solidFill>
                    <a:srgbClr val="ffffff"/>
                  </a:solidFill>
                </a:uFill>
                <a:latin typeface="Arial"/>
                <a:ea typeface="Microsoft YaHei"/>
              </a:rPr>
              <a:t>Titre de votre page s’affichant dans les moteurs de recherches</a:t>
            </a:r>
            <a:r>
              <a:rPr b="1" lang="fr-FR" sz="1000" spc="-1" strike="noStrike">
                <a:solidFill>
                  <a:srgbClr val="000000"/>
                </a:solidFill>
                <a:uFill>
                  <a:solidFill>
                    <a:srgbClr val="ffffff"/>
                  </a:solidFill>
                </a:uFill>
                <a:latin typeface="Arial"/>
                <a:ea typeface="Microsoft YaHei"/>
              </a:rPr>
              <a:t>&lt;/title&gt;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des </a:t>
            </a:r>
            <a:r>
              <a:rPr b="1" lang="fr-FR" sz="1000" spc="-1" strike="noStrike">
                <a:solidFill>
                  <a:srgbClr val="000000"/>
                </a:solidFill>
                <a:uFill>
                  <a:solidFill>
                    <a:srgbClr val="ffffff"/>
                  </a:solidFill>
                </a:uFill>
                <a:latin typeface="Arial"/>
                <a:ea typeface="Microsoft YaHei"/>
              </a:rPr>
              <a:t>meta tags</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Il y a une multitudes de meta tags</a:t>
            </a:r>
            <a:r>
              <a:rPr b="0" lang="fr-FR" sz="1000" spc="-1" strike="noStrike">
                <a:solidFill>
                  <a:srgbClr val="800000"/>
                </a:solidFill>
                <a:uFill>
                  <a:solidFill>
                    <a:srgbClr val="ffffff"/>
                  </a:solidFill>
                </a:uFill>
                <a:latin typeface="Arial"/>
                <a:ea typeface="Microsoft YaHei"/>
              </a:rPr>
              <a:t> </a:t>
            </a:r>
            <a:r>
              <a:rPr b="0" lang="fr-FR" sz="1000" spc="-1" strike="noStrike" u="sng">
                <a:solidFill>
                  <a:srgbClr val="0000ff"/>
                </a:solidFill>
                <a:uFill>
                  <a:solidFill>
                    <a:srgbClr val="ffffff"/>
                  </a:solidFill>
                </a:uFill>
                <a:latin typeface="Arial"/>
                <a:ea typeface="Microsoft YaHei"/>
                <a:hlinkClick r:id="rId2"/>
              </a:rPr>
              <a:t>http://www.alsacreations.com/article/lire/628-balises-meta.html</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Les plus importants pour un bon fonctionnement sont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Microsoft YaHei"/>
              </a:rPr>
              <a:t>-&lt;meta http-equiv="Content-Type" content="text/html; charset=UTF-8" /&gt; </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spécifie le  codage de caractères informatiques utilisés sur la page</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 </a:t>
            </a:r>
            <a:r>
              <a:rPr b="0" lang="fr-FR" sz="800" spc="-1" strike="noStrike">
                <a:solidFill>
                  <a:srgbClr val="800000"/>
                </a:solidFill>
                <a:uFill>
                  <a:solidFill>
                    <a:srgbClr val="ffffff"/>
                  </a:solidFill>
                </a:uFill>
                <a:latin typeface="Arial"/>
                <a:ea typeface="Microsoft YaHei"/>
              </a:rPr>
              <a:t>(facilite la gestion des caractères spéciaux (accents, symboles etc)).</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Microsoft YaHei"/>
              </a:rPr>
              <a:t>-&lt;meta name="viewport" content="width=device-width, initial-scale=1.0, maximum-scale=5.0, user-scalable=no" &gt;</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Permet à votre page de s’afficher entièrement quelque soit l’écran où elle s’affiche (pc, tablette, téléphone)</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Microsoft YaHei"/>
              </a:rPr>
              <a:t> </a:t>
            </a:r>
            <a:r>
              <a:rPr b="1" lang="fr-FR" sz="1000" spc="-1" strike="noStrike">
                <a:solidFill>
                  <a:srgbClr val="000000"/>
                </a:solidFill>
                <a:uFill>
                  <a:solidFill>
                    <a:srgbClr val="ffffff"/>
                  </a:solidFill>
                </a:uFill>
                <a:latin typeface="Arial"/>
                <a:ea typeface="Microsoft YaHei"/>
              </a:rPr>
              <a:t>&lt;meta name="description" content="Résumé du contenu de votre page" /&gt;</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pas plus de 200 caractères et pas moins de 100. Unique pour chaque page de votre site de préférence.</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Microsoft YaHei"/>
              </a:rPr>
              <a:t>&lt;meta name="keywords" content="les ,mots, clefs, de, votre, page, groupe de mots, " /&gt;</a:t>
            </a:r>
            <a:endParaRPr b="0" lang="fr-FR" sz="1800" spc="-1" strike="noStrike">
              <a:solidFill>
                <a:srgbClr val="000000"/>
              </a:solidFill>
              <a:uFill>
                <a:solidFill>
                  <a:srgbClr val="ffffff"/>
                </a:solidFill>
              </a:uFill>
              <a:latin typeface="Arial"/>
            </a:endParaRPr>
          </a:p>
          <a:p>
            <a:pPr>
              <a:lnSpc>
                <a:spcPct val="100000"/>
              </a:lnSpc>
            </a:pPr>
            <a:r>
              <a:rPr b="0" lang="fr-FR" sz="800" spc="-1" strike="noStrike">
                <a:solidFill>
                  <a:srgbClr val="000000"/>
                </a:solidFill>
                <a:uFill>
                  <a:solidFill>
                    <a:srgbClr val="ffffff"/>
                  </a:solidFill>
                </a:uFill>
                <a:latin typeface="Arial"/>
                <a:ea typeface="Microsoft YaHei"/>
              </a:rPr>
              <a:t>elle contient tous les mots clefs de votre page séparés par une virgule, si aujourd’hui elle n’est soit disant plus considérée par les robots de Google, il ne faut pas oublier qu’il n’y a pas que google. Tous les mots ou groupe de mots doivent être séparés par une virgule.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mais aussi tous les liens vers les fichiers extérieurs à cette page qu’elle va utiliser pour être affichée comme nous le voulons, CSS, js etc..</a:t>
            </a: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Microsoft YaHei"/>
              </a:rPr>
              <a:t>&lt;link type="text/css" rel="stylesheet" href="stylesheets/zone.css"&gt;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000" spc="-1" strike="noStrike">
                <a:solidFill>
                  <a:srgbClr val="000000"/>
                </a:solidFill>
                <a:uFill>
                  <a:solidFill>
                    <a:srgbClr val="ffffff"/>
                  </a:solidFill>
                </a:uFill>
                <a:latin typeface="Arial"/>
                <a:ea typeface="Microsoft YaHei"/>
              </a:rPr>
              <a:t>&lt;script type="text/javascript" src="http://ajax.googleapis.com/ajax/libs/jquery/1.7.2/jquery.min.js"&gt;&lt;/script&gt;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pour certains Javascript en fonction de leurs nécessités pour que l’affichage se fasse à l’ouverture de la page, sinon tous les Javascript peuvent être appelés en bas de page et éventuellement les mettre en différés (deferer).</a:t>
            </a:r>
            <a:endParaRPr b="0" lang="fr-FR"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indent="-214200" algn="ctr">
              <a:lnSpc>
                <a:spcPct val="150000"/>
              </a:lnSpc>
              <a:buClr>
                <a:srgbClr val="ffffff"/>
              </a:buClr>
              <a:buFont typeface="StarSymbol"/>
              <a:buAutoNum type="romanUcPeriod"/>
            </a:pPr>
            <a:r>
              <a:rPr b="1" lang="fr-FR" sz="3600" spc="-1" strike="noStrike">
                <a:solidFill>
                  <a:srgbClr val="ffffff"/>
                </a:solidFill>
                <a:uFill>
                  <a:solidFill>
                    <a:srgbClr val="ffffff"/>
                  </a:solidFill>
                </a:uFill>
                <a:latin typeface="MV Boli"/>
                <a:ea typeface="Microsoft YaHei"/>
              </a:rPr>
              <a:t>Une page web aujourd’hui</a:t>
            </a:r>
            <a:endParaRPr b="0" lang="fr-FR" sz="1800" spc="-1" strike="noStrike">
              <a:solidFill>
                <a:srgbClr val="000000"/>
              </a:solidFill>
              <a:uFill>
                <a:solidFill>
                  <a:srgbClr val="ffffff"/>
                </a:solidFill>
              </a:uFill>
              <a:latin typeface="Arial"/>
            </a:endParaRPr>
          </a:p>
        </p:txBody>
      </p:sp>
      <p:sp>
        <p:nvSpPr>
          <p:cNvPr id="55" name="CustomShape 2"/>
          <p:cNvSpPr/>
          <p:nvPr/>
        </p:nvSpPr>
        <p:spPr>
          <a:xfrm>
            <a:off x="504360" y="148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B)Les balises obligatoires (2)</a:t>
            </a:r>
            <a:endParaRPr b="0" lang="fr-FR" sz="1800" spc="-1" strike="noStrike">
              <a:solidFill>
                <a:srgbClr val="000000"/>
              </a:solidFill>
              <a:uFill>
                <a:solidFill>
                  <a:srgbClr val="ffffff"/>
                </a:solidFill>
              </a:uFill>
              <a:latin typeface="Arial"/>
            </a:endParaRPr>
          </a:p>
        </p:txBody>
      </p:sp>
      <p:sp>
        <p:nvSpPr>
          <p:cNvPr id="56" name="CustomShape 3"/>
          <p:cNvSpPr/>
          <p:nvPr/>
        </p:nvSpPr>
        <p:spPr>
          <a:xfrm>
            <a:off x="1171080" y="2062800"/>
            <a:ext cx="7735320" cy="5590080"/>
          </a:xfrm>
          <a:prstGeom prst="rect">
            <a:avLst/>
          </a:prstGeom>
          <a:noFill/>
          <a:ln>
            <a:noFill/>
          </a:ln>
        </p:spPr>
        <p:style>
          <a:lnRef idx="0"/>
          <a:fillRef idx="0"/>
          <a:effectRef idx="0"/>
          <a:fontRef idx="minor"/>
        </p:style>
        <p:txBody>
          <a:bodyPr wrap="none" lIns="90000" rIns="90000" tIns="45000" bIns="45000"/>
          <a:p>
            <a:pPr>
              <a:lnSpc>
                <a:spcPct val="100000"/>
              </a:lnSpc>
            </a:pPr>
            <a:r>
              <a:rPr b="1" lang="fr-FR" sz="1200" spc="-1" strike="noStrike">
                <a:solidFill>
                  <a:srgbClr val="000000"/>
                </a:solidFill>
                <a:uFill>
                  <a:solidFill>
                    <a:srgbClr val="ffffff"/>
                  </a:solidFill>
                </a:uFill>
                <a:latin typeface="Arial"/>
                <a:ea typeface="Microsoft YaHei"/>
              </a:rPr>
              <a:t>Une page web comprend des balises dites obligatoires car elles déterminent le bon affichage de la page</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1) &lt;!DOCTYPE html&gt;</a:t>
            </a:r>
            <a:r>
              <a:rPr b="0" lang="fr-FR" sz="1050" spc="-1" strike="noStrike">
                <a:solidFill>
                  <a:srgbClr val="000000"/>
                </a:solidFill>
                <a:uFill>
                  <a:solidFill>
                    <a:srgbClr val="ffffff"/>
                  </a:solidFill>
                </a:uFill>
                <a:latin typeface="Arial"/>
                <a:ea typeface="Microsoft YaHei"/>
              </a:rPr>
              <a:t> pour signifier qu’il s’agit d’une page html 5</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2) &lt;html&gt; et &lt;/html&gt;</a:t>
            </a:r>
            <a:r>
              <a:rPr b="0" lang="fr-FR" sz="1050" spc="-1" strike="noStrike">
                <a:solidFill>
                  <a:srgbClr val="000000"/>
                </a:solidFill>
                <a:uFill>
                  <a:solidFill>
                    <a:srgbClr val="ffffff"/>
                  </a:solidFill>
                </a:uFill>
                <a:latin typeface="Arial"/>
                <a:ea typeface="Microsoft YaHei"/>
              </a:rPr>
              <a:t>Pour déclarer l’ouverture de la page html entre les balises</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3) &lt;head&gt; et &lt;/head&gt;</a:t>
            </a:r>
            <a:r>
              <a:rPr b="0" lang="fr-FR" sz="1050" spc="-1" strike="noStrike">
                <a:solidFill>
                  <a:srgbClr val="000000"/>
                </a:solidFill>
                <a:uFill>
                  <a:solidFill>
                    <a:srgbClr val="ffffff"/>
                  </a:solidFill>
                </a:uFill>
                <a:latin typeface="Arial"/>
                <a:ea typeface="Microsoft YaHei"/>
              </a:rPr>
              <a:t>Entete de la page, qui contient :</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4) &lt;link rel="shortcut icon" href="img/favicon.ico"&gt;</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permet d’afficher une icône dans les navigateurs afin de personnaliser et d’identifier plus facilement vos pages</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5) &lt;body&gt;&lt;/body&gt;</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C’est entre ces balises qu’il faudra écrire tout le code pour que votre page affiche ce que vous désirez</a:t>
            </a:r>
            <a:r>
              <a:rPr b="1" lang="fr-FR" sz="1050" spc="-1" strike="noStrike">
                <a:solidFill>
                  <a:srgbClr val="000000"/>
                </a:solidFill>
                <a:uFill>
                  <a:solidFill>
                    <a:srgbClr val="ffffff"/>
                  </a:solidFill>
                </a:uFill>
                <a:latin typeface="Arial"/>
                <a:ea typeface="Microsoft YaHei"/>
              </a:rPr>
              <a:t>.</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Vous avez beaucoup de balises html qui font précisement une chose.</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u="sng">
                <a:solidFill>
                  <a:srgbClr val="0000ff"/>
                </a:solidFill>
                <a:uFill>
                  <a:solidFill>
                    <a:srgbClr val="ffffff"/>
                  </a:solidFill>
                </a:uFill>
                <a:latin typeface="Arial"/>
                <a:ea typeface="Microsoft YaHei"/>
                <a:hlinkClick r:id="rId2"/>
              </a:rPr>
              <a:t>http://www.codeshttp.com/baliseh.htm</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u="sng">
                <a:solidFill>
                  <a:srgbClr val="0000ff"/>
                </a:solidFill>
                <a:uFill>
                  <a:solidFill>
                    <a:srgbClr val="ffffff"/>
                  </a:solidFill>
                </a:uFill>
                <a:latin typeface="Arial"/>
                <a:ea typeface="Microsoft YaHei"/>
                <a:hlinkClick r:id="rId3"/>
              </a:rPr>
              <a:t>http://www.startyourdev.com/html/tag-html-index</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u="sng">
                <a:solidFill>
                  <a:srgbClr val="000000"/>
                </a:solidFill>
                <a:uFill>
                  <a:solidFill>
                    <a:srgbClr val="ffffff"/>
                  </a:solidFill>
                </a:uFill>
                <a:latin typeface="Arial"/>
                <a:ea typeface="Microsoft YaHei"/>
              </a:rPr>
              <a:t>6) &lt;/html&gt;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Une page html doit donc comprendre au minimum ce code :</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9933"/>
                </a:solidFill>
                <a:uFill>
                  <a:solidFill>
                    <a:srgbClr val="ffffff"/>
                  </a:solidFill>
                </a:uFill>
                <a:latin typeface="Arial"/>
                <a:ea typeface="Microsoft YaHei"/>
              </a:rPr>
              <a:t>&lt;!DOCTYPE html&gt;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&lt;html&gt; </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66ff"/>
                </a:solidFill>
                <a:uFill>
                  <a:solidFill>
                    <a:srgbClr val="ffffff"/>
                  </a:solidFill>
                </a:uFill>
                <a:latin typeface="Arial"/>
                <a:ea typeface="Microsoft YaHei"/>
              </a:rPr>
              <a:t>&lt;head&gt;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cc00cc"/>
                </a:solidFill>
                <a:uFill>
                  <a:solidFill>
                    <a:srgbClr val="ffffff"/>
                  </a:solidFill>
                </a:uFill>
                <a:latin typeface="Arial"/>
                <a:ea typeface="Microsoft YaHei"/>
              </a:rPr>
              <a:t> </a:t>
            </a:r>
            <a:r>
              <a:rPr b="0" lang="fr-FR" sz="900" spc="-1" strike="noStrike">
                <a:solidFill>
                  <a:srgbClr val="cc00cc"/>
                </a:solidFill>
                <a:uFill>
                  <a:solidFill>
                    <a:srgbClr val="ffffff"/>
                  </a:solidFill>
                </a:uFill>
                <a:latin typeface="Arial"/>
                <a:ea typeface="Microsoft YaHei"/>
              </a:rPr>
              <a:t>	</a:t>
            </a:r>
            <a:r>
              <a:rPr b="0" lang="fr-FR" sz="900" spc="-1" strike="noStrike">
                <a:solidFill>
                  <a:srgbClr val="cc00cc"/>
                </a:solidFill>
                <a:uFill>
                  <a:solidFill>
                    <a:srgbClr val="ffffff"/>
                  </a:solidFill>
                </a:uFill>
                <a:latin typeface="Arial"/>
                <a:ea typeface="Microsoft YaHei"/>
              </a:rPr>
              <a:t>	</a:t>
            </a:r>
            <a:r>
              <a:rPr b="0" lang="fr-FR" sz="900" spc="-1" strike="noStrike">
                <a:solidFill>
                  <a:srgbClr val="cc00cc"/>
                </a:solidFill>
                <a:uFill>
                  <a:solidFill>
                    <a:srgbClr val="ffffff"/>
                  </a:solidFill>
                </a:uFill>
                <a:latin typeface="Arial"/>
                <a:ea typeface="Microsoft YaHei"/>
              </a:rPr>
              <a:t>&lt;meta http-equiv="Content-Type" content="text/html; charset=UTF-8" /&gt; </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	</a:t>
            </a:r>
            <a:r>
              <a:rPr b="0" lang="fr-FR" sz="900" spc="-1" strike="noStrike">
                <a:solidFill>
                  <a:srgbClr val="cc00cc"/>
                </a:solidFill>
                <a:uFill>
                  <a:solidFill>
                    <a:srgbClr val="ffffff"/>
                  </a:solidFill>
                </a:uFill>
                <a:latin typeface="Arial"/>
                <a:ea typeface="Microsoft YaHei"/>
              </a:rPr>
              <a:t>&lt;meta name="viewport" content="width=device-width, initial-scale=1.0, maximum-scale=5.0, user-scalable=no" &gt;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	</a:t>
            </a:r>
            <a:r>
              <a:rPr b="1" lang="fr-FR" sz="900" spc="-1" strike="noStrike">
                <a:solidFill>
                  <a:srgbClr val="ff3333"/>
                </a:solidFill>
                <a:uFill>
                  <a:solidFill>
                    <a:srgbClr val="ffffff"/>
                  </a:solidFill>
                </a:uFill>
                <a:latin typeface="Arial"/>
                <a:ea typeface="Microsoft YaHei"/>
              </a:rPr>
              <a:t>&lt;title&gt;le titre de votre page&lt;/title&gt;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	</a:t>
            </a:r>
            <a:r>
              <a:rPr b="0" lang="fr-FR" sz="900" spc="-1" strike="noStrike">
                <a:solidFill>
                  <a:srgbClr val="800000"/>
                </a:solidFill>
                <a:uFill>
                  <a:solidFill>
                    <a:srgbClr val="ffffff"/>
                  </a:solidFill>
                </a:uFill>
                <a:latin typeface="Arial"/>
                <a:ea typeface="Microsoft YaHei"/>
              </a:rPr>
              <a:t>&lt;meta name="description" content="Résumé du contenu de votre page" /&gt;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800000"/>
                </a:solidFill>
                <a:uFill>
                  <a:solidFill>
                    <a:srgbClr val="ffffff"/>
                  </a:solidFill>
                </a:uFill>
                <a:latin typeface="Arial"/>
                <a:ea typeface="Microsoft YaHei"/>
              </a:rPr>
              <a:t>	</a:t>
            </a:r>
            <a:r>
              <a:rPr b="0" lang="fr-FR" sz="900" spc="-1" strike="noStrike">
                <a:solidFill>
                  <a:srgbClr val="800000"/>
                </a:solidFill>
                <a:uFill>
                  <a:solidFill>
                    <a:srgbClr val="ffffff"/>
                  </a:solidFill>
                </a:uFill>
                <a:latin typeface="Arial"/>
                <a:ea typeface="Microsoft YaHei"/>
              </a:rPr>
              <a:t>	</a:t>
            </a:r>
            <a:r>
              <a:rPr b="0" lang="fr-FR" sz="900" spc="-1" strike="noStrike">
                <a:solidFill>
                  <a:srgbClr val="800000"/>
                </a:solidFill>
                <a:uFill>
                  <a:solidFill>
                    <a:srgbClr val="ffffff"/>
                  </a:solidFill>
                </a:uFill>
                <a:latin typeface="Arial"/>
                <a:ea typeface="Microsoft YaHei"/>
              </a:rPr>
              <a:t>&lt;meta name="keywords" content="les ,mots, clefs, de, votre, page, groupe de mots" /&gt;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	</a:t>
            </a:r>
            <a:r>
              <a:rPr b="0" lang="fr-FR" sz="900" spc="-1" strike="noStrike">
                <a:solidFill>
                  <a:srgbClr val="808080"/>
                </a:solidFill>
                <a:uFill>
                  <a:solidFill>
                    <a:srgbClr val="ffffff"/>
                  </a:solidFill>
                </a:uFill>
                <a:latin typeface="Arial"/>
                <a:ea typeface="Microsoft YaHei"/>
              </a:rPr>
              <a:t>&lt;link type="text/css" rel="stylesheet" href="votrestyle.css"&gt;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&lt;script type="text/javascript" src="http://ajax.googleapis.com/ajax/libs/jquery/1.7.2/jquery.min.js"&gt;&lt;/script&gt;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66ff"/>
                </a:solidFill>
                <a:uFill>
                  <a:solidFill>
                    <a:srgbClr val="ffffff"/>
                  </a:solidFill>
                </a:uFill>
                <a:latin typeface="Arial"/>
                <a:ea typeface="Microsoft YaHei"/>
              </a:rPr>
              <a:t>&lt;/head&gt;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cc9900"/>
                </a:solidFill>
                <a:uFill>
                  <a:solidFill>
                    <a:srgbClr val="ffffff"/>
                  </a:solidFill>
                </a:uFill>
                <a:latin typeface="Arial"/>
                <a:ea typeface="Microsoft YaHei"/>
              </a:rPr>
              <a:t>&lt;body&gt;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cc9900"/>
                </a:solidFill>
                <a:uFill>
                  <a:solidFill>
                    <a:srgbClr val="ffffff"/>
                  </a:solidFill>
                </a:uFill>
                <a:latin typeface="Arial"/>
                <a:ea typeface="Microsoft YaHei"/>
              </a:rPr>
              <a:t>	</a:t>
            </a:r>
            <a:r>
              <a:rPr b="0" lang="fr-FR" sz="900" spc="-1" strike="noStrike">
                <a:solidFill>
                  <a:srgbClr val="cc9900"/>
                </a:solidFill>
                <a:uFill>
                  <a:solidFill>
                    <a:srgbClr val="ffffff"/>
                  </a:solidFill>
                </a:uFill>
                <a:latin typeface="Arial"/>
                <a:ea typeface="Microsoft YaHei"/>
              </a:rPr>
              <a:t>	</a:t>
            </a:r>
            <a:r>
              <a:rPr b="0" lang="fr-FR" sz="900" spc="-1" strike="noStrike">
                <a:solidFill>
                  <a:srgbClr val="111111"/>
                </a:solidFill>
                <a:uFill>
                  <a:solidFill>
                    <a:srgbClr val="ffffff"/>
                  </a:solidFill>
                </a:uFill>
                <a:latin typeface="Arial"/>
                <a:ea typeface="Microsoft YaHei"/>
              </a:rPr>
              <a:t>Le code de votre page</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cc9900"/>
                </a:solidFill>
                <a:uFill>
                  <a:solidFill>
                    <a:srgbClr val="ffffff"/>
                  </a:solidFill>
                </a:uFill>
                <a:latin typeface="Arial"/>
                <a:ea typeface="Microsoft YaHei"/>
              </a:rPr>
              <a:t>&lt;/body&gt;</a:t>
            </a:r>
            <a:endParaRPr b="0" lang="fr-FR" sz="1800" spc="-1" strike="noStrike">
              <a:solidFill>
                <a:srgbClr val="000000"/>
              </a:solidFill>
              <a:uFill>
                <a:solidFill>
                  <a:srgbClr val="ffffff"/>
                </a:solidFill>
              </a:uFill>
              <a:latin typeface="Arial"/>
            </a:endParaRPr>
          </a:p>
          <a:p>
            <a:pPr>
              <a:lnSpc>
                <a:spcPct val="100000"/>
              </a:lnSpc>
            </a:pPr>
            <a:r>
              <a:rPr b="0" lang="fr-FR" sz="900" spc="-1" strike="noStrike">
                <a:solidFill>
                  <a:srgbClr val="000000"/>
                </a:solidFill>
                <a:uFill>
                  <a:solidFill>
                    <a:srgbClr val="ffffff"/>
                  </a:solidFill>
                </a:uFill>
                <a:latin typeface="Arial"/>
                <a:ea typeface="Microsoft YaHei"/>
              </a:rPr>
              <a:t> </a:t>
            </a:r>
            <a:r>
              <a:rPr b="0" lang="fr-FR" sz="900" spc="-1" strike="noStrike">
                <a:solidFill>
                  <a:srgbClr val="000000"/>
                </a:solidFill>
                <a:uFill>
                  <a:solidFill>
                    <a:srgbClr val="ffffff"/>
                  </a:solidFill>
                </a:uFill>
                <a:latin typeface="Arial"/>
                <a:ea typeface="Microsoft YaHei"/>
              </a:rPr>
              <a:t>&lt;/html&gt;</a:t>
            </a:r>
            <a:endParaRPr b="0" lang="fr-FR" sz="1800" spc="-1" strike="noStrike">
              <a:solidFill>
                <a:srgbClr val="000000"/>
              </a:solidFill>
              <a:uFill>
                <a:solidFill>
                  <a:srgbClr val="ffffff"/>
                </a:solidFill>
              </a:uFill>
              <a:latin typeface="Arial"/>
            </a:endParaRPr>
          </a:p>
          <a:p>
            <a:pPr>
              <a:lnSpc>
                <a:spcPct val="100000"/>
              </a:lnSpc>
            </a:pPr>
            <a:r>
              <a:rPr b="1" lang="fr-FR" sz="1050" spc="-1" strike="noStrike">
                <a:solidFill>
                  <a:srgbClr val="000000"/>
                </a:solidFill>
                <a:uFill>
                  <a:solidFill>
                    <a:srgbClr val="ffffff"/>
                  </a:solidFill>
                </a:uFill>
                <a:latin typeface="Arial"/>
                <a:ea typeface="Microsoft YaHei"/>
              </a:rPr>
              <a:t>Exercice : Construire une page html</a:t>
            </a:r>
            <a:endParaRPr b="0" lang="fr-FR" sz="1800" spc="-1" strike="noStrike">
              <a:solidFill>
                <a:srgbClr val="000000"/>
              </a:solidFill>
              <a:uFill>
                <a:solidFill>
                  <a:srgbClr val="ffffff"/>
                </a:solidFill>
              </a:uFill>
              <a:latin typeface="Arial"/>
            </a:endParaRPr>
          </a:p>
          <a:p>
            <a:pPr>
              <a:lnSpc>
                <a:spcPct val="100000"/>
              </a:lnSpc>
            </a:pPr>
            <a:r>
              <a:rPr b="0" lang="fr-FR" sz="1050" spc="-1" strike="noStrike">
                <a:solidFill>
                  <a:srgbClr val="000000"/>
                </a:solidFill>
                <a:uFill>
                  <a:solidFill>
                    <a:srgbClr val="ffffff"/>
                  </a:solidFill>
                </a:uFill>
                <a:latin typeface="Arial"/>
                <a:ea typeface="Microsoft YaHei"/>
              </a:rPr>
              <a:t>Une balise html s’ouvre et se ferme &lt;nombalise&gt;le contenu&lt;/nombalise&gt; mais il y a des exceptions.</a:t>
            </a:r>
            <a:endParaRPr b="0" lang="fr-FR"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II.Les nouvelles balises</a:t>
            </a:r>
            <a:endParaRPr b="0" lang="fr-FR" sz="1800" spc="-1" strike="noStrike">
              <a:solidFill>
                <a:srgbClr val="000000"/>
              </a:solidFill>
              <a:uFill>
                <a:solidFill>
                  <a:srgbClr val="ffffff"/>
                </a:solidFill>
              </a:uFill>
              <a:latin typeface="Arial"/>
            </a:endParaRPr>
          </a:p>
        </p:txBody>
      </p:sp>
      <p:sp>
        <p:nvSpPr>
          <p:cNvPr id="58" name="CustomShape 2"/>
          <p:cNvSpPr/>
          <p:nvPr/>
        </p:nvSpPr>
        <p:spPr>
          <a:xfrm>
            <a:off x="144360" y="130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A)Quelles sont elles ? et leurs rôles</a:t>
            </a:r>
            <a:endParaRPr b="0" lang="fr-FR" sz="1800" spc="-1" strike="noStrike">
              <a:solidFill>
                <a:srgbClr val="000000"/>
              </a:solidFill>
              <a:uFill>
                <a:solidFill>
                  <a:srgbClr val="ffffff"/>
                </a:solidFill>
              </a:uFill>
              <a:latin typeface="Arial"/>
            </a:endParaRPr>
          </a:p>
        </p:txBody>
      </p:sp>
      <p:sp>
        <p:nvSpPr>
          <p:cNvPr id="59" name="CustomShape 3"/>
          <p:cNvSpPr/>
          <p:nvPr/>
        </p:nvSpPr>
        <p:spPr>
          <a:xfrm>
            <a:off x="540000" y="1922400"/>
            <a:ext cx="9211320" cy="523116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Arial"/>
                <a:ea typeface="Microsoft YaHei"/>
              </a:rPr>
              <a:t>Pour mieux structurer les pages et donc permettre aux moteurs de recherches et à leurs robots de mieux interpréter le contenu des pages qu’il y a sur le web, les consortium W3C et les développeurs de navigateurs ont fait évoluer le langage Html, Aujourd’hui nous sommes à la version 5</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100" spc="-1" strike="noStrike">
                <a:solidFill>
                  <a:srgbClr val="009999"/>
                </a:solidFill>
                <a:uFill>
                  <a:solidFill>
                    <a:srgbClr val="ffffff"/>
                  </a:solidFill>
                </a:uFill>
                <a:latin typeface="Arial"/>
                <a:ea typeface="Microsoft YaHei"/>
              </a:rPr>
              <a:t>&lt;header&gt;&lt;/header&gt;</a:t>
            </a:r>
            <a:endParaRPr b="0" lang="fr-FR" sz="1800" spc="-1" strike="noStrike">
              <a:solidFill>
                <a:srgbClr val="000000"/>
              </a:solidFill>
              <a:uFill>
                <a:solidFill>
                  <a:srgbClr val="ffffff"/>
                </a:solidFill>
              </a:uFill>
              <a:latin typeface="Arial"/>
            </a:endParaRPr>
          </a:p>
          <a:p>
            <a:pPr>
              <a:lnSpc>
                <a:spcPct val="100000"/>
              </a:lnSpc>
            </a:pPr>
            <a:r>
              <a:rPr b="0" lang="fr-FR" sz="1100" spc="-1" strike="noStrike">
                <a:solidFill>
                  <a:srgbClr val="000000"/>
                </a:solidFill>
                <a:uFill>
                  <a:solidFill>
                    <a:srgbClr val="ffffff"/>
                  </a:solidFill>
                </a:uFill>
                <a:latin typeface="Arial"/>
                <a:ea typeface="Microsoft YaHei"/>
              </a:rPr>
              <a:t>Pour l'entête d'une section et/ou d'une page, cette balise est utile pour une introduction et/ou des éléments de navigation. Cette balise peut-être utilisée dans la balise &lt;section&gt; et dans la balise &lt;article&gt;.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100" spc="-1" strike="noStrike">
                <a:solidFill>
                  <a:srgbClr val="009999"/>
                </a:solidFill>
                <a:uFill>
                  <a:solidFill>
                    <a:srgbClr val="ffffff"/>
                  </a:solidFill>
                </a:uFill>
                <a:latin typeface="Arial"/>
                <a:ea typeface="Microsoft YaHei"/>
              </a:rPr>
              <a:t>&lt;nav&gt;&lt;/nav&gt;</a:t>
            </a:r>
            <a:endParaRPr b="0" lang="fr-FR" sz="1800" spc="-1" strike="noStrike">
              <a:solidFill>
                <a:srgbClr val="000000"/>
              </a:solidFill>
              <a:uFill>
                <a:solidFill>
                  <a:srgbClr val="ffffff"/>
                </a:solidFill>
              </a:uFill>
              <a:latin typeface="Arial"/>
            </a:endParaRPr>
          </a:p>
          <a:p>
            <a:pPr>
              <a:lnSpc>
                <a:spcPct val="100000"/>
              </a:lnSpc>
            </a:pPr>
            <a:r>
              <a:rPr b="0" lang="fr-FR" sz="1100" spc="-1" strike="noStrike">
                <a:solidFill>
                  <a:srgbClr val="000000"/>
                </a:solidFill>
                <a:uFill>
                  <a:solidFill>
                    <a:srgbClr val="ffffff"/>
                  </a:solidFill>
                </a:uFill>
                <a:latin typeface="Arial"/>
                <a:ea typeface="Microsoft YaHei"/>
              </a:rPr>
              <a:t>Pour regrouper des liens qu'ils soient internes à la page ou pour des pages liées. Il est recommandé, mais non obligatoire d'utiliser les listes à puce pour lister les liens. De préférence doit être inclus dans la balise header</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100" spc="-1" strike="noStrike">
                <a:solidFill>
                  <a:srgbClr val="009999"/>
                </a:solidFill>
                <a:uFill>
                  <a:solidFill>
                    <a:srgbClr val="ffffff"/>
                  </a:solidFill>
                </a:uFill>
                <a:latin typeface="Arial"/>
                <a:ea typeface="Microsoft YaHei"/>
              </a:rPr>
              <a:t>&lt;main&gt;&lt;/main&gt;</a:t>
            </a:r>
            <a:endParaRPr b="0" lang="fr-FR" sz="1800" spc="-1" strike="noStrike">
              <a:solidFill>
                <a:srgbClr val="000000"/>
              </a:solidFill>
              <a:uFill>
                <a:solidFill>
                  <a:srgbClr val="ffffff"/>
                </a:solidFill>
              </a:uFill>
              <a:latin typeface="Arial"/>
            </a:endParaRPr>
          </a:p>
          <a:p>
            <a:pPr>
              <a:lnSpc>
                <a:spcPct val="100000"/>
              </a:lnSpc>
            </a:pPr>
            <a:r>
              <a:rPr b="0" lang="fr-FR" sz="1100" spc="-1" strike="noStrike">
                <a:solidFill>
                  <a:srgbClr val="000000"/>
                </a:solidFill>
                <a:uFill>
                  <a:solidFill>
                    <a:srgbClr val="ffffff"/>
                  </a:solidFill>
                </a:uFill>
                <a:latin typeface="Arial"/>
                <a:ea typeface="Microsoft YaHei"/>
              </a:rPr>
              <a:t>Pour déclarer "LE" contenu important d’une page HTML, cette balise ne peut donc être utilisée qu’une fois par page -&gt; ce qui veut dire que le header principal ainsi que le footer principal sont des parties différentes. Les balises &lt;article&gt; , &lt;aside&gt; , &lt;footer&gt; , &lt;header&gt; ou &lt;nav&gt; ne peuvent pas contenir la balise &lt;main&gt;, par contre, on peut mettre ces balises à l'intérieur de &lt;main&gt;, là, il n'y a pas de soucis.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100" spc="-1" strike="noStrike">
                <a:solidFill>
                  <a:srgbClr val="009999"/>
                </a:solidFill>
                <a:uFill>
                  <a:solidFill>
                    <a:srgbClr val="ffffff"/>
                  </a:solidFill>
                </a:uFill>
                <a:latin typeface="Arial"/>
                <a:ea typeface="Microsoft YaHei"/>
              </a:rPr>
              <a:t>&lt;section&gt;&lt;/section&gt;</a:t>
            </a:r>
            <a:r>
              <a:rPr b="0" lang="fr-FR" sz="11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100" spc="-1" strike="noStrike">
                <a:solidFill>
                  <a:srgbClr val="000000"/>
                </a:solidFill>
                <a:uFill>
                  <a:solidFill>
                    <a:srgbClr val="ffffff"/>
                  </a:solidFill>
                </a:uFill>
                <a:latin typeface="Arial"/>
                <a:ea typeface="Microsoft YaHei"/>
              </a:rPr>
              <a:t>Utilisée pour regrouper des éléments différents, mais partageant la même thématique Cette balise est le plus souvent utilisé avec un header.</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100" spc="-1" strike="noStrike">
                <a:solidFill>
                  <a:srgbClr val="009999"/>
                </a:solidFill>
                <a:uFill>
                  <a:solidFill>
                    <a:srgbClr val="ffffff"/>
                  </a:solidFill>
                </a:uFill>
                <a:latin typeface="Arial"/>
                <a:ea typeface="Microsoft YaHei"/>
              </a:rPr>
              <a:t>&lt;article&gt;&lt;/article&gt;</a:t>
            </a:r>
            <a:endParaRPr b="0" lang="fr-FR" sz="1800" spc="-1" strike="noStrike">
              <a:solidFill>
                <a:srgbClr val="000000"/>
              </a:solidFill>
              <a:uFill>
                <a:solidFill>
                  <a:srgbClr val="ffffff"/>
                </a:solidFill>
              </a:uFill>
              <a:latin typeface="Arial"/>
            </a:endParaRPr>
          </a:p>
          <a:p>
            <a:pPr>
              <a:lnSpc>
                <a:spcPct val="100000"/>
              </a:lnSpc>
            </a:pPr>
            <a:r>
              <a:rPr b="0" lang="fr-FR" sz="1100" spc="-1" strike="noStrike">
                <a:solidFill>
                  <a:srgbClr val="000000"/>
                </a:solidFill>
                <a:uFill>
                  <a:solidFill>
                    <a:srgbClr val="ffffff"/>
                  </a:solidFill>
                </a:uFill>
                <a:latin typeface="Arial"/>
                <a:ea typeface="Microsoft YaHei"/>
              </a:rPr>
              <a:t>Utilisé pour du contenu ayant son propre sens indépendamment du reste des autres éléments de la page, ce contenu est distribuable et réutilisable. Cela peut-être un billet de forum, un article de journal, un gadget, un commentaire d'utilisateur... La balise &lt;article&gt; peut avoir son propre header et footer. Confusion possible</a:t>
            </a:r>
            <a:r>
              <a:rPr b="0" lang="fr-FR" sz="1100" spc="-1" strike="noStrike">
                <a:solidFill>
                  <a:srgbClr val="000000"/>
                </a:solidFill>
                <a:uFill>
                  <a:solidFill>
                    <a:srgbClr val="ffffff"/>
                  </a:solidFill>
                </a:uFill>
                <a:latin typeface="Arial"/>
                <a:ea typeface="Microsoft YaHei"/>
              </a:rPr>
              <a:t>	</a:t>
            </a:r>
            <a:r>
              <a:rPr b="0" lang="fr-FR" sz="1100" spc="-1" strike="noStrike">
                <a:solidFill>
                  <a:srgbClr val="000000"/>
                </a:solidFill>
                <a:uFill>
                  <a:solidFill>
                    <a:srgbClr val="ffffff"/>
                  </a:solidFill>
                </a:uFill>
                <a:latin typeface="Arial"/>
                <a:ea typeface="Microsoft YaHei"/>
              </a:rPr>
              <a:t>avec la balise &lt;section&gt; qui regroupe des éléments de thématique identique.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1" lang="fr-FR" sz="1100" spc="-1" strike="noStrike">
                <a:solidFill>
                  <a:srgbClr val="009999"/>
                </a:solidFill>
                <a:uFill>
                  <a:solidFill>
                    <a:srgbClr val="ffffff"/>
                  </a:solidFill>
                </a:uFill>
                <a:latin typeface="Arial"/>
                <a:ea typeface="Microsoft YaHei"/>
              </a:rPr>
              <a:t>&lt;footer&gt;&lt;/footer&gt;</a:t>
            </a:r>
            <a:endParaRPr b="0" lang="fr-FR" sz="1800" spc="-1" strike="noStrike">
              <a:solidFill>
                <a:srgbClr val="000000"/>
              </a:solidFill>
              <a:uFill>
                <a:solidFill>
                  <a:srgbClr val="ffffff"/>
                </a:solidFill>
              </a:uFill>
              <a:latin typeface="Arial"/>
            </a:endParaRPr>
          </a:p>
          <a:p>
            <a:pPr>
              <a:lnSpc>
                <a:spcPct val="100000"/>
              </a:lnSpc>
            </a:pPr>
            <a:r>
              <a:rPr b="0" lang="fr-FR" sz="1100" spc="-1" strike="noStrike">
                <a:solidFill>
                  <a:srgbClr val="000000"/>
                </a:solidFill>
                <a:uFill>
                  <a:solidFill>
                    <a:srgbClr val="ffffff"/>
                  </a:solidFill>
                </a:uFill>
                <a:latin typeface="Arial"/>
                <a:ea typeface="Microsoft YaHei"/>
              </a:rPr>
              <a:t>Regroupe des informations de bas de page dans une section ou un article. Cette balise permet d'ajouter des liens de navigation sans utilisation de la balise &lt;nav&gt;.</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100" spc="-1" strike="noStrike">
                <a:solidFill>
                  <a:srgbClr val="000000"/>
                </a:solidFill>
                <a:uFill>
                  <a:solidFill>
                    <a:srgbClr val="ffffff"/>
                  </a:solidFill>
                </a:uFill>
                <a:latin typeface="Arial"/>
                <a:ea typeface="Microsoft YaHei"/>
              </a:rPr>
              <a:t>Bien entendu vous avez une multitude de balises html à découvrir sur </a:t>
            </a:r>
            <a:r>
              <a:rPr b="0" lang="fr-FR" sz="1100" spc="-1" strike="noStrike" u="sng">
                <a:solidFill>
                  <a:srgbClr val="0000ff"/>
                </a:solidFill>
                <a:uFill>
                  <a:solidFill>
                    <a:srgbClr val="ffffff"/>
                  </a:solidFill>
                </a:uFill>
                <a:latin typeface="Arial"/>
                <a:ea typeface="Microsoft YaHei"/>
                <a:hlinkClick r:id="rId2"/>
              </a:rPr>
              <a:t>https://jaetheme.com/balises-html5/</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II.Les nouvelles balises</a:t>
            </a:r>
            <a:endParaRPr b="0" lang="fr-FR" sz="1800" spc="-1" strike="noStrike">
              <a:solidFill>
                <a:srgbClr val="000000"/>
              </a:solidFill>
              <a:uFill>
                <a:solidFill>
                  <a:srgbClr val="ffffff"/>
                </a:solidFill>
              </a:uFill>
              <a:latin typeface="Arial"/>
            </a:endParaRPr>
          </a:p>
        </p:txBody>
      </p:sp>
      <p:sp>
        <p:nvSpPr>
          <p:cNvPr id="61" name="CustomShape 2"/>
          <p:cNvSpPr/>
          <p:nvPr/>
        </p:nvSpPr>
        <p:spPr>
          <a:xfrm>
            <a:off x="144360" y="130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B)Structure d’une page Html</a:t>
            </a:r>
            <a:endParaRPr b="0" lang="fr-FR" sz="1800" spc="-1" strike="noStrike">
              <a:solidFill>
                <a:srgbClr val="000000"/>
              </a:solidFill>
              <a:uFill>
                <a:solidFill>
                  <a:srgbClr val="ffffff"/>
                </a:solidFill>
              </a:uFill>
              <a:latin typeface="Arial"/>
            </a:endParaRPr>
          </a:p>
        </p:txBody>
      </p:sp>
      <p:pic>
        <p:nvPicPr>
          <p:cNvPr id="62" name="Image 61" descr=""/>
          <p:cNvPicPr/>
          <p:nvPr/>
        </p:nvPicPr>
        <p:blipFill>
          <a:blip r:embed="rId2"/>
          <a:stretch/>
        </p:blipFill>
        <p:spPr>
          <a:xfrm>
            <a:off x="518040" y="2088000"/>
            <a:ext cx="2637720" cy="5037480"/>
          </a:xfrm>
          <a:prstGeom prst="rect">
            <a:avLst/>
          </a:prstGeom>
          <a:ln>
            <a:noFill/>
          </a:ln>
        </p:spPr>
      </p:pic>
      <p:sp>
        <p:nvSpPr>
          <p:cNvPr id="63" name="CustomShape 3"/>
          <p:cNvSpPr/>
          <p:nvPr/>
        </p:nvSpPr>
        <p:spPr>
          <a:xfrm>
            <a:off x="3528000" y="2389320"/>
            <a:ext cx="4442760" cy="3445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u="sng">
                <a:solidFill>
                  <a:srgbClr val="0000ff"/>
                </a:solidFill>
                <a:uFill>
                  <a:solidFill>
                    <a:srgbClr val="ffffff"/>
                  </a:solidFill>
                </a:uFill>
                <a:latin typeface="Arial"/>
                <a:ea typeface="Microsoft YaHei"/>
                <a:hlinkClick r:id="rId3"/>
              </a:rPr>
              <a:t>https://</a:t>
            </a:r>
            <a:r>
              <a:rPr b="0" lang="fr-FR" sz="1800" spc="-1" strike="noStrike" u="sng">
                <a:solidFill>
                  <a:srgbClr val="0000ff"/>
                </a:solidFill>
                <a:uFill>
                  <a:solidFill>
                    <a:srgbClr val="ffffff"/>
                  </a:solidFill>
                </a:uFill>
                <a:latin typeface="Arial"/>
                <a:ea typeface="Microsoft YaHei"/>
                <a:hlinkClick r:id="rId4"/>
              </a:rPr>
              <a:t>jaetheme.com/blog/structure-html5</a:t>
            </a:r>
            <a:r>
              <a:rPr b="0" lang="fr-FR" sz="1800" spc="-1" strike="noStrike" u="sng">
                <a:solidFill>
                  <a:srgbClr val="0000ff"/>
                </a:solidFill>
                <a:uFill>
                  <a:solidFill>
                    <a:srgbClr val="ffffff"/>
                  </a:solidFill>
                </a:uFill>
                <a:latin typeface="Arial"/>
                <a:ea typeface="Microsoft YaHei"/>
                <a:hlinkClick r:id="rId5"/>
              </a:rPr>
              <a:t>/</a:t>
            </a:r>
            <a:endParaRPr b="0" lang="fr-FR" sz="1800" spc="-1" strike="noStrike">
              <a:solidFill>
                <a:srgbClr val="000000"/>
              </a:solidFill>
              <a:uFill>
                <a:solidFill>
                  <a:srgbClr val="ffffff"/>
                </a:solidFill>
              </a:uFill>
              <a:latin typeface="Arial"/>
            </a:endParaRPr>
          </a:p>
        </p:txBody>
      </p:sp>
      <p:sp>
        <p:nvSpPr>
          <p:cNvPr id="64" name="CustomShape 4"/>
          <p:cNvSpPr/>
          <p:nvPr/>
        </p:nvSpPr>
        <p:spPr>
          <a:xfrm>
            <a:off x="3457800" y="3032640"/>
            <a:ext cx="6364800" cy="3284640"/>
          </a:xfrm>
          <a:prstGeom prst="rect">
            <a:avLst/>
          </a:prstGeom>
          <a:noFill/>
          <a:ln>
            <a:noFill/>
          </a:ln>
        </p:spPr>
        <p:style>
          <a:lnRef idx="0"/>
          <a:fillRef idx="0"/>
          <a:effectRef idx="0"/>
          <a:fontRef idx="minor"/>
        </p:style>
        <p:txBody>
          <a:bodyPr lIns="90000" rIns="90000" tIns="45000" bIns="45000"/>
          <a:p>
            <a:pPr>
              <a:lnSpc>
                <a:spcPct val="100000"/>
              </a:lnSpc>
            </a:pPr>
            <a:r>
              <a:rPr b="0" lang="fr-FR" sz="1400" spc="-1" strike="noStrike">
                <a:solidFill>
                  <a:srgbClr val="000000"/>
                </a:solidFill>
                <a:uFill>
                  <a:solidFill>
                    <a:srgbClr val="ffffff"/>
                  </a:solidFill>
                </a:uFill>
                <a:latin typeface="Arial"/>
                <a:ea typeface="Microsoft YaHei"/>
              </a:rPr>
              <a:t>Le principal atous de ces balises c’est d’hiérarchiser le contenu des pages.</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Cela peut paraître compliqué, mais il n’est que question de logique.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Si certaines balises doivent obligatoirement se suivre comme header main et footer, d’autres peuvent s’imbriguer </a:t>
            </a:r>
            <a:r>
              <a:rPr b="0" lang="fr-FR" sz="1400" spc="-1" strike="noStrike">
                <a:solidFill>
                  <a:srgbClr val="009999"/>
                </a:solidFill>
                <a:uFill>
                  <a:solidFill>
                    <a:srgbClr val="ffffff"/>
                  </a:solidFill>
                </a:uFill>
                <a:latin typeface="Arial"/>
                <a:ea typeface="Microsoft YaHei"/>
              </a:rPr>
              <a:t>main article aside section.</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Particularité de la balise </a:t>
            </a:r>
            <a:r>
              <a:rPr b="0" lang="fr-FR" sz="1400" spc="-1" strike="noStrike">
                <a:solidFill>
                  <a:srgbClr val="009999"/>
                </a:solidFill>
                <a:uFill>
                  <a:solidFill>
                    <a:srgbClr val="ffffff"/>
                  </a:solidFill>
                </a:uFill>
                <a:latin typeface="Arial"/>
                <a:ea typeface="Microsoft YaHei"/>
              </a:rPr>
              <a:t>aside</a:t>
            </a:r>
            <a:r>
              <a:rPr b="0" lang="fr-FR" sz="1400" spc="-1" strike="noStrike">
                <a:solidFill>
                  <a:srgbClr val="000000"/>
                </a:solidFill>
                <a:uFill>
                  <a:solidFill>
                    <a:srgbClr val="ffffff"/>
                  </a:solidFill>
                </a:uFill>
                <a:latin typeface="Arial"/>
                <a:ea typeface="Microsoft YaHei"/>
              </a:rPr>
              <a:t>, elle se refere à la balise dans laquelle elle est incluse.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Si </a:t>
            </a:r>
            <a:r>
              <a:rPr b="0" lang="fr-FR" sz="1400" spc="-1" strike="noStrike">
                <a:solidFill>
                  <a:srgbClr val="009999"/>
                </a:solidFill>
                <a:uFill>
                  <a:solidFill>
                    <a:srgbClr val="ffffff"/>
                  </a:solidFill>
                </a:uFill>
                <a:latin typeface="Arial"/>
                <a:ea typeface="Microsoft YaHei"/>
              </a:rPr>
              <a:t>aside</a:t>
            </a:r>
            <a:r>
              <a:rPr b="0" lang="fr-FR" sz="1400" spc="-1" strike="noStrike">
                <a:solidFill>
                  <a:srgbClr val="000000"/>
                </a:solidFill>
                <a:uFill>
                  <a:solidFill>
                    <a:srgbClr val="ffffff"/>
                  </a:solidFill>
                </a:uFill>
                <a:latin typeface="Arial"/>
                <a:ea typeface="Microsoft YaHei"/>
              </a:rPr>
              <a:t> est juste incluse dans la balise </a:t>
            </a:r>
            <a:r>
              <a:rPr b="0" lang="fr-FR" sz="1400" spc="-1" strike="noStrike">
                <a:solidFill>
                  <a:srgbClr val="009999"/>
                </a:solidFill>
                <a:uFill>
                  <a:solidFill>
                    <a:srgbClr val="ffffff"/>
                  </a:solidFill>
                </a:uFill>
                <a:latin typeface="Arial"/>
                <a:ea typeface="Microsoft YaHei"/>
              </a:rPr>
              <a:t>main</a:t>
            </a:r>
            <a:r>
              <a:rPr b="0" lang="fr-FR" sz="1400" spc="-1" strike="noStrike">
                <a:solidFill>
                  <a:srgbClr val="000000"/>
                </a:solidFill>
                <a:uFill>
                  <a:solidFill>
                    <a:srgbClr val="ffffff"/>
                  </a:solidFill>
                </a:uFill>
                <a:latin typeface="Arial"/>
                <a:ea typeface="Microsoft YaHei"/>
              </a:rPr>
              <a:t> donc principale de la page le contenu de </a:t>
            </a:r>
            <a:r>
              <a:rPr b="0" lang="fr-FR" sz="1400" spc="-1" strike="noStrike">
                <a:solidFill>
                  <a:srgbClr val="009999"/>
                </a:solidFill>
                <a:uFill>
                  <a:solidFill>
                    <a:srgbClr val="ffffff"/>
                  </a:solidFill>
                </a:uFill>
                <a:latin typeface="Arial"/>
                <a:ea typeface="Microsoft YaHei"/>
              </a:rPr>
              <a:t>aside</a:t>
            </a:r>
            <a:r>
              <a:rPr b="0" lang="fr-FR" sz="1400" spc="-1" strike="noStrike">
                <a:solidFill>
                  <a:srgbClr val="000000"/>
                </a:solidFill>
                <a:uFill>
                  <a:solidFill>
                    <a:srgbClr val="ffffff"/>
                  </a:solidFill>
                </a:uFill>
                <a:latin typeface="Arial"/>
                <a:ea typeface="Microsoft YaHei"/>
              </a:rPr>
              <a:t> parlera de la page.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Par contre si dans </a:t>
            </a:r>
            <a:r>
              <a:rPr b="0" lang="fr-FR" sz="1400" spc="-1" strike="noStrike">
                <a:solidFill>
                  <a:srgbClr val="009999"/>
                </a:solidFill>
                <a:uFill>
                  <a:solidFill>
                    <a:srgbClr val="ffffff"/>
                  </a:solidFill>
                </a:uFill>
                <a:latin typeface="Arial"/>
                <a:ea typeface="Microsoft YaHei"/>
              </a:rPr>
              <a:t>main</a:t>
            </a:r>
            <a:r>
              <a:rPr b="0" lang="fr-FR" sz="1400" spc="-1" strike="noStrike">
                <a:solidFill>
                  <a:srgbClr val="000000"/>
                </a:solidFill>
                <a:uFill>
                  <a:solidFill>
                    <a:srgbClr val="ffffff"/>
                  </a:solidFill>
                </a:uFill>
                <a:latin typeface="Arial"/>
                <a:ea typeface="Microsoft YaHei"/>
              </a:rPr>
              <a:t> vous avez une balise </a:t>
            </a:r>
            <a:r>
              <a:rPr b="0" lang="fr-FR" sz="1400" spc="-1" strike="noStrike">
                <a:solidFill>
                  <a:srgbClr val="009999"/>
                </a:solidFill>
                <a:uFill>
                  <a:solidFill>
                    <a:srgbClr val="ffffff"/>
                  </a:solidFill>
                </a:uFill>
                <a:latin typeface="Arial"/>
                <a:ea typeface="Microsoft YaHei"/>
              </a:rPr>
              <a:t>article</a:t>
            </a:r>
            <a:r>
              <a:rPr b="0" lang="fr-FR" sz="1400" spc="-1" strike="noStrike">
                <a:solidFill>
                  <a:srgbClr val="000000"/>
                </a:solidFill>
                <a:uFill>
                  <a:solidFill>
                    <a:srgbClr val="ffffff"/>
                  </a:solidFill>
                </a:uFill>
                <a:latin typeface="Arial"/>
                <a:ea typeface="Microsoft YaHei"/>
              </a:rPr>
              <a:t> dans laquelle il y aura un balise </a:t>
            </a:r>
            <a:r>
              <a:rPr b="0" lang="fr-FR" sz="1400" spc="-1" strike="noStrike">
                <a:solidFill>
                  <a:srgbClr val="009999"/>
                </a:solidFill>
                <a:uFill>
                  <a:solidFill>
                    <a:srgbClr val="ffffff"/>
                  </a:solidFill>
                </a:uFill>
                <a:latin typeface="Arial"/>
                <a:ea typeface="Microsoft YaHei"/>
              </a:rPr>
              <a:t>aside</a:t>
            </a:r>
            <a:r>
              <a:rPr b="0" lang="fr-FR" sz="1400" spc="-1" strike="noStrike">
                <a:solidFill>
                  <a:srgbClr val="000000"/>
                </a:solidFill>
                <a:uFill>
                  <a:solidFill>
                    <a:srgbClr val="ffffff"/>
                  </a:solidFill>
                </a:uFill>
                <a:latin typeface="Arial"/>
                <a:ea typeface="Microsoft YaHei"/>
              </a:rPr>
              <a:t>, là dans ce cas la balise parlera et sera comprise comme parlant ou faisant référence au contenu de </a:t>
            </a:r>
            <a:r>
              <a:rPr b="0" lang="fr-FR" sz="1400" spc="-1" strike="noStrike">
                <a:solidFill>
                  <a:srgbClr val="009999"/>
                </a:solidFill>
                <a:uFill>
                  <a:solidFill>
                    <a:srgbClr val="ffffff"/>
                  </a:solidFill>
                </a:uFill>
                <a:latin typeface="Arial"/>
                <a:ea typeface="Microsoft YaHei"/>
              </a:rPr>
              <a:t>l’article</a:t>
            </a:r>
            <a:r>
              <a:rPr b="0" lang="fr-FR" sz="1400" spc="-1" strike="noStrike">
                <a:solidFill>
                  <a:srgbClr val="000000"/>
                </a:solidFill>
                <a:uFill>
                  <a:solidFill>
                    <a:srgbClr val="ffffff"/>
                  </a:solidFill>
                </a:uFill>
                <a:latin typeface="Arial"/>
                <a:ea typeface="Microsoft YaHei"/>
              </a:rPr>
              <a:t>.</a:t>
            </a:r>
            <a:endParaRPr b="0" lang="fr-FR"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CustomShape 1"/>
          <p:cNvSpPr/>
          <p:nvPr/>
        </p:nvSpPr>
        <p:spPr>
          <a:xfrm>
            <a:off x="0" y="0"/>
            <a:ext cx="10077840" cy="1260000"/>
          </a:xfrm>
          <a:prstGeom prst="rect">
            <a:avLst/>
          </a:prstGeom>
          <a:blipFill>
            <a:blip r:embed="rId1"/>
            <a:stretch>
              <a:fillRect/>
            </a:stretch>
          </a:blipFill>
          <a:ln>
            <a:noFill/>
          </a:ln>
        </p:spPr>
        <p:style>
          <a:lnRef idx="0"/>
          <a:fillRef idx="0"/>
          <a:effectRef idx="0"/>
          <a:fontRef idx="minor"/>
        </p:style>
        <p:txBody>
          <a:bodyPr lIns="0" rIns="0" tIns="0" bIns="0" anchor="ctr"/>
          <a:p>
            <a:pPr marL="684000" algn="ctr">
              <a:lnSpc>
                <a:spcPct val="150000"/>
              </a:lnSpc>
            </a:pPr>
            <a:r>
              <a:rPr b="1" lang="fr-FR" sz="3600" spc="-1" strike="noStrike">
                <a:solidFill>
                  <a:srgbClr val="ffffff"/>
                </a:solidFill>
                <a:uFill>
                  <a:solidFill>
                    <a:srgbClr val="ffffff"/>
                  </a:solidFill>
                </a:uFill>
                <a:latin typeface="MV Boli"/>
                <a:ea typeface="Microsoft YaHei"/>
              </a:rPr>
              <a:t>III. Leurs roles dans le référencement</a:t>
            </a:r>
            <a:endParaRPr b="0" lang="fr-FR" sz="1800" spc="-1" strike="noStrike">
              <a:solidFill>
                <a:srgbClr val="000000"/>
              </a:solidFill>
              <a:uFill>
                <a:solidFill>
                  <a:srgbClr val="ffffff"/>
                </a:solidFill>
              </a:uFill>
              <a:latin typeface="Arial"/>
            </a:endParaRPr>
          </a:p>
        </p:txBody>
      </p:sp>
      <p:sp>
        <p:nvSpPr>
          <p:cNvPr id="66" name="CustomShape 2"/>
          <p:cNvSpPr/>
          <p:nvPr/>
        </p:nvSpPr>
        <p:spPr>
          <a:xfrm>
            <a:off x="144360" y="1301040"/>
            <a:ext cx="9069480" cy="676800"/>
          </a:xfrm>
          <a:prstGeom prst="rect">
            <a:avLst/>
          </a:prstGeom>
          <a:solidFill>
            <a:srgbClr val="ffffff"/>
          </a:solidFill>
          <a:ln>
            <a:noFill/>
          </a:ln>
        </p:spPr>
        <p:style>
          <a:lnRef idx="0"/>
          <a:fillRef idx="0"/>
          <a:effectRef idx="0"/>
          <a:fontRef idx="minor"/>
        </p:style>
        <p:txBody>
          <a:bodyPr lIns="0" rIns="0" tIns="0" bIns="0"/>
          <a:p>
            <a:pPr>
              <a:lnSpc>
                <a:spcPct val="100000"/>
              </a:lnSpc>
            </a:pPr>
            <a:r>
              <a:rPr b="0" lang="fr-FR" sz="3200" spc="-1" strike="noStrike">
                <a:solidFill>
                  <a:srgbClr val="000000"/>
                </a:solidFill>
                <a:uFill>
                  <a:solidFill>
                    <a:srgbClr val="ffffff"/>
                  </a:solidFill>
                </a:uFill>
                <a:latin typeface="MV Boli"/>
                <a:ea typeface="Microsoft YaHei"/>
              </a:rPr>
              <a:t>A)Les balises &lt;h1&gt;&lt;h2&gt;&lt;h3&gt;&lt;h4&gt;&lt;h5&gt;&lt;h6&gt;</a:t>
            </a:r>
            <a:endParaRPr b="0" lang="fr-FR" sz="1800" spc="-1" strike="noStrike">
              <a:solidFill>
                <a:srgbClr val="000000"/>
              </a:solidFill>
              <a:uFill>
                <a:solidFill>
                  <a:srgbClr val="ffffff"/>
                </a:solidFill>
              </a:uFill>
              <a:latin typeface="Arial"/>
            </a:endParaRPr>
          </a:p>
        </p:txBody>
      </p:sp>
      <p:sp>
        <p:nvSpPr>
          <p:cNvPr id="67" name="CustomShape 3"/>
          <p:cNvSpPr/>
          <p:nvPr/>
        </p:nvSpPr>
        <p:spPr>
          <a:xfrm>
            <a:off x="1369800" y="2168640"/>
            <a:ext cx="7944840" cy="1153440"/>
          </a:xfrm>
          <a:prstGeom prst="rect">
            <a:avLst/>
          </a:prstGeom>
          <a:noFill/>
          <a:ln>
            <a:noFill/>
          </a:ln>
        </p:spPr>
        <p:style>
          <a:lnRef idx="0"/>
          <a:fillRef idx="0"/>
          <a:effectRef idx="0"/>
          <a:fontRef idx="minor"/>
        </p:style>
        <p:txBody>
          <a:bodyPr lIns="90000" rIns="90000" tIns="45000" bIns="45000"/>
          <a:p>
            <a:pPr>
              <a:lnSpc>
                <a:spcPct val="100000"/>
              </a:lnSpc>
            </a:pPr>
            <a:r>
              <a:rPr b="0" lang="fr-FR" sz="1400" spc="-1" strike="noStrike">
                <a:solidFill>
                  <a:srgbClr val="000000"/>
                </a:solidFill>
                <a:uFill>
                  <a:solidFill>
                    <a:srgbClr val="ffffff"/>
                  </a:solidFill>
                </a:uFill>
                <a:latin typeface="Arial"/>
                <a:ea typeface="Microsoft YaHei"/>
              </a:rPr>
              <a:t>Les balises &lt;h quelquechose&gt; sont des balises de titres et de sous titres</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La balise &lt;h1&gt;&lt;/h1&gt; est la balise du titre de la page</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mais si elle est placée dans la balise article elle peut aussi représenter le titre de l’article.</a:t>
            </a:r>
            <a:endParaRPr b="0" lang="fr-FR" sz="1800" spc="-1" strike="noStrike">
              <a:solidFill>
                <a:srgbClr val="000000"/>
              </a:solidFill>
              <a:uFill>
                <a:solidFill>
                  <a:srgbClr val="ffffff"/>
                </a:solidFill>
              </a:uFill>
              <a:latin typeface="Arial"/>
            </a:endParaRPr>
          </a:p>
          <a:p>
            <a:pPr>
              <a:lnSpc>
                <a:spcPct val="100000"/>
              </a:lnSpc>
            </a:pPr>
            <a:r>
              <a:rPr b="0" lang="fr-FR" sz="1400" spc="-1" strike="noStrike">
                <a:solidFill>
                  <a:srgbClr val="000000"/>
                </a:solidFill>
                <a:uFill>
                  <a:solidFill>
                    <a:srgbClr val="ffffff"/>
                  </a:solidFill>
                </a:uFill>
                <a:latin typeface="Arial"/>
                <a:ea typeface="Microsoft YaHei"/>
              </a:rPr>
              <a:t>Dans ce cas là le contenu dans la balise article se comporte comme une page et les sous titres devront être hiérarchisés comme ils peuvent l’être sur une page.</a:t>
            </a:r>
            <a:endParaRPr b="0" lang="fr-FR" sz="1800" spc="-1" strike="noStrike">
              <a:solidFill>
                <a:srgbClr val="000000"/>
              </a:solidFill>
              <a:uFill>
                <a:solidFill>
                  <a:srgbClr val="ffffff"/>
                </a:solidFill>
              </a:uFill>
              <a:latin typeface="Arial"/>
            </a:endParaRPr>
          </a:p>
        </p:txBody>
      </p:sp>
      <p:sp>
        <p:nvSpPr>
          <p:cNvPr id="68" name="CustomShape 4"/>
          <p:cNvSpPr/>
          <p:nvPr/>
        </p:nvSpPr>
        <p:spPr>
          <a:xfrm>
            <a:off x="2697120" y="3480480"/>
            <a:ext cx="3285360" cy="1854360"/>
          </a:xfrm>
          <a:prstGeom prst="rect">
            <a:avLst/>
          </a:prstGeom>
          <a:noFill/>
          <a:ln>
            <a:noFill/>
          </a:ln>
        </p:spPr>
        <p:style>
          <a:lnRef idx="0"/>
          <a:fillRef idx="0"/>
          <a:effectRef idx="0"/>
          <a:fontRef idx="minor"/>
        </p:style>
        <p:txBody>
          <a:bodyPr wrap="none" lIns="90000" rIns="90000" tIns="45000" bIns="45000"/>
          <a:p>
            <a:pPr>
              <a:lnSpc>
                <a:spcPct val="100000"/>
              </a:lnSpc>
            </a:pPr>
            <a:r>
              <a:rPr b="1" lang="fr-FR" sz="1000" spc="-1" strike="noStrike">
                <a:solidFill>
                  <a:srgbClr val="000000"/>
                </a:solidFill>
                <a:uFill>
                  <a:solidFill>
                    <a:srgbClr val="ffffff"/>
                  </a:solidFill>
                </a:uFill>
                <a:latin typeface="Arial"/>
                <a:ea typeface="Microsoft YaHei"/>
              </a:rPr>
              <a:t>Les balises des sous titres et leurs hiérarchisations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&lt;h2&gt;&lt;/h2&gt;</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&lt;h3&gt;&lt;/h3&gt;</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&lt;h4&gt;&lt;/h4&gt;</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&lt;h3&gt;&lt;/h3&gt;</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&lt;h4&gt;&lt;/h4&gt;</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&lt;h5&gt;&lt;/h5&gt;</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&lt;h6&gt;&lt;/h6&gt;</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&lt;h2&gt;&lt;/h2&gt;</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r>
              <a:rPr b="0" lang="fr-FR" sz="10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a:p>
            <a:pPr>
              <a:lnSpc>
                <a:spcPct val="100000"/>
              </a:lnSpc>
            </a:pPr>
            <a:r>
              <a:rPr b="0" lang="fr-FR" sz="1000" spc="-1" strike="noStrike">
                <a:solidFill>
                  <a:srgbClr val="000000"/>
                </a:solidFill>
                <a:uFill>
                  <a:solidFill>
                    <a:srgbClr val="ffffff"/>
                  </a:solidFill>
                </a:uFill>
                <a:latin typeface="Arial"/>
                <a:ea typeface="Microsoft YaHei"/>
              </a:rPr>
              <a:t>&lt;h2&gt;&lt;/h2&gt;</a:t>
            </a:r>
            <a:r>
              <a:rPr b="0" lang="fr-FR" sz="1000" spc="-1" strike="noStrike">
                <a:solidFill>
                  <a:srgbClr val="000000"/>
                </a:solidFill>
                <a:uFill>
                  <a:solidFill>
                    <a:srgbClr val="ffffff"/>
                  </a:solidFill>
                </a:uFill>
                <a:latin typeface="Arial"/>
                <a:ea typeface="Microsoft YaHei"/>
              </a:rPr>
              <a:t>	</a:t>
            </a:r>
            <a:r>
              <a:rPr b="0" lang="fr-FR" sz="1800" spc="-1" strike="noStrike">
                <a:solidFill>
                  <a:srgbClr val="000000"/>
                </a:solidFill>
                <a:uFill>
                  <a:solidFill>
                    <a:srgbClr val="ffffff"/>
                  </a:solidFill>
                </a:uFill>
                <a:latin typeface="Arial"/>
                <a:ea typeface="Microsoft YaHei"/>
              </a:rPr>
              <a:t> </a:t>
            </a:r>
            <a:r>
              <a:rPr b="0" lang="fr-FR" sz="1800" spc="-1" strike="noStrike">
                <a:solidFill>
                  <a:srgbClr val="000000"/>
                </a:solidFill>
                <a:uFill>
                  <a:solidFill>
                    <a:srgbClr val="ffffff"/>
                  </a:solidFill>
                </a:uFill>
                <a:latin typeface="Arial"/>
                <a:ea typeface="Microsoft YaHei"/>
              </a:rPr>
              <a:t>	</a:t>
            </a:r>
            <a:r>
              <a:rPr b="0" lang="fr-FR" sz="1800" spc="-1" strike="noStrike">
                <a:solidFill>
                  <a:srgbClr val="000000"/>
                </a:solidFill>
                <a:uFill>
                  <a:solidFill>
                    <a:srgbClr val="ffffff"/>
                  </a:solidFill>
                </a:uFill>
                <a:latin typeface="Arial"/>
                <a:ea typeface="Microsoft YaHei"/>
              </a:rPr>
              <a:t> </a:t>
            </a:r>
            <a:r>
              <a:rPr b="0" lang="fr-FR" sz="1800" spc="-1" strike="noStrike">
                <a:solidFill>
                  <a:srgbClr val="000000"/>
                </a:solidFill>
                <a:uFill>
                  <a:solidFill>
                    <a:srgbClr val="ffffff"/>
                  </a:solidFill>
                </a:uFill>
                <a:latin typeface="Arial"/>
                <a:ea typeface="Microsoft YaHei"/>
              </a:rPr>
              <a:t>	</a:t>
            </a:r>
            <a:r>
              <a:rPr b="0" lang="fr-FR" sz="1800" spc="-1" strike="noStrike">
                <a:solidFill>
                  <a:srgbClr val="000000"/>
                </a:solidFill>
                <a:uFill>
                  <a:solidFill>
                    <a:srgbClr val="ffffff"/>
                  </a:solidFill>
                </a:uFill>
                <a:latin typeface="Arial"/>
                <a:ea typeface="Microsoft YaHei"/>
              </a:rPr>
              <a:t> </a:t>
            </a:r>
            <a:r>
              <a:rPr b="0" lang="fr-FR" sz="1800" spc="-1" strike="noStrike">
                <a:solidFill>
                  <a:srgbClr val="000000"/>
                </a:solidFill>
                <a:uFill>
                  <a:solidFill>
                    <a:srgbClr val="ffffff"/>
                  </a:solidFill>
                </a:uFill>
                <a:latin typeface="Arial"/>
                <a:ea typeface="Microsoft YaHei"/>
              </a:rPr>
              <a:t>	</a:t>
            </a:r>
            <a:endParaRPr b="0" lang="fr-FR" sz="1800" spc="-1" strike="noStrike">
              <a:solidFill>
                <a:srgbClr val="000000"/>
              </a:solidFill>
              <a:uFill>
                <a:solidFill>
                  <a:srgbClr val="ffffff"/>
                </a:solidFill>
              </a:uFill>
              <a:latin typeface="Arial"/>
            </a:endParaRPr>
          </a:p>
        </p:txBody>
      </p:sp>
      <p:sp>
        <p:nvSpPr>
          <p:cNvPr id="69" name="CustomShape 5"/>
          <p:cNvSpPr/>
          <p:nvPr/>
        </p:nvSpPr>
        <p:spPr>
          <a:xfrm>
            <a:off x="1400400" y="5572080"/>
            <a:ext cx="7460640" cy="145944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Arial"/>
                <a:ea typeface="Microsoft YaHei"/>
              </a:rPr>
              <a:t>Cette hiérarchisation à un rôle primordiale dans le référencement, car elle permet aux moteurs de recherche de mieux comprendre votre page, de tirer les informations importantes de votre page, n’oubliez pas qu’il ya des milliards de page sur le web et que les meilleurs seront en haut de l’affiche.</a:t>
            </a:r>
            <a:endParaRPr b="0" lang="fr-FR"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768</TotalTime>
  <Application>LibreOffice/5.1.4.2$Windows_x86 LibreOffice_project/f99d75f39f1c57ebdd7ffc5f42867c12031db97a</Application>
  <Words>3754</Words>
  <Paragraphs>893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2017-01-03T14:08:18Z</dcterms:created>
  <dc:creator>stagiaire</dc:creator>
  <dc:description/>
  <dc:language>fr-FR</dc:language>
  <cp:lastModifiedBy/>
  <dcterms:modified xsi:type="dcterms:W3CDTF">2017-05-24T14:55:20Z</dcterms:modified>
  <cp:revision>63</cp:revision>
  <dc:subject/>
  <dc:title>Htlm5 Css3 Jquery Responsive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40</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40</vt:i4>
  </property>
</Properties>
</file>