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7" r:id="rId4"/>
    <p:sldId id="271" r:id="rId5"/>
    <p:sldId id="274" r:id="rId6"/>
  </p:sldIdLst>
  <p:sldSz cx="9144000" cy="5143500" type="screen16x9"/>
  <p:notesSz cx="6858000" cy="9144000"/>
  <p:embeddedFontLst>
    <p:embeddedFont>
      <p:font typeface="Roboto Condensed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C1C9EE-A9BC-4748-B422-A2CD7C7EA45F}">
  <a:tblStyle styleId="{81C1C9EE-A9BC-4748-B422-A2CD7C7EA4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b1ab52f4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b1ab52f4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069c872a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069c872a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5b1ab52f4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5b1ab52f4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5b1ab52f4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5b1ab52f4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file:///C:\Users\Aldo.Campos\Documents\Particular\Codenation\codenation\Pasta1!Planilha1!L2C2:L13C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53125" y="0"/>
            <a:ext cx="1993500" cy="5143500"/>
          </a:xfrm>
          <a:prstGeom prst="rect">
            <a:avLst/>
          </a:prstGeom>
          <a:solidFill>
            <a:srgbClr val="0274C5">
              <a:alpha val="2604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815100" y="1910000"/>
            <a:ext cx="62631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APLICAÇÃO DA ANÁLISE DE CLUSTERS PARA AUXILIAR NA </a:t>
            </a:r>
            <a:r>
              <a:rPr lang="pt-BR" sz="30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RECOMENDAÇÃO DE LEADS.</a:t>
            </a:r>
            <a:endParaRPr sz="300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702600" y="2112300"/>
            <a:ext cx="112500" cy="1071300"/>
          </a:xfrm>
          <a:prstGeom prst="rect">
            <a:avLst/>
          </a:prstGeom>
          <a:solidFill>
            <a:srgbClr val="0274C5">
              <a:alpha val="8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 rot="5386466">
            <a:off x="4529405" y="538050"/>
            <a:ext cx="76201" cy="9134700"/>
          </a:xfrm>
          <a:prstGeom prst="rect">
            <a:avLst/>
          </a:prstGeom>
          <a:solidFill>
            <a:srgbClr val="0274C5">
              <a:alpha val="8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596700" y="434075"/>
            <a:ext cx="70488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MATERIAIS E MÉTODOS</a:t>
            </a:r>
            <a:endParaRPr sz="5000"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" name="Google Shape;105;p17"/>
          <p:cNvSpPr/>
          <p:nvPr/>
        </p:nvSpPr>
        <p:spPr>
          <a:xfrm rot="5386466">
            <a:off x="4529405" y="538050"/>
            <a:ext cx="76201" cy="9134700"/>
          </a:xfrm>
          <a:prstGeom prst="rect">
            <a:avLst/>
          </a:prstGeom>
          <a:solidFill>
            <a:srgbClr val="0274C5">
              <a:alpha val="8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491875" y="434075"/>
            <a:ext cx="96600" cy="647700"/>
          </a:xfrm>
          <a:prstGeom prst="rect">
            <a:avLst/>
          </a:prstGeom>
          <a:solidFill>
            <a:srgbClr val="0274C5">
              <a:alpha val="8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507525" y="1214500"/>
            <a:ext cx="8539800" cy="16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dirty="0" smtClean="0"/>
              <a:t>Python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dirty="0"/>
              <a:t>Gráfico do cotovelo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dirty="0"/>
              <a:t>Min-Max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dirty="0"/>
              <a:t>k-</a:t>
            </a:r>
            <a:r>
              <a:rPr lang="pt-BR" dirty="0" err="1"/>
              <a:t>Means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/>
        </p:nvSpPr>
        <p:spPr>
          <a:xfrm>
            <a:off x="596700" y="434075"/>
            <a:ext cx="70488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MÉTODO DO COTOVELO</a:t>
            </a:r>
            <a:endParaRPr sz="5000"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0" name="Google Shape;180;p25"/>
          <p:cNvSpPr/>
          <p:nvPr/>
        </p:nvSpPr>
        <p:spPr>
          <a:xfrm rot="5386466">
            <a:off x="4529405" y="538050"/>
            <a:ext cx="76201" cy="9134700"/>
          </a:xfrm>
          <a:prstGeom prst="rect">
            <a:avLst/>
          </a:prstGeom>
          <a:solidFill>
            <a:srgbClr val="0274C5">
              <a:alpha val="8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491875" y="434075"/>
            <a:ext cx="96600" cy="647700"/>
          </a:xfrm>
          <a:prstGeom prst="rect">
            <a:avLst/>
          </a:prstGeom>
          <a:solidFill>
            <a:srgbClr val="0274C5">
              <a:alpha val="8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37" y="1235538"/>
            <a:ext cx="5297107" cy="35314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/>
        </p:nvSpPr>
        <p:spPr>
          <a:xfrm>
            <a:off x="596700" y="434075"/>
            <a:ext cx="83607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QUANTIDADE DE CADA CLUSTER</a:t>
            </a:r>
            <a:endParaRPr sz="4000"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7" name="Google Shape;217;p29"/>
          <p:cNvSpPr/>
          <p:nvPr/>
        </p:nvSpPr>
        <p:spPr>
          <a:xfrm rot="5386466">
            <a:off x="4529405" y="538050"/>
            <a:ext cx="76201" cy="9134700"/>
          </a:xfrm>
          <a:prstGeom prst="rect">
            <a:avLst/>
          </a:prstGeom>
          <a:solidFill>
            <a:srgbClr val="0274C5">
              <a:alpha val="8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491875" y="434075"/>
            <a:ext cx="96600" cy="647700"/>
          </a:xfrm>
          <a:prstGeom prst="rect">
            <a:avLst/>
          </a:prstGeom>
          <a:solidFill>
            <a:srgbClr val="0274C5">
              <a:alpha val="8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495387"/>
              </p:ext>
            </p:extLst>
          </p:nvPr>
        </p:nvGraphicFramePr>
        <p:xfrm>
          <a:off x="2045711" y="1359189"/>
          <a:ext cx="4098780" cy="295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lanilha" r:id="rId4" imgW="3055797" imgH="2202054" progId="Excel.Sheet.12">
                  <p:link updateAutomatic="1"/>
                </p:oleObj>
              </mc:Choice>
              <mc:Fallback>
                <p:oleObj name="Planilha" r:id="rId4" imgW="3055797" imgH="220205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5711" y="1359189"/>
                        <a:ext cx="4098780" cy="2953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/>
        </p:nvSpPr>
        <p:spPr>
          <a:xfrm>
            <a:off x="596700" y="434075"/>
            <a:ext cx="83607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REFERÊNCIAS</a:t>
            </a:r>
            <a:endParaRPr sz="4000"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3" name="Google Shape;243;p32"/>
          <p:cNvSpPr/>
          <p:nvPr/>
        </p:nvSpPr>
        <p:spPr>
          <a:xfrm rot="5386466">
            <a:off x="4529405" y="538050"/>
            <a:ext cx="76201" cy="9134700"/>
          </a:xfrm>
          <a:prstGeom prst="rect">
            <a:avLst/>
          </a:prstGeom>
          <a:solidFill>
            <a:srgbClr val="0274C5">
              <a:alpha val="8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491875" y="434075"/>
            <a:ext cx="96600" cy="647700"/>
          </a:xfrm>
          <a:prstGeom prst="rect">
            <a:avLst/>
          </a:prstGeom>
          <a:solidFill>
            <a:srgbClr val="0274C5">
              <a:alpha val="8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2"/>
          <p:cNvSpPr txBox="1"/>
          <p:nvPr/>
        </p:nvSpPr>
        <p:spPr>
          <a:xfrm>
            <a:off x="62850" y="1339825"/>
            <a:ext cx="9018300" cy="3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pt-BR" sz="12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OLIVEIRA, Stanley R. de M. </a:t>
            </a:r>
            <a:r>
              <a:rPr lang="pt-BR" sz="1200" i="1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et al</a:t>
            </a:r>
            <a:r>
              <a:rPr lang="pt-BR" sz="12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Identificação de padrões tecnológicos do sistema de pecuária de corte desenvolvido no Cerrado. </a:t>
            </a:r>
            <a:r>
              <a:rPr lang="pt-BR" sz="12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SBIAgro</a:t>
            </a:r>
            <a:r>
              <a:rPr lang="pt-BR" sz="12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2017, [</a:t>
            </a:r>
            <a:r>
              <a:rPr lang="pt-BR" sz="1200" i="1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s. l.</a:t>
            </a:r>
            <a:r>
              <a:rPr lang="pt-BR" sz="12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], outubro 2017. Disponível em: https://ainfo.cnptia.embrapa.br/digital/bitstream/item/69692/1/Identificacao-Sbiagro2017.pdf. Acesso em: 29 nov. 20191.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pt-BR" sz="12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McQUEEN</a:t>
            </a:r>
            <a:r>
              <a:rPr lang="pt-BR" sz="12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J. B. Some </a:t>
            </a:r>
            <a:r>
              <a:rPr lang="pt-BR" sz="12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r>
              <a:rPr lang="pt-BR" sz="12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lang="pt-BR" sz="12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r>
              <a:rPr lang="pt-BR" sz="12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2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pt-BR" sz="12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2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r>
              <a:rPr lang="pt-BR" sz="12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2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pt-BR" sz="12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2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Multivariate</a:t>
            </a:r>
            <a:r>
              <a:rPr lang="pt-BR" sz="12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2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r>
              <a:rPr lang="pt-BR" sz="12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In: BERKELEY SYMPOSIUM ON MATHEMATICAL STATISTIC AND PROBABILITY, 5., 1967, Berkeley. </a:t>
            </a:r>
            <a:r>
              <a:rPr lang="pt-BR" sz="12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</a:t>
            </a:r>
            <a:r>
              <a:rPr lang="pt-BR" sz="12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p. 281-297.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pt-BR" sz="12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TSIPTSIS, Konstantinos; CHORIANOPOULOS, </a:t>
            </a:r>
            <a:r>
              <a:rPr lang="pt-BR" sz="12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Antonios</a:t>
            </a:r>
            <a:r>
              <a:rPr lang="pt-BR" sz="12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Data Mining </a:t>
            </a:r>
            <a:r>
              <a:rPr lang="pt-BR" sz="12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Techniques</a:t>
            </a:r>
            <a:r>
              <a:rPr lang="pt-BR" sz="12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CRM: </a:t>
            </a:r>
            <a:r>
              <a:rPr lang="pt-BR" sz="12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Inside</a:t>
            </a:r>
            <a:r>
              <a:rPr lang="pt-BR" sz="12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2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  <a:r>
              <a:rPr lang="pt-BR" sz="12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2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Segmentation</a:t>
            </a:r>
            <a:r>
              <a:rPr lang="pt-BR" sz="12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2009. cap. 3.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pt-BR" sz="12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Jupyter</a:t>
            </a:r>
            <a:r>
              <a:rPr lang="pt-BR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2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Disponível em: https://jupyter.org/index.html. Consultado em 29 de novembro de 2019</a:t>
            </a:r>
            <a:r>
              <a:rPr lang="pt-BR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159</Words>
  <Application>Microsoft Office PowerPoint</Application>
  <PresentationFormat>Apresentação na tela (16:9)</PresentationFormat>
  <Paragraphs>13</Paragraphs>
  <Slides>5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Vínculos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Roboto Condensed</vt:lpstr>
      <vt:lpstr>Arial</vt:lpstr>
      <vt:lpstr>Times New Roman</vt:lpstr>
      <vt:lpstr>Simple Light</vt:lpstr>
      <vt:lpstr>C:\Users\Aldo.Campos\Documents\Particular\Codenation\codenation\Pasta1!Planilha1!L2C2:L13C6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Aldo.Campos</cp:lastModifiedBy>
  <cp:revision>3</cp:revision>
  <dcterms:modified xsi:type="dcterms:W3CDTF">2020-06-16T00:26:11Z</dcterms:modified>
</cp:coreProperties>
</file>