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5" r:id="rId4"/>
    <p:sldId id="276" r:id="rId5"/>
    <p:sldId id="277" r:id="rId6"/>
    <p:sldId id="278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72" r:id="rId23"/>
    <p:sldId id="274" r:id="rId24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2585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120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8380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7873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0883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156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774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8270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3312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6483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518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A73B-6BD0-4D0D-8B94-A48FFB466AB7}" type="datetimeFigureOut">
              <a:rPr lang="es-PY" smtClean="0"/>
              <a:t>30/4/2024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5745-C88F-47A9-852A-E57B47C462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9942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Y" dirty="0"/>
              <a:t>Ejercicios Matrices y Vectores en C</a:t>
            </a:r>
            <a:r>
              <a:rPr lang="en-US" dirty="0"/>
              <a:t>++,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parcial</a:t>
            </a: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Metodología</a:t>
            </a:r>
            <a:r>
              <a:rPr lang="en-US" dirty="0"/>
              <a:t> de la </a:t>
            </a:r>
            <a:r>
              <a:rPr lang="en-US" dirty="0" err="1"/>
              <a:t>Programación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40114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Ejercicio:Matrices</a:t>
            </a:r>
            <a:br>
              <a:rPr lang="en-US" dirty="0"/>
            </a:br>
            <a:endParaRPr lang="es-PY" dirty="0"/>
          </a:p>
        </p:txBody>
      </p:sp>
      <p:sp>
        <p:nvSpPr>
          <p:cNvPr id="3" name="2 Rectángulo"/>
          <p:cNvSpPr/>
          <p:nvPr/>
        </p:nvSpPr>
        <p:spPr>
          <a:xfrm>
            <a:off x="-29240" y="404664"/>
            <a:ext cx="91732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600" dirty="0"/>
              <a:t>#</a:t>
            </a:r>
            <a:r>
              <a:rPr lang="es-PY" sz="1600" dirty="0" err="1"/>
              <a:t>include</a:t>
            </a:r>
            <a:r>
              <a:rPr lang="es-PY" sz="1600" dirty="0"/>
              <a:t> &lt;</a:t>
            </a:r>
            <a:r>
              <a:rPr lang="es-PY" sz="1600" dirty="0" err="1"/>
              <a:t>iostream</a:t>
            </a:r>
            <a:r>
              <a:rPr lang="es-PY" sz="1600" dirty="0"/>
              <a:t>&gt;</a:t>
            </a:r>
          </a:p>
          <a:p>
            <a:r>
              <a:rPr lang="es-PY" sz="1600" dirty="0" err="1"/>
              <a:t>using</a:t>
            </a:r>
            <a:r>
              <a:rPr lang="es-PY" sz="1600" dirty="0"/>
              <a:t> </a:t>
            </a:r>
            <a:r>
              <a:rPr lang="es-PY" sz="1600" dirty="0" err="1"/>
              <a:t>namespace</a:t>
            </a:r>
            <a:r>
              <a:rPr lang="es-PY" sz="1600" dirty="0"/>
              <a:t> </a:t>
            </a:r>
            <a:r>
              <a:rPr lang="es-PY" sz="1600" dirty="0" err="1"/>
              <a:t>std;int</a:t>
            </a:r>
            <a:r>
              <a:rPr lang="es-PY" sz="1600" dirty="0"/>
              <a:t> FILAS = 5; </a:t>
            </a:r>
            <a:r>
              <a:rPr lang="es-PY" sz="1600" dirty="0" err="1"/>
              <a:t>int</a:t>
            </a:r>
            <a:r>
              <a:rPr lang="es-PY" sz="1600" dirty="0"/>
              <a:t> COLUMNAS = 5;</a:t>
            </a:r>
          </a:p>
          <a:p>
            <a:r>
              <a:rPr lang="es-PY" sz="1600" dirty="0" err="1"/>
              <a:t>int</a:t>
            </a:r>
            <a:r>
              <a:rPr lang="es-PY" sz="1600" dirty="0"/>
              <a:t> </a:t>
            </a:r>
            <a:r>
              <a:rPr lang="es-PY" sz="1600" dirty="0" err="1"/>
              <a:t>main</a:t>
            </a:r>
            <a:r>
              <a:rPr lang="es-PY" sz="1600" dirty="0"/>
              <a:t>() </a:t>
            </a:r>
          </a:p>
          <a:p>
            <a:r>
              <a:rPr lang="es-PY" sz="1600" dirty="0"/>
              <a:t>{</a:t>
            </a:r>
          </a:p>
          <a:p>
            <a:r>
              <a:rPr lang="es-PY" sz="1600" dirty="0"/>
              <a:t>    </a:t>
            </a:r>
            <a:r>
              <a:rPr lang="es-PY" sz="1600" dirty="0" err="1"/>
              <a:t>cout</a:t>
            </a:r>
            <a:r>
              <a:rPr lang="es-PY" sz="1600" dirty="0"/>
              <a:t> &lt;&lt; "</a:t>
            </a:r>
            <a:r>
              <a:rPr lang="es-PY" sz="1600" dirty="0" err="1"/>
              <a:t>Cod</a:t>
            </a:r>
            <a:r>
              <a:rPr lang="es-PY" sz="1600" dirty="0"/>
              <a:t>\</a:t>
            </a:r>
            <a:r>
              <a:rPr lang="es-PY" sz="1600" dirty="0" err="1"/>
              <a:t>tCant</a:t>
            </a:r>
            <a:r>
              <a:rPr lang="es-PY" sz="1600" dirty="0"/>
              <a:t>\</a:t>
            </a:r>
            <a:r>
              <a:rPr lang="es-PY" sz="1600" dirty="0" err="1"/>
              <a:t>tPrecio</a:t>
            </a:r>
            <a:r>
              <a:rPr lang="es-PY" sz="1600" dirty="0"/>
              <a:t>\</a:t>
            </a:r>
            <a:r>
              <a:rPr lang="es-PY" sz="1600" dirty="0" err="1"/>
              <a:t>tImporte</a:t>
            </a:r>
            <a:r>
              <a:rPr lang="es-PY" sz="1600" dirty="0"/>
              <a:t>\</a:t>
            </a:r>
            <a:r>
              <a:rPr lang="es-PY" sz="1600" dirty="0" err="1"/>
              <a:t>tAcumul</a:t>
            </a:r>
            <a:r>
              <a:rPr lang="es-PY" sz="1600" dirty="0"/>
              <a:t>" &lt;&lt;  </a:t>
            </a:r>
            <a:r>
              <a:rPr lang="es-PY" sz="1600" dirty="0" err="1"/>
              <a:t>endl</a:t>
            </a:r>
            <a:r>
              <a:rPr lang="es-PY" sz="1600" dirty="0"/>
              <a:t>;</a:t>
            </a:r>
          </a:p>
          <a:p>
            <a:r>
              <a:rPr lang="es-PY" sz="1600" dirty="0"/>
              <a:t>    </a:t>
            </a:r>
            <a:r>
              <a:rPr lang="es-PY" sz="1600" dirty="0" err="1"/>
              <a:t>cout</a:t>
            </a:r>
            <a:r>
              <a:rPr lang="es-PY" sz="1600" dirty="0"/>
              <a:t> &lt;&lt; "--------------------------------------" &lt;&lt; </a:t>
            </a:r>
            <a:r>
              <a:rPr lang="es-PY" sz="1600" dirty="0" err="1"/>
              <a:t>endl</a:t>
            </a:r>
            <a:r>
              <a:rPr lang="es-PY" sz="1600" dirty="0"/>
              <a:t>;</a:t>
            </a:r>
          </a:p>
          <a:p>
            <a:r>
              <a:rPr lang="es-PY" sz="1600" dirty="0"/>
              <a:t>    </a:t>
            </a:r>
            <a:r>
              <a:rPr lang="es-PY" sz="1600" dirty="0" err="1"/>
              <a:t>int</a:t>
            </a:r>
            <a:r>
              <a:rPr lang="es-PY" sz="1600" dirty="0"/>
              <a:t> matriz[FILAS][COLUMNAS] = {{1, 2, 10, 0, 0}, {2, 3, 5, 0, 0},{3, 1, 8, 0, 0},{4, 4, 12, 0, 0},{5, 2, 6, 0, 0}};</a:t>
            </a:r>
          </a:p>
          <a:p>
            <a:r>
              <a:rPr lang="es-PY" sz="1600" dirty="0"/>
              <a:t>    </a:t>
            </a:r>
            <a:r>
              <a:rPr lang="es-PY" sz="1600" dirty="0" err="1"/>
              <a:t>int</a:t>
            </a:r>
            <a:r>
              <a:rPr lang="es-PY" sz="1600" dirty="0"/>
              <a:t> </a:t>
            </a:r>
            <a:r>
              <a:rPr lang="es-PY" sz="1600" dirty="0" err="1"/>
              <a:t>totalGeneral</a:t>
            </a:r>
            <a:r>
              <a:rPr lang="es-PY" sz="1600" dirty="0"/>
              <a:t> = 0; </a:t>
            </a:r>
            <a:r>
              <a:rPr lang="es-PY" sz="1600" dirty="0" err="1"/>
              <a:t>int</a:t>
            </a:r>
            <a:r>
              <a:rPr lang="es-PY" sz="1600" dirty="0"/>
              <a:t> acumulado = 0;</a:t>
            </a:r>
          </a:p>
          <a:p>
            <a:r>
              <a:rPr lang="es-PY" sz="1600" dirty="0"/>
              <a:t>    // Realizar los cálculos y llenar las columnas de importe y acumulado</a:t>
            </a:r>
          </a:p>
          <a:p>
            <a:r>
              <a:rPr lang="es-PY" sz="1600" dirty="0"/>
              <a:t>    </a:t>
            </a:r>
            <a:r>
              <a:rPr lang="es-PY" sz="1600" dirty="0" err="1"/>
              <a:t>for</a:t>
            </a:r>
            <a:r>
              <a:rPr lang="es-PY" sz="1600" dirty="0"/>
              <a:t> (</a:t>
            </a:r>
            <a:r>
              <a:rPr lang="es-PY" sz="1600" dirty="0" err="1"/>
              <a:t>int</a:t>
            </a:r>
            <a:r>
              <a:rPr lang="es-PY" sz="1600" dirty="0"/>
              <a:t> i = 0; i &lt; FILAS; i++) </a:t>
            </a:r>
          </a:p>
          <a:p>
            <a:r>
              <a:rPr lang="es-PY" sz="1600" dirty="0"/>
              <a:t>    {   matriz[i][3] = matriz[i][1] * matriz[i][2];    // importe = cantidad x precio</a:t>
            </a:r>
          </a:p>
          <a:p>
            <a:r>
              <a:rPr lang="es-PY" sz="1600" dirty="0"/>
              <a:t>        acumulado =  acumulado + matriz[i][3];         // acumulado = </a:t>
            </a:r>
            <a:r>
              <a:rPr lang="es-PY" sz="1600" dirty="0" err="1"/>
              <a:t>aculumado</a:t>
            </a:r>
            <a:r>
              <a:rPr lang="es-PY" sz="1600" dirty="0"/>
              <a:t> + importe</a:t>
            </a:r>
          </a:p>
          <a:p>
            <a:r>
              <a:rPr lang="es-PY" sz="1600" dirty="0"/>
              <a:t>        matriz[i][4] =   acumulado;                   // acumulado </a:t>
            </a:r>
          </a:p>
          <a:p>
            <a:r>
              <a:rPr lang="es-PY" sz="1600" dirty="0"/>
              <a:t>        </a:t>
            </a:r>
            <a:r>
              <a:rPr lang="es-PY" sz="1600" dirty="0" err="1"/>
              <a:t>totalGeneral</a:t>
            </a:r>
            <a:r>
              <a:rPr lang="es-PY" sz="1600" dirty="0"/>
              <a:t> = </a:t>
            </a:r>
            <a:r>
              <a:rPr lang="es-PY" sz="1600" dirty="0" err="1"/>
              <a:t>totalGeneral</a:t>
            </a:r>
            <a:r>
              <a:rPr lang="es-PY" sz="1600" dirty="0"/>
              <a:t> + matriz[i][3];   // </a:t>
            </a:r>
            <a:r>
              <a:rPr lang="es-PY" sz="1600" dirty="0" err="1"/>
              <a:t>totalGeneral</a:t>
            </a:r>
            <a:r>
              <a:rPr lang="es-PY" sz="1600" dirty="0"/>
              <a:t> = </a:t>
            </a:r>
            <a:r>
              <a:rPr lang="es-PY" sz="1600" dirty="0" err="1"/>
              <a:t>totalGeneral</a:t>
            </a:r>
            <a:r>
              <a:rPr lang="es-PY" sz="1600" dirty="0"/>
              <a:t> + importe</a:t>
            </a:r>
          </a:p>
          <a:p>
            <a:r>
              <a:rPr lang="es-PY" sz="1600" dirty="0"/>
              <a:t>        // imprimir el detalle de movimientos de productos</a:t>
            </a:r>
          </a:p>
          <a:p>
            <a:r>
              <a:rPr lang="es-PY" sz="1600" dirty="0"/>
              <a:t>        </a:t>
            </a:r>
            <a:r>
              <a:rPr lang="es-PY" sz="1600" dirty="0" err="1"/>
              <a:t>cout</a:t>
            </a:r>
            <a:r>
              <a:rPr lang="es-PY" sz="1600" dirty="0"/>
              <a:t> &lt;&lt; matriz[i][0] &lt;&lt;"\t" &lt;&lt; matriz[i][1] &lt;&lt;"\t"&lt;&lt;matriz[i][2]&lt;&lt;"\t"&lt;&lt;matriz[i][3]&lt;&lt;"\t"&lt;&lt;matriz[i][4]&lt;&lt;</a:t>
            </a:r>
            <a:r>
              <a:rPr lang="es-PY" sz="1600" dirty="0" err="1"/>
              <a:t>endl</a:t>
            </a:r>
            <a:r>
              <a:rPr lang="es-PY" sz="1600" dirty="0"/>
              <a:t>; </a:t>
            </a:r>
          </a:p>
          <a:p>
            <a:r>
              <a:rPr lang="es-PY" sz="1600" dirty="0"/>
              <a:t>    }</a:t>
            </a:r>
          </a:p>
          <a:p>
            <a:r>
              <a:rPr lang="es-PY" sz="1600" dirty="0"/>
              <a:t>    // Imprimir total general</a:t>
            </a:r>
          </a:p>
          <a:p>
            <a:r>
              <a:rPr lang="es-PY" sz="1600" dirty="0"/>
              <a:t>    </a:t>
            </a:r>
            <a:r>
              <a:rPr lang="es-PY" sz="1600" dirty="0" err="1"/>
              <a:t>cout</a:t>
            </a:r>
            <a:r>
              <a:rPr lang="es-PY" sz="1600" dirty="0"/>
              <a:t> &lt;&lt; "Total General: </a:t>
            </a:r>
            <a:r>
              <a:rPr lang="es-PY" sz="1600" dirty="0" err="1"/>
              <a:t>Us</a:t>
            </a:r>
            <a:r>
              <a:rPr lang="es-PY" sz="1600" dirty="0"/>
              <a:t>$" &lt;&lt; </a:t>
            </a:r>
            <a:r>
              <a:rPr lang="es-PY" sz="1600" dirty="0" err="1"/>
              <a:t>totalGeneral</a:t>
            </a:r>
            <a:r>
              <a:rPr lang="es-PY" sz="1600" dirty="0"/>
              <a:t> &lt;&lt; </a:t>
            </a:r>
            <a:r>
              <a:rPr lang="es-PY" sz="1600" dirty="0" err="1"/>
              <a:t>std</a:t>
            </a:r>
            <a:r>
              <a:rPr lang="es-PY" sz="1600" dirty="0"/>
              <a:t>::</a:t>
            </a:r>
            <a:r>
              <a:rPr lang="es-PY" sz="1600" dirty="0" err="1"/>
              <a:t>endl</a:t>
            </a:r>
            <a:r>
              <a:rPr lang="es-PY" sz="1600" dirty="0"/>
              <a:t>;</a:t>
            </a:r>
          </a:p>
          <a:p>
            <a:r>
              <a:rPr lang="es-PY" sz="1600" dirty="0"/>
              <a:t>    </a:t>
            </a:r>
            <a:r>
              <a:rPr lang="es-PY" sz="1600" dirty="0" err="1"/>
              <a:t>return</a:t>
            </a:r>
            <a:r>
              <a:rPr lang="es-PY" sz="1600" dirty="0"/>
              <a:t> 0;</a:t>
            </a:r>
          </a:p>
          <a:p>
            <a:r>
              <a:rPr lang="es-PY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1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Ejercicio:Matrices</a:t>
            </a:r>
            <a:br>
              <a:rPr lang="en-US" dirty="0"/>
            </a:br>
            <a:endParaRPr lang="es-PY" dirty="0"/>
          </a:p>
        </p:txBody>
      </p:sp>
      <p:sp>
        <p:nvSpPr>
          <p:cNvPr id="3" name="2 Rectángulo"/>
          <p:cNvSpPr/>
          <p:nvPr/>
        </p:nvSpPr>
        <p:spPr>
          <a:xfrm>
            <a:off x="-29240" y="404664"/>
            <a:ext cx="91732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En un </a:t>
            </a:r>
            <a:r>
              <a:rPr lang="en-US" sz="3200" dirty="0" err="1"/>
              <a:t>consultorio</a:t>
            </a:r>
            <a:r>
              <a:rPr lang="en-US" sz="3200" dirty="0"/>
              <a:t> medico, la </a:t>
            </a:r>
            <a:r>
              <a:rPr lang="en-US" sz="3200" dirty="0" err="1"/>
              <a:t>Secretaria</a:t>
            </a:r>
            <a:r>
              <a:rPr lang="en-US" sz="3200" dirty="0"/>
              <a:t> </a:t>
            </a:r>
            <a:r>
              <a:rPr lang="en-US" sz="3200" dirty="0" err="1"/>
              <a:t>anota</a:t>
            </a:r>
            <a:r>
              <a:rPr lang="en-US" sz="3200" dirty="0"/>
              <a:t> en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planilla</a:t>
            </a:r>
            <a:r>
              <a:rPr lang="en-US" sz="3200" dirty="0"/>
              <a:t> excel, los </a:t>
            </a:r>
            <a:r>
              <a:rPr lang="en-US" sz="3200" dirty="0" err="1"/>
              <a:t>datos</a:t>
            </a:r>
            <a:r>
              <a:rPr lang="en-US" sz="3200" dirty="0"/>
              <a:t> del </a:t>
            </a:r>
            <a:r>
              <a:rPr lang="en-US" sz="3200" dirty="0" err="1"/>
              <a:t>grafico</a:t>
            </a:r>
            <a:r>
              <a:rPr lang="en-US" sz="3200" dirty="0"/>
              <a:t>, </a:t>
            </a:r>
            <a:r>
              <a:rPr lang="en-US" sz="3200" dirty="0" err="1"/>
              <a:t>una</a:t>
            </a:r>
            <a:r>
              <a:rPr lang="en-US" sz="3200" dirty="0"/>
              <a:t> macro en excel </a:t>
            </a:r>
            <a:r>
              <a:rPr lang="en-US" sz="3200" dirty="0" err="1"/>
              <a:t>convierte</a:t>
            </a:r>
            <a:r>
              <a:rPr lang="en-US" sz="3200" dirty="0"/>
              <a:t> </a:t>
            </a:r>
            <a:r>
              <a:rPr lang="en-US" sz="3200" dirty="0" err="1"/>
              <a:t>dichos</a:t>
            </a:r>
            <a:r>
              <a:rPr lang="en-US" sz="3200" dirty="0"/>
              <a:t> </a:t>
            </a:r>
            <a:r>
              <a:rPr lang="en-US" sz="3200" dirty="0" err="1"/>
              <a:t>datos</a:t>
            </a:r>
            <a:r>
              <a:rPr lang="en-US" sz="3200" dirty="0"/>
              <a:t> en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matriz</a:t>
            </a:r>
            <a:r>
              <a:rPr lang="en-US" sz="3200" dirty="0"/>
              <a:t>, con </a:t>
            </a:r>
            <a:r>
              <a:rPr lang="en-US" sz="3200" dirty="0" err="1"/>
              <a:t>las</a:t>
            </a:r>
            <a:r>
              <a:rPr lang="en-US" sz="3200" dirty="0"/>
              <a:t> </a:t>
            </a:r>
            <a:r>
              <a:rPr lang="en-US" sz="3200" dirty="0" err="1"/>
              <a:t>siguientes</a:t>
            </a:r>
            <a:r>
              <a:rPr lang="en-US" sz="3200" dirty="0"/>
              <a:t> </a:t>
            </a:r>
            <a:r>
              <a:rPr lang="en-US" sz="3200" dirty="0" err="1"/>
              <a:t>columnas</a:t>
            </a:r>
            <a:r>
              <a:rPr lang="en-US" sz="3200" dirty="0"/>
              <a:t>: </a:t>
            </a:r>
            <a:r>
              <a:rPr lang="en-US" sz="3200" dirty="0" err="1"/>
              <a:t>codigo</a:t>
            </a:r>
            <a:r>
              <a:rPr lang="en-US" sz="3200" dirty="0"/>
              <a:t> del medico, </a:t>
            </a:r>
            <a:r>
              <a:rPr lang="en-US" sz="3200" dirty="0" err="1"/>
              <a:t>hora</a:t>
            </a:r>
            <a:r>
              <a:rPr lang="en-US" sz="3200" dirty="0"/>
              <a:t> </a:t>
            </a:r>
            <a:r>
              <a:rPr lang="en-US" sz="3200" dirty="0" err="1"/>
              <a:t>entrada</a:t>
            </a:r>
            <a:r>
              <a:rPr lang="en-US" sz="3200" dirty="0"/>
              <a:t>, </a:t>
            </a:r>
            <a:r>
              <a:rPr lang="en-US" sz="3200" dirty="0" err="1"/>
              <a:t>hora</a:t>
            </a:r>
            <a:r>
              <a:rPr lang="en-US" sz="3200" dirty="0"/>
              <a:t> </a:t>
            </a:r>
            <a:r>
              <a:rPr lang="en-US" sz="3200" dirty="0" err="1"/>
              <a:t>salida</a:t>
            </a:r>
            <a:r>
              <a:rPr lang="en-US" sz="3200" dirty="0"/>
              <a:t>, </a:t>
            </a:r>
            <a:r>
              <a:rPr lang="en-US" sz="3200" dirty="0" err="1"/>
              <a:t>hora</a:t>
            </a:r>
            <a:r>
              <a:rPr lang="en-US" sz="3200" dirty="0"/>
              <a:t> </a:t>
            </a:r>
            <a:r>
              <a:rPr lang="en-US" sz="3200" dirty="0" err="1"/>
              <a:t>solicitada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el </a:t>
            </a:r>
            <a:r>
              <a:rPr lang="en-US" sz="3200" dirty="0" err="1"/>
              <a:t>paciente</a:t>
            </a:r>
            <a:r>
              <a:rPr lang="en-US" sz="3200" dirty="0"/>
              <a:t>. El </a:t>
            </a:r>
            <a:r>
              <a:rPr lang="en-US" sz="3200" dirty="0" err="1"/>
              <a:t>programa</a:t>
            </a:r>
            <a:r>
              <a:rPr lang="en-US" sz="3200" dirty="0"/>
              <a:t> se </a:t>
            </a:r>
            <a:r>
              <a:rPr lang="en-US" sz="3200" dirty="0" err="1"/>
              <a:t>encarga</a:t>
            </a:r>
            <a:r>
              <a:rPr lang="en-US" sz="3200" dirty="0"/>
              <a:t> de </a:t>
            </a:r>
            <a:r>
              <a:rPr lang="en-US" sz="3200" dirty="0" err="1"/>
              <a:t>verificar</a:t>
            </a:r>
            <a:r>
              <a:rPr lang="en-US" sz="3200" dirty="0"/>
              <a:t> e </a:t>
            </a:r>
            <a:r>
              <a:rPr lang="en-US" sz="3200" dirty="0" err="1"/>
              <a:t>imprimir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el medico se </a:t>
            </a:r>
            <a:r>
              <a:rPr lang="en-US" sz="3200" dirty="0" err="1"/>
              <a:t>encuentra</a:t>
            </a:r>
            <a:r>
              <a:rPr lang="en-US" sz="3200" dirty="0"/>
              <a:t> en </a:t>
            </a:r>
            <a:r>
              <a:rPr lang="en-US" sz="3200" dirty="0" err="1"/>
              <a:t>ese</a:t>
            </a:r>
            <a:r>
              <a:rPr lang="en-US" sz="3200" dirty="0"/>
              <a:t> </a:t>
            </a:r>
            <a:r>
              <a:rPr lang="en-US" sz="3200" dirty="0" err="1"/>
              <a:t>rango</a:t>
            </a:r>
            <a:r>
              <a:rPr lang="en-US" sz="3200" dirty="0"/>
              <a:t> de </a:t>
            </a:r>
            <a:r>
              <a:rPr lang="en-US" sz="3200" dirty="0" err="1"/>
              <a:t>horas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solicita</a:t>
            </a:r>
            <a:r>
              <a:rPr lang="en-US" sz="3200" dirty="0"/>
              <a:t> el </a:t>
            </a:r>
            <a:r>
              <a:rPr lang="en-US" sz="3200" dirty="0" err="1"/>
              <a:t>paciente</a:t>
            </a:r>
            <a:r>
              <a:rPr lang="en-US" sz="3200" dirty="0"/>
              <a:t>, </a:t>
            </a:r>
            <a:r>
              <a:rPr lang="en-US" sz="3200" dirty="0" err="1"/>
              <a:t>imprimiendo</a:t>
            </a:r>
            <a:r>
              <a:rPr lang="en-US" sz="3200" dirty="0"/>
              <a:t> </a:t>
            </a:r>
            <a:r>
              <a:rPr lang="en-US" sz="3200" dirty="0" err="1"/>
              <a:t>Agendado</a:t>
            </a:r>
            <a:r>
              <a:rPr lang="en-US" sz="3200" dirty="0"/>
              <a:t> o No </a:t>
            </a:r>
            <a:r>
              <a:rPr lang="en-US" sz="3200" dirty="0" err="1"/>
              <a:t>Agendado</a:t>
            </a:r>
            <a:r>
              <a:rPr lang="en-US" sz="3200" dirty="0"/>
              <a:t>.  El </a:t>
            </a:r>
            <a:r>
              <a:rPr lang="en-US" sz="3200" dirty="0" err="1"/>
              <a:t>programa</a:t>
            </a:r>
            <a:r>
              <a:rPr lang="en-US" sz="3200" dirty="0"/>
              <a:t> </a:t>
            </a:r>
            <a:r>
              <a:rPr lang="en-US" sz="3200" dirty="0" err="1"/>
              <a:t>debe</a:t>
            </a:r>
            <a:r>
              <a:rPr lang="en-US" sz="3200" dirty="0"/>
              <a:t> </a:t>
            </a:r>
            <a:r>
              <a:rPr lang="en-US" sz="3200" dirty="0" err="1"/>
              <a:t>presentar</a:t>
            </a:r>
            <a:r>
              <a:rPr lang="en-US" sz="3200" dirty="0"/>
              <a:t> el </a:t>
            </a:r>
            <a:r>
              <a:rPr lang="en-US" sz="3200" dirty="0" err="1"/>
              <a:t>informe</a:t>
            </a:r>
            <a:r>
              <a:rPr lang="en-US" sz="3200" dirty="0"/>
              <a:t> a la </a:t>
            </a:r>
            <a:r>
              <a:rPr lang="en-US" sz="3200" dirty="0" err="1"/>
              <a:t>Secretaria</a:t>
            </a:r>
            <a:r>
              <a:rPr lang="en-US" sz="3200" dirty="0"/>
              <a:t> </a:t>
            </a:r>
            <a:r>
              <a:rPr lang="en-US" sz="3200" dirty="0" err="1"/>
              <a:t>para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informe</a:t>
            </a:r>
            <a:r>
              <a:rPr lang="en-US" sz="3200" dirty="0"/>
              <a:t> a los </a:t>
            </a:r>
            <a:r>
              <a:rPr lang="en-US" sz="3200" dirty="0" err="1"/>
              <a:t>pacientes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está</a:t>
            </a:r>
            <a:r>
              <a:rPr lang="en-US" sz="3200" dirty="0"/>
              <a:t> </a:t>
            </a:r>
            <a:r>
              <a:rPr lang="en-US" sz="3200" dirty="0" err="1"/>
              <a:t>agendado</a:t>
            </a:r>
            <a:r>
              <a:rPr lang="en-US" sz="3200" dirty="0"/>
              <a:t> o no.</a:t>
            </a:r>
            <a:endParaRPr lang="es-PY" sz="3200" dirty="0"/>
          </a:p>
        </p:txBody>
      </p:sp>
    </p:spTree>
    <p:extLst>
      <p:ext uri="{BB962C8B-B14F-4D97-AF65-F5344CB8AC3E}">
        <p14:creationId xmlns:p14="http://schemas.microsoft.com/office/powerpoint/2010/main" val="415165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Ejercicio:Matrices</a:t>
            </a:r>
            <a:br>
              <a:rPr lang="en-US" dirty="0"/>
            </a:br>
            <a:endParaRPr lang="es-PY" dirty="0"/>
          </a:p>
        </p:txBody>
      </p:sp>
      <p:sp>
        <p:nvSpPr>
          <p:cNvPr id="3" name="2 Rectángulo"/>
          <p:cNvSpPr/>
          <p:nvPr/>
        </p:nvSpPr>
        <p:spPr>
          <a:xfrm>
            <a:off x="896010" y="404664"/>
            <a:ext cx="8247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Condicion</a:t>
            </a:r>
            <a:r>
              <a:rPr lang="en-US" sz="3200" dirty="0"/>
              <a:t> </a:t>
            </a:r>
            <a:r>
              <a:rPr lang="en-US" sz="3200" dirty="0" err="1"/>
              <a:t>inicial</a:t>
            </a:r>
            <a:r>
              <a:rPr lang="en-US" sz="3200" dirty="0"/>
              <a:t> de la </a:t>
            </a:r>
            <a:r>
              <a:rPr lang="en-US" sz="3200" dirty="0" err="1"/>
              <a:t>Matriz</a:t>
            </a:r>
            <a:r>
              <a:rPr lang="en-US" sz="3200" dirty="0"/>
              <a:t> </a:t>
            </a:r>
            <a:r>
              <a:rPr lang="en-US" sz="3200" dirty="0" err="1"/>
              <a:t>Cargada</a:t>
            </a:r>
            <a:endParaRPr lang="es-PY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86184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68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Ejercicio:Matrices</a:t>
            </a:r>
            <a:br>
              <a:rPr lang="en-US" dirty="0"/>
            </a:br>
            <a:endParaRPr lang="es-PY" dirty="0"/>
          </a:p>
        </p:txBody>
      </p:sp>
      <p:sp>
        <p:nvSpPr>
          <p:cNvPr id="3" name="2 Rectángulo"/>
          <p:cNvSpPr/>
          <p:nvPr/>
        </p:nvSpPr>
        <p:spPr>
          <a:xfrm>
            <a:off x="896011" y="697051"/>
            <a:ext cx="8247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Resultado</a:t>
            </a:r>
            <a:r>
              <a:rPr lang="en-US" sz="3200" dirty="0"/>
              <a:t> del </a:t>
            </a:r>
            <a:r>
              <a:rPr lang="en-US" sz="3200" dirty="0" err="1"/>
              <a:t>Algoritmo</a:t>
            </a:r>
            <a:endParaRPr lang="es-PY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2674"/>
            <a:ext cx="804464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06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Ejercicio:Matrices</a:t>
            </a:r>
            <a:br>
              <a:rPr lang="en-US" dirty="0"/>
            </a:br>
            <a:endParaRPr lang="es-PY" dirty="0"/>
          </a:p>
        </p:txBody>
      </p:sp>
      <p:sp>
        <p:nvSpPr>
          <p:cNvPr id="5" name="4 Rectángulo"/>
          <p:cNvSpPr/>
          <p:nvPr/>
        </p:nvSpPr>
        <p:spPr>
          <a:xfrm>
            <a:off x="35496" y="-522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dirty="0"/>
              <a:t>#</a:t>
            </a:r>
            <a:r>
              <a:rPr lang="es-PY" dirty="0" err="1"/>
              <a:t>include</a:t>
            </a:r>
            <a:r>
              <a:rPr lang="es-PY" dirty="0"/>
              <a:t> &lt;</a:t>
            </a:r>
            <a:r>
              <a:rPr lang="es-PY" dirty="0" err="1"/>
              <a:t>iostream</a:t>
            </a:r>
            <a:r>
              <a:rPr lang="es-PY" dirty="0"/>
              <a:t>&gt;</a:t>
            </a:r>
          </a:p>
          <a:p>
            <a:r>
              <a:rPr lang="es-PY" dirty="0" err="1"/>
              <a:t>const</a:t>
            </a:r>
            <a:r>
              <a:rPr lang="es-PY" dirty="0"/>
              <a:t> </a:t>
            </a:r>
            <a:r>
              <a:rPr lang="es-PY" dirty="0" err="1"/>
              <a:t>int</a:t>
            </a:r>
            <a:r>
              <a:rPr lang="es-PY" dirty="0"/>
              <a:t> FILAS = 5;</a:t>
            </a:r>
          </a:p>
          <a:p>
            <a:r>
              <a:rPr lang="es-PY" dirty="0" err="1"/>
              <a:t>const</a:t>
            </a:r>
            <a:r>
              <a:rPr lang="es-PY" dirty="0"/>
              <a:t> </a:t>
            </a:r>
            <a:r>
              <a:rPr lang="es-PY" dirty="0" err="1"/>
              <a:t>int</a:t>
            </a:r>
            <a:r>
              <a:rPr lang="es-PY" dirty="0"/>
              <a:t> COLUMNAS = 4;</a:t>
            </a:r>
          </a:p>
          <a:p>
            <a:r>
              <a:rPr lang="es-PY" dirty="0" err="1"/>
              <a:t>using</a:t>
            </a:r>
            <a:r>
              <a:rPr lang="es-PY" dirty="0"/>
              <a:t> </a:t>
            </a:r>
            <a:r>
              <a:rPr lang="es-PY" dirty="0" err="1"/>
              <a:t>namespace</a:t>
            </a:r>
            <a:r>
              <a:rPr lang="es-PY" dirty="0"/>
              <a:t> </a:t>
            </a:r>
            <a:r>
              <a:rPr lang="es-PY" dirty="0" err="1"/>
              <a:t>std</a:t>
            </a:r>
            <a:r>
              <a:rPr lang="es-PY" dirty="0"/>
              <a:t>; // pasar matriz a una </a:t>
            </a:r>
            <a:r>
              <a:rPr lang="es-PY" dirty="0" err="1"/>
              <a:t>funcion</a:t>
            </a:r>
            <a:r>
              <a:rPr lang="es-PY" dirty="0"/>
              <a:t> es por REFERENCIA, el otro caso es por valor.</a:t>
            </a:r>
          </a:p>
          <a:p>
            <a:r>
              <a:rPr lang="es-PY" dirty="0" err="1"/>
              <a:t>void</a:t>
            </a:r>
            <a:r>
              <a:rPr lang="es-PY" dirty="0"/>
              <a:t> </a:t>
            </a:r>
            <a:r>
              <a:rPr lang="es-PY" dirty="0" err="1"/>
              <a:t>verificarCita</a:t>
            </a:r>
            <a:r>
              <a:rPr lang="es-PY" dirty="0"/>
              <a:t>(</a:t>
            </a:r>
            <a:r>
              <a:rPr lang="es-PY" dirty="0" err="1"/>
              <a:t>int</a:t>
            </a:r>
            <a:r>
              <a:rPr lang="es-PY" dirty="0"/>
              <a:t> matriz[][COLUMNAS]) {</a:t>
            </a:r>
          </a:p>
          <a:p>
            <a:r>
              <a:rPr lang="es-PY" dirty="0"/>
              <a:t>    </a:t>
            </a:r>
            <a:r>
              <a:rPr lang="es-PY" dirty="0" err="1"/>
              <a:t>cout</a:t>
            </a:r>
            <a:r>
              <a:rPr lang="es-PY" dirty="0"/>
              <a:t> &lt;&lt; "  </a:t>
            </a:r>
            <a:r>
              <a:rPr lang="es-PY" dirty="0" err="1"/>
              <a:t>Cod</a:t>
            </a:r>
            <a:r>
              <a:rPr lang="es-PY" dirty="0"/>
              <a:t>\</a:t>
            </a:r>
            <a:r>
              <a:rPr lang="es-PY" dirty="0" err="1"/>
              <a:t>tEntrada</a:t>
            </a:r>
            <a:r>
              <a:rPr lang="es-PY" dirty="0"/>
              <a:t>\</a:t>
            </a:r>
            <a:r>
              <a:rPr lang="es-PY" dirty="0" err="1"/>
              <a:t>tSalida</a:t>
            </a:r>
            <a:r>
              <a:rPr lang="es-PY" dirty="0"/>
              <a:t>\</a:t>
            </a:r>
            <a:r>
              <a:rPr lang="es-PY" dirty="0" err="1"/>
              <a:t>tCita</a:t>
            </a:r>
            <a:r>
              <a:rPr lang="es-PY" dirty="0"/>
              <a:t>\</a:t>
            </a:r>
            <a:r>
              <a:rPr lang="es-PY" dirty="0" err="1"/>
              <a:t>tAgendam</a:t>
            </a:r>
            <a:r>
              <a:rPr lang="es-PY" dirty="0"/>
              <a:t>" &lt;&lt; </a:t>
            </a:r>
            <a:r>
              <a:rPr lang="es-PY" dirty="0" err="1"/>
              <a:t>endl</a:t>
            </a:r>
            <a:r>
              <a:rPr lang="es-PY" dirty="0"/>
              <a:t>;</a:t>
            </a:r>
          </a:p>
          <a:p>
            <a:r>
              <a:rPr lang="es-PY" dirty="0"/>
              <a:t>    </a:t>
            </a:r>
            <a:r>
              <a:rPr lang="es-PY" dirty="0" err="1"/>
              <a:t>for</a:t>
            </a:r>
            <a:r>
              <a:rPr lang="es-PY" dirty="0"/>
              <a:t> (</a:t>
            </a:r>
            <a:r>
              <a:rPr lang="es-PY" dirty="0" err="1"/>
              <a:t>int</a:t>
            </a:r>
            <a:r>
              <a:rPr lang="es-PY" dirty="0"/>
              <a:t> i = 0; i &lt; FILAS; i++) </a:t>
            </a:r>
          </a:p>
          <a:p>
            <a:r>
              <a:rPr lang="es-PY" dirty="0"/>
              <a:t>{</a:t>
            </a:r>
          </a:p>
          <a:p>
            <a:r>
              <a:rPr lang="es-PY" dirty="0"/>
              <a:t>        </a:t>
            </a:r>
            <a:r>
              <a:rPr lang="es-PY" dirty="0" err="1"/>
              <a:t>cout</a:t>
            </a:r>
            <a:r>
              <a:rPr lang="es-PY" dirty="0"/>
              <a:t> &lt;&lt; matriz[i][0] &lt;&lt; "\t" &lt;&lt;matriz[i][1]&lt;&lt; "\t" &lt;&lt; matriz[i][2]&lt;&lt; "\t" &lt;&lt; matriz[i][3]&lt;&lt; "\t";</a:t>
            </a:r>
          </a:p>
          <a:p>
            <a:r>
              <a:rPr lang="es-PY" dirty="0"/>
              <a:t>        </a:t>
            </a:r>
            <a:r>
              <a:rPr lang="es-PY" dirty="0" err="1"/>
              <a:t>if</a:t>
            </a:r>
            <a:r>
              <a:rPr lang="es-PY" dirty="0"/>
              <a:t> (matriz[i][3] &gt;= matriz[i][1] &amp; matriz[i][3] &lt;= matriz[i][2]) </a:t>
            </a:r>
          </a:p>
          <a:p>
            <a:r>
              <a:rPr lang="es-PY" dirty="0"/>
              <a:t>        {</a:t>
            </a:r>
            <a:r>
              <a:rPr lang="es-PY" dirty="0" err="1"/>
              <a:t>cout</a:t>
            </a:r>
            <a:r>
              <a:rPr lang="es-PY" dirty="0"/>
              <a:t> &lt;&lt; "</a:t>
            </a:r>
            <a:r>
              <a:rPr lang="es-PY" dirty="0" err="1"/>
              <a:t>Agendado</a:t>
            </a:r>
            <a:r>
              <a:rPr lang="es-PY" dirty="0"/>
              <a:t>" &lt;&lt; </a:t>
            </a:r>
            <a:r>
              <a:rPr lang="es-PY" dirty="0" err="1"/>
              <a:t>endl</a:t>
            </a:r>
            <a:r>
              <a:rPr lang="es-PY" dirty="0"/>
              <a:t>;}   </a:t>
            </a:r>
            <a:r>
              <a:rPr lang="es-PY" dirty="0" err="1"/>
              <a:t>else</a:t>
            </a:r>
            <a:r>
              <a:rPr lang="es-PY" dirty="0"/>
              <a:t> {</a:t>
            </a:r>
            <a:r>
              <a:rPr lang="es-PY" dirty="0" err="1"/>
              <a:t>cout</a:t>
            </a:r>
            <a:r>
              <a:rPr lang="es-PY" dirty="0"/>
              <a:t> &lt;&lt; "No </a:t>
            </a:r>
            <a:r>
              <a:rPr lang="es-PY" dirty="0" err="1"/>
              <a:t>Agendado</a:t>
            </a:r>
            <a:r>
              <a:rPr lang="es-PY" dirty="0"/>
              <a:t>" &lt;&lt; </a:t>
            </a:r>
            <a:r>
              <a:rPr lang="es-PY" dirty="0" err="1"/>
              <a:t>endl</a:t>
            </a:r>
            <a:r>
              <a:rPr lang="es-PY" dirty="0"/>
              <a:t>;}</a:t>
            </a:r>
          </a:p>
          <a:p>
            <a:r>
              <a:rPr lang="es-PY" dirty="0"/>
              <a:t>    }</a:t>
            </a:r>
          </a:p>
          <a:p>
            <a:endParaRPr lang="es-PY" dirty="0"/>
          </a:p>
          <a:p>
            <a:r>
              <a:rPr lang="es-PY" dirty="0"/>
              <a:t>}</a:t>
            </a:r>
          </a:p>
          <a:p>
            <a:endParaRPr lang="es-PY" dirty="0"/>
          </a:p>
          <a:p>
            <a:r>
              <a:rPr lang="es-PY" dirty="0" err="1"/>
              <a:t>int</a:t>
            </a:r>
            <a:r>
              <a:rPr lang="es-PY" dirty="0"/>
              <a:t> </a:t>
            </a:r>
            <a:r>
              <a:rPr lang="es-PY" dirty="0" err="1"/>
              <a:t>main</a:t>
            </a:r>
            <a:r>
              <a:rPr lang="es-PY" dirty="0"/>
              <a:t>() {</a:t>
            </a:r>
          </a:p>
          <a:p>
            <a:r>
              <a:rPr lang="es-PY" dirty="0"/>
              <a:t>  // </a:t>
            </a:r>
            <a:r>
              <a:rPr lang="es-PY" dirty="0" err="1"/>
              <a:t>Cear</a:t>
            </a:r>
            <a:r>
              <a:rPr lang="es-PY" dirty="0"/>
              <a:t> y Cargar la Matriz de </a:t>
            </a:r>
            <a:r>
              <a:rPr lang="es-PY" dirty="0" err="1"/>
              <a:t>Agendamiento</a:t>
            </a:r>
            <a:r>
              <a:rPr lang="es-PY" dirty="0"/>
              <a:t> de Citas Medicas</a:t>
            </a:r>
          </a:p>
          <a:p>
            <a:r>
              <a:rPr lang="es-PY" dirty="0"/>
              <a:t>  </a:t>
            </a:r>
            <a:r>
              <a:rPr lang="es-PY" dirty="0" err="1"/>
              <a:t>int</a:t>
            </a:r>
            <a:r>
              <a:rPr lang="es-PY" dirty="0"/>
              <a:t> matriz[FILAS][COLUMNAS] = {{1, 8, 12, 10},{2, 9, 13, 14},{3, 10, 14, 12},{4, 11, 15, 16},{5, 12, 16, 15}};</a:t>
            </a:r>
          </a:p>
          <a:p>
            <a:r>
              <a:rPr lang="es-PY" dirty="0"/>
              <a:t>  // Verificar disponibilidad de medico para atender a pacientes    </a:t>
            </a:r>
          </a:p>
          <a:p>
            <a:r>
              <a:rPr lang="es-PY" dirty="0"/>
              <a:t>  </a:t>
            </a:r>
            <a:r>
              <a:rPr lang="es-PY" dirty="0" err="1"/>
              <a:t>verificarCita</a:t>
            </a:r>
            <a:r>
              <a:rPr lang="es-PY" dirty="0"/>
              <a:t>(matriz);</a:t>
            </a:r>
          </a:p>
          <a:p>
            <a:endParaRPr lang="es-PY" dirty="0"/>
          </a:p>
          <a:p>
            <a:r>
              <a:rPr lang="es-PY" dirty="0"/>
              <a:t>    </a:t>
            </a:r>
            <a:r>
              <a:rPr lang="es-PY" dirty="0" err="1"/>
              <a:t>return</a:t>
            </a:r>
            <a:r>
              <a:rPr lang="es-PY" dirty="0"/>
              <a:t> 0;</a:t>
            </a:r>
          </a:p>
          <a:p>
            <a:r>
              <a:rPr lang="es-P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97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Ejercicio:Matrices</a:t>
            </a:r>
            <a:r>
              <a:rPr lang="en-US" dirty="0"/>
              <a:t> Y VECTORES</a:t>
            </a:r>
            <a:br>
              <a:rPr lang="en-US" dirty="0"/>
            </a:br>
            <a:endParaRPr lang="es-PY" dirty="0"/>
          </a:p>
        </p:txBody>
      </p:sp>
      <p:sp>
        <p:nvSpPr>
          <p:cNvPr id="5" name="4 Rectángulo"/>
          <p:cNvSpPr/>
          <p:nvPr/>
        </p:nvSpPr>
        <p:spPr>
          <a:xfrm>
            <a:off x="0" y="548680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El </a:t>
            </a:r>
            <a:r>
              <a:rPr lang="en-US" sz="3200" dirty="0" err="1"/>
              <a:t>observatorio</a:t>
            </a:r>
            <a:r>
              <a:rPr lang="en-US" sz="3200" dirty="0"/>
              <a:t> de Fauna </a:t>
            </a:r>
            <a:r>
              <a:rPr lang="en-US" sz="3200" dirty="0" err="1"/>
              <a:t>tiene</a:t>
            </a:r>
            <a:r>
              <a:rPr lang="en-US" sz="3200" dirty="0"/>
              <a:t> un </a:t>
            </a:r>
            <a:r>
              <a:rPr lang="en-US" sz="3200" dirty="0" err="1"/>
              <a:t>programa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registra</a:t>
            </a:r>
            <a:r>
              <a:rPr lang="en-US" sz="3200" dirty="0"/>
              <a:t> el </a:t>
            </a:r>
            <a:r>
              <a:rPr lang="en-US" sz="3200" dirty="0" err="1"/>
              <a:t>promedio</a:t>
            </a:r>
            <a:r>
              <a:rPr lang="en-US" sz="3200" dirty="0"/>
              <a:t> de </a:t>
            </a:r>
            <a:r>
              <a:rPr lang="en-US" sz="3200" dirty="0" err="1"/>
              <a:t>temperaturas</a:t>
            </a:r>
            <a:r>
              <a:rPr lang="en-US" sz="3200" dirty="0"/>
              <a:t> de los </a:t>
            </a:r>
            <a:r>
              <a:rPr lang="en-US" sz="3200" dirty="0" err="1"/>
              <a:t>meses</a:t>
            </a:r>
            <a:r>
              <a:rPr lang="en-US" sz="3200" dirty="0"/>
              <a:t> del </a:t>
            </a:r>
            <a:r>
              <a:rPr lang="en-US" sz="3200" dirty="0" err="1"/>
              <a:t>año</a:t>
            </a:r>
            <a:r>
              <a:rPr lang="en-US" sz="3200" dirty="0"/>
              <a:t>,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programa</a:t>
            </a:r>
            <a:r>
              <a:rPr lang="en-US" sz="3200" dirty="0"/>
              <a:t> </a:t>
            </a:r>
            <a:r>
              <a:rPr lang="en-US" sz="3200" dirty="0" err="1"/>
              <a:t>debe</a:t>
            </a:r>
            <a:r>
              <a:rPr lang="en-US" sz="3200" dirty="0"/>
              <a:t> </a:t>
            </a:r>
            <a:r>
              <a:rPr lang="en-US" sz="3200" dirty="0" err="1"/>
              <a:t>construir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matriz</a:t>
            </a:r>
            <a:r>
              <a:rPr lang="en-US" sz="3200" dirty="0"/>
              <a:t> </a:t>
            </a:r>
            <a:r>
              <a:rPr lang="en-US" sz="3200" dirty="0" err="1"/>
              <a:t>donde</a:t>
            </a:r>
            <a:r>
              <a:rPr lang="en-US" sz="3200" dirty="0"/>
              <a:t> </a:t>
            </a:r>
            <a:r>
              <a:rPr lang="en-US" sz="3200" dirty="0" err="1"/>
              <a:t>esten</a:t>
            </a:r>
            <a:r>
              <a:rPr lang="en-US" sz="3200" dirty="0"/>
              <a:t> los </a:t>
            </a:r>
            <a:r>
              <a:rPr lang="en-US" sz="3200" dirty="0" err="1"/>
              <a:t>meses</a:t>
            </a:r>
            <a:r>
              <a:rPr lang="en-US" sz="3200" dirty="0"/>
              <a:t> del </a:t>
            </a:r>
            <a:r>
              <a:rPr lang="en-US" sz="3200" dirty="0" err="1"/>
              <a:t>año</a:t>
            </a:r>
            <a:r>
              <a:rPr lang="en-US" sz="3200" dirty="0"/>
              <a:t>, </a:t>
            </a:r>
            <a:r>
              <a:rPr lang="en-US" sz="3200" dirty="0" err="1"/>
              <a:t>junto</a:t>
            </a:r>
            <a:r>
              <a:rPr lang="en-US" sz="3200" dirty="0"/>
              <a:t> con </a:t>
            </a:r>
            <a:r>
              <a:rPr lang="en-US" sz="3200" dirty="0" err="1"/>
              <a:t>las</a:t>
            </a:r>
            <a:r>
              <a:rPr lang="en-US" sz="3200" dirty="0"/>
              <a:t> </a:t>
            </a:r>
            <a:r>
              <a:rPr lang="en-US" sz="3200" dirty="0" err="1"/>
              <a:t>temperaturas</a:t>
            </a:r>
            <a:r>
              <a:rPr lang="en-US" sz="3200" dirty="0"/>
              <a:t> del </a:t>
            </a:r>
            <a:r>
              <a:rPr lang="en-US" sz="3200" dirty="0" err="1"/>
              <a:t>mes</a:t>
            </a:r>
            <a:r>
              <a:rPr lang="en-US" sz="3200" dirty="0"/>
              <a:t> y un </a:t>
            </a:r>
            <a:r>
              <a:rPr lang="en-US" sz="3200" dirty="0" err="1"/>
              <a:t>acumulado</a:t>
            </a:r>
            <a:r>
              <a:rPr lang="en-US" sz="3200" dirty="0"/>
              <a:t> de </a:t>
            </a:r>
            <a:r>
              <a:rPr lang="en-US" sz="3200" dirty="0" err="1"/>
              <a:t>las</a:t>
            </a:r>
            <a:r>
              <a:rPr lang="en-US" sz="3200" dirty="0"/>
              <a:t> </a:t>
            </a:r>
            <a:r>
              <a:rPr lang="en-US" sz="3200" dirty="0" err="1"/>
              <a:t>temperaturas</a:t>
            </a:r>
            <a:r>
              <a:rPr lang="en-US" sz="3200" dirty="0"/>
              <a:t> </a:t>
            </a:r>
            <a:r>
              <a:rPr lang="en-US" sz="3200" dirty="0" err="1"/>
              <a:t>promedio</a:t>
            </a:r>
            <a:r>
              <a:rPr lang="en-US" sz="3200" dirty="0"/>
              <a:t>. </a:t>
            </a:r>
            <a:r>
              <a:rPr lang="en-US" sz="3200" dirty="0" err="1"/>
              <a:t>Mostrar</a:t>
            </a:r>
            <a:r>
              <a:rPr lang="en-US" sz="3200" dirty="0"/>
              <a:t> el </a:t>
            </a:r>
            <a:r>
              <a:rPr lang="en-US" sz="3200" dirty="0" err="1"/>
              <a:t>resultado</a:t>
            </a:r>
            <a:r>
              <a:rPr lang="en-US" sz="3200" dirty="0"/>
              <a:t> de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queda</a:t>
            </a:r>
            <a:r>
              <a:rPr lang="en-US" sz="3200" dirty="0"/>
              <a:t> la </a:t>
            </a:r>
            <a:r>
              <a:rPr lang="en-US" sz="3200" dirty="0" err="1"/>
              <a:t>matriz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674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Ejercicio:Matrices</a:t>
            </a:r>
            <a:r>
              <a:rPr lang="en-US" dirty="0"/>
              <a:t> Y VECTORES</a:t>
            </a:r>
            <a:br>
              <a:rPr lang="en-US" dirty="0"/>
            </a:br>
            <a:endParaRPr lang="es-PY" dirty="0"/>
          </a:p>
        </p:txBody>
      </p:sp>
      <p:sp>
        <p:nvSpPr>
          <p:cNvPr id="3" name="2 Rectángulo"/>
          <p:cNvSpPr/>
          <p:nvPr/>
        </p:nvSpPr>
        <p:spPr>
          <a:xfrm>
            <a:off x="1187624" y="888057"/>
            <a:ext cx="20882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dirty="0"/>
              <a:t>VECTOR:</a:t>
            </a:r>
          </a:p>
          <a:p>
            <a:r>
              <a:rPr lang="es-PY" dirty="0"/>
              <a:t>Temperatura</a:t>
            </a:r>
          </a:p>
          <a:p>
            <a:r>
              <a:rPr lang="es-PY" dirty="0"/>
              <a:t>--------------</a:t>
            </a:r>
          </a:p>
          <a:p>
            <a:r>
              <a:rPr lang="es-PY" dirty="0"/>
              <a:t>   20.5</a:t>
            </a:r>
          </a:p>
          <a:p>
            <a:r>
              <a:rPr lang="es-PY" dirty="0"/>
              <a:t>   21.3</a:t>
            </a:r>
          </a:p>
          <a:p>
            <a:r>
              <a:rPr lang="es-PY" dirty="0"/>
              <a:t>   22.1</a:t>
            </a:r>
          </a:p>
          <a:p>
            <a:r>
              <a:rPr lang="es-PY" dirty="0"/>
              <a:t>   23.8</a:t>
            </a:r>
          </a:p>
          <a:p>
            <a:r>
              <a:rPr lang="es-PY" dirty="0"/>
              <a:t>   25.0</a:t>
            </a:r>
          </a:p>
          <a:p>
            <a:r>
              <a:rPr lang="es-PY" dirty="0"/>
              <a:t>   27.4</a:t>
            </a:r>
          </a:p>
          <a:p>
            <a:r>
              <a:rPr lang="es-PY" dirty="0"/>
              <a:t>   29.2</a:t>
            </a:r>
          </a:p>
          <a:p>
            <a:r>
              <a:rPr lang="es-PY" dirty="0"/>
              <a:t>   30.1</a:t>
            </a:r>
          </a:p>
          <a:p>
            <a:r>
              <a:rPr lang="es-PY" dirty="0"/>
              <a:t>   28.6</a:t>
            </a:r>
          </a:p>
          <a:p>
            <a:r>
              <a:rPr lang="es-PY" dirty="0"/>
              <a:t>   25.9</a:t>
            </a:r>
          </a:p>
          <a:p>
            <a:r>
              <a:rPr lang="es-PY" dirty="0"/>
              <a:t>   23.7</a:t>
            </a:r>
          </a:p>
          <a:p>
            <a:r>
              <a:rPr lang="es-PY" dirty="0"/>
              <a:t>   21.4</a:t>
            </a:r>
          </a:p>
          <a:p>
            <a:r>
              <a:rPr lang="es-PY" dirty="0"/>
              <a:t>--------------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139952" y="90872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MATRIZ </a:t>
            </a:r>
            <a:r>
              <a:rPr lang="es-PY" dirty="0" err="1">
                <a:solidFill>
                  <a:srgbClr val="FF0000"/>
                </a:solidFill>
              </a:rPr>
              <a:t>Acumulacion_Temperatura</a:t>
            </a:r>
            <a:endParaRPr lang="es-PY" dirty="0">
              <a:solidFill>
                <a:srgbClr val="FF0000"/>
              </a:solidFill>
            </a:endParaRPr>
          </a:p>
          <a:p>
            <a:r>
              <a:rPr lang="es-PY" dirty="0">
                <a:solidFill>
                  <a:srgbClr val="FF0000"/>
                </a:solidFill>
              </a:rPr>
              <a:t>  Mes   Promedio   Acumulado</a:t>
            </a:r>
          </a:p>
          <a:p>
            <a:r>
              <a:rPr lang="es-PY" dirty="0">
                <a:solidFill>
                  <a:srgbClr val="FF0000"/>
                </a:solidFill>
              </a:rPr>
              <a:t>-------------------------------------</a:t>
            </a:r>
          </a:p>
          <a:p>
            <a:r>
              <a:rPr lang="es-PY" dirty="0">
                <a:solidFill>
                  <a:srgbClr val="FF0000"/>
                </a:solidFill>
              </a:rPr>
              <a:t>   1      20.5       20.5</a:t>
            </a:r>
          </a:p>
          <a:p>
            <a:r>
              <a:rPr lang="es-PY" dirty="0">
                <a:solidFill>
                  <a:srgbClr val="FF0000"/>
                </a:solidFill>
              </a:rPr>
              <a:t>   2      21.3       41.8</a:t>
            </a:r>
          </a:p>
          <a:p>
            <a:r>
              <a:rPr lang="es-PY" dirty="0">
                <a:solidFill>
                  <a:srgbClr val="FF0000"/>
                </a:solidFill>
              </a:rPr>
              <a:t>   3      22.1       63.9</a:t>
            </a:r>
          </a:p>
          <a:p>
            <a:r>
              <a:rPr lang="es-PY" dirty="0">
                <a:solidFill>
                  <a:srgbClr val="FF0000"/>
                </a:solidFill>
              </a:rPr>
              <a:t>   4      23.8       87.7</a:t>
            </a:r>
          </a:p>
          <a:p>
            <a:r>
              <a:rPr lang="es-PY" dirty="0">
                <a:solidFill>
                  <a:srgbClr val="FF0000"/>
                </a:solidFill>
              </a:rPr>
              <a:t>   5      25.0      112.7</a:t>
            </a:r>
          </a:p>
          <a:p>
            <a:r>
              <a:rPr lang="es-PY" dirty="0">
                <a:solidFill>
                  <a:srgbClr val="FF0000"/>
                </a:solidFill>
              </a:rPr>
              <a:t>   6      27.4      140.1</a:t>
            </a:r>
          </a:p>
          <a:p>
            <a:r>
              <a:rPr lang="es-PY" dirty="0">
                <a:solidFill>
                  <a:srgbClr val="FF0000"/>
                </a:solidFill>
              </a:rPr>
              <a:t>   7      29.2      169.3</a:t>
            </a:r>
          </a:p>
          <a:p>
            <a:r>
              <a:rPr lang="es-PY" dirty="0">
                <a:solidFill>
                  <a:srgbClr val="FF0000"/>
                </a:solidFill>
              </a:rPr>
              <a:t>   8      30.1      199.4</a:t>
            </a:r>
          </a:p>
          <a:p>
            <a:r>
              <a:rPr lang="es-PY" dirty="0">
                <a:solidFill>
                  <a:srgbClr val="FF0000"/>
                </a:solidFill>
              </a:rPr>
              <a:t>   9      28.6      228.0</a:t>
            </a:r>
          </a:p>
          <a:p>
            <a:r>
              <a:rPr lang="es-PY" dirty="0">
                <a:solidFill>
                  <a:srgbClr val="FF0000"/>
                </a:solidFill>
              </a:rPr>
              <a:t>  10      25.9      253.9</a:t>
            </a:r>
          </a:p>
          <a:p>
            <a:r>
              <a:rPr lang="es-PY" dirty="0">
                <a:solidFill>
                  <a:srgbClr val="FF0000"/>
                </a:solidFill>
              </a:rPr>
              <a:t>  11      23.7      277.6</a:t>
            </a:r>
          </a:p>
          <a:p>
            <a:r>
              <a:rPr lang="es-PY" dirty="0">
                <a:solidFill>
                  <a:srgbClr val="FF0000"/>
                </a:solidFill>
              </a:rPr>
              <a:t>  12      21.4      299.0</a:t>
            </a:r>
          </a:p>
          <a:p>
            <a:r>
              <a:rPr lang="es-PY" dirty="0">
                <a:solidFill>
                  <a:srgbClr val="FF0000"/>
                </a:solidFill>
              </a:rPr>
              <a:t>-------------------------------------</a:t>
            </a:r>
          </a:p>
          <a:p>
            <a:r>
              <a:rPr lang="es-PY" dirty="0">
                <a:solidFill>
                  <a:srgbClr val="FF0000"/>
                </a:solidFill>
              </a:rPr>
              <a:t>Total de temperatura: 299.0</a:t>
            </a:r>
          </a:p>
        </p:txBody>
      </p:sp>
    </p:spTree>
    <p:extLst>
      <p:ext uri="{BB962C8B-B14F-4D97-AF65-F5344CB8AC3E}">
        <p14:creationId xmlns:p14="http://schemas.microsoft.com/office/powerpoint/2010/main" val="102375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Ejercicio:Matrices</a:t>
            </a:r>
            <a:r>
              <a:rPr lang="en-US" dirty="0"/>
              <a:t> Y VECTORES</a:t>
            </a:r>
            <a:br>
              <a:rPr lang="en-US" dirty="0"/>
            </a:br>
            <a:endParaRPr lang="es-PY" dirty="0"/>
          </a:p>
        </p:txBody>
      </p:sp>
      <p:sp>
        <p:nvSpPr>
          <p:cNvPr id="5" name="4 Rectángulo"/>
          <p:cNvSpPr/>
          <p:nvPr/>
        </p:nvSpPr>
        <p:spPr>
          <a:xfrm>
            <a:off x="0" y="404664"/>
            <a:ext cx="78843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dirty="0"/>
              <a:t>#</a:t>
            </a:r>
            <a:r>
              <a:rPr lang="es-PY" sz="1200" dirty="0" err="1"/>
              <a:t>include</a:t>
            </a:r>
            <a:r>
              <a:rPr lang="es-PY" sz="1200" dirty="0"/>
              <a:t> &lt;</a:t>
            </a:r>
            <a:r>
              <a:rPr lang="es-PY" sz="1200" dirty="0" err="1"/>
              <a:t>iostream</a:t>
            </a:r>
            <a:r>
              <a:rPr lang="es-PY" sz="1200" dirty="0"/>
              <a:t>&gt;</a:t>
            </a:r>
          </a:p>
          <a:p>
            <a:endParaRPr lang="es-PY" sz="1200" dirty="0"/>
          </a:p>
          <a:p>
            <a:r>
              <a:rPr lang="es-PY" sz="1200" dirty="0" err="1"/>
              <a:t>const</a:t>
            </a:r>
            <a:r>
              <a:rPr lang="es-PY" sz="1200" dirty="0"/>
              <a:t> </a:t>
            </a:r>
            <a:r>
              <a:rPr lang="es-PY" sz="1200" dirty="0" err="1"/>
              <a:t>int</a:t>
            </a:r>
            <a:r>
              <a:rPr lang="es-PY" sz="1200" dirty="0"/>
              <a:t> MESES = 12;</a:t>
            </a:r>
          </a:p>
          <a:p>
            <a:endParaRPr lang="es-PY" sz="1200" dirty="0"/>
          </a:p>
          <a:p>
            <a:r>
              <a:rPr lang="es-PY" sz="1200" dirty="0" err="1"/>
              <a:t>int</a:t>
            </a:r>
            <a:r>
              <a:rPr lang="es-PY" sz="1200" dirty="0"/>
              <a:t> </a:t>
            </a:r>
            <a:r>
              <a:rPr lang="es-PY" sz="1200" dirty="0" err="1"/>
              <a:t>main</a:t>
            </a:r>
            <a:r>
              <a:rPr lang="es-PY" sz="1200" dirty="0"/>
              <a:t>() {</a:t>
            </a:r>
          </a:p>
          <a:p>
            <a:r>
              <a:rPr lang="es-PY" sz="1200" dirty="0"/>
              <a:t>    </a:t>
            </a:r>
            <a:r>
              <a:rPr lang="es-PY" sz="1200" dirty="0" err="1"/>
              <a:t>double</a:t>
            </a:r>
            <a:r>
              <a:rPr lang="es-PY" sz="1200" dirty="0"/>
              <a:t> temperatura[MESES] = {20.5, 21.3, 22.1, 23.8, 25.0, 27.4, 29.2, 30.1, 28.6, 25.9, 23.7, 21.4};</a:t>
            </a:r>
          </a:p>
          <a:p>
            <a:r>
              <a:rPr lang="es-PY" sz="1200" dirty="0"/>
              <a:t>    </a:t>
            </a:r>
            <a:r>
              <a:rPr lang="es-PY" sz="1200" dirty="0" err="1"/>
              <a:t>double</a:t>
            </a:r>
            <a:r>
              <a:rPr lang="es-PY" sz="1200" dirty="0"/>
              <a:t> </a:t>
            </a:r>
            <a:r>
              <a:rPr lang="es-PY" sz="1200" dirty="0" err="1"/>
              <a:t>acumulacion</a:t>
            </a:r>
            <a:r>
              <a:rPr lang="es-PY" sz="1200" dirty="0"/>
              <a:t>[MESES][3];</a:t>
            </a:r>
          </a:p>
          <a:p>
            <a:endParaRPr lang="es-PY" sz="1200" dirty="0"/>
          </a:p>
          <a:p>
            <a:r>
              <a:rPr lang="es-PY" sz="1200" dirty="0"/>
              <a:t>    </a:t>
            </a:r>
            <a:r>
              <a:rPr lang="es-PY" sz="1200" dirty="0" err="1"/>
              <a:t>double</a:t>
            </a:r>
            <a:r>
              <a:rPr lang="es-PY" sz="1200" dirty="0"/>
              <a:t> </a:t>
            </a:r>
            <a:r>
              <a:rPr lang="es-PY" sz="1200" dirty="0" err="1"/>
              <a:t>totalTemperatura</a:t>
            </a:r>
            <a:r>
              <a:rPr lang="es-PY" sz="1200" dirty="0"/>
              <a:t> = 0.0;</a:t>
            </a:r>
          </a:p>
          <a:p>
            <a:endParaRPr lang="es-PY" sz="1200" dirty="0"/>
          </a:p>
          <a:p>
            <a:r>
              <a:rPr lang="es-PY" sz="1200" dirty="0"/>
              <a:t>   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cout</a:t>
            </a:r>
            <a:r>
              <a:rPr lang="es-PY" sz="1200" dirty="0"/>
              <a:t> &lt;&lt; "---------------------------------------------" &lt;&lt;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endl</a:t>
            </a:r>
            <a:r>
              <a:rPr lang="es-PY" sz="1200" dirty="0"/>
              <a:t>;</a:t>
            </a:r>
          </a:p>
          <a:p>
            <a:r>
              <a:rPr lang="es-PY" sz="1200" dirty="0"/>
              <a:t>   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cout</a:t>
            </a:r>
            <a:r>
              <a:rPr lang="es-PY" sz="1200" dirty="0"/>
              <a:t> &lt;&lt; "  Mes   Promedio   Acumulado" &lt;&lt;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endl</a:t>
            </a:r>
            <a:r>
              <a:rPr lang="es-PY" sz="1200" dirty="0"/>
              <a:t>;</a:t>
            </a:r>
          </a:p>
          <a:p>
            <a:r>
              <a:rPr lang="es-PY" sz="1200" dirty="0"/>
              <a:t>   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cout</a:t>
            </a:r>
            <a:r>
              <a:rPr lang="es-PY" sz="1200" dirty="0"/>
              <a:t> &lt;&lt; "---------------------------------------------" &lt;&lt;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endl</a:t>
            </a:r>
            <a:r>
              <a:rPr lang="es-PY" sz="1200" dirty="0"/>
              <a:t>;</a:t>
            </a:r>
          </a:p>
          <a:p>
            <a:r>
              <a:rPr lang="es-PY" sz="1200" dirty="0"/>
              <a:t>    </a:t>
            </a:r>
            <a:r>
              <a:rPr lang="es-PY" sz="1200" dirty="0" err="1"/>
              <a:t>for</a:t>
            </a:r>
            <a:r>
              <a:rPr lang="es-PY" sz="1200" dirty="0"/>
              <a:t> (</a:t>
            </a:r>
            <a:r>
              <a:rPr lang="es-PY" sz="1200" dirty="0" err="1"/>
              <a:t>int</a:t>
            </a:r>
            <a:r>
              <a:rPr lang="es-PY" sz="1200" dirty="0"/>
              <a:t> i = 0; i &lt; MESES; i++) {</a:t>
            </a:r>
          </a:p>
          <a:p>
            <a:r>
              <a:rPr lang="es-PY" sz="1200" dirty="0"/>
              <a:t>        </a:t>
            </a:r>
            <a:r>
              <a:rPr lang="es-PY" sz="1200" dirty="0" err="1"/>
              <a:t>if</a:t>
            </a:r>
            <a:r>
              <a:rPr lang="es-PY" sz="1200" dirty="0"/>
              <a:t> (i == 0) {</a:t>
            </a:r>
          </a:p>
          <a:p>
            <a:r>
              <a:rPr lang="es-PY" sz="1200" dirty="0"/>
              <a:t>            </a:t>
            </a:r>
            <a:r>
              <a:rPr lang="es-PY" sz="1200" dirty="0" err="1"/>
              <a:t>acumulacion</a:t>
            </a:r>
            <a:r>
              <a:rPr lang="es-PY" sz="1200" dirty="0"/>
              <a:t>[i][0] = i + 1; // meses </a:t>
            </a:r>
          </a:p>
          <a:p>
            <a:r>
              <a:rPr lang="es-PY" sz="1200" dirty="0"/>
              <a:t>            </a:t>
            </a:r>
            <a:r>
              <a:rPr lang="es-PY" sz="1200" dirty="0" err="1"/>
              <a:t>acumulacion</a:t>
            </a:r>
            <a:r>
              <a:rPr lang="es-PY" sz="1200" dirty="0"/>
              <a:t>[i][1] = temperatura[i]; //temperatura</a:t>
            </a:r>
          </a:p>
          <a:p>
            <a:r>
              <a:rPr lang="es-PY" sz="1200" dirty="0"/>
              <a:t>            </a:t>
            </a:r>
            <a:r>
              <a:rPr lang="es-PY" sz="1200" dirty="0" err="1"/>
              <a:t>acumulacion</a:t>
            </a:r>
            <a:r>
              <a:rPr lang="es-PY" sz="1200" dirty="0"/>
              <a:t>[i][2] = temperatura[i]; //</a:t>
            </a:r>
            <a:r>
              <a:rPr lang="es-PY" sz="1200" dirty="0" err="1"/>
              <a:t>acumulacion</a:t>
            </a:r>
            <a:endParaRPr lang="es-PY" sz="1200" dirty="0"/>
          </a:p>
          <a:p>
            <a:r>
              <a:rPr lang="es-PY" sz="1200" dirty="0"/>
              <a:t>        } </a:t>
            </a:r>
            <a:r>
              <a:rPr lang="es-PY" sz="1200" dirty="0" err="1"/>
              <a:t>else</a:t>
            </a:r>
            <a:r>
              <a:rPr lang="es-PY" sz="1200" dirty="0"/>
              <a:t> {</a:t>
            </a:r>
          </a:p>
          <a:p>
            <a:r>
              <a:rPr lang="es-PY" sz="1200" dirty="0"/>
              <a:t>            </a:t>
            </a:r>
            <a:r>
              <a:rPr lang="es-PY" sz="1200" dirty="0" err="1"/>
              <a:t>acumulacion</a:t>
            </a:r>
            <a:r>
              <a:rPr lang="es-PY" sz="1200" dirty="0"/>
              <a:t>[i][0] = i + 1;</a:t>
            </a:r>
          </a:p>
          <a:p>
            <a:r>
              <a:rPr lang="es-PY" sz="1200" dirty="0"/>
              <a:t>            </a:t>
            </a:r>
            <a:r>
              <a:rPr lang="es-PY" sz="1200" dirty="0" err="1"/>
              <a:t>acumulacion</a:t>
            </a:r>
            <a:r>
              <a:rPr lang="es-PY" sz="1200" dirty="0"/>
              <a:t>[i][1] = temperatura[i];</a:t>
            </a:r>
          </a:p>
          <a:p>
            <a:r>
              <a:rPr lang="es-PY" sz="1200" dirty="0"/>
              <a:t>            </a:t>
            </a:r>
            <a:r>
              <a:rPr lang="es-PY" sz="1200" dirty="0" err="1"/>
              <a:t>acumulacion</a:t>
            </a:r>
            <a:r>
              <a:rPr lang="es-PY" sz="1200" dirty="0"/>
              <a:t>[i][2] = </a:t>
            </a:r>
            <a:r>
              <a:rPr lang="es-PY" sz="1200" dirty="0" err="1"/>
              <a:t>acumulacion</a:t>
            </a:r>
            <a:r>
              <a:rPr lang="es-PY" sz="1200" dirty="0"/>
              <a:t>[i - 1][2] + temperatura[i];</a:t>
            </a:r>
          </a:p>
          <a:p>
            <a:r>
              <a:rPr lang="es-PY" sz="1200" dirty="0"/>
              <a:t>        }</a:t>
            </a:r>
          </a:p>
          <a:p>
            <a:endParaRPr lang="es-PY" sz="1200" dirty="0"/>
          </a:p>
          <a:p>
            <a:r>
              <a:rPr lang="es-PY" sz="1200" dirty="0"/>
              <a:t>        </a:t>
            </a:r>
            <a:r>
              <a:rPr lang="es-PY" sz="1200" dirty="0" err="1"/>
              <a:t>totalTemperatura</a:t>
            </a:r>
            <a:r>
              <a:rPr lang="es-PY" sz="1200" dirty="0"/>
              <a:t> += temperatura[i];</a:t>
            </a:r>
          </a:p>
          <a:p>
            <a:endParaRPr lang="es-PY" sz="1200" dirty="0"/>
          </a:p>
          <a:p>
            <a:r>
              <a:rPr lang="es-PY" sz="1200" dirty="0"/>
              <a:t>       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cout</a:t>
            </a:r>
            <a:r>
              <a:rPr lang="es-PY" sz="1200" dirty="0"/>
              <a:t> &lt;&lt; "  " &lt;&lt; </a:t>
            </a:r>
            <a:r>
              <a:rPr lang="es-PY" sz="1200" dirty="0" err="1"/>
              <a:t>acumulacion</a:t>
            </a:r>
            <a:r>
              <a:rPr lang="es-PY" sz="1200" dirty="0"/>
              <a:t>[i][0] &lt;&lt; "       " &lt;&lt; </a:t>
            </a:r>
            <a:r>
              <a:rPr lang="es-PY" sz="1200" dirty="0" err="1"/>
              <a:t>acumulacion</a:t>
            </a:r>
            <a:r>
              <a:rPr lang="es-PY" sz="1200" dirty="0"/>
              <a:t>[i][1] &lt;&lt; "       " &lt;&lt; </a:t>
            </a:r>
            <a:r>
              <a:rPr lang="es-PY" sz="1200" dirty="0" err="1"/>
              <a:t>acumulacion</a:t>
            </a:r>
            <a:r>
              <a:rPr lang="es-PY" sz="1200" dirty="0"/>
              <a:t>[i][2] &lt;&lt;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endl</a:t>
            </a:r>
            <a:r>
              <a:rPr lang="es-PY" sz="1200" dirty="0"/>
              <a:t>;</a:t>
            </a:r>
          </a:p>
          <a:p>
            <a:r>
              <a:rPr lang="es-PY" sz="1200" dirty="0"/>
              <a:t>    }</a:t>
            </a:r>
          </a:p>
          <a:p>
            <a:endParaRPr lang="es-PY" sz="1200" dirty="0"/>
          </a:p>
          <a:p>
            <a:r>
              <a:rPr lang="es-PY" sz="1200" dirty="0"/>
              <a:t>   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cout</a:t>
            </a:r>
            <a:r>
              <a:rPr lang="es-PY" sz="1200" dirty="0"/>
              <a:t> &lt;&lt; "---------------------------------------------" &lt;&lt;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endl</a:t>
            </a:r>
            <a:r>
              <a:rPr lang="es-PY" sz="1200" dirty="0"/>
              <a:t>;</a:t>
            </a:r>
          </a:p>
          <a:p>
            <a:r>
              <a:rPr lang="es-PY" sz="1200" dirty="0"/>
              <a:t>   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cout</a:t>
            </a:r>
            <a:r>
              <a:rPr lang="es-PY" sz="1200" dirty="0"/>
              <a:t> &lt;&lt; "Total de temperatura: " &lt;&lt; </a:t>
            </a:r>
            <a:r>
              <a:rPr lang="es-PY" sz="1200" dirty="0" err="1"/>
              <a:t>totalTemperatura</a:t>
            </a:r>
            <a:r>
              <a:rPr lang="es-PY" sz="1200" dirty="0"/>
              <a:t> &lt;&lt; </a:t>
            </a:r>
            <a:r>
              <a:rPr lang="es-PY" sz="1200" dirty="0" err="1"/>
              <a:t>std</a:t>
            </a:r>
            <a:r>
              <a:rPr lang="es-PY" sz="1200" dirty="0"/>
              <a:t>::</a:t>
            </a:r>
            <a:r>
              <a:rPr lang="es-PY" sz="1200" dirty="0" err="1"/>
              <a:t>endl</a:t>
            </a:r>
            <a:r>
              <a:rPr lang="es-PY" sz="1200" dirty="0"/>
              <a:t>;</a:t>
            </a:r>
          </a:p>
          <a:p>
            <a:endParaRPr lang="es-PY" sz="1200" dirty="0"/>
          </a:p>
          <a:p>
            <a:r>
              <a:rPr lang="es-PY" sz="1200" dirty="0"/>
              <a:t>    </a:t>
            </a:r>
            <a:r>
              <a:rPr lang="es-PY" sz="1200" dirty="0" err="1"/>
              <a:t>return</a:t>
            </a:r>
            <a:r>
              <a:rPr lang="es-PY" sz="1200" dirty="0"/>
              <a:t> 0;</a:t>
            </a:r>
          </a:p>
          <a:p>
            <a:r>
              <a:rPr lang="es-PY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67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Ejercicio:Matrices</a:t>
            </a:r>
            <a:r>
              <a:rPr lang="en-US" dirty="0"/>
              <a:t> Y VECTORES</a:t>
            </a:r>
            <a:br>
              <a:rPr lang="en-US" dirty="0"/>
            </a:br>
            <a:endParaRPr lang="es-PY" dirty="0"/>
          </a:p>
        </p:txBody>
      </p:sp>
      <p:sp>
        <p:nvSpPr>
          <p:cNvPr id="5" name="4 Rectángulo"/>
          <p:cNvSpPr/>
          <p:nvPr/>
        </p:nvSpPr>
        <p:spPr>
          <a:xfrm>
            <a:off x="0" y="54868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Se </a:t>
            </a:r>
            <a:r>
              <a:rPr lang="en-US" sz="3200" dirty="0" err="1"/>
              <a:t>tiene</a:t>
            </a:r>
            <a:r>
              <a:rPr lang="en-US" sz="3200" dirty="0"/>
              <a:t> </a:t>
            </a:r>
            <a:r>
              <a:rPr lang="en-US" sz="3200" dirty="0" err="1"/>
              <a:t>las</a:t>
            </a:r>
            <a:r>
              <a:rPr lang="en-US" sz="3200" dirty="0"/>
              <a:t> </a:t>
            </a:r>
            <a:r>
              <a:rPr lang="en-US" sz="3200" dirty="0" err="1"/>
              <a:t>notas</a:t>
            </a:r>
            <a:r>
              <a:rPr lang="en-US" sz="3200" dirty="0"/>
              <a:t> finales de 100 </a:t>
            </a:r>
            <a:r>
              <a:rPr lang="en-US" sz="3200" dirty="0" err="1"/>
              <a:t>alumnos</a:t>
            </a:r>
            <a:r>
              <a:rPr lang="en-US" sz="3200" dirty="0"/>
              <a:t> del </a:t>
            </a:r>
            <a:r>
              <a:rPr lang="en-US" sz="3200" dirty="0" err="1"/>
              <a:t>primera</a:t>
            </a:r>
            <a:r>
              <a:rPr lang="en-US" sz="3200" dirty="0"/>
              <a:t> </a:t>
            </a:r>
            <a:r>
              <a:rPr lang="en-US" sz="3200" dirty="0" err="1"/>
              <a:t>año</a:t>
            </a:r>
            <a:r>
              <a:rPr lang="en-US" sz="3200" dirty="0"/>
              <a:t> de la </a:t>
            </a:r>
            <a:r>
              <a:rPr lang="en-US" sz="3200" dirty="0" err="1"/>
              <a:t>universidad</a:t>
            </a:r>
            <a:r>
              <a:rPr lang="en-US" sz="3200" dirty="0"/>
              <a:t> </a:t>
            </a:r>
            <a:r>
              <a:rPr lang="en-US" sz="3200" dirty="0" err="1"/>
              <a:t>cargadas</a:t>
            </a:r>
            <a:r>
              <a:rPr lang="en-US" sz="3200" dirty="0"/>
              <a:t> en un vector </a:t>
            </a:r>
            <a:r>
              <a:rPr lang="en-US" sz="3200" dirty="0" err="1"/>
              <a:t>llamado</a:t>
            </a:r>
            <a:r>
              <a:rPr lang="en-US" sz="3200" dirty="0"/>
              <a:t> </a:t>
            </a:r>
            <a:r>
              <a:rPr lang="en-US" sz="3200" dirty="0" err="1"/>
              <a:t>notas</a:t>
            </a:r>
            <a:r>
              <a:rPr lang="en-US" sz="3200" dirty="0"/>
              <a:t>,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ordenado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numero</a:t>
            </a:r>
            <a:r>
              <a:rPr lang="en-US" sz="3200" dirty="0"/>
              <a:t> </a:t>
            </a:r>
            <a:r>
              <a:rPr lang="en-US" sz="3200" dirty="0" err="1"/>
              <a:t>secuencial</a:t>
            </a:r>
            <a:r>
              <a:rPr lang="en-US" sz="3200" dirty="0"/>
              <a:t> </a:t>
            </a:r>
            <a:r>
              <a:rPr lang="en-US" sz="3200" dirty="0" err="1"/>
              <a:t>empezando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1 hasta 100, la </a:t>
            </a:r>
            <a:r>
              <a:rPr lang="en-US" sz="3200" dirty="0" err="1"/>
              <a:t>Administacion</a:t>
            </a:r>
            <a:r>
              <a:rPr lang="en-US" sz="3200" dirty="0"/>
              <a:t> ha </a:t>
            </a:r>
            <a:r>
              <a:rPr lang="en-US" sz="3200" dirty="0" err="1"/>
              <a:t>decidido</a:t>
            </a:r>
            <a:r>
              <a:rPr lang="en-US" sz="3200" dirty="0"/>
              <a:t> </a:t>
            </a:r>
            <a:r>
              <a:rPr lang="en-US" sz="3200" dirty="0" err="1"/>
              <a:t>dividir</a:t>
            </a:r>
            <a:r>
              <a:rPr lang="en-US" sz="3200" dirty="0"/>
              <a:t> en 4 </a:t>
            </a:r>
            <a:r>
              <a:rPr lang="en-US" sz="3200" dirty="0" err="1"/>
              <a:t>grupos</a:t>
            </a:r>
            <a:r>
              <a:rPr lang="en-US" sz="3200" dirty="0"/>
              <a:t> </a:t>
            </a:r>
            <a:r>
              <a:rPr lang="en-US" sz="3200" dirty="0" err="1"/>
              <a:t>distintos</a:t>
            </a:r>
            <a:r>
              <a:rPr lang="en-US" sz="3200" dirty="0"/>
              <a:t> de 25 </a:t>
            </a:r>
            <a:r>
              <a:rPr lang="en-US" sz="3200" dirty="0" err="1"/>
              <a:t>alumnos</a:t>
            </a:r>
            <a:r>
              <a:rPr lang="en-US" sz="3200" dirty="0"/>
              <a:t> </a:t>
            </a:r>
            <a:r>
              <a:rPr lang="en-US" sz="3200" dirty="0" err="1"/>
              <a:t>creando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matriz</a:t>
            </a:r>
            <a:r>
              <a:rPr lang="en-US" sz="3200" dirty="0"/>
              <a:t> de 4 </a:t>
            </a:r>
            <a:r>
              <a:rPr lang="en-US" sz="3200" dirty="0" err="1"/>
              <a:t>filas</a:t>
            </a:r>
            <a:r>
              <a:rPr lang="en-US" sz="3200" dirty="0"/>
              <a:t>,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fila</a:t>
            </a:r>
            <a:r>
              <a:rPr lang="en-US" sz="3200" dirty="0"/>
              <a:t> </a:t>
            </a:r>
            <a:r>
              <a:rPr lang="en-US" sz="3200" dirty="0" err="1"/>
              <a:t>tiene</a:t>
            </a:r>
            <a:r>
              <a:rPr lang="en-US" sz="3200" dirty="0"/>
              <a:t> el </a:t>
            </a:r>
            <a:r>
              <a:rPr lang="en-US" sz="3200" dirty="0" err="1"/>
              <a:t>nro</a:t>
            </a:r>
            <a:r>
              <a:rPr lang="en-US" sz="3200" dirty="0"/>
              <a:t> de </a:t>
            </a:r>
            <a:r>
              <a:rPr lang="en-US" sz="3200" dirty="0" err="1"/>
              <a:t>grupo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secuencial</a:t>
            </a:r>
            <a:r>
              <a:rPr lang="en-US" sz="3200" dirty="0"/>
              <a:t> </a:t>
            </a:r>
            <a:r>
              <a:rPr lang="en-US" sz="3200" dirty="0" err="1"/>
              <a:t>desde</a:t>
            </a:r>
            <a:r>
              <a:rPr lang="en-US" sz="3200" dirty="0"/>
              <a:t> 1 y el </a:t>
            </a:r>
            <a:r>
              <a:rPr lang="en-US" sz="3200" dirty="0" err="1"/>
              <a:t>acumulado</a:t>
            </a:r>
            <a:r>
              <a:rPr lang="en-US" sz="3200" dirty="0"/>
              <a:t> de </a:t>
            </a:r>
            <a:r>
              <a:rPr lang="en-US" sz="3200" dirty="0" err="1"/>
              <a:t>las</a:t>
            </a:r>
            <a:r>
              <a:rPr lang="en-US" sz="3200" dirty="0"/>
              <a:t> </a:t>
            </a:r>
            <a:r>
              <a:rPr lang="en-US" sz="3200" dirty="0" err="1"/>
              <a:t>notas</a:t>
            </a:r>
            <a:r>
              <a:rPr lang="en-US" sz="3200" dirty="0"/>
              <a:t> de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grupo</a:t>
            </a:r>
            <a:r>
              <a:rPr lang="en-US" sz="3200" dirty="0"/>
              <a:t>.</a:t>
            </a:r>
          </a:p>
          <a:p>
            <a:pPr marL="514350" indent="-514350" algn="just">
              <a:buAutoNum type="alphaUcPeriod"/>
            </a:pPr>
            <a:r>
              <a:rPr lang="en-US" sz="3200" dirty="0"/>
              <a:t>RECORRER LA MATRIZ 1 POSICION Y LOS BLOQUE DE 25 DEL VECTOR, HASTA LLEGAR 100 VECTOR.</a:t>
            </a:r>
          </a:p>
          <a:p>
            <a:pPr marL="514350" indent="-514350" algn="just">
              <a:buAutoNum type="alphaUcPeriod"/>
            </a:pPr>
            <a:r>
              <a:rPr lang="en-US" sz="3200" dirty="0"/>
              <a:t>TRABAJO EN CLASE RECORRER EN FORMA INVERSA, POR VECTOR DE 1 HASTA 100.</a:t>
            </a:r>
          </a:p>
        </p:txBody>
      </p:sp>
    </p:spTree>
    <p:extLst>
      <p:ext uri="{BB962C8B-B14F-4D97-AF65-F5344CB8AC3E}">
        <p14:creationId xmlns:p14="http://schemas.microsoft.com/office/powerpoint/2010/main" val="197988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Ejercicio:Matrices</a:t>
            </a:r>
            <a:r>
              <a:rPr lang="en-US" dirty="0"/>
              <a:t> Y VECTORES</a:t>
            </a:r>
            <a:br>
              <a:rPr lang="en-US" dirty="0"/>
            </a:br>
            <a:endParaRPr lang="es-PY" dirty="0"/>
          </a:p>
        </p:txBody>
      </p:sp>
      <p:sp>
        <p:nvSpPr>
          <p:cNvPr id="3" name="2 Rectángulo"/>
          <p:cNvSpPr/>
          <p:nvPr/>
        </p:nvSpPr>
        <p:spPr>
          <a:xfrm>
            <a:off x="-16350" y="692696"/>
            <a:ext cx="894106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/>
              <a:t>#</a:t>
            </a:r>
            <a:r>
              <a:rPr lang="es-PY" sz="1400" dirty="0" err="1"/>
              <a:t>include</a:t>
            </a:r>
            <a:r>
              <a:rPr lang="es-PY" sz="1400" dirty="0"/>
              <a:t> &lt;</a:t>
            </a:r>
            <a:r>
              <a:rPr lang="es-PY" sz="1400" dirty="0" err="1"/>
              <a:t>iostream</a:t>
            </a:r>
            <a:r>
              <a:rPr lang="es-PY" sz="1400" dirty="0"/>
              <a:t>&gt;</a:t>
            </a:r>
          </a:p>
          <a:p>
            <a:r>
              <a:rPr lang="es-PY" sz="1400" dirty="0" err="1"/>
              <a:t>using</a:t>
            </a:r>
            <a:r>
              <a:rPr lang="es-PY" sz="1400" dirty="0"/>
              <a:t> </a:t>
            </a:r>
            <a:r>
              <a:rPr lang="es-PY" sz="1400" dirty="0" err="1"/>
              <a:t>namespace</a:t>
            </a:r>
            <a:r>
              <a:rPr lang="es-PY" sz="1400" dirty="0"/>
              <a:t> </a:t>
            </a:r>
            <a:r>
              <a:rPr lang="es-PY" sz="1400" dirty="0" err="1"/>
              <a:t>std</a:t>
            </a:r>
            <a:r>
              <a:rPr lang="es-PY" sz="1400" dirty="0"/>
              <a:t>;</a:t>
            </a:r>
          </a:p>
          <a:p>
            <a:r>
              <a:rPr lang="es-PY" sz="1400" dirty="0" err="1"/>
              <a:t>int</a:t>
            </a:r>
            <a:r>
              <a:rPr lang="es-PY" sz="1400" dirty="0"/>
              <a:t> NUM_ALUMNOS = 100; </a:t>
            </a:r>
            <a:r>
              <a:rPr lang="es-PY" sz="1400" dirty="0" err="1"/>
              <a:t>int</a:t>
            </a:r>
            <a:r>
              <a:rPr lang="es-PY" sz="1400" dirty="0"/>
              <a:t> NUM_GRUPOS = 4; </a:t>
            </a:r>
            <a:r>
              <a:rPr lang="es-PY" sz="1400" dirty="0" err="1"/>
              <a:t>int</a:t>
            </a:r>
            <a:r>
              <a:rPr lang="es-PY" sz="1400" dirty="0"/>
              <a:t> acumulador; </a:t>
            </a:r>
            <a:r>
              <a:rPr lang="es-PY" sz="1400" dirty="0" err="1"/>
              <a:t>int</a:t>
            </a:r>
            <a:r>
              <a:rPr lang="es-PY" sz="1400" dirty="0"/>
              <a:t> contador =0;</a:t>
            </a:r>
          </a:p>
          <a:p>
            <a:r>
              <a:rPr lang="es-PY" sz="1400" dirty="0" err="1"/>
              <a:t>int</a:t>
            </a:r>
            <a:r>
              <a:rPr lang="es-PY" sz="1400" dirty="0"/>
              <a:t> </a:t>
            </a:r>
            <a:r>
              <a:rPr lang="es-PY" sz="1400" dirty="0" err="1"/>
              <a:t>main</a:t>
            </a:r>
            <a:r>
              <a:rPr lang="es-PY" sz="1400" dirty="0"/>
              <a:t>() </a:t>
            </a:r>
          </a:p>
          <a:p>
            <a:r>
              <a:rPr lang="es-PY" sz="1400" dirty="0"/>
              <a:t>{    // Imprimir CABECERA de la matriz Grupos</a:t>
            </a:r>
          </a:p>
          <a:p>
            <a:r>
              <a:rPr lang="es-PY" sz="1400" dirty="0"/>
              <a:t>    </a:t>
            </a:r>
            <a:r>
              <a:rPr lang="es-PY" sz="1400" dirty="0" err="1"/>
              <a:t>cout</a:t>
            </a:r>
            <a:r>
              <a:rPr lang="es-PY" sz="1400" dirty="0"/>
              <a:t> &lt;&lt; "Grupo Acumulado" &lt;&lt; </a:t>
            </a:r>
            <a:r>
              <a:rPr lang="es-PY" sz="1400" dirty="0" err="1"/>
              <a:t>endl</a:t>
            </a:r>
            <a:r>
              <a:rPr lang="es-PY" sz="1400" dirty="0"/>
              <a:t>;</a:t>
            </a:r>
          </a:p>
          <a:p>
            <a:r>
              <a:rPr lang="es-PY" sz="1400" dirty="0"/>
              <a:t>    </a:t>
            </a:r>
            <a:r>
              <a:rPr lang="es-PY" sz="1400" dirty="0" err="1"/>
              <a:t>cout</a:t>
            </a:r>
            <a:r>
              <a:rPr lang="es-PY" sz="1400" dirty="0"/>
              <a:t> &lt;&lt; "---------------" &lt;&lt; </a:t>
            </a:r>
            <a:r>
              <a:rPr lang="es-PY" sz="1400" dirty="0" err="1"/>
              <a:t>endl</a:t>
            </a:r>
            <a:r>
              <a:rPr lang="es-PY" sz="1400" dirty="0"/>
              <a:t>;</a:t>
            </a:r>
          </a:p>
          <a:p>
            <a:endParaRPr lang="es-PY" sz="1400" dirty="0"/>
          </a:p>
          <a:p>
            <a:r>
              <a:rPr lang="es-PY" sz="1400" dirty="0"/>
              <a:t>    </a:t>
            </a:r>
            <a:r>
              <a:rPr lang="es-PY" sz="1400" dirty="0" err="1"/>
              <a:t>int</a:t>
            </a:r>
            <a:r>
              <a:rPr lang="es-PY" sz="1400" dirty="0"/>
              <a:t> notas[100] = {2,3,5,6,7,8,11,22,11,1,2,3,5,6,7,8,11,22,11,33,33,32,66,77,88,99,22,44,31,33,44,11,11,22,44,55,66,66,77,99, 11,22 ,33,33,44,44,78, 85, 92, 67, 75, 88, 93, 80, 97, 85, 70, 81, 89, 92, 95, 88, 76, 83, 90, 84, 77, 94, 91, 86, 79, 96, 82, 87, 73, 98, 99, 72, 100, 68, 71, 74, 69, 66, 63, 60, 62, 64, 65, 61, 59, 58, 57, 55, 54, 56, 53, 51, 52, 100};</a:t>
            </a:r>
          </a:p>
          <a:p>
            <a:r>
              <a:rPr lang="es-PY" sz="1400" dirty="0"/>
              <a:t>    </a:t>
            </a:r>
            <a:r>
              <a:rPr lang="es-PY" sz="1400" dirty="0" err="1"/>
              <a:t>int</a:t>
            </a:r>
            <a:r>
              <a:rPr lang="es-PY" sz="1400" dirty="0"/>
              <a:t> grupos[NUM_GRUPOS][2] = {{1, 0}, {2, 0}, {3, 0}, {4, 0}}; // Matriz Grupos</a:t>
            </a:r>
          </a:p>
          <a:p>
            <a:r>
              <a:rPr lang="es-PY" sz="1400" dirty="0"/>
              <a:t>    </a:t>
            </a:r>
            <a:r>
              <a:rPr lang="es-PY" sz="1400" dirty="0" err="1"/>
              <a:t>for</a:t>
            </a:r>
            <a:r>
              <a:rPr lang="es-PY" sz="1400" dirty="0"/>
              <a:t> (</a:t>
            </a:r>
            <a:r>
              <a:rPr lang="es-PY" sz="1400" dirty="0" err="1"/>
              <a:t>int</a:t>
            </a:r>
            <a:r>
              <a:rPr lang="es-PY" sz="1400" dirty="0"/>
              <a:t> i = 0; i &lt; NUM_GRUPOS; i++) {</a:t>
            </a:r>
          </a:p>
          <a:p>
            <a:r>
              <a:rPr lang="es-PY" sz="1400" dirty="0"/>
              <a:t>        acumulador = 0; // Acumulado de notas del grupo</a:t>
            </a:r>
          </a:p>
          <a:p>
            <a:r>
              <a:rPr lang="es-PY" sz="1400" dirty="0"/>
              <a:t>        </a:t>
            </a:r>
            <a:r>
              <a:rPr lang="es-PY" sz="1400" dirty="0" err="1"/>
              <a:t>for</a:t>
            </a:r>
            <a:r>
              <a:rPr lang="es-PY" sz="1400" dirty="0"/>
              <a:t> (</a:t>
            </a:r>
            <a:r>
              <a:rPr lang="es-PY" sz="1400" dirty="0" err="1"/>
              <a:t>int</a:t>
            </a:r>
            <a:r>
              <a:rPr lang="es-PY" sz="1400" dirty="0"/>
              <a:t> j = 0 ; j &lt; 25; </a:t>
            </a:r>
            <a:r>
              <a:rPr lang="es-PY" sz="1400" dirty="0" err="1"/>
              <a:t>j++</a:t>
            </a:r>
            <a:r>
              <a:rPr lang="es-PY" sz="1400" dirty="0"/>
              <a:t>) // Acumular la nota del alumno en el grupo</a:t>
            </a:r>
          </a:p>
          <a:p>
            <a:r>
              <a:rPr lang="es-PY" sz="1400" dirty="0"/>
              <a:t>        {   acumulador = acumulador + notas[contador]; </a:t>
            </a:r>
          </a:p>
          <a:p>
            <a:r>
              <a:rPr lang="es-PY" sz="1400" dirty="0"/>
              <a:t>            contador++;</a:t>
            </a:r>
          </a:p>
          <a:p>
            <a:r>
              <a:rPr lang="es-PY" sz="1400" dirty="0"/>
              <a:t>        } </a:t>
            </a:r>
          </a:p>
          <a:p>
            <a:r>
              <a:rPr lang="es-PY" sz="1400" dirty="0"/>
              <a:t>        grupos[i][1] = acumulador; </a:t>
            </a:r>
          </a:p>
          <a:p>
            <a:r>
              <a:rPr lang="es-PY" sz="1400" dirty="0"/>
              <a:t>        // Imprimir DETALLE de la matriz Grupos</a:t>
            </a:r>
          </a:p>
          <a:p>
            <a:r>
              <a:rPr lang="es-PY" sz="1400" dirty="0"/>
              <a:t>        </a:t>
            </a:r>
            <a:r>
              <a:rPr lang="es-PY" sz="1400" dirty="0" err="1"/>
              <a:t>cout</a:t>
            </a:r>
            <a:r>
              <a:rPr lang="es-PY" sz="1400" dirty="0"/>
              <a:t> &lt;&lt; grupos[i][0] &lt;&lt; "     " &lt;&lt; grupos[i][1] &lt;&lt; </a:t>
            </a:r>
            <a:r>
              <a:rPr lang="es-PY" sz="1400" dirty="0" err="1"/>
              <a:t>endl</a:t>
            </a:r>
            <a:r>
              <a:rPr lang="es-PY" sz="1400" dirty="0"/>
              <a:t>;       </a:t>
            </a:r>
          </a:p>
          <a:p>
            <a:r>
              <a:rPr lang="es-PY" sz="1400" dirty="0"/>
              <a:t>    }</a:t>
            </a:r>
          </a:p>
          <a:p>
            <a:r>
              <a:rPr lang="es-PY" sz="1400" dirty="0"/>
              <a:t>    </a:t>
            </a:r>
            <a:r>
              <a:rPr lang="es-PY" sz="1400" dirty="0" err="1"/>
              <a:t>return</a:t>
            </a:r>
            <a:r>
              <a:rPr lang="es-PY" sz="1400" dirty="0"/>
              <a:t> 0;</a:t>
            </a:r>
          </a:p>
          <a:p>
            <a:r>
              <a:rPr lang="es-PY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710D-9F07-4455-87BB-0B3FD01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RECORRIDO MATRIZ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EAFEF-345C-43DC-84E0-D4613D2F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Y" dirty="0"/>
              <a:t>DE ARRIBA PARA ABAJO Y DE IZQUIERDA A DERECHA.</a:t>
            </a:r>
          </a:p>
          <a:p>
            <a:pPr marL="0" indent="0">
              <a:buNone/>
            </a:pPr>
            <a:r>
              <a:rPr lang="es-PY" dirty="0" err="1"/>
              <a:t>for</a:t>
            </a:r>
            <a:r>
              <a:rPr lang="es-PY" dirty="0"/>
              <a:t> (</a:t>
            </a:r>
            <a:r>
              <a:rPr lang="es-PY" dirty="0">
                <a:solidFill>
                  <a:srgbClr val="FF0000"/>
                </a:solidFill>
              </a:rPr>
              <a:t>i</a:t>
            </a:r>
            <a:r>
              <a:rPr lang="es-PY" dirty="0"/>
              <a:t>=0;i&lt;3;i++)</a:t>
            </a:r>
          </a:p>
          <a:p>
            <a:pPr marL="0" indent="0">
              <a:buNone/>
            </a:pPr>
            <a:r>
              <a:rPr lang="es-PY" dirty="0"/>
              <a:t>{</a:t>
            </a:r>
          </a:p>
          <a:p>
            <a:pPr marL="0" indent="0">
              <a:buNone/>
            </a:pPr>
            <a:r>
              <a:rPr lang="es-PY" dirty="0"/>
              <a:t>	</a:t>
            </a:r>
            <a:r>
              <a:rPr lang="es-PY" dirty="0" err="1"/>
              <a:t>for</a:t>
            </a:r>
            <a:r>
              <a:rPr lang="es-PY" dirty="0"/>
              <a:t> </a:t>
            </a:r>
            <a:r>
              <a:rPr lang="es-PY" dirty="0">
                <a:solidFill>
                  <a:srgbClr val="FF0000"/>
                </a:solidFill>
              </a:rPr>
              <a:t>(j</a:t>
            </a:r>
            <a:r>
              <a:rPr lang="es-PY" dirty="0"/>
              <a:t> =0;j&lt;3;j++)</a:t>
            </a:r>
          </a:p>
          <a:p>
            <a:pPr marL="0" indent="0">
              <a:buNone/>
            </a:pPr>
            <a:r>
              <a:rPr lang="es-PY" dirty="0"/>
              <a:t>	{   </a:t>
            </a:r>
            <a:r>
              <a:rPr lang="es-PY" dirty="0" err="1"/>
              <a:t>c++</a:t>
            </a:r>
            <a:r>
              <a:rPr lang="es-PY" dirty="0"/>
              <a:t>;</a:t>
            </a:r>
          </a:p>
          <a:p>
            <a:pPr marL="0" indent="0">
              <a:buNone/>
            </a:pPr>
            <a:r>
              <a:rPr lang="es-PY" dirty="0"/>
              <a:t>	    Matriz[</a:t>
            </a:r>
            <a:r>
              <a:rPr lang="es-PY" dirty="0">
                <a:solidFill>
                  <a:srgbClr val="FF0000"/>
                </a:solidFill>
              </a:rPr>
              <a:t>i</a:t>
            </a:r>
            <a:r>
              <a:rPr lang="es-PY" dirty="0"/>
              <a:t>][</a:t>
            </a:r>
            <a:r>
              <a:rPr lang="es-PY" dirty="0">
                <a:solidFill>
                  <a:srgbClr val="FF0000"/>
                </a:solidFill>
              </a:rPr>
              <a:t>j</a:t>
            </a:r>
            <a:r>
              <a:rPr lang="es-PY" dirty="0"/>
              <a:t>] = c;</a:t>
            </a:r>
          </a:p>
          <a:p>
            <a:pPr marL="0" indent="0">
              <a:buNone/>
            </a:pPr>
            <a:r>
              <a:rPr lang="es-PY" dirty="0"/>
              <a:t>	}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/>
              <a:t>}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13F1F81-7DCF-4BBC-8F5D-212DA0698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49413"/>
              </p:ext>
            </p:extLst>
          </p:nvPr>
        </p:nvGraphicFramePr>
        <p:xfrm>
          <a:off x="5436096" y="2047806"/>
          <a:ext cx="2561903" cy="407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2202215" imgH="3505216" progId="Excel.Sheet.12">
                  <p:embed/>
                </p:oleObj>
              </mc:Choice>
              <mc:Fallback>
                <p:oleObj name="Worksheet" r:id="rId3" imgW="2202215" imgH="35052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2047806"/>
                        <a:ext cx="2561903" cy="4078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32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RECORRIDO MATRIZ Y MATRIZ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/>
              <a:t>Se tiene una matriz llama grande de 16x16, y otra llamada chica de 2x2, se va recorriendo en bloque de 2x2, y se va incrementando el contador en cada recorrido. La matriz chica tiene el valor del contador, y se recorre para cargar ese valor en la matriz grande. Puede ver la grafica para mayor entendimiento.</a:t>
            </a:r>
          </a:p>
        </p:txBody>
      </p:sp>
    </p:spTree>
    <p:extLst>
      <p:ext uri="{BB962C8B-B14F-4D97-AF65-F5344CB8AC3E}">
        <p14:creationId xmlns:p14="http://schemas.microsoft.com/office/powerpoint/2010/main" val="341233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548680"/>
            <a:ext cx="6696744" cy="5832647"/>
          </a:xfrm>
          <a:solidFill>
            <a:srgbClr val="FFFF99"/>
          </a:solidFill>
          <a:ln w="762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>
                <a:solidFill>
                  <a:srgbClr val="FF0000"/>
                </a:solidFill>
              </a:rPr>
              <a:t>1    1</a:t>
            </a:r>
            <a:r>
              <a:rPr lang="pt-BR" dirty="0"/>
              <a:t>   2    2    </a:t>
            </a:r>
            <a:r>
              <a:rPr lang="pt-BR" dirty="0">
                <a:solidFill>
                  <a:srgbClr val="FF0000"/>
                </a:solidFill>
              </a:rPr>
              <a:t>3    3</a:t>
            </a:r>
            <a:r>
              <a:rPr lang="pt-BR" dirty="0"/>
              <a:t>     4    4    </a:t>
            </a:r>
            <a:r>
              <a:rPr lang="pt-BR" dirty="0">
                <a:solidFill>
                  <a:srgbClr val="FF0000"/>
                </a:solidFill>
              </a:rPr>
              <a:t>5     5</a:t>
            </a:r>
            <a:r>
              <a:rPr lang="pt-BR" dirty="0"/>
              <a:t>    6    6     7    7     8   8  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>
                <a:solidFill>
                  <a:srgbClr val="FF0000"/>
                </a:solidFill>
              </a:rPr>
              <a:t>1    1</a:t>
            </a:r>
            <a:r>
              <a:rPr lang="pt-BR" dirty="0"/>
              <a:t>   2    2    </a:t>
            </a:r>
            <a:r>
              <a:rPr lang="pt-BR" dirty="0">
                <a:solidFill>
                  <a:srgbClr val="FF0000"/>
                </a:solidFill>
              </a:rPr>
              <a:t>3    3</a:t>
            </a:r>
            <a:r>
              <a:rPr lang="pt-BR" dirty="0"/>
              <a:t>     4    4    </a:t>
            </a:r>
            <a:r>
              <a:rPr lang="pt-BR" dirty="0">
                <a:solidFill>
                  <a:srgbClr val="FF0000"/>
                </a:solidFill>
              </a:rPr>
              <a:t>5     5</a:t>
            </a:r>
            <a:r>
              <a:rPr lang="pt-BR" dirty="0"/>
              <a:t>    6    6     7    7     8   8  </a:t>
            </a:r>
          </a:p>
          <a:p>
            <a:pPr marL="0" indent="0">
              <a:buNone/>
            </a:pPr>
            <a:r>
              <a:rPr lang="pt-BR" dirty="0"/>
              <a:t>   9    9 </a:t>
            </a:r>
            <a:r>
              <a:rPr lang="pt-BR" dirty="0">
                <a:solidFill>
                  <a:srgbClr val="FF0000"/>
                </a:solidFill>
              </a:rPr>
              <a:t>10  10</a:t>
            </a:r>
            <a:r>
              <a:rPr lang="pt-BR" dirty="0"/>
              <a:t>  11  11  12  12  13  13  14  14  15  15  16  16  </a:t>
            </a:r>
          </a:p>
          <a:p>
            <a:pPr marL="0" indent="0">
              <a:buNone/>
            </a:pPr>
            <a:r>
              <a:rPr lang="pt-BR" dirty="0"/>
              <a:t>   9    9 </a:t>
            </a:r>
            <a:r>
              <a:rPr lang="pt-BR" dirty="0">
                <a:solidFill>
                  <a:srgbClr val="FF0000"/>
                </a:solidFill>
              </a:rPr>
              <a:t>10  10 </a:t>
            </a:r>
            <a:r>
              <a:rPr lang="pt-BR" dirty="0"/>
              <a:t> 11  11  12  12  13  13  14  14  15  15  16  16 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17  17</a:t>
            </a:r>
            <a:r>
              <a:rPr lang="pt-BR" dirty="0"/>
              <a:t>  18  18  19  19  20  20  21  21  22  22  23  23  24  24 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17  17</a:t>
            </a:r>
            <a:r>
              <a:rPr lang="pt-BR" dirty="0"/>
              <a:t>  18  18  19  19  20  20  21  21  22  22  23  23  24  24  </a:t>
            </a:r>
          </a:p>
          <a:p>
            <a:pPr marL="0" indent="0">
              <a:buNone/>
            </a:pPr>
            <a:r>
              <a:rPr lang="pt-BR" dirty="0"/>
              <a:t>25  25  26  26  27  27  28  28  29  29  30  30  31  31  32  32  </a:t>
            </a:r>
          </a:p>
          <a:p>
            <a:pPr marL="0" indent="0">
              <a:buNone/>
            </a:pPr>
            <a:r>
              <a:rPr lang="pt-BR" dirty="0"/>
              <a:t>25  25  26  26  27  27  28  28  29  29  30  30  31  31  32  32  </a:t>
            </a:r>
          </a:p>
          <a:p>
            <a:pPr marL="0" indent="0">
              <a:buNone/>
            </a:pPr>
            <a:r>
              <a:rPr lang="pt-BR" dirty="0"/>
              <a:t>33  33  34  34  35  35  36  36  37  37  38  38  39  39  40  40  </a:t>
            </a:r>
          </a:p>
          <a:p>
            <a:pPr marL="0" indent="0">
              <a:buNone/>
            </a:pPr>
            <a:r>
              <a:rPr lang="pt-BR" dirty="0"/>
              <a:t>33  33  34  34  35  35  36  36  37  37  38  38  39  39  40  40  </a:t>
            </a:r>
          </a:p>
          <a:p>
            <a:pPr marL="0" indent="0">
              <a:buNone/>
            </a:pPr>
            <a:r>
              <a:rPr lang="pt-BR" dirty="0"/>
              <a:t>41  41  42  42  43  43  44  44  45  45  46  46  47  47  48  48  </a:t>
            </a:r>
          </a:p>
          <a:p>
            <a:pPr marL="0" indent="0">
              <a:buNone/>
            </a:pPr>
            <a:r>
              <a:rPr lang="pt-BR" dirty="0"/>
              <a:t>41  41  42  42  43  43  44  44  45  45  46  46  47  47  48  48  </a:t>
            </a:r>
          </a:p>
          <a:p>
            <a:pPr marL="0" indent="0">
              <a:buNone/>
            </a:pPr>
            <a:r>
              <a:rPr lang="pt-BR" dirty="0"/>
              <a:t>49  49  50  50  51  51  52  52  53  53  54  54  55  55  56  56  </a:t>
            </a:r>
          </a:p>
          <a:p>
            <a:pPr marL="0" indent="0">
              <a:buNone/>
            </a:pPr>
            <a:r>
              <a:rPr lang="pt-BR" dirty="0"/>
              <a:t>49  49  50  50  51  51  52  52  53  53  54  54  55  55  56  56  </a:t>
            </a:r>
          </a:p>
          <a:p>
            <a:pPr marL="0" indent="0">
              <a:buNone/>
            </a:pPr>
            <a:r>
              <a:rPr lang="pt-BR" dirty="0"/>
              <a:t>57  57  58  58  59  59  60  60  61  61  62  62  63  63  64  64  </a:t>
            </a:r>
          </a:p>
          <a:p>
            <a:pPr marL="0" indent="0">
              <a:buNone/>
            </a:pPr>
            <a:r>
              <a:rPr lang="pt-BR" dirty="0"/>
              <a:t>57  57  58  58  59  59  60  60  61  61  62  62  63  63  64  64 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19672" y="836712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" name="4 Rectángulo"/>
          <p:cNvSpPr/>
          <p:nvPr/>
        </p:nvSpPr>
        <p:spPr>
          <a:xfrm>
            <a:off x="2411760" y="836712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" name="5 Rectángulo"/>
          <p:cNvSpPr/>
          <p:nvPr/>
        </p:nvSpPr>
        <p:spPr>
          <a:xfrm>
            <a:off x="1619672" y="1556792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6 Flecha derecha"/>
          <p:cNvSpPr/>
          <p:nvPr/>
        </p:nvSpPr>
        <p:spPr>
          <a:xfrm>
            <a:off x="395536" y="836712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" name="7 Flecha abajo"/>
          <p:cNvSpPr/>
          <p:nvPr/>
        </p:nvSpPr>
        <p:spPr>
          <a:xfrm>
            <a:off x="575556" y="1340768"/>
            <a:ext cx="46805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3699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PY" dirty="0"/>
              <a:t>#</a:t>
            </a:r>
            <a:r>
              <a:rPr lang="es-PY" dirty="0" err="1"/>
              <a:t>include</a:t>
            </a:r>
            <a:r>
              <a:rPr lang="es-PY" dirty="0"/>
              <a:t> &lt;</a:t>
            </a:r>
            <a:r>
              <a:rPr lang="es-PY" dirty="0" err="1"/>
              <a:t>iostream</a:t>
            </a:r>
            <a:r>
              <a:rPr lang="es-PY" dirty="0"/>
              <a:t>&gt;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 err="1"/>
              <a:t>using</a:t>
            </a:r>
            <a:r>
              <a:rPr lang="es-PY" dirty="0"/>
              <a:t> </a:t>
            </a:r>
            <a:r>
              <a:rPr lang="es-PY" dirty="0" err="1"/>
              <a:t>namespace</a:t>
            </a:r>
            <a:r>
              <a:rPr lang="es-PY" dirty="0"/>
              <a:t> </a:t>
            </a:r>
            <a:r>
              <a:rPr lang="es-PY" dirty="0" err="1"/>
              <a:t>std</a:t>
            </a:r>
            <a:r>
              <a:rPr lang="es-PY" dirty="0"/>
              <a:t>;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 err="1"/>
              <a:t>int</a:t>
            </a:r>
            <a:r>
              <a:rPr lang="es-PY" dirty="0"/>
              <a:t> </a:t>
            </a:r>
            <a:r>
              <a:rPr lang="es-PY" dirty="0" err="1"/>
              <a:t>main</a:t>
            </a:r>
            <a:r>
              <a:rPr lang="es-PY" dirty="0"/>
              <a:t>()</a:t>
            </a:r>
          </a:p>
          <a:p>
            <a:pPr marL="0" indent="0">
              <a:buNone/>
            </a:pPr>
            <a:r>
              <a:rPr lang="es-PY" dirty="0"/>
              <a:t>{   </a:t>
            </a:r>
            <a:r>
              <a:rPr lang="es-PY" dirty="0" err="1"/>
              <a:t>int</a:t>
            </a:r>
            <a:r>
              <a:rPr lang="es-PY" dirty="0"/>
              <a:t> contador = 0;int </a:t>
            </a:r>
            <a:r>
              <a:rPr lang="es-PY" dirty="0" err="1"/>
              <a:t>fila_chica</a:t>
            </a:r>
            <a:r>
              <a:rPr lang="es-PY" dirty="0"/>
              <a:t>; </a:t>
            </a:r>
            <a:r>
              <a:rPr lang="es-PY" dirty="0" err="1"/>
              <a:t>int</a:t>
            </a:r>
            <a:r>
              <a:rPr lang="es-PY" dirty="0"/>
              <a:t> </a:t>
            </a:r>
            <a:r>
              <a:rPr lang="es-PY" dirty="0" err="1"/>
              <a:t>columna_chica</a:t>
            </a:r>
            <a:r>
              <a:rPr lang="es-PY" dirty="0"/>
              <a:t>;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int</a:t>
            </a:r>
            <a:r>
              <a:rPr lang="es-PY" dirty="0"/>
              <a:t> n = 16; </a:t>
            </a:r>
            <a:r>
              <a:rPr lang="es-PY" dirty="0" err="1"/>
              <a:t>int</a:t>
            </a:r>
            <a:r>
              <a:rPr lang="es-PY" dirty="0"/>
              <a:t> m = 2; </a:t>
            </a:r>
            <a:r>
              <a:rPr lang="es-PY" dirty="0" err="1"/>
              <a:t>int</a:t>
            </a:r>
            <a:r>
              <a:rPr lang="es-PY" dirty="0"/>
              <a:t> i; </a:t>
            </a:r>
            <a:r>
              <a:rPr lang="es-PY" dirty="0" err="1"/>
              <a:t>int</a:t>
            </a:r>
            <a:r>
              <a:rPr lang="es-PY" dirty="0"/>
              <a:t> j; </a:t>
            </a:r>
            <a:r>
              <a:rPr lang="es-PY" dirty="0" err="1"/>
              <a:t>int</a:t>
            </a:r>
            <a:r>
              <a:rPr lang="es-PY" dirty="0"/>
              <a:t> fila; </a:t>
            </a:r>
            <a:r>
              <a:rPr lang="es-PY" dirty="0" err="1"/>
              <a:t>int</a:t>
            </a:r>
            <a:r>
              <a:rPr lang="es-PY" dirty="0"/>
              <a:t> columna; 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int</a:t>
            </a:r>
            <a:r>
              <a:rPr lang="es-PY" dirty="0"/>
              <a:t> grande[n][n] ={{1}};  </a:t>
            </a:r>
            <a:r>
              <a:rPr lang="es-PY" dirty="0" err="1"/>
              <a:t>int</a:t>
            </a:r>
            <a:r>
              <a:rPr lang="es-PY" dirty="0"/>
              <a:t> chica[m][m];</a:t>
            </a:r>
          </a:p>
          <a:p>
            <a:pPr marL="0" indent="0">
              <a:buNone/>
            </a:pPr>
            <a:r>
              <a:rPr lang="es-PY" dirty="0"/>
              <a:t>  // recorre la matriz en bloque de 2 fila y 2 columnas. 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for</a:t>
            </a:r>
            <a:r>
              <a:rPr lang="es-PY" dirty="0"/>
              <a:t>   (i = 0; i  &lt; n;   i+=2) </a:t>
            </a:r>
          </a:p>
          <a:p>
            <a:pPr marL="0" indent="0">
              <a:buNone/>
            </a:pPr>
            <a:r>
              <a:rPr lang="es-PY" dirty="0"/>
              <a:t>    { </a:t>
            </a:r>
            <a:r>
              <a:rPr lang="es-PY" dirty="0" err="1"/>
              <a:t>for</a:t>
            </a:r>
            <a:r>
              <a:rPr lang="es-PY" dirty="0"/>
              <a:t> (j = 0; j  &lt; n;   j+=2) </a:t>
            </a:r>
          </a:p>
          <a:p>
            <a:pPr marL="0" indent="0">
              <a:buNone/>
            </a:pPr>
            <a:r>
              <a:rPr lang="es-PY" dirty="0"/>
              <a:t>      {       contador++; </a:t>
            </a:r>
          </a:p>
          <a:p>
            <a:pPr marL="0" indent="0">
              <a:buNone/>
            </a:pPr>
            <a:r>
              <a:rPr lang="es-PY" dirty="0"/>
              <a:t>              chica[0][0] = chica [0][1] = chica[1][0] = chica [1][1] = contador;</a:t>
            </a:r>
          </a:p>
          <a:p>
            <a:pPr marL="0" indent="0">
              <a:buNone/>
            </a:pPr>
            <a:r>
              <a:rPr lang="es-PY" dirty="0"/>
              <a:t>              </a:t>
            </a:r>
            <a:r>
              <a:rPr lang="es-PY" dirty="0" err="1"/>
              <a:t>fila_chica</a:t>
            </a:r>
            <a:r>
              <a:rPr lang="es-PY" dirty="0"/>
              <a:t> = 0; </a:t>
            </a:r>
          </a:p>
          <a:p>
            <a:pPr marL="0" indent="0">
              <a:buNone/>
            </a:pPr>
            <a:r>
              <a:rPr lang="es-PY" dirty="0"/>
              <a:t>              </a:t>
            </a:r>
            <a:r>
              <a:rPr lang="es-PY" dirty="0" err="1"/>
              <a:t>for</a:t>
            </a:r>
            <a:r>
              <a:rPr lang="es-PY" dirty="0"/>
              <a:t> (fila=</a:t>
            </a:r>
            <a:r>
              <a:rPr lang="es-PY" dirty="0" err="1"/>
              <a:t>i;fila</a:t>
            </a:r>
            <a:r>
              <a:rPr lang="es-PY" dirty="0"/>
              <a:t>&lt;i+2;fila++)</a:t>
            </a:r>
          </a:p>
          <a:p>
            <a:pPr marL="0" indent="0">
              <a:buNone/>
            </a:pPr>
            <a:r>
              <a:rPr lang="es-PY" dirty="0"/>
              <a:t>              {  </a:t>
            </a:r>
            <a:r>
              <a:rPr lang="es-PY" dirty="0" err="1"/>
              <a:t>columna_chica</a:t>
            </a:r>
            <a:r>
              <a:rPr lang="es-PY" dirty="0"/>
              <a:t> =0;</a:t>
            </a:r>
          </a:p>
          <a:p>
            <a:pPr marL="0" indent="0">
              <a:buNone/>
            </a:pPr>
            <a:r>
              <a:rPr lang="es-PY" dirty="0"/>
              <a:t>                  </a:t>
            </a:r>
            <a:r>
              <a:rPr lang="es-PY" dirty="0" err="1"/>
              <a:t>for</a:t>
            </a:r>
            <a:r>
              <a:rPr lang="es-PY" dirty="0"/>
              <a:t> (columna=</a:t>
            </a:r>
            <a:r>
              <a:rPr lang="es-PY" dirty="0" err="1"/>
              <a:t>j;columna</a:t>
            </a:r>
            <a:r>
              <a:rPr lang="es-PY" dirty="0"/>
              <a:t>&lt;j+2;columna++)</a:t>
            </a:r>
          </a:p>
          <a:p>
            <a:pPr marL="0" indent="0">
              <a:buNone/>
            </a:pPr>
            <a:r>
              <a:rPr lang="es-PY" dirty="0"/>
              <a:t>                    {    grande[fila][columna] = chica[</a:t>
            </a:r>
            <a:r>
              <a:rPr lang="es-PY" dirty="0" err="1"/>
              <a:t>fila_chica</a:t>
            </a:r>
            <a:r>
              <a:rPr lang="es-PY" dirty="0"/>
              <a:t>][</a:t>
            </a:r>
            <a:r>
              <a:rPr lang="es-PY" dirty="0" err="1"/>
              <a:t>columna_chica</a:t>
            </a:r>
            <a:r>
              <a:rPr lang="es-PY" dirty="0"/>
              <a:t>];</a:t>
            </a:r>
          </a:p>
          <a:p>
            <a:pPr marL="0" indent="0">
              <a:buNone/>
            </a:pPr>
            <a:r>
              <a:rPr lang="es-PY" dirty="0"/>
              <a:t>                         </a:t>
            </a:r>
            <a:r>
              <a:rPr lang="es-PY" dirty="0" err="1"/>
              <a:t>columna_chica</a:t>
            </a:r>
            <a:r>
              <a:rPr lang="es-PY" dirty="0"/>
              <a:t>++;</a:t>
            </a:r>
          </a:p>
          <a:p>
            <a:pPr marL="0" indent="0">
              <a:buNone/>
            </a:pPr>
            <a:r>
              <a:rPr lang="es-PY" dirty="0"/>
              <a:t>                    } </a:t>
            </a:r>
          </a:p>
          <a:p>
            <a:pPr marL="0" indent="0">
              <a:buNone/>
            </a:pPr>
            <a:r>
              <a:rPr lang="es-PY" dirty="0"/>
              <a:t>                    </a:t>
            </a:r>
            <a:r>
              <a:rPr lang="es-PY" dirty="0" err="1"/>
              <a:t>fila_chica</a:t>
            </a:r>
            <a:r>
              <a:rPr lang="es-PY" dirty="0"/>
              <a:t>++;</a:t>
            </a:r>
          </a:p>
          <a:p>
            <a:pPr marL="0" indent="0">
              <a:buNone/>
            </a:pPr>
            <a:r>
              <a:rPr lang="es-PY" dirty="0"/>
              <a:t>              }    </a:t>
            </a:r>
          </a:p>
          <a:p>
            <a:pPr marL="0" indent="0">
              <a:buNone/>
            </a:pPr>
            <a:r>
              <a:rPr lang="es-PY" dirty="0"/>
              <a:t>      }  </a:t>
            </a:r>
          </a:p>
          <a:p>
            <a:pPr marL="0" indent="0">
              <a:buNone/>
            </a:pPr>
            <a:r>
              <a:rPr lang="es-PY" dirty="0"/>
              <a:t>      </a:t>
            </a:r>
          </a:p>
          <a:p>
            <a:pPr marL="0" indent="0">
              <a:buNone/>
            </a:pPr>
            <a:r>
              <a:rPr lang="es-PY" dirty="0"/>
              <a:t>   }</a:t>
            </a:r>
          </a:p>
          <a:p>
            <a:pPr marL="0" indent="0">
              <a:buNone/>
            </a:pPr>
            <a:r>
              <a:rPr lang="es-PY" dirty="0"/>
              <a:t>    // Imprimir matriz grande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for</a:t>
            </a:r>
            <a:r>
              <a:rPr lang="es-PY" dirty="0"/>
              <a:t> (i = 0; i &lt; n; i++) </a:t>
            </a:r>
          </a:p>
          <a:p>
            <a:pPr marL="0" indent="0">
              <a:buNone/>
            </a:pPr>
            <a:r>
              <a:rPr lang="es-PY" dirty="0"/>
              <a:t>    { </a:t>
            </a:r>
            <a:r>
              <a:rPr lang="es-PY" dirty="0" err="1"/>
              <a:t>for</a:t>
            </a:r>
            <a:r>
              <a:rPr lang="es-PY" dirty="0"/>
              <a:t> (j = 0; j &lt; n; </a:t>
            </a:r>
            <a:r>
              <a:rPr lang="es-PY" dirty="0" err="1"/>
              <a:t>j++</a:t>
            </a:r>
            <a:r>
              <a:rPr lang="es-PY" dirty="0"/>
              <a:t>)  {</a:t>
            </a:r>
            <a:r>
              <a:rPr lang="es-PY" dirty="0" err="1"/>
              <a:t>cout</a:t>
            </a:r>
            <a:r>
              <a:rPr lang="es-PY" dirty="0"/>
              <a:t> &lt;&lt; grande[i][j] &lt;&lt; " "; } </a:t>
            </a:r>
            <a:r>
              <a:rPr lang="es-PY" dirty="0" err="1"/>
              <a:t>cout</a:t>
            </a:r>
            <a:r>
              <a:rPr lang="es-PY" dirty="0"/>
              <a:t> &lt;&lt; </a:t>
            </a:r>
            <a:r>
              <a:rPr lang="es-PY" dirty="0" err="1"/>
              <a:t>endl</a:t>
            </a:r>
            <a:r>
              <a:rPr lang="es-PY" dirty="0"/>
              <a:t>; }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return</a:t>
            </a:r>
            <a:r>
              <a:rPr lang="es-PY" dirty="0"/>
              <a:t> 0;</a:t>
            </a:r>
          </a:p>
          <a:p>
            <a:pPr marL="0" indent="0">
              <a:buNone/>
            </a:pPr>
            <a:r>
              <a:rPr lang="es-P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65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33670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PY" dirty="0"/>
              <a:t>#</a:t>
            </a:r>
            <a:r>
              <a:rPr lang="es-PY" dirty="0" err="1"/>
              <a:t>include</a:t>
            </a:r>
            <a:r>
              <a:rPr lang="es-PY" dirty="0"/>
              <a:t> &lt;</a:t>
            </a:r>
            <a:r>
              <a:rPr lang="es-PY" dirty="0" err="1"/>
              <a:t>iostream</a:t>
            </a:r>
            <a:r>
              <a:rPr lang="es-PY" dirty="0"/>
              <a:t>&gt;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 err="1"/>
              <a:t>using</a:t>
            </a:r>
            <a:r>
              <a:rPr lang="es-PY" dirty="0"/>
              <a:t> </a:t>
            </a:r>
            <a:r>
              <a:rPr lang="es-PY" dirty="0" err="1"/>
              <a:t>namespace</a:t>
            </a:r>
            <a:r>
              <a:rPr lang="es-PY" dirty="0"/>
              <a:t> </a:t>
            </a:r>
            <a:r>
              <a:rPr lang="es-PY" dirty="0" err="1"/>
              <a:t>std</a:t>
            </a:r>
            <a:r>
              <a:rPr lang="es-PY" dirty="0"/>
              <a:t>;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 err="1"/>
              <a:t>int</a:t>
            </a:r>
            <a:r>
              <a:rPr lang="es-PY" dirty="0"/>
              <a:t> </a:t>
            </a:r>
            <a:r>
              <a:rPr lang="es-PY" dirty="0" err="1"/>
              <a:t>main</a:t>
            </a:r>
            <a:r>
              <a:rPr lang="es-PY" dirty="0"/>
              <a:t>()</a:t>
            </a:r>
          </a:p>
          <a:p>
            <a:pPr marL="0" indent="0">
              <a:buNone/>
            </a:pPr>
            <a:r>
              <a:rPr lang="es-PY" dirty="0"/>
              <a:t>{   </a:t>
            </a:r>
            <a:r>
              <a:rPr lang="es-PY" dirty="0" err="1"/>
              <a:t>int</a:t>
            </a:r>
            <a:r>
              <a:rPr lang="es-PY" dirty="0"/>
              <a:t> contador = 0;int </a:t>
            </a:r>
            <a:r>
              <a:rPr lang="es-PY" dirty="0" err="1"/>
              <a:t>fila_chica</a:t>
            </a:r>
            <a:r>
              <a:rPr lang="es-PY" dirty="0"/>
              <a:t>; </a:t>
            </a:r>
            <a:r>
              <a:rPr lang="es-PY" dirty="0" err="1"/>
              <a:t>int</a:t>
            </a:r>
            <a:r>
              <a:rPr lang="es-PY" dirty="0"/>
              <a:t> </a:t>
            </a:r>
            <a:r>
              <a:rPr lang="es-PY" dirty="0" err="1"/>
              <a:t>columna_chica</a:t>
            </a:r>
            <a:r>
              <a:rPr lang="es-PY" dirty="0"/>
              <a:t>;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int</a:t>
            </a:r>
            <a:r>
              <a:rPr lang="es-PY" dirty="0"/>
              <a:t> n = 16; </a:t>
            </a:r>
            <a:r>
              <a:rPr lang="es-PY" dirty="0" err="1"/>
              <a:t>int</a:t>
            </a:r>
            <a:r>
              <a:rPr lang="es-PY" dirty="0"/>
              <a:t> m = 2; </a:t>
            </a:r>
            <a:r>
              <a:rPr lang="es-PY" dirty="0" err="1"/>
              <a:t>int</a:t>
            </a:r>
            <a:r>
              <a:rPr lang="es-PY" dirty="0"/>
              <a:t> i; </a:t>
            </a:r>
            <a:r>
              <a:rPr lang="es-PY" dirty="0" err="1"/>
              <a:t>int</a:t>
            </a:r>
            <a:r>
              <a:rPr lang="es-PY" dirty="0"/>
              <a:t> j; </a:t>
            </a:r>
            <a:r>
              <a:rPr lang="es-PY" dirty="0" err="1"/>
              <a:t>int</a:t>
            </a:r>
            <a:r>
              <a:rPr lang="es-PY" dirty="0"/>
              <a:t> fila; </a:t>
            </a:r>
            <a:r>
              <a:rPr lang="es-PY" dirty="0" err="1"/>
              <a:t>int</a:t>
            </a:r>
            <a:r>
              <a:rPr lang="es-PY" dirty="0"/>
              <a:t> columna; 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string</a:t>
            </a:r>
            <a:r>
              <a:rPr lang="es-PY" dirty="0"/>
              <a:t> grande[n][n] ={{"1"}};  </a:t>
            </a:r>
            <a:r>
              <a:rPr lang="es-PY" dirty="0" err="1"/>
              <a:t>int</a:t>
            </a:r>
            <a:r>
              <a:rPr lang="es-PY" dirty="0"/>
              <a:t> chica[m][m];</a:t>
            </a:r>
          </a:p>
          <a:p>
            <a:pPr marL="0" indent="0">
              <a:buNone/>
            </a:pPr>
            <a:r>
              <a:rPr lang="es-PY" dirty="0"/>
              <a:t>  // recorre la matriz en bloque de 2 fila y 2 columnas. 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for</a:t>
            </a:r>
            <a:r>
              <a:rPr lang="es-PY" dirty="0"/>
              <a:t>   (i = 0; i  &lt; n;   i+=2) </a:t>
            </a:r>
          </a:p>
          <a:p>
            <a:pPr marL="0" indent="0">
              <a:buNone/>
            </a:pPr>
            <a:r>
              <a:rPr lang="es-PY" dirty="0"/>
              <a:t>    { </a:t>
            </a:r>
            <a:r>
              <a:rPr lang="es-PY" dirty="0" err="1"/>
              <a:t>for</a:t>
            </a:r>
            <a:r>
              <a:rPr lang="es-PY" dirty="0"/>
              <a:t> (j = 0; j  &lt; n;   j+=2) </a:t>
            </a:r>
          </a:p>
          <a:p>
            <a:pPr marL="0" indent="0">
              <a:buNone/>
            </a:pPr>
            <a:r>
              <a:rPr lang="es-PY" dirty="0"/>
              <a:t>      {       contador++; </a:t>
            </a:r>
            <a:r>
              <a:rPr lang="es-PY" dirty="0" err="1"/>
              <a:t>if</a:t>
            </a:r>
            <a:r>
              <a:rPr lang="es-PY" dirty="0"/>
              <a:t> (contador &lt;10) contador = 0 + contador; </a:t>
            </a:r>
          </a:p>
          <a:p>
            <a:pPr marL="0" indent="0">
              <a:buNone/>
            </a:pPr>
            <a:r>
              <a:rPr lang="es-PY" dirty="0"/>
              <a:t>              chica[0][0] = chica [0][1] = chica[1][0] = chica [1][1] =contador  ;</a:t>
            </a:r>
          </a:p>
          <a:p>
            <a:pPr marL="0" indent="0">
              <a:buNone/>
            </a:pPr>
            <a:r>
              <a:rPr lang="es-PY" dirty="0"/>
              <a:t>              </a:t>
            </a:r>
            <a:r>
              <a:rPr lang="es-PY" dirty="0" err="1"/>
              <a:t>fila_chica</a:t>
            </a:r>
            <a:r>
              <a:rPr lang="es-PY" dirty="0"/>
              <a:t> = 0; </a:t>
            </a:r>
          </a:p>
          <a:p>
            <a:pPr marL="0" indent="0">
              <a:buNone/>
            </a:pPr>
            <a:r>
              <a:rPr lang="es-PY" dirty="0"/>
              <a:t>              </a:t>
            </a:r>
            <a:r>
              <a:rPr lang="es-PY" dirty="0" err="1"/>
              <a:t>for</a:t>
            </a:r>
            <a:r>
              <a:rPr lang="es-PY" dirty="0"/>
              <a:t> (fila=</a:t>
            </a:r>
            <a:r>
              <a:rPr lang="es-PY" dirty="0" err="1"/>
              <a:t>i;fila</a:t>
            </a:r>
            <a:r>
              <a:rPr lang="es-PY" dirty="0"/>
              <a:t>&lt;i+2;fila++)</a:t>
            </a:r>
          </a:p>
          <a:p>
            <a:pPr marL="0" indent="0">
              <a:buNone/>
            </a:pPr>
            <a:r>
              <a:rPr lang="es-PY" dirty="0"/>
              <a:t>              {  </a:t>
            </a:r>
            <a:r>
              <a:rPr lang="es-PY" dirty="0" err="1"/>
              <a:t>columna_chica</a:t>
            </a:r>
            <a:r>
              <a:rPr lang="es-PY" dirty="0"/>
              <a:t> =0;</a:t>
            </a:r>
          </a:p>
          <a:p>
            <a:pPr marL="0" indent="0">
              <a:buNone/>
            </a:pPr>
            <a:r>
              <a:rPr lang="es-PY" dirty="0"/>
              <a:t>                  </a:t>
            </a:r>
            <a:r>
              <a:rPr lang="es-PY" dirty="0" err="1"/>
              <a:t>for</a:t>
            </a:r>
            <a:r>
              <a:rPr lang="es-PY" dirty="0"/>
              <a:t> (columna=</a:t>
            </a:r>
            <a:r>
              <a:rPr lang="es-PY" dirty="0" err="1"/>
              <a:t>j;columna</a:t>
            </a:r>
            <a:r>
              <a:rPr lang="es-PY" dirty="0"/>
              <a:t>&lt;j+2;columna++)</a:t>
            </a:r>
          </a:p>
          <a:p>
            <a:pPr marL="0" indent="0">
              <a:buNone/>
            </a:pPr>
            <a:r>
              <a:rPr lang="es-PY" dirty="0"/>
              <a:t>                    {    grande[fila][columna] = </a:t>
            </a:r>
            <a:r>
              <a:rPr lang="es-PY" dirty="0" err="1"/>
              <a:t>to_string</a:t>
            </a:r>
            <a:r>
              <a:rPr lang="es-PY" dirty="0"/>
              <a:t>(chica[</a:t>
            </a:r>
            <a:r>
              <a:rPr lang="es-PY" dirty="0" err="1"/>
              <a:t>fila_chica</a:t>
            </a:r>
            <a:r>
              <a:rPr lang="es-PY" dirty="0"/>
              <a:t>][</a:t>
            </a:r>
            <a:r>
              <a:rPr lang="es-PY" dirty="0" err="1"/>
              <a:t>columna_chica</a:t>
            </a:r>
            <a:r>
              <a:rPr lang="es-PY" dirty="0"/>
              <a:t>]);</a:t>
            </a:r>
          </a:p>
          <a:p>
            <a:pPr marL="0" indent="0">
              <a:buNone/>
            </a:pPr>
            <a:r>
              <a:rPr lang="es-PY" dirty="0"/>
              <a:t>                         </a:t>
            </a:r>
            <a:r>
              <a:rPr lang="es-PY" dirty="0" err="1"/>
              <a:t>if</a:t>
            </a:r>
            <a:r>
              <a:rPr lang="es-PY" dirty="0"/>
              <a:t> (grande[fila][columna].</a:t>
            </a:r>
            <a:r>
              <a:rPr lang="es-PY" dirty="0" err="1"/>
              <a:t>length</a:t>
            </a:r>
            <a:r>
              <a:rPr lang="es-PY" dirty="0"/>
              <a:t>() &lt; 2)</a:t>
            </a:r>
          </a:p>
          <a:p>
            <a:pPr marL="0" indent="0">
              <a:buNone/>
            </a:pPr>
            <a:r>
              <a:rPr lang="es-PY" dirty="0"/>
              <a:t>                         grande[fila][columna] = " " +  </a:t>
            </a:r>
            <a:r>
              <a:rPr lang="es-PY" dirty="0" err="1"/>
              <a:t>to_string</a:t>
            </a:r>
            <a:r>
              <a:rPr lang="es-PY" dirty="0"/>
              <a:t>(chica[</a:t>
            </a:r>
            <a:r>
              <a:rPr lang="es-PY" dirty="0" err="1"/>
              <a:t>fila_chica</a:t>
            </a:r>
            <a:r>
              <a:rPr lang="es-PY" dirty="0"/>
              <a:t>][</a:t>
            </a:r>
            <a:r>
              <a:rPr lang="es-PY" dirty="0" err="1"/>
              <a:t>columna_chica</a:t>
            </a:r>
            <a:r>
              <a:rPr lang="es-PY" dirty="0"/>
              <a:t>]);</a:t>
            </a:r>
          </a:p>
          <a:p>
            <a:pPr marL="0" indent="0">
              <a:buNone/>
            </a:pPr>
            <a:r>
              <a:rPr lang="es-PY" dirty="0"/>
              <a:t>                         </a:t>
            </a:r>
            <a:r>
              <a:rPr lang="es-PY" dirty="0" err="1"/>
              <a:t>columna_chica</a:t>
            </a:r>
            <a:r>
              <a:rPr lang="es-PY" dirty="0"/>
              <a:t>++;</a:t>
            </a:r>
          </a:p>
          <a:p>
            <a:pPr marL="0" indent="0">
              <a:buNone/>
            </a:pPr>
            <a:r>
              <a:rPr lang="es-PY" dirty="0"/>
              <a:t>                    } </a:t>
            </a:r>
          </a:p>
          <a:p>
            <a:pPr marL="0" indent="0">
              <a:buNone/>
            </a:pPr>
            <a:r>
              <a:rPr lang="es-PY" dirty="0"/>
              <a:t>                    </a:t>
            </a:r>
            <a:r>
              <a:rPr lang="es-PY" dirty="0" err="1"/>
              <a:t>fila_chica</a:t>
            </a:r>
            <a:r>
              <a:rPr lang="es-PY" dirty="0"/>
              <a:t>++;</a:t>
            </a:r>
          </a:p>
          <a:p>
            <a:pPr marL="0" indent="0">
              <a:buNone/>
            </a:pPr>
            <a:r>
              <a:rPr lang="es-PY" dirty="0"/>
              <a:t>              }    </a:t>
            </a:r>
          </a:p>
          <a:p>
            <a:pPr marL="0" indent="0">
              <a:buNone/>
            </a:pPr>
            <a:r>
              <a:rPr lang="es-PY" dirty="0"/>
              <a:t>      }  </a:t>
            </a:r>
          </a:p>
          <a:p>
            <a:pPr marL="0" indent="0">
              <a:buNone/>
            </a:pPr>
            <a:r>
              <a:rPr lang="es-PY" dirty="0"/>
              <a:t>      </a:t>
            </a:r>
          </a:p>
          <a:p>
            <a:pPr marL="0" indent="0">
              <a:buNone/>
            </a:pPr>
            <a:r>
              <a:rPr lang="es-PY" dirty="0"/>
              <a:t>   }</a:t>
            </a:r>
          </a:p>
          <a:p>
            <a:pPr marL="0" indent="0">
              <a:buNone/>
            </a:pPr>
            <a:r>
              <a:rPr lang="es-PY" dirty="0"/>
              <a:t>    // Imprimir matriz grande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for</a:t>
            </a:r>
            <a:r>
              <a:rPr lang="es-PY" dirty="0"/>
              <a:t> (i = 0; i &lt; n; i++) </a:t>
            </a:r>
          </a:p>
          <a:p>
            <a:pPr marL="0" indent="0">
              <a:buNone/>
            </a:pPr>
            <a:r>
              <a:rPr lang="es-PY" dirty="0"/>
              <a:t>    { </a:t>
            </a:r>
            <a:r>
              <a:rPr lang="es-PY" dirty="0" err="1"/>
              <a:t>for</a:t>
            </a:r>
            <a:r>
              <a:rPr lang="es-PY" dirty="0"/>
              <a:t> (j = 0; j &lt; n; </a:t>
            </a:r>
            <a:r>
              <a:rPr lang="es-PY" dirty="0" err="1"/>
              <a:t>j++</a:t>
            </a:r>
            <a:r>
              <a:rPr lang="es-PY" dirty="0"/>
              <a:t>)  {</a:t>
            </a:r>
            <a:r>
              <a:rPr lang="es-PY" dirty="0" err="1"/>
              <a:t>cout</a:t>
            </a:r>
            <a:r>
              <a:rPr lang="es-PY" dirty="0"/>
              <a:t>  &lt;&lt; grande[i][j] &lt;&lt; "  "; } </a:t>
            </a:r>
            <a:r>
              <a:rPr lang="es-PY" dirty="0" err="1"/>
              <a:t>cout</a:t>
            </a:r>
            <a:r>
              <a:rPr lang="es-PY" dirty="0"/>
              <a:t> &lt;&lt; </a:t>
            </a:r>
            <a:r>
              <a:rPr lang="es-PY" dirty="0" err="1"/>
              <a:t>endl</a:t>
            </a:r>
            <a:r>
              <a:rPr lang="es-PY" dirty="0"/>
              <a:t>; }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return</a:t>
            </a:r>
            <a:r>
              <a:rPr lang="es-PY" dirty="0"/>
              <a:t> 0;</a:t>
            </a:r>
          </a:p>
          <a:p>
            <a:pPr marL="0" indent="0">
              <a:buNone/>
            </a:pPr>
            <a:r>
              <a:rPr lang="es-P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39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2C56-2D15-4274-A338-C00AA362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Preliminar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27A26-7784-446C-BB4A-FDCE1CA1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PY" dirty="0"/>
              <a:t>Crear una Matriz de 4x4, </a:t>
            </a:r>
            <a:r>
              <a:rPr lang="es-PY" dirty="0" err="1"/>
              <a:t>cerar</a:t>
            </a:r>
            <a:r>
              <a:rPr lang="es-PY" dirty="0"/>
              <a:t> toda la matriz inicialmente con ceros. Luego en la Diagonal Principal colocar valor de 1, y en la Diagonal Secundaria colocar valor de 2. </a:t>
            </a:r>
          </a:p>
          <a:p>
            <a:pPr marL="0" indent="0">
              <a:buNone/>
            </a:pPr>
            <a:r>
              <a:rPr lang="es-PY" b="1" i="1" dirty="0"/>
              <a:t>Referencia para Cargar las Diagonales:</a:t>
            </a:r>
          </a:p>
          <a:p>
            <a:r>
              <a:rPr lang="es-PY" i="1" dirty="0">
                <a:highlight>
                  <a:srgbClr val="FFFF00"/>
                </a:highlight>
              </a:rPr>
              <a:t>Diagonal Principal </a:t>
            </a:r>
            <a:r>
              <a:rPr lang="es-PY" i="1" dirty="0">
                <a:solidFill>
                  <a:srgbClr val="002060"/>
                </a:solidFill>
                <a:highlight>
                  <a:srgbClr val="FFFF00"/>
                </a:highlight>
              </a:rPr>
              <a:t>Matriz(</a:t>
            </a:r>
            <a:r>
              <a:rPr lang="es-PY" i="1" dirty="0" err="1">
                <a:solidFill>
                  <a:srgbClr val="002060"/>
                </a:solidFill>
                <a:highlight>
                  <a:srgbClr val="FFFF00"/>
                </a:highlight>
              </a:rPr>
              <a:t>i,</a:t>
            </a:r>
            <a:r>
              <a:rPr lang="es-PY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i</a:t>
            </a:r>
            <a:r>
              <a:rPr lang="es-PY" i="1" dirty="0">
                <a:solidFill>
                  <a:srgbClr val="002060"/>
                </a:solidFill>
                <a:highlight>
                  <a:srgbClr val="FFFF00"/>
                </a:highlight>
              </a:rPr>
              <a:t>) = 1</a:t>
            </a:r>
          </a:p>
          <a:p>
            <a:r>
              <a:rPr lang="es-PY" i="1" dirty="0">
                <a:solidFill>
                  <a:srgbClr val="002060"/>
                </a:solidFill>
                <a:highlight>
                  <a:srgbClr val="FFFF00"/>
                </a:highlight>
              </a:rPr>
              <a:t>Diagonal Secundaria Matriz(i,</a:t>
            </a:r>
            <a:r>
              <a:rPr lang="es-PY" b="1" i="1" dirty="0">
                <a:solidFill>
                  <a:srgbClr val="002060"/>
                </a:solidFill>
                <a:highlight>
                  <a:srgbClr val="FFFF00"/>
                </a:highlight>
              </a:rPr>
              <a:t>N-1-i</a:t>
            </a:r>
            <a:r>
              <a:rPr lang="es-PY" i="1" dirty="0">
                <a:solidFill>
                  <a:srgbClr val="002060"/>
                </a:solidFill>
                <a:highlight>
                  <a:srgbClr val="FFFF00"/>
                </a:highlight>
              </a:rPr>
              <a:t>) = 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55A0773-BB33-4D3D-B465-A1251C5A0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31589"/>
              </p:ext>
            </p:extLst>
          </p:nvPr>
        </p:nvGraphicFramePr>
        <p:xfrm>
          <a:off x="2483768" y="4221088"/>
          <a:ext cx="4464496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3182990828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160882206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30992465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221617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Y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4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9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67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7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A775FD-EADA-4E3D-80E4-7885A8C1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Y" sz="1400" dirty="0"/>
              <a:t>#</a:t>
            </a:r>
            <a:r>
              <a:rPr lang="es-PY" sz="1400" dirty="0" err="1"/>
              <a:t>include</a:t>
            </a:r>
            <a:r>
              <a:rPr lang="es-PY" sz="1400" dirty="0"/>
              <a:t> &lt;iostream&gt;</a:t>
            </a:r>
          </a:p>
          <a:p>
            <a:pPr marL="0" indent="0">
              <a:buNone/>
            </a:pPr>
            <a:r>
              <a:rPr lang="es-PY" sz="1400" dirty="0" err="1"/>
              <a:t>using</a:t>
            </a:r>
            <a:r>
              <a:rPr lang="es-PY" sz="1400" dirty="0"/>
              <a:t> </a:t>
            </a:r>
            <a:r>
              <a:rPr lang="es-PY" sz="1400" dirty="0" err="1"/>
              <a:t>namespace</a:t>
            </a:r>
            <a:r>
              <a:rPr lang="es-PY" sz="1400" dirty="0"/>
              <a:t> </a:t>
            </a:r>
            <a:r>
              <a:rPr lang="es-PY" sz="1400" dirty="0" err="1"/>
              <a:t>std</a:t>
            </a:r>
            <a:r>
              <a:rPr lang="es-PY" sz="1400" dirty="0"/>
              <a:t>;</a:t>
            </a:r>
          </a:p>
          <a:p>
            <a:pPr marL="0" indent="0">
              <a:buNone/>
            </a:pPr>
            <a:endParaRPr lang="es-PY" sz="1400" dirty="0"/>
          </a:p>
          <a:p>
            <a:pPr marL="0" indent="0">
              <a:buNone/>
            </a:pPr>
            <a:r>
              <a:rPr lang="es-PY" sz="1400" dirty="0" err="1"/>
              <a:t>int</a:t>
            </a:r>
            <a:r>
              <a:rPr lang="es-PY" sz="1400" dirty="0"/>
              <a:t> </a:t>
            </a:r>
            <a:r>
              <a:rPr lang="es-PY" sz="1400" dirty="0" err="1"/>
              <a:t>main</a:t>
            </a:r>
            <a:r>
              <a:rPr lang="es-PY" sz="1400" dirty="0"/>
              <a:t>()</a:t>
            </a:r>
          </a:p>
          <a:p>
            <a:pPr marL="0" indent="0">
              <a:buNone/>
            </a:pPr>
            <a:r>
              <a:rPr lang="es-PY" sz="1400" dirty="0"/>
              <a:t>{    </a:t>
            </a:r>
            <a:r>
              <a:rPr lang="es-PY" sz="1400" dirty="0" err="1"/>
              <a:t>int</a:t>
            </a:r>
            <a:r>
              <a:rPr lang="es-PY" sz="1400" dirty="0"/>
              <a:t> N = 4;</a:t>
            </a:r>
          </a:p>
          <a:p>
            <a:pPr marL="0" indent="0">
              <a:buNone/>
            </a:pPr>
            <a:r>
              <a:rPr lang="es-PY" sz="1400" dirty="0"/>
              <a:t>    // Crear una matriz de 4x4 e inicializarla con ceros</a:t>
            </a:r>
          </a:p>
          <a:p>
            <a:pPr marL="0" indent="0">
              <a:buNone/>
            </a:pPr>
            <a:r>
              <a:rPr lang="es-PY" sz="1400" dirty="0"/>
              <a:t>    </a:t>
            </a:r>
            <a:r>
              <a:rPr lang="es-PY" sz="1400" dirty="0" err="1"/>
              <a:t>int</a:t>
            </a:r>
            <a:r>
              <a:rPr lang="es-PY" sz="1400" dirty="0"/>
              <a:t> matriz[N][N] = {0};</a:t>
            </a:r>
          </a:p>
          <a:p>
            <a:pPr marL="0" indent="0">
              <a:buNone/>
            </a:pPr>
            <a:endParaRPr lang="es-PY" sz="1400" dirty="0"/>
          </a:p>
          <a:p>
            <a:pPr marL="0" indent="0">
              <a:buNone/>
            </a:pPr>
            <a:r>
              <a:rPr lang="es-PY" sz="1400" dirty="0"/>
              <a:t>    // Poner 1 en la diagonal principal y 2 en la diagonal secundaria</a:t>
            </a:r>
          </a:p>
          <a:p>
            <a:pPr marL="0" indent="0">
              <a:buNone/>
            </a:pPr>
            <a:r>
              <a:rPr lang="es-PY" sz="1400" dirty="0"/>
              <a:t>    </a:t>
            </a:r>
            <a:r>
              <a:rPr lang="es-PY" sz="1400" dirty="0" err="1"/>
              <a:t>for</a:t>
            </a:r>
            <a:r>
              <a:rPr lang="es-PY" sz="1400" dirty="0"/>
              <a:t> (</a:t>
            </a:r>
            <a:r>
              <a:rPr lang="es-PY" sz="1400" dirty="0" err="1"/>
              <a:t>int</a:t>
            </a:r>
            <a:r>
              <a:rPr lang="es-PY" sz="1400" dirty="0"/>
              <a:t> i = 0; i &lt; N; i++)</a:t>
            </a:r>
          </a:p>
          <a:p>
            <a:pPr marL="0" indent="0">
              <a:buNone/>
            </a:pPr>
            <a:r>
              <a:rPr lang="es-PY" sz="1400" dirty="0"/>
              <a:t>    {</a:t>
            </a:r>
          </a:p>
          <a:p>
            <a:pPr marL="0" indent="0">
              <a:buNone/>
            </a:pPr>
            <a:r>
              <a:rPr lang="es-PY" sz="1400" dirty="0"/>
              <a:t>        matriz[i][i] = 1;       // Diagonal Principal (</a:t>
            </a:r>
            <a:r>
              <a:rPr lang="es-PY" sz="1400" dirty="0" err="1"/>
              <a:t>i,i</a:t>
            </a:r>
            <a:r>
              <a:rPr lang="es-PY" sz="1400" dirty="0"/>
              <a:t>)</a:t>
            </a:r>
          </a:p>
          <a:p>
            <a:pPr marL="0" indent="0">
              <a:buNone/>
            </a:pPr>
            <a:r>
              <a:rPr lang="es-PY" sz="1400" dirty="0"/>
              <a:t>        matriz[i][N-1-i] = 2;  // N-1 -i formula para caso de Lenguaje C. Diagonal Secundaria.(i,N-1-i)</a:t>
            </a:r>
          </a:p>
          <a:p>
            <a:pPr marL="0" indent="0">
              <a:buNone/>
            </a:pPr>
            <a:r>
              <a:rPr lang="es-PY" sz="1400" dirty="0"/>
              <a:t>    }</a:t>
            </a:r>
          </a:p>
          <a:p>
            <a:pPr marL="0" indent="0">
              <a:buNone/>
            </a:pPr>
            <a:endParaRPr lang="es-PY" sz="1400" dirty="0"/>
          </a:p>
          <a:p>
            <a:pPr marL="0" indent="0">
              <a:buNone/>
            </a:pPr>
            <a:r>
              <a:rPr lang="es-PY" sz="1400" dirty="0"/>
              <a:t>    // Imprimir la matriz</a:t>
            </a:r>
          </a:p>
          <a:p>
            <a:pPr marL="0" indent="0">
              <a:buNone/>
            </a:pPr>
            <a:r>
              <a:rPr lang="es-PY" sz="1400" dirty="0"/>
              <a:t>    </a:t>
            </a:r>
            <a:r>
              <a:rPr lang="es-PY" sz="1400" dirty="0" err="1"/>
              <a:t>cout</a:t>
            </a:r>
            <a:r>
              <a:rPr lang="es-PY" sz="1400" dirty="0"/>
              <a:t> &lt;&lt; "La matriz resultante es:" &lt;&lt; </a:t>
            </a:r>
            <a:r>
              <a:rPr lang="es-PY" sz="1400" dirty="0" err="1"/>
              <a:t>endl</a:t>
            </a:r>
            <a:r>
              <a:rPr lang="es-PY" sz="1400" dirty="0"/>
              <a:t>;</a:t>
            </a:r>
          </a:p>
          <a:p>
            <a:pPr marL="0" indent="0">
              <a:buNone/>
            </a:pPr>
            <a:r>
              <a:rPr lang="es-PY" sz="1400" dirty="0"/>
              <a:t>    </a:t>
            </a:r>
            <a:r>
              <a:rPr lang="es-PY" sz="1400" dirty="0" err="1"/>
              <a:t>for</a:t>
            </a:r>
            <a:r>
              <a:rPr lang="es-PY" sz="1400" dirty="0"/>
              <a:t> (</a:t>
            </a:r>
            <a:r>
              <a:rPr lang="es-PY" sz="1400" dirty="0" err="1"/>
              <a:t>int</a:t>
            </a:r>
            <a:r>
              <a:rPr lang="es-PY" sz="1400" dirty="0"/>
              <a:t> i = 0; i &lt; 4; i++)</a:t>
            </a:r>
          </a:p>
          <a:p>
            <a:pPr marL="0" indent="0">
              <a:buNone/>
            </a:pPr>
            <a:r>
              <a:rPr lang="es-PY" sz="1400" dirty="0"/>
              <a:t>    {</a:t>
            </a:r>
          </a:p>
          <a:p>
            <a:pPr marL="0" indent="0">
              <a:buNone/>
            </a:pPr>
            <a:r>
              <a:rPr lang="es-PY" sz="1400" dirty="0"/>
              <a:t>        </a:t>
            </a:r>
            <a:r>
              <a:rPr lang="es-PY" sz="1400" dirty="0" err="1"/>
              <a:t>for</a:t>
            </a:r>
            <a:r>
              <a:rPr lang="es-PY" sz="1400" dirty="0"/>
              <a:t> (</a:t>
            </a:r>
            <a:r>
              <a:rPr lang="es-PY" sz="1400" dirty="0" err="1"/>
              <a:t>int</a:t>
            </a:r>
            <a:r>
              <a:rPr lang="es-PY" sz="1400" dirty="0"/>
              <a:t> j = 0; j &lt; 4; </a:t>
            </a:r>
            <a:r>
              <a:rPr lang="es-PY" sz="1400" dirty="0" err="1"/>
              <a:t>j++</a:t>
            </a:r>
            <a:r>
              <a:rPr lang="es-PY" sz="1400" dirty="0"/>
              <a:t>)</a:t>
            </a:r>
          </a:p>
          <a:p>
            <a:pPr marL="0" indent="0">
              <a:buNone/>
            </a:pPr>
            <a:r>
              <a:rPr lang="es-PY" sz="1400" dirty="0"/>
              <a:t>        {</a:t>
            </a:r>
          </a:p>
          <a:p>
            <a:pPr marL="0" indent="0">
              <a:buNone/>
            </a:pPr>
            <a:r>
              <a:rPr lang="es-PY" sz="1400" dirty="0"/>
              <a:t>            </a:t>
            </a:r>
            <a:r>
              <a:rPr lang="es-PY" sz="1400" dirty="0" err="1"/>
              <a:t>cout</a:t>
            </a:r>
            <a:r>
              <a:rPr lang="es-PY" sz="1400" dirty="0"/>
              <a:t> &lt;&lt; matriz[i][j] &lt;&lt; " ";</a:t>
            </a:r>
          </a:p>
          <a:p>
            <a:pPr marL="0" indent="0">
              <a:buNone/>
            </a:pPr>
            <a:r>
              <a:rPr lang="es-PY" sz="1400" dirty="0"/>
              <a:t>        }</a:t>
            </a:r>
          </a:p>
          <a:p>
            <a:pPr marL="0" indent="0">
              <a:buNone/>
            </a:pPr>
            <a:r>
              <a:rPr lang="es-PY" sz="1400" dirty="0"/>
              <a:t>        </a:t>
            </a:r>
            <a:r>
              <a:rPr lang="es-PY" sz="1400" dirty="0" err="1"/>
              <a:t>cout</a:t>
            </a:r>
            <a:r>
              <a:rPr lang="es-PY" sz="1400" dirty="0"/>
              <a:t> &lt;&lt; </a:t>
            </a:r>
            <a:r>
              <a:rPr lang="es-PY" sz="1400" dirty="0" err="1"/>
              <a:t>endl</a:t>
            </a:r>
            <a:r>
              <a:rPr lang="es-PY" sz="1400" dirty="0"/>
              <a:t>;</a:t>
            </a:r>
          </a:p>
          <a:p>
            <a:pPr marL="0" indent="0">
              <a:buNone/>
            </a:pPr>
            <a:r>
              <a:rPr lang="es-PY" sz="1400" dirty="0"/>
              <a:t>    }</a:t>
            </a:r>
          </a:p>
          <a:p>
            <a:pPr marL="0" indent="0">
              <a:buNone/>
            </a:pPr>
            <a:endParaRPr lang="es-PY" sz="1400" dirty="0"/>
          </a:p>
          <a:p>
            <a:pPr marL="0" indent="0">
              <a:buNone/>
            </a:pPr>
            <a:r>
              <a:rPr lang="es-PY" sz="1400" dirty="0"/>
              <a:t>    </a:t>
            </a:r>
            <a:r>
              <a:rPr lang="es-PY" sz="1400" dirty="0" err="1"/>
              <a:t>return</a:t>
            </a:r>
            <a:r>
              <a:rPr lang="es-PY" sz="1400" dirty="0"/>
              <a:t> 0;</a:t>
            </a:r>
          </a:p>
          <a:p>
            <a:pPr marL="0" indent="0">
              <a:buNone/>
            </a:pPr>
            <a:r>
              <a:rPr lang="es-PY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8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2C56-2D15-4274-A338-C00AA362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Preliminar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27A26-7784-446C-BB4A-FDCE1CA1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Y" dirty="0"/>
              <a:t>Crear una Matriz llamada Matriz de 2x2 y un vector llamado Vector de 4 elementos, precargar el vector con números consecutivos, llenar la matriz con ceros, descargar el vector en la matriz código en C++. Los números consecutivos van desde 1 hasta 4.</a:t>
            </a:r>
            <a:endParaRPr lang="es-PY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D1E98B6-2C2E-4069-B8F9-CE6E3611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15321"/>
              </p:ext>
            </p:extLst>
          </p:nvPr>
        </p:nvGraphicFramePr>
        <p:xfrm>
          <a:off x="4499992" y="4149080"/>
          <a:ext cx="252028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414789028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7349159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190542607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141431059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s-P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4408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2C0CE81-D411-4E7E-B49D-30DAE5338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20629"/>
              </p:ext>
            </p:extLst>
          </p:nvPr>
        </p:nvGraphicFramePr>
        <p:xfrm>
          <a:off x="5292080" y="5517232"/>
          <a:ext cx="936104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677">
                  <a:extLst>
                    <a:ext uri="{9D8B030D-6E8A-4147-A177-3AD203B41FA5}">
                      <a16:colId xmlns:a16="http://schemas.microsoft.com/office/drawing/2014/main" val="2470684516"/>
                    </a:ext>
                  </a:extLst>
                </a:gridCol>
                <a:gridCol w="315427">
                  <a:extLst>
                    <a:ext uri="{9D8B030D-6E8A-4147-A177-3AD203B41FA5}">
                      <a16:colId xmlns:a16="http://schemas.microsoft.com/office/drawing/2014/main" val="19287653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PY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Y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1641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PY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Y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73537"/>
                  </a:ext>
                </a:extLst>
              </a:tr>
            </a:tbl>
          </a:graphicData>
        </a:graphic>
      </p:graphicFrame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3A5EA1A-A3AF-45DE-9FAE-CE495000DE80}"/>
              </a:ext>
            </a:extLst>
          </p:cNvPr>
          <p:cNvSpPr/>
          <p:nvPr/>
        </p:nvSpPr>
        <p:spPr>
          <a:xfrm>
            <a:off x="5436096" y="4797152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22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40E4A-8EEA-4C1C-A53D-EA545085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PY" dirty="0"/>
              <a:t>#</a:t>
            </a:r>
            <a:r>
              <a:rPr lang="es-PY" dirty="0" err="1"/>
              <a:t>include</a:t>
            </a:r>
            <a:r>
              <a:rPr lang="es-PY" dirty="0"/>
              <a:t> &lt;iostream&gt;</a:t>
            </a:r>
          </a:p>
          <a:p>
            <a:pPr marL="0" indent="0">
              <a:buNone/>
            </a:pPr>
            <a:r>
              <a:rPr lang="es-PY" dirty="0" err="1"/>
              <a:t>using</a:t>
            </a:r>
            <a:r>
              <a:rPr lang="es-PY" dirty="0"/>
              <a:t> </a:t>
            </a:r>
            <a:r>
              <a:rPr lang="es-PY" dirty="0" err="1"/>
              <a:t>namespace</a:t>
            </a:r>
            <a:r>
              <a:rPr lang="es-PY" dirty="0"/>
              <a:t> </a:t>
            </a:r>
            <a:r>
              <a:rPr lang="es-PY" dirty="0" err="1"/>
              <a:t>std</a:t>
            </a:r>
            <a:r>
              <a:rPr lang="es-PY" dirty="0"/>
              <a:t>;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 err="1"/>
              <a:t>int</a:t>
            </a:r>
            <a:r>
              <a:rPr lang="es-PY" dirty="0"/>
              <a:t> </a:t>
            </a:r>
            <a:r>
              <a:rPr lang="es-PY" dirty="0" err="1"/>
              <a:t>main</a:t>
            </a:r>
            <a:r>
              <a:rPr lang="es-PY" dirty="0"/>
              <a:t>()</a:t>
            </a:r>
          </a:p>
          <a:p>
            <a:pPr marL="0" indent="0">
              <a:buNone/>
            </a:pPr>
            <a:r>
              <a:rPr lang="es-PY" dirty="0"/>
              <a:t>{    </a:t>
            </a:r>
            <a:r>
              <a:rPr lang="es-PY" dirty="0" err="1"/>
              <a:t>int</a:t>
            </a:r>
            <a:r>
              <a:rPr lang="es-PY" dirty="0"/>
              <a:t> contador = 0;</a:t>
            </a:r>
          </a:p>
          <a:p>
            <a:pPr marL="0" indent="0">
              <a:buNone/>
            </a:pPr>
            <a:r>
              <a:rPr lang="es-PY" dirty="0"/>
              <a:t>    // Crear una matriz de 2x2 e inicializarla con ceros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int</a:t>
            </a:r>
            <a:r>
              <a:rPr lang="es-PY" dirty="0"/>
              <a:t> Matriz[2][2] = {0};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/>
              <a:t>    // Crear un vector de 4 elementos y precargarlo con números consecutivos del 1 al 4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int</a:t>
            </a:r>
            <a:r>
              <a:rPr lang="es-PY" dirty="0"/>
              <a:t> Vector[4] = {1, 2, 3, 4};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/>
              <a:t>    // Descargar el vector en la matriz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for</a:t>
            </a:r>
            <a:r>
              <a:rPr lang="es-PY" dirty="0"/>
              <a:t> (</a:t>
            </a:r>
            <a:r>
              <a:rPr lang="es-PY" dirty="0" err="1"/>
              <a:t>int</a:t>
            </a:r>
            <a:r>
              <a:rPr lang="es-PY" dirty="0"/>
              <a:t> i = 0; i &lt; 2; i++)</a:t>
            </a:r>
          </a:p>
          <a:p>
            <a:pPr marL="0" indent="0">
              <a:buNone/>
            </a:pPr>
            <a:r>
              <a:rPr lang="es-PY" dirty="0"/>
              <a:t>    {</a:t>
            </a:r>
          </a:p>
          <a:p>
            <a:pPr marL="0" indent="0">
              <a:buNone/>
            </a:pPr>
            <a:r>
              <a:rPr lang="es-PY" dirty="0"/>
              <a:t>        </a:t>
            </a:r>
            <a:r>
              <a:rPr lang="es-PY" dirty="0" err="1"/>
              <a:t>for</a:t>
            </a:r>
            <a:r>
              <a:rPr lang="es-PY" dirty="0"/>
              <a:t> (</a:t>
            </a:r>
            <a:r>
              <a:rPr lang="es-PY" dirty="0" err="1"/>
              <a:t>int</a:t>
            </a:r>
            <a:r>
              <a:rPr lang="es-PY" dirty="0"/>
              <a:t> j = 0; j &lt; 2; </a:t>
            </a:r>
            <a:r>
              <a:rPr lang="es-PY" dirty="0" err="1"/>
              <a:t>j++</a:t>
            </a:r>
            <a:r>
              <a:rPr lang="es-PY" dirty="0"/>
              <a:t>)</a:t>
            </a:r>
          </a:p>
          <a:p>
            <a:pPr marL="0" indent="0">
              <a:buNone/>
            </a:pPr>
            <a:r>
              <a:rPr lang="es-PY" dirty="0"/>
              <a:t>        {</a:t>
            </a:r>
          </a:p>
          <a:p>
            <a:pPr marL="0" indent="0">
              <a:buNone/>
            </a:pPr>
            <a:r>
              <a:rPr lang="es-PY" dirty="0"/>
              <a:t>            Matriz[i][j] = Vector[contador]; contador++;</a:t>
            </a:r>
          </a:p>
          <a:p>
            <a:pPr marL="0" indent="0">
              <a:buNone/>
            </a:pPr>
            <a:r>
              <a:rPr lang="es-PY" dirty="0"/>
              <a:t>        }</a:t>
            </a:r>
          </a:p>
          <a:p>
            <a:pPr marL="0" indent="0">
              <a:buNone/>
            </a:pPr>
            <a:r>
              <a:rPr lang="es-PY" dirty="0"/>
              <a:t>    }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/>
              <a:t>    // Imprimir la matriz resultante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cout</a:t>
            </a:r>
            <a:r>
              <a:rPr lang="es-PY" dirty="0"/>
              <a:t> &lt;&lt; "La matriz resultante es:" &lt;&lt; </a:t>
            </a:r>
            <a:r>
              <a:rPr lang="es-PY" dirty="0" err="1"/>
              <a:t>endl</a:t>
            </a:r>
            <a:r>
              <a:rPr lang="es-PY" dirty="0"/>
              <a:t>;</a:t>
            </a:r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for</a:t>
            </a:r>
            <a:r>
              <a:rPr lang="es-PY" dirty="0"/>
              <a:t> (</a:t>
            </a:r>
            <a:r>
              <a:rPr lang="es-PY" dirty="0" err="1"/>
              <a:t>int</a:t>
            </a:r>
            <a:r>
              <a:rPr lang="es-PY" dirty="0"/>
              <a:t> i = 0; i &lt; 2; i++)</a:t>
            </a:r>
          </a:p>
          <a:p>
            <a:pPr marL="0" indent="0">
              <a:buNone/>
            </a:pPr>
            <a:r>
              <a:rPr lang="es-PY" dirty="0"/>
              <a:t>    {</a:t>
            </a:r>
          </a:p>
          <a:p>
            <a:pPr marL="0" indent="0">
              <a:buNone/>
            </a:pPr>
            <a:r>
              <a:rPr lang="es-PY" dirty="0"/>
              <a:t>        </a:t>
            </a:r>
            <a:r>
              <a:rPr lang="es-PY" dirty="0" err="1"/>
              <a:t>for</a:t>
            </a:r>
            <a:r>
              <a:rPr lang="es-PY" dirty="0"/>
              <a:t> (</a:t>
            </a:r>
            <a:r>
              <a:rPr lang="es-PY" dirty="0" err="1"/>
              <a:t>int</a:t>
            </a:r>
            <a:r>
              <a:rPr lang="es-PY" dirty="0"/>
              <a:t> j = 0; j &lt; 2; </a:t>
            </a:r>
            <a:r>
              <a:rPr lang="es-PY" dirty="0" err="1"/>
              <a:t>j++</a:t>
            </a:r>
            <a:r>
              <a:rPr lang="es-PY" dirty="0"/>
              <a:t>)</a:t>
            </a:r>
          </a:p>
          <a:p>
            <a:pPr marL="0" indent="0">
              <a:buNone/>
            </a:pPr>
            <a:r>
              <a:rPr lang="es-PY" dirty="0"/>
              <a:t>        {</a:t>
            </a:r>
          </a:p>
          <a:p>
            <a:pPr marL="0" indent="0">
              <a:buNone/>
            </a:pPr>
            <a:r>
              <a:rPr lang="es-PY" dirty="0"/>
              <a:t>            </a:t>
            </a:r>
            <a:r>
              <a:rPr lang="es-PY" dirty="0" err="1"/>
              <a:t>cout</a:t>
            </a:r>
            <a:r>
              <a:rPr lang="es-PY" dirty="0"/>
              <a:t> &lt;&lt; Matriz[i][j] &lt;&lt; " ";</a:t>
            </a:r>
          </a:p>
          <a:p>
            <a:pPr marL="0" indent="0">
              <a:buNone/>
            </a:pPr>
            <a:r>
              <a:rPr lang="es-PY" dirty="0"/>
              <a:t>        }</a:t>
            </a:r>
          </a:p>
          <a:p>
            <a:pPr marL="0" indent="0">
              <a:buNone/>
            </a:pPr>
            <a:r>
              <a:rPr lang="es-PY" dirty="0"/>
              <a:t>        </a:t>
            </a:r>
            <a:r>
              <a:rPr lang="es-PY" dirty="0" err="1"/>
              <a:t>cout</a:t>
            </a:r>
            <a:r>
              <a:rPr lang="es-PY" dirty="0"/>
              <a:t> &lt;&lt; </a:t>
            </a:r>
            <a:r>
              <a:rPr lang="es-PY" dirty="0" err="1"/>
              <a:t>endl</a:t>
            </a:r>
            <a:r>
              <a:rPr lang="es-PY" dirty="0"/>
              <a:t>;</a:t>
            </a:r>
          </a:p>
          <a:p>
            <a:pPr marL="0" indent="0">
              <a:buNone/>
            </a:pPr>
            <a:r>
              <a:rPr lang="es-PY" dirty="0"/>
              <a:t>    }</a:t>
            </a:r>
          </a:p>
          <a:p>
            <a:pPr marL="0" indent="0">
              <a:buNone/>
            </a:pPr>
            <a:endParaRPr lang="es-PY" dirty="0"/>
          </a:p>
          <a:p>
            <a:pPr marL="0" indent="0">
              <a:buNone/>
            </a:pPr>
            <a:r>
              <a:rPr lang="es-PY" dirty="0"/>
              <a:t>    </a:t>
            </a:r>
            <a:r>
              <a:rPr lang="es-PY" dirty="0" err="1"/>
              <a:t>return</a:t>
            </a:r>
            <a:r>
              <a:rPr lang="es-PY" dirty="0"/>
              <a:t> 0;</a:t>
            </a:r>
          </a:p>
          <a:p>
            <a:pPr marL="0" indent="0">
              <a:buNone/>
            </a:pPr>
            <a:r>
              <a:rPr lang="es-PY" dirty="0"/>
              <a:t>}</a:t>
            </a:r>
          </a:p>
          <a:p>
            <a:pPr marL="0" indent="0">
              <a:buNone/>
            </a:pP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17002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Ejercicio:Matrices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 err="1"/>
              <a:t>Comercial</a:t>
            </a:r>
            <a:r>
              <a:rPr lang="en-US" b="1" i="1" dirty="0"/>
              <a:t> </a:t>
            </a:r>
            <a:r>
              <a:rPr lang="en-US" b="1" i="1" dirty="0" err="1"/>
              <a:t>CoWorker</a:t>
            </a:r>
            <a:r>
              <a:rPr lang="en-US" b="1" i="1" dirty="0"/>
              <a:t> ha </a:t>
            </a:r>
            <a:r>
              <a:rPr lang="en-US" b="1" i="1" dirty="0" err="1"/>
              <a:t>contratado</a:t>
            </a:r>
            <a:r>
              <a:rPr lang="en-US" b="1" i="1" dirty="0"/>
              <a:t> un </a:t>
            </a:r>
            <a:r>
              <a:rPr lang="en-US" b="1" i="1" dirty="0" err="1"/>
              <a:t>programador</a:t>
            </a:r>
            <a:r>
              <a:rPr lang="en-US" b="1" i="1" dirty="0"/>
              <a:t> </a:t>
            </a:r>
            <a:r>
              <a:rPr lang="en-US" b="1" i="1" dirty="0" err="1"/>
              <a:t>para</a:t>
            </a:r>
            <a:r>
              <a:rPr lang="en-US" b="1" i="1" dirty="0"/>
              <a:t> </a:t>
            </a:r>
            <a:r>
              <a:rPr lang="en-US" b="1" i="1" dirty="0" err="1"/>
              <a:t>realizar</a:t>
            </a:r>
            <a:r>
              <a:rPr lang="en-US" b="1" i="1" dirty="0"/>
              <a:t> </a:t>
            </a:r>
            <a:r>
              <a:rPr lang="en-US" b="1" i="1" dirty="0" err="1"/>
              <a:t>su</a:t>
            </a:r>
            <a:r>
              <a:rPr lang="en-US" b="1" i="1" dirty="0"/>
              <a:t> </a:t>
            </a:r>
            <a:r>
              <a:rPr lang="en-US" b="1" i="1" dirty="0" err="1"/>
              <a:t>sistema</a:t>
            </a:r>
            <a:r>
              <a:rPr lang="en-US" b="1" i="1" dirty="0"/>
              <a:t> de ticket de </a:t>
            </a:r>
            <a:r>
              <a:rPr lang="en-US" b="1" i="1" dirty="0" err="1"/>
              <a:t>caja</a:t>
            </a:r>
            <a:r>
              <a:rPr lang="en-US" b="1" i="1" dirty="0"/>
              <a:t>, </a:t>
            </a:r>
            <a:r>
              <a:rPr lang="en-US" b="1" i="1" dirty="0" err="1"/>
              <a:t>las</a:t>
            </a:r>
            <a:r>
              <a:rPr lang="en-US" b="1" i="1" dirty="0"/>
              <a:t> </a:t>
            </a:r>
            <a:r>
              <a:rPr lang="en-US" b="1" i="1" dirty="0" err="1"/>
              <a:t>ventas</a:t>
            </a:r>
            <a:r>
              <a:rPr lang="en-US" b="1" i="1" dirty="0"/>
              <a:t> se </a:t>
            </a:r>
            <a:r>
              <a:rPr lang="en-US" b="1" i="1" dirty="0" err="1"/>
              <a:t>registran</a:t>
            </a:r>
            <a:r>
              <a:rPr lang="en-US" b="1" i="1" dirty="0"/>
              <a:t> en </a:t>
            </a:r>
            <a:r>
              <a:rPr lang="en-US" b="1" i="1" dirty="0" err="1"/>
              <a:t>una</a:t>
            </a:r>
            <a:r>
              <a:rPr lang="en-US" b="1" i="1" dirty="0"/>
              <a:t> </a:t>
            </a:r>
            <a:r>
              <a:rPr lang="en-US" b="1" i="1" dirty="0" err="1"/>
              <a:t>Matriz</a:t>
            </a:r>
            <a:r>
              <a:rPr lang="en-US" b="1" i="1" dirty="0"/>
              <a:t> de 5 </a:t>
            </a:r>
            <a:r>
              <a:rPr lang="en-US" b="1" i="1" dirty="0" err="1"/>
              <a:t>filas</a:t>
            </a:r>
            <a:r>
              <a:rPr lang="en-US" b="1" i="1" dirty="0"/>
              <a:t> y 5 </a:t>
            </a:r>
            <a:r>
              <a:rPr lang="en-US" b="1" i="1" dirty="0" err="1"/>
              <a:t>columnas</a:t>
            </a:r>
            <a:r>
              <a:rPr lang="en-US" b="1" i="1" dirty="0"/>
              <a:t>. Como se </a:t>
            </a:r>
            <a:r>
              <a:rPr lang="en-US" b="1" i="1" dirty="0" err="1"/>
              <a:t>muestra</a:t>
            </a:r>
            <a:r>
              <a:rPr lang="en-US" b="1" i="1" dirty="0"/>
              <a:t> en la </a:t>
            </a:r>
            <a:r>
              <a:rPr lang="en-US" b="1" i="1" dirty="0" err="1"/>
              <a:t>grafica</a:t>
            </a:r>
            <a:r>
              <a:rPr lang="en-US" b="1" i="1" dirty="0"/>
              <a:t>. La </a:t>
            </a:r>
            <a:r>
              <a:rPr lang="en-US" b="1" i="1" dirty="0" err="1"/>
              <a:t>Matriz</a:t>
            </a:r>
            <a:r>
              <a:rPr lang="en-US" b="1" i="1" dirty="0"/>
              <a:t> </a:t>
            </a:r>
            <a:r>
              <a:rPr lang="en-US" b="1" i="1" dirty="0" err="1"/>
              <a:t>ya</a:t>
            </a:r>
            <a:r>
              <a:rPr lang="en-US" b="1" i="1" dirty="0"/>
              <a:t> </a:t>
            </a:r>
            <a:r>
              <a:rPr lang="en-US" b="1" i="1" dirty="0" err="1"/>
              <a:t>tiene</a:t>
            </a:r>
            <a:r>
              <a:rPr lang="en-US" b="1" i="1" dirty="0"/>
              <a:t> </a:t>
            </a:r>
            <a:r>
              <a:rPr lang="en-US" b="1" i="1" dirty="0" err="1"/>
              <a:t>cargada</a:t>
            </a:r>
            <a:r>
              <a:rPr lang="en-US" b="1" i="1" dirty="0"/>
              <a:t> el </a:t>
            </a:r>
            <a:r>
              <a:rPr lang="en-US" b="1" i="1" dirty="0" err="1"/>
              <a:t>Codigo</a:t>
            </a:r>
            <a:r>
              <a:rPr lang="en-US" b="1" i="1" dirty="0"/>
              <a:t> del </a:t>
            </a:r>
            <a:r>
              <a:rPr lang="en-US" b="1" i="1" dirty="0" err="1"/>
              <a:t>Producto</a:t>
            </a:r>
            <a:r>
              <a:rPr lang="en-US" b="1" i="1" dirty="0"/>
              <a:t>, </a:t>
            </a:r>
            <a:r>
              <a:rPr lang="en-US" b="1" i="1" dirty="0" err="1"/>
              <a:t>Cantidad</a:t>
            </a:r>
            <a:r>
              <a:rPr lang="en-US" b="1" i="1" dirty="0"/>
              <a:t>, </a:t>
            </a:r>
            <a:r>
              <a:rPr lang="en-US" b="1" i="1" dirty="0" err="1"/>
              <a:t>Precio</a:t>
            </a:r>
            <a:r>
              <a:rPr lang="en-US" b="1" i="1" dirty="0"/>
              <a:t>. Su </a:t>
            </a:r>
            <a:r>
              <a:rPr lang="en-US" b="1" i="1" dirty="0" err="1"/>
              <a:t>programa</a:t>
            </a:r>
            <a:r>
              <a:rPr lang="en-US" b="1" i="1" dirty="0"/>
              <a:t> </a:t>
            </a:r>
            <a:r>
              <a:rPr lang="en-US" b="1" i="1" dirty="0" err="1"/>
              <a:t>debe</a:t>
            </a:r>
            <a:r>
              <a:rPr lang="en-US" b="1" i="1" dirty="0"/>
              <a:t> </a:t>
            </a:r>
            <a:r>
              <a:rPr lang="en-US" b="1" i="1" dirty="0" err="1"/>
              <a:t>Calcular</a:t>
            </a:r>
            <a:r>
              <a:rPr lang="en-US" b="1" i="1" dirty="0"/>
              <a:t> el </a:t>
            </a:r>
            <a:r>
              <a:rPr lang="en-US" b="1" i="1" dirty="0" err="1"/>
              <a:t>Importe</a:t>
            </a:r>
            <a:r>
              <a:rPr lang="en-US" b="1" i="1" dirty="0"/>
              <a:t> (</a:t>
            </a:r>
            <a:r>
              <a:rPr lang="en-US" b="1" i="1" dirty="0" err="1"/>
              <a:t>precio</a:t>
            </a:r>
            <a:r>
              <a:rPr lang="en-US" b="1" i="1" dirty="0"/>
              <a:t>*</a:t>
            </a:r>
            <a:r>
              <a:rPr lang="en-US" b="1" i="1" dirty="0" err="1"/>
              <a:t>cantidad</a:t>
            </a:r>
            <a:r>
              <a:rPr lang="en-US" b="1" i="1" dirty="0"/>
              <a:t>) y el </a:t>
            </a:r>
            <a:r>
              <a:rPr lang="en-US" b="1" i="1" dirty="0" err="1"/>
              <a:t>acumulado</a:t>
            </a:r>
            <a:r>
              <a:rPr lang="en-US" b="1" i="1" dirty="0"/>
              <a:t>, </a:t>
            </a:r>
            <a:r>
              <a:rPr lang="en-US" b="1" i="1" dirty="0" err="1"/>
              <a:t>que</a:t>
            </a:r>
            <a:r>
              <a:rPr lang="en-US" b="1" i="1" dirty="0"/>
              <a:t> </a:t>
            </a:r>
            <a:r>
              <a:rPr lang="en-US" b="1" i="1" dirty="0" err="1"/>
              <a:t>es</a:t>
            </a:r>
            <a:r>
              <a:rPr lang="en-US" b="1" i="1" dirty="0"/>
              <a:t> el </a:t>
            </a:r>
            <a:r>
              <a:rPr lang="en-US" b="1" i="1" dirty="0" err="1"/>
              <a:t>acumulado</a:t>
            </a:r>
            <a:r>
              <a:rPr lang="en-US" b="1" i="1" dirty="0"/>
              <a:t> de los </a:t>
            </a:r>
            <a:r>
              <a:rPr lang="en-US" b="1" i="1" dirty="0" err="1"/>
              <a:t>importes</a:t>
            </a:r>
            <a:r>
              <a:rPr lang="en-US" b="1" i="1" dirty="0"/>
              <a:t> </a:t>
            </a:r>
            <a:r>
              <a:rPr lang="en-US" b="1" i="1" dirty="0" err="1"/>
              <a:t>por</a:t>
            </a:r>
            <a:r>
              <a:rPr lang="en-US" b="1" i="1" dirty="0"/>
              <a:t> </a:t>
            </a:r>
            <a:r>
              <a:rPr lang="en-US" b="1" i="1" dirty="0" err="1"/>
              <a:t>cada</a:t>
            </a:r>
            <a:r>
              <a:rPr lang="en-US" b="1" i="1" dirty="0"/>
              <a:t> </a:t>
            </a:r>
            <a:r>
              <a:rPr lang="en-US" b="1" i="1" dirty="0" err="1"/>
              <a:t>fila</a:t>
            </a:r>
            <a:r>
              <a:rPr lang="en-US" b="1" i="1" dirty="0"/>
              <a:t> de </a:t>
            </a:r>
            <a:r>
              <a:rPr lang="en-US" b="1" i="1" dirty="0" err="1"/>
              <a:t>producto</a:t>
            </a:r>
            <a:r>
              <a:rPr lang="en-US" b="1" i="1" dirty="0"/>
              <a:t> </a:t>
            </a:r>
            <a:r>
              <a:rPr lang="en-US" b="1" i="1" dirty="0" err="1"/>
              <a:t>que</a:t>
            </a:r>
            <a:r>
              <a:rPr lang="en-US" b="1" i="1" dirty="0"/>
              <a:t> se </a:t>
            </a:r>
            <a:r>
              <a:rPr lang="en-US" b="1" i="1" dirty="0" err="1"/>
              <a:t>calcula</a:t>
            </a:r>
            <a:r>
              <a:rPr lang="en-US" b="1" i="1" dirty="0"/>
              <a:t> </a:t>
            </a:r>
            <a:r>
              <a:rPr lang="en-US" b="1" i="1" dirty="0" err="1"/>
              <a:t>su</a:t>
            </a:r>
            <a:r>
              <a:rPr lang="en-US" b="1" i="1" dirty="0"/>
              <a:t> </a:t>
            </a:r>
            <a:r>
              <a:rPr lang="en-US" b="1" i="1" dirty="0" err="1"/>
              <a:t>importe</a:t>
            </a:r>
            <a:r>
              <a:rPr lang="en-US" b="1" i="1" dirty="0"/>
              <a:t>. </a:t>
            </a:r>
            <a:r>
              <a:rPr lang="en-US" b="1" i="1" dirty="0" err="1"/>
              <a:t>Es</a:t>
            </a:r>
            <a:r>
              <a:rPr lang="en-US" b="1" i="1" dirty="0"/>
              <a:t> </a:t>
            </a:r>
            <a:r>
              <a:rPr lang="en-US" b="1" i="1" dirty="0" err="1"/>
              <a:t>decir</a:t>
            </a:r>
            <a:r>
              <a:rPr lang="en-US" b="1" i="1" dirty="0"/>
              <a:t> al </a:t>
            </a:r>
            <a:r>
              <a:rPr lang="en-US" b="1" i="1" dirty="0" err="1"/>
              <a:t>iniciar</a:t>
            </a:r>
            <a:r>
              <a:rPr lang="en-US" b="1" i="1" dirty="0"/>
              <a:t> </a:t>
            </a:r>
            <a:r>
              <a:rPr lang="en-US" b="1" i="1" dirty="0" err="1"/>
              <a:t>Importe</a:t>
            </a:r>
            <a:r>
              <a:rPr lang="en-US" b="1" i="1" dirty="0"/>
              <a:t> y </a:t>
            </a:r>
            <a:r>
              <a:rPr lang="en-US" b="1" i="1" dirty="0" err="1"/>
              <a:t>acumulado</a:t>
            </a:r>
            <a:r>
              <a:rPr lang="en-US" b="1" i="1" dirty="0"/>
              <a:t> </a:t>
            </a:r>
            <a:r>
              <a:rPr lang="en-US" b="1" i="1" dirty="0" err="1"/>
              <a:t>tienen</a:t>
            </a:r>
            <a:r>
              <a:rPr lang="en-US" b="1" i="1" dirty="0"/>
              <a:t> </a:t>
            </a:r>
            <a:r>
              <a:rPr lang="en-US" b="1" i="1" dirty="0" err="1"/>
              <a:t>valores</a:t>
            </a:r>
            <a:r>
              <a:rPr lang="en-US" b="1" i="1" dirty="0"/>
              <a:t> cero. </a:t>
            </a:r>
            <a:endParaRPr lang="es-PY" b="1" i="1" dirty="0"/>
          </a:p>
        </p:txBody>
      </p:sp>
    </p:spTree>
    <p:extLst>
      <p:ext uri="{BB962C8B-B14F-4D97-AF65-F5344CB8AC3E}">
        <p14:creationId xmlns:p14="http://schemas.microsoft.com/office/powerpoint/2010/main" val="288470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Ejercicio:Matrices</a:t>
            </a:r>
            <a:br>
              <a:rPr lang="en-US" dirty="0"/>
            </a:b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Cargada</a:t>
            </a:r>
            <a:r>
              <a:rPr lang="en-US" dirty="0"/>
              <a:t> Antes de los </a:t>
            </a:r>
            <a:r>
              <a:rPr lang="en-US" dirty="0" err="1"/>
              <a:t>Calculos</a:t>
            </a:r>
            <a:endParaRPr lang="es-P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479358" cy="408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01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Ejercicio:Matrices</a:t>
            </a:r>
            <a:br>
              <a:rPr lang="en-US" dirty="0"/>
            </a:b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Resultante</a:t>
            </a:r>
            <a:endParaRPr lang="es-P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5"/>
            <a:ext cx="7920880" cy="475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89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3292</Words>
  <Application>Microsoft Office PowerPoint</Application>
  <PresentationFormat>Presentación en pantalla (4:3)</PresentationFormat>
  <Paragraphs>331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Tema de Office</vt:lpstr>
      <vt:lpstr>Hoja de cálculo de Microsoft Excel</vt:lpstr>
      <vt:lpstr>Ejercicios Matrices y Vectores en C++, segunda parcial</vt:lpstr>
      <vt:lpstr>RECORRIDO MATRIZ</vt:lpstr>
      <vt:lpstr>Preliminar</vt:lpstr>
      <vt:lpstr>Presentación de PowerPoint</vt:lpstr>
      <vt:lpstr>Preliminar</vt:lpstr>
      <vt:lpstr>Presentación de PowerPoint</vt:lpstr>
      <vt:lpstr>1. Ejercicio:Matrices</vt:lpstr>
      <vt:lpstr>1. Ejercicio:Matrices Matriz Cargada Antes de los Calculos</vt:lpstr>
      <vt:lpstr>1. Ejercicio:Matrices Matriz Resultante</vt:lpstr>
      <vt:lpstr>1. Ejercicio:Matrices </vt:lpstr>
      <vt:lpstr>2. Ejercicio:Matrices </vt:lpstr>
      <vt:lpstr>2. Ejercicio:Matrices </vt:lpstr>
      <vt:lpstr>2. Ejercicio:Matrices </vt:lpstr>
      <vt:lpstr>2. Ejercicio:Matrices </vt:lpstr>
      <vt:lpstr>3. Ejercicio:Matrices Y VECTORES </vt:lpstr>
      <vt:lpstr>3. Ejercicio:Matrices Y VECTORES </vt:lpstr>
      <vt:lpstr>3. Ejercicio:Matrices Y VECTORES </vt:lpstr>
      <vt:lpstr>4. Ejercicio:Matrices Y VECTORES </vt:lpstr>
      <vt:lpstr>4. Ejercicio:Matrices Y VECTORES </vt:lpstr>
      <vt:lpstr>RECORRIDO MATRIZ Y MATRIZ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Matrices y Vectores en C++</dc:title>
  <dc:creator>walter</dc:creator>
  <cp:lastModifiedBy>Walter Lucio Escurra Onieva</cp:lastModifiedBy>
  <cp:revision>25</cp:revision>
  <dcterms:created xsi:type="dcterms:W3CDTF">2023-05-20T13:40:58Z</dcterms:created>
  <dcterms:modified xsi:type="dcterms:W3CDTF">2024-04-30T14:48:16Z</dcterms:modified>
</cp:coreProperties>
</file>