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6B3813-20A8-467D-9FAC-A3A8420BF91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1BD4B2-1877-41F8-A6FF-F32F844F62B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19BBC0-0C50-4659-8E7E-07B767C0D84D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1960: Listas enlazadas en la 1er tipo de BD. Se recorren todos los registros x c/ búsqueda. 1970: EFC(IBM): Tabla de tamaño fijo, concepto de clave e índices. 1980: Se estandariza SQL DB2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6504ADC-D4D7-46F1-BE5D-2F3339F7E6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6506E5-02AA-4A5B-87A7-5FF4FBB38794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INIT/END TRANSACTION. Se utilizan LOGS donde se registran los cambios.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24A358-5BAC-41A4-9556-3DF01F9E7BFE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1FDF2A-4227-4D75-A78D-B227F90F21A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08FE9E-82DD-48F7-936F-BD84FAC6AE47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E0AB02-B3DF-46E4-BD4A-916BFA754FD6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412D99-98B1-4D51-8067-D20C5B173F4D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409BB2-CA8E-42A7-899F-2F3CF78FDD20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12D78F-DACC-4569-A9C6-F74213798251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1024 Gigabytes = 1 Terabyte 1024 Terabytes = 1 Petabyte 1024 Petabytes = 1 Exabyte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6B9127-3789-441F-BFCD-0B2077B2FF4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9A096E-3763-453F-B587-C55EE761029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Son sistemas gestores de Base de datos. </a:t>
            </a:r>
            <a:r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Permiten almacenar y posteriormente acceder a los datos de forma rápida y estructurada.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6120" y="-816120"/>
            <a:ext cx="1636200" cy="16362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68120" y="20520"/>
            <a:ext cx="1701360" cy="170136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 rot="2315400">
            <a:off x="182520" y="1053360"/>
            <a:ext cx="1123560" cy="110052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012680" y="0"/>
            <a:ext cx="8129160" cy="68558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14480" y="0"/>
            <a:ext cx="70920" cy="68558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619640" y="332640"/>
            <a:ext cx="6695280" cy="15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72314"/>
                </a:solidFill>
                <a:latin typeface="Gill Sans MT"/>
              </a:rPr>
              <a:t>Explotación y administración de Base de datos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523880" y="2781360"/>
            <a:ext cx="7008120" cy="323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Juan Carlos Otaegui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jotaegui@unlam.edu.ar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DBMS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1434960" y="1447920"/>
            <a:ext cx="7497360" cy="52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 aplicación debe administrar grandes conjuntos de datos entre memoria principal y almacenamiento secundario.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Debe proteger los datos de posibles inconsistencias provocadas por múltiples usuarios concurrentes.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Debe proveer recuperación ante fallas.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Seguridad y control de acceso.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Generalmente funcionan en entornos dedicados.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DBMS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434960" y="144792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Independencia de datos.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Acceso eficiente.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Reduce el tiempo de desarrollo de una aplicación.</a:t>
            </a: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Integridad de los datos y seguridad.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Administración uniforme de los datos.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Acceso concurrente.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Historia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1187640" y="2617920"/>
            <a:ext cx="7954200" cy="217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b80a"/>
          </a:solidFill>
          <a:ln w="25560">
            <a:solidFill>
              <a:srgbClr val="bb8807"/>
            </a:solidFill>
            <a:round/>
          </a:ln>
        </p:spPr>
      </p:sp>
      <p:sp>
        <p:nvSpPr>
          <p:cNvPr id="73" name="CustomShape 3"/>
          <p:cNvSpPr/>
          <p:nvPr/>
        </p:nvSpPr>
        <p:spPr>
          <a:xfrm>
            <a:off x="1921680" y="3373560"/>
            <a:ext cx="789840" cy="720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Gill Sans MT"/>
              </a:rPr>
              <a:t>1884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840600" y="2521440"/>
            <a:ext cx="1303560" cy="33192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Bibliotecas </a:t>
            </a:r>
            <a:endParaRPr/>
          </a:p>
        </p:txBody>
      </p:sp>
      <p:sp>
        <p:nvSpPr>
          <p:cNvPr id="75" name="CustomShape 5"/>
          <p:cNvSpPr/>
          <p:nvPr/>
        </p:nvSpPr>
        <p:spPr>
          <a:xfrm>
            <a:off x="1578960" y="4686120"/>
            <a:ext cx="1478880" cy="818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Hollerth: Máquina perforadora </a:t>
            </a:r>
            <a:endParaRPr/>
          </a:p>
        </p:txBody>
      </p:sp>
      <p:sp>
        <p:nvSpPr>
          <p:cNvPr id="76" name="CustomShape 6"/>
          <p:cNvSpPr/>
          <p:nvPr/>
        </p:nvSpPr>
        <p:spPr>
          <a:xfrm>
            <a:off x="2555640" y="1908000"/>
            <a:ext cx="1478880" cy="57528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Cintas Magnéticas</a:t>
            </a:r>
            <a:endParaRPr/>
          </a:p>
        </p:txBody>
      </p:sp>
      <p:sp>
        <p:nvSpPr>
          <p:cNvPr id="77" name="CustomShape 7"/>
          <p:cNvSpPr/>
          <p:nvPr/>
        </p:nvSpPr>
        <p:spPr>
          <a:xfrm>
            <a:off x="3579480" y="4674600"/>
            <a:ext cx="1478880" cy="57456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Uso de discos</a:t>
            </a:r>
            <a:endParaRPr/>
          </a:p>
        </p:txBody>
      </p:sp>
      <p:sp>
        <p:nvSpPr>
          <p:cNvPr id="78" name="CustomShape 8"/>
          <p:cNvSpPr/>
          <p:nvPr/>
        </p:nvSpPr>
        <p:spPr>
          <a:xfrm>
            <a:off x="4675320" y="1784880"/>
            <a:ext cx="1478880" cy="818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Edgar Frank Codd BD Relacionales</a:t>
            </a:r>
            <a:endParaRPr/>
          </a:p>
        </p:txBody>
      </p:sp>
      <p:sp>
        <p:nvSpPr>
          <p:cNvPr id="79" name="CustomShape 9"/>
          <p:cNvSpPr/>
          <p:nvPr/>
        </p:nvSpPr>
        <p:spPr>
          <a:xfrm>
            <a:off x="5611320" y="4797000"/>
            <a:ext cx="1976760" cy="81864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Comercialización Sistemas relacionales</a:t>
            </a:r>
            <a:endParaRPr/>
          </a:p>
        </p:txBody>
      </p:sp>
      <p:sp>
        <p:nvSpPr>
          <p:cNvPr id="80" name="CustomShape 10"/>
          <p:cNvSpPr/>
          <p:nvPr/>
        </p:nvSpPr>
        <p:spPr>
          <a:xfrm>
            <a:off x="1223640" y="3487680"/>
            <a:ext cx="537840" cy="4921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81" name="CustomShape 11"/>
          <p:cNvSpPr/>
          <p:nvPr/>
        </p:nvSpPr>
        <p:spPr>
          <a:xfrm>
            <a:off x="2910960" y="3394080"/>
            <a:ext cx="789840" cy="720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Gill Sans MT"/>
              </a:rPr>
              <a:t>1950</a:t>
            </a:r>
            <a:endParaRPr/>
          </a:p>
        </p:txBody>
      </p:sp>
      <p:sp>
        <p:nvSpPr>
          <p:cNvPr id="82" name="CustomShape 12"/>
          <p:cNvSpPr/>
          <p:nvPr/>
        </p:nvSpPr>
        <p:spPr>
          <a:xfrm>
            <a:off x="3924000" y="3373560"/>
            <a:ext cx="789840" cy="720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Gill Sans MT"/>
              </a:rPr>
              <a:t>1960</a:t>
            </a:r>
            <a:endParaRPr/>
          </a:p>
        </p:txBody>
      </p:sp>
      <p:sp>
        <p:nvSpPr>
          <p:cNvPr id="83" name="CustomShape 13"/>
          <p:cNvSpPr/>
          <p:nvPr/>
        </p:nvSpPr>
        <p:spPr>
          <a:xfrm>
            <a:off x="5004000" y="3346200"/>
            <a:ext cx="789840" cy="720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Gill Sans MT"/>
              </a:rPr>
              <a:t>1970</a:t>
            </a:r>
            <a:endParaRPr/>
          </a:p>
        </p:txBody>
      </p:sp>
      <p:sp>
        <p:nvSpPr>
          <p:cNvPr id="84" name="CustomShape 14"/>
          <p:cNvSpPr/>
          <p:nvPr/>
        </p:nvSpPr>
        <p:spPr>
          <a:xfrm>
            <a:off x="6084000" y="3352680"/>
            <a:ext cx="789840" cy="720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Gill Sans MT"/>
              </a:rPr>
              <a:t>1980</a:t>
            </a:r>
            <a:endParaRPr/>
          </a:p>
        </p:txBody>
      </p:sp>
      <p:sp>
        <p:nvSpPr>
          <p:cNvPr id="85" name="CustomShape 15"/>
          <p:cNvSpPr/>
          <p:nvPr/>
        </p:nvSpPr>
        <p:spPr>
          <a:xfrm>
            <a:off x="7164360" y="3352680"/>
            <a:ext cx="789840" cy="720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Gill Sans MT"/>
              </a:rPr>
              <a:t>1990</a:t>
            </a:r>
            <a:endParaRPr/>
          </a:p>
        </p:txBody>
      </p:sp>
      <p:sp>
        <p:nvSpPr>
          <p:cNvPr id="86" name="CustomShape 16"/>
          <p:cNvSpPr/>
          <p:nvPr/>
        </p:nvSpPr>
        <p:spPr>
          <a:xfrm>
            <a:off x="6675840" y="1647720"/>
            <a:ext cx="1766880" cy="1061280"/>
          </a:xfrm>
          <a:prstGeom prst="rect">
            <a:avLst/>
          </a:prstGeom>
          <a:solidFill>
            <a:srgbClr val="ffffff"/>
          </a:solidFill>
          <a:ln cap="rnd" w="25560">
            <a:solidFill>
              <a:srgbClr val="feb80a"/>
            </a:solidFill>
            <a:custDash>
              <a:ds d="5041000000" sp="5041000000"/>
            </a:custDash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Herramientas usuarios (Excel, Access, etc.)</a:t>
            </a:r>
            <a:endParaRPr/>
          </a:p>
        </p:txBody>
      </p:sp>
      <p:sp>
        <p:nvSpPr>
          <p:cNvPr id="87" name="Line 17"/>
          <p:cNvSpPr/>
          <p:nvPr/>
        </p:nvSpPr>
        <p:spPr>
          <a:xfrm>
            <a:off x="2317320" y="4096440"/>
            <a:ext cx="1800" cy="58968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  <p:sp>
        <p:nvSpPr>
          <p:cNvPr id="88" name="Line 18"/>
          <p:cNvSpPr/>
          <p:nvPr/>
        </p:nvSpPr>
        <p:spPr>
          <a:xfrm>
            <a:off x="1493640" y="2859840"/>
            <a:ext cx="0" cy="62784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  <p:sp>
        <p:nvSpPr>
          <p:cNvPr id="89" name="Line 19"/>
          <p:cNvSpPr/>
          <p:nvPr/>
        </p:nvSpPr>
        <p:spPr>
          <a:xfrm>
            <a:off x="3296160" y="2492640"/>
            <a:ext cx="10800" cy="90144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  <p:sp>
        <p:nvSpPr>
          <p:cNvPr id="90" name="Line 20"/>
          <p:cNvSpPr/>
          <p:nvPr/>
        </p:nvSpPr>
        <p:spPr>
          <a:xfrm flipH="1">
            <a:off x="5400000" y="2615760"/>
            <a:ext cx="15480" cy="73008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  <p:sp>
        <p:nvSpPr>
          <p:cNvPr id="91" name="Line 21"/>
          <p:cNvSpPr/>
          <p:nvPr/>
        </p:nvSpPr>
        <p:spPr>
          <a:xfrm>
            <a:off x="4319640" y="4096440"/>
            <a:ext cx="0" cy="57816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  <p:sp>
        <p:nvSpPr>
          <p:cNvPr id="92" name="Line 22"/>
          <p:cNvSpPr/>
          <p:nvPr/>
        </p:nvSpPr>
        <p:spPr>
          <a:xfrm>
            <a:off x="6480000" y="4075200"/>
            <a:ext cx="15480" cy="72180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  <p:sp>
        <p:nvSpPr>
          <p:cNvPr id="93" name="Line 23"/>
          <p:cNvSpPr/>
          <p:nvPr/>
        </p:nvSpPr>
        <p:spPr>
          <a:xfrm>
            <a:off x="7560000" y="2478600"/>
            <a:ext cx="0" cy="873720"/>
          </a:xfrm>
          <a:prstGeom prst="line">
            <a:avLst/>
          </a:prstGeom>
          <a:ln w="19080">
            <a:solidFill>
              <a:srgbClr val="feb80a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71640" y="274680"/>
            <a:ext cx="79606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Características DBMS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59640" y="123480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El concepto fundamental es la transacción.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DBMS asegura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atomicidad: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incluso en el caso de una caída de sistema la operación concluye (propiedad all-or-nothing).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Cada transacción, ejecutada completamente, debe llevar la base de datos a un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estado consistente 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o la transacción no debe ejecutarse en lo absoluto.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DMBS asegura la concurrencia entre transacciones y garantizan la propiedad «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isolation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» «aparentar que el usuario es el único utilizando el sistema »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DMBS asegura la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durabilidad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de los datos una vez finalizada la transacción.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572314"/>
                </a:solidFill>
                <a:latin typeface="Gill Sans MT"/>
              </a:rPr>
              <a:t>¿Se puede considerar a la web como un DBMS?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188720" y="1737720"/>
            <a:ext cx="7862040" cy="539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La búsqueda y el acceso a los datos es posible.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¿Qué tipo de datos se encuentran?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Rta:  Sin tipo específico.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¿Cuál es la estructura de esos datos?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Rta: No existe una estructura.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No se puede modificar la información.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No se puede combinar fácilmente la información.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Pocas garantías respecto a la consistencia de los datos.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Aunque poco a poco la web se va estandarizando: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Estandars: XML, Semantic Webs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71640" y="274680"/>
            <a:ext cx="79606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572314"/>
                </a:solidFill>
                <a:latin typeface="Gill Sans MT"/>
              </a:rPr>
              <a:t>¿Se puede considerar un conjunto de archivos como un DBMS?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1279080" y="169200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1er Experimento propuesto: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Ud. y su compañero de proyecto están editando el mismo archivo.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Ambos lo guardan al mismo tiempo.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¿Cuál de los cambios sobrevive?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A) el de Ud  B) el de su compañero C) ambos D) Ninguno E) ???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2do Experimento propuesto: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Ud. está actualizando un archivo.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Se corta la energía.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¿Cuál de los cambios sobrevive?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A) Todos  B) Ninguno  C) Todos desde la última vez que guardo D) ???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71640" y="274680"/>
            <a:ext cx="79606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Componentes DB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1259640" y="155664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Carácter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Unidad básica de información.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Puede ser letra, número ó símbolo.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Campo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Un grupo de caracteres relacionados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Representa un atributo o característica de una entidad.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En una base de datos corresponde a una columna.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Registro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El conjunto de campos para una entidad especifica.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En una base de datos corresponde a una fila de una tabla.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Archivo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71640" y="274680"/>
            <a:ext cx="79606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Archivo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259640" y="1556640"/>
            <a:ext cx="7497360" cy="11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El conjunto de registros respecto a una misma entidad.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4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2760" y="2493000"/>
            <a:ext cx="5959440" cy="383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Niveles de abstracción</a:t>
            </a:r>
            <a:endParaRPr/>
          </a:p>
        </p:txBody>
      </p:sp>
      <p:pic>
        <p:nvPicPr>
          <p:cNvPr id="106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80000" y="1556640"/>
            <a:ext cx="2322360" cy="22366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187640" y="3933000"/>
            <a:ext cx="7846560" cy="2906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Las vistas (views) describen cómo los usuarios ven los datos.   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El esquema conceptual define la estructura lógica del modelo de datos.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El esquema físico describe los archivos e índices usados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Niveles de abstracción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097280" y="1280160"/>
            <a:ext cx="795348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Esquema conceptual:     </a:t>
            </a:r>
            <a:endParaRPr/>
          </a:p>
          <a:p>
            <a:pPr lvl="1" algn="just">
              <a:lnSpc>
                <a:spcPct val="90000"/>
              </a:lnSpc>
              <a:buFont typeface="Verdana"/>
              <a:buChar char="◦"/>
            </a:pPr>
            <a:r>
              <a:rPr i="1" lang="en-US" sz="2400">
                <a:solidFill>
                  <a:srgbClr val="000000"/>
                </a:solidFill>
                <a:latin typeface="Palatino-Italic"/>
              </a:rPr>
              <a:t>Estudiantes(eid: string, enombre: string, edad: integer, dni:integer)</a:t>
            </a:r>
            <a:endParaRPr/>
          </a:p>
          <a:p>
            <a:pPr lvl="1" algn="just">
              <a:lnSpc>
                <a:spcPct val="90000"/>
              </a:lnSpc>
              <a:buFont typeface="Verdana"/>
              <a:buChar char="◦"/>
            </a:pPr>
            <a:r>
              <a:rPr i="1" lang="en-US" sz="2400">
                <a:solidFill>
                  <a:srgbClr val="000000"/>
                </a:solidFill>
                <a:latin typeface="Palatino-Italic"/>
              </a:rPr>
              <a:t>Cursos(cid: string, cnombre:string, puntos:integer) 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i="1" lang="en-US" sz="2400">
                <a:solidFill>
                  <a:srgbClr val="000000"/>
                </a:solidFill>
                <a:latin typeface="Palatino-Italic"/>
              </a:rPr>
              <a:t>Inscripciones(eid:string, cid:string, cuatri: string)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Esquema físico:</a:t>
            </a:r>
            <a:endParaRPr/>
          </a:p>
          <a:p>
            <a:pPr lvl="1" algn="just">
              <a:lnSpc>
                <a:spcPct val="90000"/>
              </a:lnSpc>
              <a:buFont typeface="Verdana"/>
              <a:buChar char="◦"/>
            </a:pPr>
            <a:r>
              <a:rPr i="1" lang="en-US" sz="2400">
                <a:solidFill>
                  <a:srgbClr val="000000"/>
                </a:solidFill>
                <a:latin typeface="Palatino-Italic"/>
              </a:rPr>
              <a:t>Las relaciones son almacenadas en archivos planos, sin ningun tipo de orden. 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i="1" lang="en-US" sz="2400">
                <a:solidFill>
                  <a:srgbClr val="000000"/>
                </a:solidFill>
                <a:latin typeface="Palatino-Italic"/>
              </a:rPr>
              <a:t>Indices (sobre estudiantes.eid y sobre cursos.cid)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Vista de Usuario (View): 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i="1" lang="en-US" sz="2400">
                <a:solidFill>
                  <a:srgbClr val="000000"/>
                </a:solidFill>
                <a:latin typeface="Palatino-Italic"/>
              </a:rPr>
              <a:t>Curso_info(cid:string,cant_inscriptos:integer)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PROGRAMA</a:t>
            </a:r>
            <a:endParaRPr/>
          </a:p>
        </p:txBody>
      </p:sp>
      <p:graphicFrame>
        <p:nvGraphicFramePr>
          <p:cNvPr id="49" name="Table 2"/>
          <p:cNvGraphicFramePr/>
          <p:nvPr/>
        </p:nvGraphicFramePr>
        <p:xfrm>
          <a:off x="501840" y="1224720"/>
          <a:ext cx="8367840" cy="5450400"/>
        </p:xfrm>
        <a:graphic>
          <a:graphicData uri="http://schemas.openxmlformats.org/drawingml/2006/table">
            <a:tbl>
              <a:tblPr/>
              <a:tblGrid>
                <a:gridCol w="550800"/>
                <a:gridCol w="647640"/>
                <a:gridCol w="7169400"/>
              </a:tblGrid>
              <a:tr h="47736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clase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0680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18-Ago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Introducción.  Nivelación: Conceptos Básicos de base de datos y DBMS. Concepto de Abstracción. Características de un DBMS. Modelo Entidad Relación. 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25-Ago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Modelo Entidad Relación. Análisis de Requisitos. Diseño Conceptual y Lógico. Diseño Físico. Ejercicios Prácticos.</a:t>
                      </a:r>
                      <a:endParaRPr/>
                    </a:p>
                  </a:txBody>
                  <a:tcPr/>
                </a:tc>
              </a:tr>
              <a:tr h="40680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01-Sep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Modelo Físico. Nomenclatura. Integridad de los datos. Claves Foraneas. </a:t>
                      </a:r>
                      <a:endParaRPr/>
                    </a:p>
                    <a:p>
                      <a:r>
                        <a:rPr lang="en-US" sz="1000">
                          <a:latin typeface="Arial"/>
                        </a:rPr>
                        <a:t>Tipos de datos. Normalización. Seguridad. Privilegios. Roles.</a:t>
                      </a:r>
                      <a:endParaRPr/>
                    </a:p>
                  </a:txBody>
                  <a:tcPr/>
                </a:tc>
              </a:tr>
              <a:tr h="40680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08-Sep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Recuperación de datos. DML. SQL. Construcción de consultas básicas. Construcción de consultas complejas. Tipos de juntas (INNER JOIN, OUTER JOIN, RIGHT/LEFT) Funciones de Grupo. Consultas anidadas. Ejercitación Práctica SQL.</a:t>
                      </a:r>
                      <a:endParaRPr/>
                    </a:p>
                  </a:txBody>
                  <a:tcPr/>
                </a:tc>
              </a:tr>
              <a:tr h="56088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15-Sep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SQL Avanzado. Sentencias de definición de datos. DDL. Vistas. Secuencias. </a:t>
                      </a:r>
                      <a:endParaRPr/>
                    </a:p>
                    <a:p>
                      <a:r>
                        <a:rPr lang="en-US" sz="1000">
                          <a:latin typeface="Arial"/>
                        </a:rPr>
                        <a:t>Regla de integridad de la base de datos y privilegios. </a:t>
                      </a:r>
                      <a:endParaRPr/>
                    </a:p>
                    <a:p>
                      <a:r>
                        <a:rPr lang="en-US" sz="1000">
                          <a:latin typeface="Arial"/>
                        </a:rPr>
                        <a:t>Introducción al lenguaje de base de datos. Stored procedures y triggers.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22-Sep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Primer Parcial.</a:t>
                      </a:r>
                      <a:endParaRPr/>
                    </a:p>
                  </a:txBody>
                  <a:tcPr/>
                </a:tc>
              </a:tr>
              <a:tr h="40680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29-Sep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Data warehouse. Definición y conceptos. Arquitectura. Data Marts. Fases y Diseño. Modelado Dimensional. Snowflake y Start Esquemas. Procesos ETL. 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06-Oct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Clase práctica en laboratorio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13-Oct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COLOQUIOS:   RETAIL SALES – INVENTARIO – PROCUREMENT -  ORDER MANAGMENT - CRM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20-Oct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COLOQUIOS:   ACCOUNTING -  HRM -  FINANCIAL SERVICES – TELECOMUNICATIONS – TRANSPORTATION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27-Oct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COLOQUIOS: EDUCATION -  HEALTH CARE – ELECTRONIC COMERCE – INSURANCE 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03-Nov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Introducción a Microstrategy / Data Mining / Integration Services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10-Nov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Segundo Parcial.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latin typeface="Arial"/>
                        </a:rPr>
                        <a:t>17-Nov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Recuperatorios</a:t>
                      </a:r>
                      <a:endParaRPr/>
                    </a:p>
                  </a:txBody>
                  <a:tcPr/>
                </a:tc>
              </a:tr>
              <a:tr h="252720"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24-Nov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Extra</a:t>
                      </a:r>
                      <a:endParaRPr/>
                    </a:p>
                  </a:txBody>
                  <a:tcPr/>
                </a:tc>
              </a:tr>
              <a:tr h="257760"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01-Dic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latin typeface="Arial"/>
                        </a:rPr>
                        <a:t>Fin Clases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Estado actual de la industria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434960" y="144792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La mayor parte del mercado de la industria lo lideran: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Oracle, IBM (DB2, Informix), Microsoft (SQL Server), Sybase, Teradata.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Industrias relacionadas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Data warehouse, storage, backups, reporting, Inteligencia de negocios,  entre otras.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Resumen Conceptual 1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279080" y="1188720"/>
            <a:ext cx="7497360" cy="52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Imagine un tipo de relación (entre personas físicas, personas jurídicas o personas físicas con personas jurídicas).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¿Qué entidades pueden aparecer en esa parte de mundo real?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¿Cómo se relacionan?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Ejemplifique que tipo de Archivos, Registros y campos pueden surgir al querer almacenar la información.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¿Qué índice se le ocurre que se puede generar sobre alguno de los archivos propuestos?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Bibliografía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1143000" y="1447920"/>
            <a:ext cx="763992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Database System Concepts – Silberschantz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SQL Guides (Varios)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Building the Data Warehouse – W. Inmon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The Data Warehouse Toolkit – R. Kimball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Dimensional Fact Model (pdf)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ETL con Integration Services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Consultar Biblioteca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39640" y="189000"/>
            <a:ext cx="8422560" cy="15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INTRODUCCIÓN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434960" y="186876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¿Qué es una Base de datos?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¿Qué es un DBMS?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Conceptos de base de datos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Algunos ejemplos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Conclusiones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¿Qué es una base de datos?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1187640" y="1735920"/>
            <a:ext cx="7744680" cy="52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600">
                <a:solidFill>
                  <a:srgbClr val="000000"/>
                </a:solidFill>
                <a:latin typeface="Gill Sans MT"/>
              </a:rPr>
              <a:t>Un sistema de base de datos es una gran colección de datos relacionados.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600">
                <a:solidFill>
                  <a:srgbClr val="000000"/>
                </a:solidFill>
                <a:latin typeface="Gill Sans MT"/>
              </a:rPr>
              <a:t>Modela el mundo real.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Entidades (Ej. Clase, Profesor, Alumno, Etc.)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Relaciones (Ej. Jose Perez </a:t>
            </a:r>
            <a:r>
              <a:rPr b="1" i="1" lang="en-US" sz="3200" u="sng">
                <a:solidFill>
                  <a:srgbClr val="000000"/>
                </a:solidFill>
                <a:latin typeface="Gill Sans MT"/>
              </a:rPr>
              <a:t>cursa</a:t>
            </a:r>
            <a:r>
              <a:rPr b="1" i="1" lang="en-US" sz="32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Algebra)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Base de datos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1434960" y="144792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Los datos pertenecen a un campo o dominio de aplicación. Por ejemplo: finanzas, análisis económico, comercio, medicina, agricultura, sociología, geografía, transportes, etc.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presentan con distintos  formatos y propiedades: palabras, números, imágenes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5120" y="1196640"/>
            <a:ext cx="4375080" cy="267552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1435680" y="188640"/>
            <a:ext cx="74959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Contexto</a:t>
            </a:r>
            <a:endParaRPr/>
          </a:p>
        </p:txBody>
      </p:sp>
      <p:pic>
        <p:nvPicPr>
          <p:cNvPr id="6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36000" y="3933000"/>
            <a:ext cx="5362200" cy="290772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43640" y="4149000"/>
            <a:ext cx="2734200" cy="25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El 75% de la información en el universo digital la generan particulares.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Las empresas son responsables del 80% de esta información en algún punto de su vida digital.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5724000" y="1052640"/>
            <a:ext cx="3274200" cy="283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La información digital en el mundo crece más del doble cada dos años.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La cantidad de información que crean los particulares es mucho menor que la cantidad de información creada sobre ellos mismos en el universo digital.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434960" y="4464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Contexto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1331640" y="1124640"/>
            <a:ext cx="7497360" cy="540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En la actualidad  las actividades que se realizan en el seno de cualquier sistema quedan registradas. Los datos  de identificación personal,  viajes, transacciones comerciales y financieras, salud, educación, vivienda, clima, producción de bienes y servicios, ingresos e impuestos, adn, etc.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Las bases de datos se actualizan con diferentes criterios y constituyen un universo prácticamente infinito.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434960" y="274680"/>
            <a:ext cx="749736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DBMS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1434960" y="1447920"/>
            <a:ext cx="7497360" cy="479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Data Base Management System es un software diseñado para que en una base de datos se puedan realizar las siguiente tareas: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Guardar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Administrar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Garantizar y regular acceso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compone de un motor que atiende peticiones y las traduce.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Mantenimiento de la METADATA (Diccionario de datos)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