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66E252D-4ED9-495E-9B95-F8F7F8CCB37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853D79-333C-42F9-BC7C-EC19036579EC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11E2725-964E-4A41-A6FD-2A9B8912EF37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8221A9-3091-4D4B-B650-4EB5D92E46EC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2B663E-16FE-428E-9258-B5D210241CC1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C6012B-6CCC-4D29-AD49-30DA92D619BD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E50DB3-107C-4EB8-B30D-6030CBF848A3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35DCBA-2097-49EE-A3C4-3286C303A377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Ejemplos</a:t>
            </a:r>
            <a:endParaRPr/>
          </a:p>
        </p:txBody>
      </p:sp>
      <p:sp>
        <p:nvSpPr>
          <p:cNvPr id="43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A9CED1FC-26BF-44F2-8D44-8698C8B828F3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Ejemplos</a:t>
            </a:r>
            <a:endParaRPr/>
          </a:p>
        </p:txBody>
      </p:sp>
      <p:sp>
        <p:nvSpPr>
          <p:cNvPr id="43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EC9FA05-6D54-4390-BA52-3A99C79FC21A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256B26-9E33-436F-8881-8209BD6B7ADA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7B76C7-316B-47AB-B5EE-A58CE68CDEC7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AB95B6-B93A-4943-A898-798F4DF0C08F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6BB5A5-B78A-4EC7-B5F4-6408DDF375A6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20BE36-544A-40F4-B3F1-AA8235ECC9DF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67E092-8124-4DFF-A27C-65453BF6EA6B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E80739-6E70-4AE4-92D2-4D76FE5835E5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82E9CD-CC90-415C-BD76-0B611488AD92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514F52-F7F0-40A0-90FC-C8008463F61A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DBD59B-A74A-455E-9224-A74F00062C4F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6120" y="-816120"/>
            <a:ext cx="1637640" cy="163764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/>
          </a:solidFill>
          <a:ln w="3240">
            <a:solidFill>
              <a:srgbClr val="d1c3a0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168120" y="20520"/>
            <a:ext cx="1702800" cy="170280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 rot="2315400">
            <a:off x="182880" y="1054440"/>
            <a:ext cx="1125000" cy="1101960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>
            <a:solidFill>
              <a:srgbClr val="c6b792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012680" y="0"/>
            <a:ext cx="8130600" cy="6857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014480" y="0"/>
            <a:ext cx="72360" cy="6857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619640" y="332640"/>
            <a:ext cx="6696720" cy="152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Explotación y administración de Base de datos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1523880" y="2781360"/>
            <a:ext cx="7009560" cy="323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Juan Carlos Otaegui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jotaegui@ing.unlam.edu.ar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Lógico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1434960" y="1447920"/>
            <a:ext cx="74988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Se elige algún DBMS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Se convierte el diseño conceptual en un esquema del DBMS elegido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DER </a:t>
            </a:r>
            <a:r>
              <a:rPr lang="en-US" sz="24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>
                <a:solidFill>
                  <a:srgbClr val="000000"/>
                </a:solidFill>
                <a:latin typeface="Palatino-Roman"/>
              </a:rPr>
              <a:t> esquema relacional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Refinamiento del Esquema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1434960" y="1447920"/>
            <a:ext cx="74988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Se analiza el conjunto de relaciones resultantes para identificar problemas potenciales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Esta etapa no es subjetiva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Se basa en la </a:t>
            </a:r>
            <a:r>
              <a:rPr i="1" lang="en-US" sz="2400">
                <a:solidFill>
                  <a:srgbClr val="000000"/>
                </a:solidFill>
                <a:latin typeface="Palatino-Roman"/>
              </a:rPr>
              <a:t>Teoría</a:t>
            </a:r>
            <a:r>
              <a:rPr lang="en-US" sz="2400">
                <a:solidFill>
                  <a:srgbClr val="000000"/>
                </a:solidFill>
                <a:latin typeface="Palatino-Roman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Palatino-Roman"/>
              </a:rPr>
              <a:t>de Normalización</a:t>
            </a:r>
            <a:r>
              <a:rPr lang="en-US" sz="2400">
                <a:solidFill>
                  <a:srgbClr val="000000"/>
                </a:solidFill>
                <a:latin typeface="Palatino-Roman"/>
              </a:rPr>
              <a:t> de relaciones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Esta teoría busca asegurar algunas propiedades deseables para las relaciones (por ejemplo, que no haya perdida de información ni información redundante)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Físico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434960" y="1447920"/>
            <a:ext cx="74988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Al diseño lógico se le incorporan atributos para: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cumplir requerimientos no funcionales (básicamente, performance)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optimizar el mantenimiento y organización física de los datos (clustering)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Implica la creación de índices, clusters, particionamiento, introducir info redundante, etc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de Seguridad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1434960" y="1447920"/>
            <a:ext cx="74988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Se identifican: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usuarios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roles que cumplen estos usuarios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Por cada rol, se definen los permisos sobre los objetos de la base de datos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Volvamos…al Diseño Conceptual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950760" y="1547640"/>
            <a:ext cx="8228880" cy="447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7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Palatino-Roman"/>
              </a:rPr>
              <a:t>Cuáles son las </a:t>
            </a:r>
            <a:r>
              <a:rPr i="1" lang="en-US" sz="2000">
                <a:solidFill>
                  <a:srgbClr val="000000"/>
                </a:solidFill>
                <a:latin typeface="Palatino-Italic"/>
              </a:rPr>
              <a:t>entidades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y las </a:t>
            </a:r>
            <a:r>
              <a:rPr i="1" lang="en-US" sz="2000">
                <a:solidFill>
                  <a:srgbClr val="000000"/>
                </a:solidFill>
                <a:latin typeface="Palatino-Italic"/>
              </a:rPr>
              <a:t>relaciones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en la empresa? </a:t>
            </a:r>
            <a:endParaRPr/>
          </a:p>
          <a:p>
            <a:pPr>
              <a:lnSpc>
                <a:spcPct val="40000"/>
              </a:lnSpc>
            </a:pPr>
            <a:endParaRPr/>
          </a:p>
          <a:p>
            <a:pPr>
              <a:lnSpc>
                <a:spcPct val="14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Palatino-Roman"/>
              </a:rPr>
              <a:t>Qué información sobre las entidades y sus relaciones se deben almacenar en la base de datos?</a:t>
            </a:r>
            <a:endParaRPr/>
          </a:p>
          <a:p>
            <a:pPr>
              <a:lnSpc>
                <a:spcPct val="10000"/>
              </a:lnSpc>
            </a:pPr>
            <a:endParaRPr/>
          </a:p>
          <a:p>
            <a:pPr>
              <a:lnSpc>
                <a:spcPct val="17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Palatino-Roman"/>
              </a:rPr>
              <a:t>Cuáles son las </a:t>
            </a:r>
            <a:r>
              <a:rPr i="1" lang="en-US" sz="2000">
                <a:solidFill>
                  <a:srgbClr val="000000"/>
                </a:solidFill>
                <a:latin typeface="Palatino-Roman"/>
              </a:rPr>
              <a:t>restricciones de integridad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 o las </a:t>
            </a:r>
            <a:r>
              <a:rPr i="1" lang="en-US" sz="2000">
                <a:solidFill>
                  <a:srgbClr val="000000"/>
                </a:solidFill>
                <a:latin typeface="Palatino-Roman"/>
              </a:rPr>
              <a:t>reglas de negocio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?</a:t>
            </a:r>
            <a:endParaRPr/>
          </a:p>
          <a:p>
            <a:pPr algn="just">
              <a:lnSpc>
                <a:spcPct val="40000"/>
              </a:lnSpc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Palatino-Roman"/>
              </a:rPr>
              <a:t>Un esquema de relación en el modelo Entidad-Relación puede representarse en forma gráfica (diagrama ER)</a:t>
            </a:r>
            <a:endParaRPr/>
          </a:p>
          <a:p>
            <a:pPr>
              <a:lnSpc>
                <a:spcPct val="50000"/>
              </a:lnSpc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Palatino-Roman"/>
              </a:rPr>
              <a:t>A partir de un diagrama ER se puede obtener un esquema relacional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Entidades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150200" y="1484640"/>
            <a:ext cx="7957440" cy="43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20000"/>
              </a:lnSpc>
              <a:buSzPct val="80000"/>
              <a:buFont typeface="Wingdings 2" charset="2"/>
              <a:buChar char=""/>
            </a:pPr>
            <a:r>
              <a:rPr i="1" lang="en-US" sz="2000">
                <a:solidFill>
                  <a:srgbClr val="000000"/>
                </a:solidFill>
                <a:latin typeface="Palatino-Italic"/>
              </a:rPr>
              <a:t>Entidad: 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objecto del mundo real distinguible de otros objetos. Puede ser:</a:t>
            </a:r>
            <a:endParaRPr/>
          </a:p>
          <a:p>
            <a:pPr lvl="2">
              <a:lnSpc>
                <a:spcPct val="15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Palatino-Roman"/>
              </a:rPr>
              <a:t>objeto con existencia física (persona, auto, casa)</a:t>
            </a:r>
            <a:endParaRPr/>
          </a:p>
          <a:p>
            <a:pPr lvl="2">
              <a:lnSpc>
                <a:spcPct val="15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Palatino-Roman"/>
              </a:rPr>
              <a:t>objeto con existencia conceptual (empresa, curso)</a:t>
            </a:r>
            <a:endParaRPr/>
          </a:p>
          <a:p>
            <a:pPr>
              <a:lnSpc>
                <a:spcPct val="70000"/>
              </a:lnSpc>
            </a:pPr>
            <a:endParaRPr/>
          </a:p>
          <a:p>
            <a:pPr>
              <a:lnSpc>
                <a:spcPct val="15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Palatino-Roman"/>
              </a:rPr>
              <a:t>Una entidad se describe usando un conjunto de </a:t>
            </a:r>
            <a:r>
              <a:rPr i="1" lang="en-US" sz="2000">
                <a:solidFill>
                  <a:srgbClr val="000000"/>
                </a:solidFill>
                <a:latin typeface="Palatino-Roman"/>
              </a:rPr>
              <a:t>atributos </a:t>
            </a:r>
            <a:endParaRPr/>
          </a:p>
          <a:p>
            <a:pPr>
              <a:lnSpc>
                <a:spcPct val="60000"/>
              </a:lnSpc>
            </a:pPr>
            <a:endParaRPr/>
          </a:p>
          <a:p>
            <a:pPr algn="just">
              <a:lnSpc>
                <a:spcPct val="11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Palatino-Roman"/>
              </a:rPr>
              <a:t>Cada entidad tiene un atributo o conjunto de atributos</a:t>
            </a:r>
            <a:r>
              <a:rPr i="1" lang="en-US" sz="2000">
                <a:solidFill>
                  <a:srgbClr val="000000"/>
                </a:solidFill>
                <a:latin typeface="Palatino-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que forman su</a:t>
            </a:r>
            <a:r>
              <a:rPr i="1" lang="en-US" sz="2000">
                <a:solidFill>
                  <a:srgbClr val="000000"/>
                </a:solidFill>
                <a:latin typeface="Palatino-Roman"/>
              </a:rPr>
              <a:t> clave (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identificación unívoca de cada instancia de una entidad). Garantiza unicidad.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22960" y="91440"/>
            <a:ext cx="83206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Clave principal (Primary Key)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403640" y="1052640"/>
            <a:ext cx="7498800" cy="537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Se denomina Clave principal o primaria al atributo o conjunto mínimo de atributos (uno o más campos) que permiten identificar en forma única cada instancia de la entidad.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Se puede identificar más de un atributo que cumpla las condiciones para ser clave, los mismos se denominan </a:t>
            </a:r>
            <a:r>
              <a:rPr b="1" i="1" lang="en-US" sz="2400">
                <a:solidFill>
                  <a:srgbClr val="000000"/>
                </a:solidFill>
                <a:latin typeface="Gill Sans MT"/>
              </a:rPr>
              <a:t>Claves candidatas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Si la clave primaria se determina mediante un solo atributo de la entidad, entonces se dice que la misma es una </a:t>
            </a:r>
            <a:r>
              <a:rPr b="1" i="1" lang="en-US" sz="2400">
                <a:solidFill>
                  <a:srgbClr val="000000"/>
                </a:solidFill>
                <a:latin typeface="Gill Sans MT"/>
              </a:rPr>
              <a:t>Clave simple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En caso de estar conformada por más de un atributo, la misma se conoce como </a:t>
            </a:r>
            <a:r>
              <a:rPr b="1" i="1" lang="en-US" sz="2400">
                <a:solidFill>
                  <a:srgbClr val="000000"/>
                </a:solidFill>
                <a:latin typeface="Gill Sans MT"/>
              </a:rPr>
              <a:t>Clave compuesta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34960" y="5364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Clave foraña (Foreign Key)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331640" y="1268640"/>
            <a:ext cx="7498800" cy="15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La Clave foránea (también llamada externa o secundaria) es un atributo que es clave primaria en otra entidad con la cual se relaciona.</a:t>
            </a:r>
            <a:endParaRPr/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640" y="3449880"/>
            <a:ext cx="4799880" cy="125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04760" y="13752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Conjunto de atributos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187640" y="1097280"/>
            <a:ext cx="74988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Definición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	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Los atributos describen propiedades que posee cada miembro de un conjunto de entidades.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1463040" y="3842280"/>
            <a:ext cx="5046120" cy="26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 clasifican en: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Simples y compuestos 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Univalorados y multivalorados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Nulos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Derivado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Clasificación de atributos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005840" y="1554480"/>
            <a:ext cx="8229600" cy="53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Atributos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compuestos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Pueden dividirse en otros con significado propio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Valor compuesto = concatenación de valores de componentes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Atributos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simples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No divisibles. Atómicos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2284200" y="2598840"/>
            <a:ext cx="155520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fechanacim</a:t>
            </a:r>
            <a:endParaRPr/>
          </a:p>
        </p:txBody>
      </p:sp>
      <p:sp>
        <p:nvSpPr>
          <p:cNvPr id="92" name="CustomShape 4"/>
          <p:cNvSpPr/>
          <p:nvPr/>
        </p:nvSpPr>
        <p:spPr>
          <a:xfrm>
            <a:off x="2084760" y="3132360"/>
            <a:ext cx="54180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dia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2612160" y="3132360"/>
            <a:ext cx="68076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mes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>
            <a:off x="3422880" y="3132360"/>
            <a:ext cx="62424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año</a:t>
            </a:r>
            <a:endParaRPr/>
          </a:p>
        </p:txBody>
      </p:sp>
      <p:sp>
        <p:nvSpPr>
          <p:cNvPr id="95" name="Line 7"/>
          <p:cNvSpPr/>
          <p:nvPr/>
        </p:nvSpPr>
        <p:spPr>
          <a:xfrm flipH="1">
            <a:off x="2468520" y="2979720"/>
            <a:ext cx="141120" cy="22860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96" name="Line 8"/>
          <p:cNvSpPr/>
          <p:nvPr/>
        </p:nvSpPr>
        <p:spPr>
          <a:xfrm>
            <a:off x="2927160" y="2979720"/>
            <a:ext cx="0" cy="22860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97" name="Line 9"/>
          <p:cNvSpPr/>
          <p:nvPr/>
        </p:nvSpPr>
        <p:spPr>
          <a:xfrm flipH="1" flipV="1">
            <a:off x="3382920" y="2979720"/>
            <a:ext cx="139680" cy="22860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98" name="CustomShape 10"/>
          <p:cNvSpPr/>
          <p:nvPr/>
        </p:nvSpPr>
        <p:spPr>
          <a:xfrm>
            <a:off x="5031360" y="2598840"/>
            <a:ext cx="129168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direccion</a:t>
            </a:r>
            <a:endParaRPr/>
          </a:p>
        </p:txBody>
      </p:sp>
      <p:sp>
        <p:nvSpPr>
          <p:cNvPr id="99" name="CustomShape 11"/>
          <p:cNvSpPr/>
          <p:nvPr/>
        </p:nvSpPr>
        <p:spPr>
          <a:xfrm>
            <a:off x="4245840" y="3132360"/>
            <a:ext cx="73692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calle</a:t>
            </a:r>
            <a:endParaRPr/>
          </a:p>
        </p:txBody>
      </p:sp>
      <p:sp>
        <p:nvSpPr>
          <p:cNvPr id="100" name="CustomShape 12"/>
          <p:cNvSpPr/>
          <p:nvPr/>
        </p:nvSpPr>
        <p:spPr>
          <a:xfrm>
            <a:off x="4934520" y="3132360"/>
            <a:ext cx="98532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ciudad</a:t>
            </a:r>
            <a:endParaRPr/>
          </a:p>
        </p:txBody>
      </p:sp>
      <p:sp>
        <p:nvSpPr>
          <p:cNvPr id="101" name="CustomShape 13"/>
          <p:cNvSpPr/>
          <p:nvPr/>
        </p:nvSpPr>
        <p:spPr>
          <a:xfrm>
            <a:off x="5869440" y="3132360"/>
            <a:ext cx="129168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provincia</a:t>
            </a:r>
            <a:endParaRPr/>
          </a:p>
        </p:txBody>
      </p:sp>
      <p:sp>
        <p:nvSpPr>
          <p:cNvPr id="102" name="Line 14"/>
          <p:cNvSpPr/>
          <p:nvPr/>
        </p:nvSpPr>
        <p:spPr>
          <a:xfrm flipH="1">
            <a:off x="4682880" y="2903400"/>
            <a:ext cx="351000" cy="30492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03" name="Line 15"/>
          <p:cNvSpPr/>
          <p:nvPr/>
        </p:nvSpPr>
        <p:spPr>
          <a:xfrm>
            <a:off x="5441760" y="2979720"/>
            <a:ext cx="0" cy="22860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04" name="Line 16"/>
          <p:cNvSpPr/>
          <p:nvPr/>
        </p:nvSpPr>
        <p:spPr>
          <a:xfrm flipH="1" flipV="1">
            <a:off x="6003720" y="2979720"/>
            <a:ext cx="139680" cy="22860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05" name="Line 17"/>
          <p:cNvSpPr/>
          <p:nvPr/>
        </p:nvSpPr>
        <p:spPr>
          <a:xfrm>
            <a:off x="6284880" y="2903400"/>
            <a:ext cx="914400" cy="30492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06" name="CustomShape 18"/>
          <p:cNvSpPr/>
          <p:nvPr/>
        </p:nvSpPr>
        <p:spPr>
          <a:xfrm>
            <a:off x="7048800" y="3132360"/>
            <a:ext cx="136044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codpostal</a:t>
            </a:r>
            <a:endParaRPr/>
          </a:p>
        </p:txBody>
      </p:sp>
      <p:sp>
        <p:nvSpPr>
          <p:cNvPr id="107" name="CustomShape 19"/>
          <p:cNvSpPr/>
          <p:nvPr/>
        </p:nvSpPr>
        <p:spPr>
          <a:xfrm>
            <a:off x="2034000" y="5456520"/>
            <a:ext cx="1012680" cy="455760"/>
          </a:xfrm>
          <a:prstGeom prst="rect">
            <a:avLst/>
          </a:prstGeom>
          <a:noFill/>
          <a:ln w="9360">
            <a:solidFill>
              <a:srgbClr val="feb80a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f271c"/>
                </a:solidFill>
                <a:latin typeface="Arial Narrow"/>
              </a:rPr>
              <a:t>genero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9640" y="189000"/>
            <a:ext cx="8424000" cy="15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Universo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1005840" y="1280160"/>
            <a:ext cx="78480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Una empresa que se dedica a organizar eventos tales como congresos, casamientos u otros en hoteles requiere registrarlos. 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Cada hotel se caracteriza por un nombre, teléfono, una dirección en una ciudad perteneciente a una provincia.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El evento puede estar organizado por una persona (jurídica o física).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Si es una persona jurídica debe indicar CUIT, razón social y contacto. 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Si es una persona física debe indicar DNI, nombre y apellido, teléfono.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Clasificación de atributos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173240" y="1700640"/>
            <a:ext cx="7771680" cy="44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Atributos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monovalorados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(monovaluados)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sólo un valor para cada entidad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fechanacim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[de un EMPLEADO particular]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añoestreno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[de una PELICULA concreta]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Atributos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multivalorados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(multivaluados)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más de un valor para la misma entidad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nacionalidad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[ PELICULA coproducida por varios países ]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telefono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[ EMPLEADO con varios teléfonos de contacto]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Pueden tener límites superior e inferior 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del nº de valores por entidad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nacionalidad (1-2)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telefono (0-3)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Clasificación de atributos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173240" y="1845000"/>
            <a:ext cx="7771680" cy="413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El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nulo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(</a:t>
            </a:r>
            <a:r>
              <a:rPr i="1" lang="en-US" sz="2400">
                <a:solidFill>
                  <a:srgbClr val="000000"/>
                </a:solidFill>
                <a:latin typeface="Gill Sans MT"/>
              </a:rPr>
              <a:t>null value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) es usado cuando...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Se</a:t>
            </a:r>
            <a:r>
              <a:rPr b="1" lang="en-US" sz="2000">
                <a:solidFill>
                  <a:srgbClr val="000000"/>
                </a:solidFill>
                <a:latin typeface="Gill Sans MT"/>
              </a:rPr>
              <a:t> desconoce el valor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 de un atributo para cierta entidad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b="1" lang="en-US" sz="2000">
                <a:solidFill>
                  <a:srgbClr val="000000"/>
                </a:solidFill>
                <a:latin typeface="Gill Sans MT"/>
              </a:rPr>
              <a:t>El valor existe pero falta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altura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[de un EMPLEADO]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No se sabe si el valor existe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o no 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numteléfono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[de un EMPLEADO]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La entidad no tiene </a:t>
            </a:r>
            <a:r>
              <a:rPr b="1" lang="en-US" sz="2000">
                <a:solidFill>
                  <a:srgbClr val="000000"/>
                </a:solidFill>
                <a:latin typeface="Gill Sans MT"/>
              </a:rPr>
              <a:t>ningún valor aplicable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 para el atributo: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b="1" lang="en-US" sz="2000">
                <a:solidFill>
                  <a:srgbClr val="000000"/>
                </a:solidFill>
                <a:latin typeface="Gill Sans MT"/>
              </a:rPr>
              <a:t>fechaalquiler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 [PELICULA sólo en vídeo-venta (no alquiler)]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005840" y="460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Clasificación de atributos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005840" y="914400"/>
            <a:ext cx="7771680" cy="456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Atributos </a:t>
            </a:r>
            <a:r>
              <a:rPr b="1" lang="en-US" sz="3200">
                <a:solidFill>
                  <a:srgbClr val="000000"/>
                </a:solidFill>
                <a:latin typeface="Gill Sans MT"/>
              </a:rPr>
              <a:t>derivados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Valor calculado a partir de otra información ya existente (atributos, entidades relacionadas)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Son información redundante...</a:t>
            </a:r>
            <a:endParaRPr/>
          </a:p>
          <a:p>
            <a:pPr lvl="3">
              <a:lnSpc>
                <a:spcPct val="90000"/>
              </a:lnSpc>
              <a:buFont typeface="Wingdings 2" charset="2"/>
              <a:buChar char=""/>
            </a:pPr>
            <a:r>
              <a:rPr b="1" lang="en-US" sz="2000">
                <a:solidFill>
                  <a:srgbClr val="000000"/>
                </a:solidFill>
                <a:latin typeface="Gill Sans MT"/>
              </a:rPr>
              <a:t>edad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 [de EMPLEADO], cálculo a partir de fechanacim</a:t>
            </a:r>
            <a:endParaRPr/>
          </a:p>
          <a:p>
            <a:pPr lvl="4">
              <a:lnSpc>
                <a:spcPct val="9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atributo </a:t>
            </a:r>
            <a:r>
              <a:rPr b="1" lang="en-US" sz="2000">
                <a:solidFill>
                  <a:srgbClr val="000000"/>
                </a:solidFill>
                <a:latin typeface="Gill Sans MT"/>
              </a:rPr>
              <a:t>derivado 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del valor</a:t>
            </a:r>
            <a:r>
              <a:rPr b="1" lang="en-US" sz="2000">
                <a:solidFill>
                  <a:srgbClr val="000000"/>
                </a:solidFill>
                <a:latin typeface="Gill Sans MT"/>
              </a:rPr>
              <a:t> de otro atributo</a:t>
            </a:r>
            <a:endParaRPr/>
          </a:p>
          <a:p>
            <a:pPr lvl="3">
              <a:lnSpc>
                <a:spcPct val="90000"/>
              </a:lnSpc>
              <a:buFont typeface="Wingdings 2" charset="2"/>
              <a:buChar char=""/>
            </a:pPr>
            <a:r>
              <a:rPr b="1" lang="en-US" sz="2000">
                <a:solidFill>
                  <a:srgbClr val="000000"/>
                </a:solidFill>
                <a:latin typeface="Gill Sans MT"/>
              </a:rPr>
              <a:t>numcopias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 [de una PELICULA], cuenta del nº de entidades copia relacionadas con cada película concreta</a:t>
            </a:r>
            <a:endParaRPr/>
          </a:p>
          <a:p>
            <a:pPr lvl="4">
              <a:lnSpc>
                <a:spcPct val="90000"/>
              </a:lnSpc>
              <a:buFont typeface="Wingdings 2" charset="2"/>
              <a:buChar char="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atributo </a:t>
            </a:r>
            <a:r>
              <a:rPr b="1" lang="en-US" sz="2000">
                <a:solidFill>
                  <a:srgbClr val="000000"/>
                </a:solidFill>
                <a:latin typeface="Gill Sans MT"/>
              </a:rPr>
              <a:t>derivado de entidades relacionadas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Atributos </a:t>
            </a:r>
            <a:r>
              <a:rPr b="1" lang="en-US" sz="3200">
                <a:solidFill>
                  <a:srgbClr val="000000"/>
                </a:solidFill>
                <a:latin typeface="Gill Sans MT"/>
              </a:rPr>
              <a:t>almacenados</a:t>
            </a:r>
            <a:endParaRPr/>
          </a:p>
          <a:p>
            <a:pPr lvl="2">
              <a:lnSpc>
                <a:spcPct val="90000"/>
              </a:lnSpc>
              <a:buFont typeface="Wingdings 2" charset="2"/>
              <a:buChar char=""/>
            </a:pPr>
            <a:r>
              <a:rPr b="1" lang="en-US" sz="2400">
                <a:solidFill>
                  <a:srgbClr val="000000"/>
                </a:solidFill>
                <a:latin typeface="Gill Sans MT"/>
              </a:rPr>
              <a:t>nacionalidad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[de una PELICULA]</a:t>
            </a:r>
            <a:endParaRPr/>
          </a:p>
          <a:p>
            <a:pPr lvl="2">
              <a:lnSpc>
                <a:spcPct val="90000"/>
              </a:lnSpc>
              <a:buFont typeface="Wingdings 2" charset="2"/>
              <a:buChar char=""/>
            </a:pPr>
            <a:r>
              <a:rPr b="1" lang="en-US" sz="2400">
                <a:solidFill>
                  <a:srgbClr val="000000"/>
                </a:solidFill>
                <a:latin typeface="Gill Sans MT"/>
              </a:rPr>
              <a:t>fechanacim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[de un EMPLEADO]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Relaciones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903960" y="1556640"/>
            <a:ext cx="7771680" cy="45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También “inter-relación”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Asociación,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vínculo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o correspondencia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b="1" lang="en-US" sz="2400">
                <a:solidFill>
                  <a:srgbClr val="000000"/>
                </a:solidFill>
                <a:latin typeface="Gill Sans MT"/>
              </a:rPr>
              <a:t>entre instancias de entidades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relacionadas de alguna manera en el “mundo real”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el director “Julio Médem” ha </a:t>
            </a:r>
            <a:r>
              <a:rPr lang="en-US" sz="2800" u="sng">
                <a:solidFill>
                  <a:srgbClr val="000000"/>
                </a:solidFill>
                <a:latin typeface="Gill Sans MT"/>
              </a:rPr>
              <a:t>rodado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la película “Tierra”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el empleado 87654321 </a:t>
            </a:r>
            <a:r>
              <a:rPr lang="en-US" sz="2800" u="sng">
                <a:solidFill>
                  <a:srgbClr val="000000"/>
                </a:solidFill>
                <a:latin typeface="Gill Sans MT"/>
              </a:rPr>
              <a:t>trabaja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en el local de videoclub “principal”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la película “El imperio contraataca” </a:t>
            </a:r>
            <a:r>
              <a:rPr lang="en-US" sz="2800" u="sng">
                <a:solidFill>
                  <a:srgbClr val="000000"/>
                </a:solidFill>
                <a:latin typeface="Gill Sans MT"/>
              </a:rPr>
              <a:t>es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una continuación de la película “La guerra de las galaxias”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Relaciones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949320" y="1845000"/>
            <a:ext cx="7265160" cy="22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Estructura genérica o abstracción del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 conjunto de relaciones existentes entre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 dos o más </a:t>
            </a:r>
            <a:r>
              <a:rPr b="1" lang="en-US" sz="2400">
                <a:solidFill>
                  <a:srgbClr val="000000"/>
                </a:solidFill>
                <a:latin typeface="Gill Sans MT"/>
              </a:rPr>
              <a:t>tipos de entidad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un DIRECTOR ha rodado PELICULA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1504800" y="4081680"/>
            <a:ext cx="1366200" cy="718560"/>
          </a:xfrm>
          <a:prstGeom prst="rect">
            <a:avLst/>
          </a:prstGeom>
          <a:noFill/>
          <a:ln w="9360">
            <a:solidFill>
              <a:srgbClr val="4f271c"/>
            </a:solidFill>
            <a:miter/>
          </a:ln>
        </p:spPr>
        <p:txBody>
          <a:bodyPr wrap="none" lIns="72000" rIns="72000" tIns="0" bIns="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4f271c"/>
                </a:solidFill>
                <a:latin typeface="Arial Narrow"/>
              </a:rPr>
              <a:t>DIRECTOR</a:t>
            </a: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6229440" y="4081680"/>
            <a:ext cx="1366200" cy="718560"/>
          </a:xfrm>
          <a:prstGeom prst="rect">
            <a:avLst/>
          </a:prstGeom>
          <a:noFill/>
          <a:ln w="9360">
            <a:solidFill>
              <a:srgbClr val="4f271c"/>
            </a:solidFill>
            <a:miter/>
          </a:ln>
        </p:spPr>
        <p:txBody>
          <a:bodyPr wrap="none" lIns="72000" rIns="72000" tIns="0" bIns="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120" name="Line 5"/>
          <p:cNvSpPr/>
          <p:nvPr/>
        </p:nvSpPr>
        <p:spPr>
          <a:xfrm flipV="1">
            <a:off x="2871720" y="4452840"/>
            <a:ext cx="457200" cy="972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21" name="CustomShape 6"/>
          <p:cNvSpPr/>
          <p:nvPr/>
        </p:nvSpPr>
        <p:spPr>
          <a:xfrm>
            <a:off x="3328920" y="4005360"/>
            <a:ext cx="2440800" cy="909000"/>
          </a:xfrm>
          <a:prstGeom prst="diamond">
            <a:avLst/>
          </a:prstGeom>
          <a:noFill/>
          <a:ln w="38160">
            <a:solidFill>
              <a:srgbClr val="4f271c"/>
            </a:solidFill>
            <a:miter/>
          </a:ln>
        </p:spPr>
      </p:sp>
      <p:sp>
        <p:nvSpPr>
          <p:cNvPr id="122" name="CustomShape 7"/>
          <p:cNvSpPr/>
          <p:nvPr/>
        </p:nvSpPr>
        <p:spPr>
          <a:xfrm>
            <a:off x="3784680" y="4310280"/>
            <a:ext cx="1527840" cy="394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4f271c"/>
                </a:solidFill>
                <a:latin typeface="Arial Narrow"/>
              </a:rPr>
              <a:t>HA_RODADO</a:t>
            </a:r>
            <a:endParaRPr/>
          </a:p>
        </p:txBody>
      </p:sp>
      <p:sp>
        <p:nvSpPr>
          <p:cNvPr id="123" name="Line 8"/>
          <p:cNvSpPr/>
          <p:nvPr/>
        </p:nvSpPr>
        <p:spPr>
          <a:xfrm flipV="1">
            <a:off x="5767200" y="4462560"/>
            <a:ext cx="457200" cy="936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Relaciones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173240" y="1722240"/>
            <a:ext cx="7771680" cy="228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000">
                <a:solidFill>
                  <a:srgbClr val="000000"/>
                </a:solidFill>
                <a:latin typeface="Gill Sans MT"/>
              </a:rPr>
              <a:t>Número de tipos de entidad que participan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en el tipo de relación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Binaria: grado 2 (el más frecuente)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Ternaria: grado 3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Reflexiva (o recursiva): grado 1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2011320" y="3733200"/>
            <a:ext cx="1107360" cy="30132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ACTOR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5778360" y="3727080"/>
            <a:ext cx="1108800" cy="30132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3382920" y="3497040"/>
            <a:ext cx="2117160" cy="739080"/>
          </a:xfrm>
          <a:prstGeom prst="diamond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ACTUA_EN</a:t>
            </a:r>
            <a:endParaRPr/>
          </a:p>
        </p:txBody>
      </p:sp>
      <p:sp>
        <p:nvSpPr>
          <p:cNvPr id="129" name="Line 6"/>
          <p:cNvSpPr/>
          <p:nvPr/>
        </p:nvSpPr>
        <p:spPr>
          <a:xfrm>
            <a:off x="3119400" y="3881160"/>
            <a:ext cx="35244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30" name="Line 7"/>
          <p:cNvSpPr/>
          <p:nvPr/>
        </p:nvSpPr>
        <p:spPr>
          <a:xfrm>
            <a:off x="5440320" y="3877920"/>
            <a:ext cx="35064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31" name="CustomShape 8"/>
          <p:cNvSpPr/>
          <p:nvPr/>
        </p:nvSpPr>
        <p:spPr>
          <a:xfrm>
            <a:off x="4556160" y="4627080"/>
            <a:ext cx="1107360" cy="301320"/>
          </a:xfrm>
          <a:prstGeom prst="rect">
            <a:avLst/>
          </a:prstGeom>
          <a:noFill/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CLIENTE</a:t>
            </a: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7835760" y="4639680"/>
            <a:ext cx="1108800" cy="301320"/>
          </a:xfrm>
          <a:prstGeom prst="rect">
            <a:avLst/>
          </a:prstGeom>
          <a:noFill/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133" name="Line 10"/>
          <p:cNvSpPr/>
          <p:nvPr/>
        </p:nvSpPr>
        <p:spPr>
          <a:xfrm>
            <a:off x="5655960" y="4787640"/>
            <a:ext cx="21132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34" name="Line 11"/>
          <p:cNvSpPr/>
          <p:nvPr/>
        </p:nvSpPr>
        <p:spPr>
          <a:xfrm>
            <a:off x="7554600" y="4787640"/>
            <a:ext cx="28116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35" name="CustomShape 12"/>
          <p:cNvSpPr/>
          <p:nvPr/>
        </p:nvSpPr>
        <p:spPr>
          <a:xfrm>
            <a:off x="5775480" y="5402160"/>
            <a:ext cx="1950480" cy="402480"/>
          </a:xfrm>
          <a:prstGeom prst="rect">
            <a:avLst/>
          </a:prstGeom>
          <a:noFill/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LOCAL_VIDEOCLUB</a:t>
            </a:r>
            <a:endParaRPr/>
          </a:p>
        </p:txBody>
      </p:sp>
      <p:sp>
        <p:nvSpPr>
          <p:cNvPr id="136" name="Line 13"/>
          <p:cNvSpPr/>
          <p:nvPr/>
        </p:nvSpPr>
        <p:spPr>
          <a:xfrm>
            <a:off x="6711840" y="5016240"/>
            <a:ext cx="0" cy="38088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37" name="CustomShape 14"/>
          <p:cNvSpPr/>
          <p:nvPr/>
        </p:nvSpPr>
        <p:spPr>
          <a:xfrm>
            <a:off x="5870520" y="4512240"/>
            <a:ext cx="1685160" cy="529920"/>
          </a:xfrm>
          <a:prstGeom prst="diamond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10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ALQUILA</a:t>
            </a:r>
            <a:endParaRPr/>
          </a:p>
        </p:txBody>
      </p:sp>
      <p:sp>
        <p:nvSpPr>
          <p:cNvPr id="138" name="Line 15"/>
          <p:cNvSpPr/>
          <p:nvPr/>
        </p:nvSpPr>
        <p:spPr>
          <a:xfrm>
            <a:off x="4066920" y="5499000"/>
            <a:ext cx="0" cy="38088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39" name="Line 16"/>
          <p:cNvSpPr/>
          <p:nvPr/>
        </p:nvSpPr>
        <p:spPr>
          <a:xfrm>
            <a:off x="2103840" y="5499000"/>
            <a:ext cx="196308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40" name="Line 17"/>
          <p:cNvSpPr/>
          <p:nvPr/>
        </p:nvSpPr>
        <p:spPr>
          <a:xfrm>
            <a:off x="2089080" y="5499000"/>
            <a:ext cx="0" cy="30456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41" name="CustomShape 18"/>
          <p:cNvSpPr/>
          <p:nvPr/>
        </p:nvSpPr>
        <p:spPr>
          <a:xfrm>
            <a:off x="3575160" y="5884560"/>
            <a:ext cx="1108800" cy="30132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142" name="CustomShape 19"/>
          <p:cNvSpPr/>
          <p:nvPr/>
        </p:nvSpPr>
        <p:spPr>
          <a:xfrm>
            <a:off x="1020600" y="5675400"/>
            <a:ext cx="2133000" cy="770760"/>
          </a:xfrm>
          <a:prstGeom prst="diamond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</p:sp>
      <p:sp>
        <p:nvSpPr>
          <p:cNvPr id="143" name="Line 20"/>
          <p:cNvSpPr/>
          <p:nvPr/>
        </p:nvSpPr>
        <p:spPr>
          <a:xfrm>
            <a:off x="3154320" y="6056280"/>
            <a:ext cx="42840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44" name="CustomShape 21"/>
          <p:cNvSpPr/>
          <p:nvPr/>
        </p:nvSpPr>
        <p:spPr>
          <a:xfrm>
            <a:off x="1249200" y="5961240"/>
            <a:ext cx="1675800" cy="5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7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CONTINUACION</a:t>
            </a:r>
            <a:endParaRPr/>
          </a:p>
          <a:p>
            <a:pPr algn="ctr">
              <a:lnSpc>
                <a:spcPct val="7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DE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Relaciones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809640" y="1196640"/>
            <a:ext cx="7957440" cy="38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Las relaciones tienen cardinalidad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1:1 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Relación Uno a Uno: Cuando un registro de una tabla sólo puede estar relacionado con un único registro de la otra tabla y viceversa.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1:n 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Cuando un registro de una tabla (tabla secundaria) sólo puede estar relacionado con un único registro de la otra tabla (tabla principal) y un registro de la tabla principal puede tener más de un registro relacionado en la tabla secundaria.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47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3080" y="2997000"/>
            <a:ext cx="4438080" cy="866160"/>
          </a:xfrm>
          <a:prstGeom prst="rect">
            <a:avLst/>
          </a:prstGeom>
          <a:ln>
            <a:noFill/>
          </a:ln>
        </p:spPr>
      </p:pic>
      <p:pic>
        <p:nvPicPr>
          <p:cNvPr id="148" name="Picture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640" y="5445360"/>
            <a:ext cx="4371120" cy="7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Relaciones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809640" y="1196640"/>
            <a:ext cx="7957440" cy="38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Las relaciones tienen cardinalidad y pueden tener atributos que la califiquen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N:m Cuando un registro de una tabla puede estar relacionado con más de un registro de la otra tabla y viceversa. En este caso las dos tablas no pueden estar relacionadas directamente, se tiene que añadir una tabla entre las dos que incluya los pares de valores relacionados entre sí.</a:t>
            </a:r>
            <a:endParaRPr/>
          </a:p>
        </p:txBody>
      </p:sp>
      <p:pic>
        <p:nvPicPr>
          <p:cNvPr id="151" name="Picture 1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7640" y="4941000"/>
            <a:ext cx="4342680" cy="123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Relaciones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903960" y="1920240"/>
            <a:ext cx="7771680" cy="341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Todo tipo de entidad que participa en un tipo de relación juega un papel específico en la relación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Es en los tipos de relación reflexivos donde se deben usar los roles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6113880" y="5120640"/>
            <a:ext cx="1475640" cy="24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4f271c"/>
                </a:solidFill>
                <a:latin typeface="Arial Narrow"/>
              </a:rPr>
              <a:t>original</a:t>
            </a: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4633200" y="5935680"/>
            <a:ext cx="702720" cy="30096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4f271c"/>
                </a:solidFill>
                <a:latin typeface="Arial Narrow"/>
              </a:rPr>
              <a:t>versión</a:t>
            </a:r>
            <a:endParaRPr/>
          </a:p>
        </p:txBody>
      </p:sp>
      <p:sp>
        <p:nvSpPr>
          <p:cNvPr id="156" name="Line 5"/>
          <p:cNvSpPr/>
          <p:nvPr/>
        </p:nvSpPr>
        <p:spPr>
          <a:xfrm>
            <a:off x="6057000" y="5249520"/>
            <a:ext cx="0" cy="53352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57" name="Line 6"/>
          <p:cNvSpPr/>
          <p:nvPr/>
        </p:nvSpPr>
        <p:spPr>
          <a:xfrm>
            <a:off x="3284640" y="5249520"/>
            <a:ext cx="277236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58" name="Line 7"/>
          <p:cNvSpPr/>
          <p:nvPr/>
        </p:nvSpPr>
        <p:spPr>
          <a:xfrm>
            <a:off x="3263760" y="5249520"/>
            <a:ext cx="0" cy="42696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59" name="CustomShape 8"/>
          <p:cNvSpPr/>
          <p:nvPr/>
        </p:nvSpPr>
        <p:spPr>
          <a:xfrm>
            <a:off x="5564880" y="5787720"/>
            <a:ext cx="1108800" cy="30132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160" name="CustomShape 9"/>
          <p:cNvSpPr/>
          <p:nvPr/>
        </p:nvSpPr>
        <p:spPr>
          <a:xfrm>
            <a:off x="2051640" y="5690160"/>
            <a:ext cx="2491560" cy="486720"/>
          </a:xfrm>
          <a:prstGeom prst="diamond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VERSION_DE</a:t>
            </a:r>
            <a:endParaRPr/>
          </a:p>
        </p:txBody>
      </p:sp>
      <p:sp>
        <p:nvSpPr>
          <p:cNvPr id="161" name="Line 10"/>
          <p:cNvSpPr/>
          <p:nvPr/>
        </p:nvSpPr>
        <p:spPr>
          <a:xfrm>
            <a:off x="4467960" y="5935320"/>
            <a:ext cx="107928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62" name="CustomShape 11"/>
          <p:cNvSpPr/>
          <p:nvPr/>
        </p:nvSpPr>
        <p:spPr>
          <a:xfrm>
            <a:off x="1654920" y="3197520"/>
            <a:ext cx="1107360" cy="30132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DIRECTOR</a:t>
            </a:r>
            <a:endParaRPr/>
          </a:p>
        </p:txBody>
      </p:sp>
      <p:sp>
        <p:nvSpPr>
          <p:cNvPr id="163" name="CustomShape 12"/>
          <p:cNvSpPr/>
          <p:nvPr/>
        </p:nvSpPr>
        <p:spPr>
          <a:xfrm>
            <a:off x="6882480" y="3226320"/>
            <a:ext cx="1108800" cy="30132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164" name="CustomShape 13"/>
          <p:cNvSpPr/>
          <p:nvPr/>
        </p:nvSpPr>
        <p:spPr>
          <a:xfrm>
            <a:off x="3728160" y="2996280"/>
            <a:ext cx="2117160" cy="662760"/>
          </a:xfrm>
          <a:prstGeom prst="diamond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</p:sp>
      <p:sp>
        <p:nvSpPr>
          <p:cNvPr id="165" name="Line 14"/>
          <p:cNvSpPr/>
          <p:nvPr/>
        </p:nvSpPr>
        <p:spPr>
          <a:xfrm>
            <a:off x="2737440" y="3342240"/>
            <a:ext cx="1079640" cy="324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66" name="CustomShape 15"/>
          <p:cNvSpPr/>
          <p:nvPr/>
        </p:nvSpPr>
        <p:spPr>
          <a:xfrm>
            <a:off x="4176000" y="3212280"/>
            <a:ext cx="123696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HA_RODADO</a:t>
            </a:r>
            <a:endParaRPr/>
          </a:p>
        </p:txBody>
      </p:sp>
      <p:sp>
        <p:nvSpPr>
          <p:cNvPr id="167" name="Line 16"/>
          <p:cNvSpPr/>
          <p:nvPr/>
        </p:nvSpPr>
        <p:spPr>
          <a:xfrm>
            <a:off x="5769720" y="3342240"/>
            <a:ext cx="1079280" cy="324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168" name="CustomShape 17"/>
          <p:cNvSpPr/>
          <p:nvPr/>
        </p:nvSpPr>
        <p:spPr>
          <a:xfrm>
            <a:off x="2799360" y="3364560"/>
            <a:ext cx="91224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90000"/>
              </a:lnSpc>
            </a:pPr>
            <a:r>
              <a:rPr i="1" lang="en-US" sz="1600">
                <a:solidFill>
                  <a:srgbClr val="4f271c"/>
                </a:solidFill>
                <a:latin typeface="Arial Narrow"/>
              </a:rPr>
              <a:t>realizador</a:t>
            </a:r>
            <a:endParaRPr/>
          </a:p>
        </p:txBody>
      </p:sp>
      <p:sp>
        <p:nvSpPr>
          <p:cNvPr id="169" name="CustomShape 18"/>
          <p:cNvSpPr/>
          <p:nvPr/>
        </p:nvSpPr>
        <p:spPr>
          <a:xfrm>
            <a:off x="6378840" y="3364560"/>
            <a:ext cx="438120" cy="332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90000"/>
              </a:lnSpc>
            </a:pPr>
            <a:r>
              <a:rPr i="1" lang="en-US" sz="1600">
                <a:solidFill>
                  <a:srgbClr val="4f271c"/>
                </a:solidFill>
                <a:latin typeface="Arial Narrow"/>
              </a:rPr>
              <a:t>film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6200" y="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Relaciones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652320" y="914400"/>
            <a:ext cx="7771680" cy="455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Limitan las posibles combinaciones de entidades que pueden participar en las relaciones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Extraídas de la situación real que se modela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“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Una película debe haber sido dirigida por</a:t>
            </a:r>
            <a:r>
              <a:rPr b="1" lang="en-US" sz="2800">
                <a:solidFill>
                  <a:srgbClr val="000000"/>
                </a:solidFill>
                <a:latin typeface="Gill Sans MT"/>
              </a:rPr>
              <a:t> uno y sólo un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director”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“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Un director ha dirigido </a:t>
            </a:r>
            <a:r>
              <a:rPr b="1" lang="en-US" sz="2800">
                <a:solidFill>
                  <a:srgbClr val="000000"/>
                </a:solidFill>
                <a:latin typeface="Gill Sans MT"/>
              </a:rPr>
              <a:t>al menos una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película y puede haber dirigido </a:t>
            </a:r>
            <a:r>
              <a:rPr b="1" lang="en-US" sz="2800">
                <a:solidFill>
                  <a:srgbClr val="000000"/>
                </a:solidFill>
                <a:latin typeface="Gill Sans MT"/>
              </a:rPr>
              <a:t>muchas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”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Clases de restricciones estructurales: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Razón de cardinalidad (o tipo de correspondencia)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Razón de participación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39640" y="189000"/>
            <a:ext cx="8424000" cy="15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Entidad Relación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971640" y="1463040"/>
            <a:ext cx="78480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Universo de discurso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Entidad: Elementos, Objetos, Individuos.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Relacion: Vinculos, Interacciones, Asociaciones.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Nivel Esquema – Nivel Instancia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Teoria de conjuntos: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1920240" y="4389120"/>
            <a:ext cx="1645920" cy="1645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3" name="CustomShape 4"/>
          <p:cNvSpPr/>
          <p:nvPr/>
        </p:nvSpPr>
        <p:spPr>
          <a:xfrm>
            <a:off x="4296600" y="4389480"/>
            <a:ext cx="1645920" cy="1645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54" name="TextShape 5"/>
          <p:cNvSpPr txBox="1"/>
          <p:nvPr/>
        </p:nvSpPr>
        <p:spPr>
          <a:xfrm>
            <a:off x="1828800" y="4389120"/>
            <a:ext cx="424440" cy="437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X</a:t>
            </a:r>
            <a:endParaRPr/>
          </a:p>
        </p:txBody>
      </p:sp>
      <p:sp>
        <p:nvSpPr>
          <p:cNvPr id="55" name="TextShape 6"/>
          <p:cNvSpPr txBox="1"/>
          <p:nvPr/>
        </p:nvSpPr>
        <p:spPr>
          <a:xfrm>
            <a:off x="5884920" y="4480560"/>
            <a:ext cx="424440" cy="437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Y</a:t>
            </a:r>
            <a:endParaRPr/>
          </a:p>
        </p:txBody>
      </p:sp>
      <p:cxnSp>
        <p:nvCxnSpPr>
          <p:cNvPr id="56" name="Line 7"/>
          <p:cNvCxnSpPr>
            <a:stCxn id="52" idx="6"/>
            <a:endCxn id="53" idx="2"/>
          </p:cNvCxnSpPr>
          <p:nvPr/>
        </p:nvCxnSpPr>
        <p:spPr>
          <a:xfrm>
            <a:off x="3566160" y="5212080"/>
            <a:ext cx="730800" cy="72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Ligaduras de correspondencia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806400" y="1737360"/>
            <a:ext cx="8228880" cy="42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400" u="sng">
                <a:solidFill>
                  <a:srgbClr val="000000"/>
                </a:solidFill>
                <a:latin typeface="Gill Sans MT"/>
              </a:rPr>
              <a:t>Correspondencia de cardinalidades</a:t>
            </a:r>
            <a:r>
              <a:rPr lang="en-US" sz="2400">
                <a:solidFill>
                  <a:srgbClr val="000000"/>
                </a:solidFill>
                <a:latin typeface="Gill Sans MT"/>
              </a:rPr>
              <a:t>: expresa el número de entidades a las que otra entidad puede estar asociada vía un conjunto de relaciones.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   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Uno-uno                  1-1          Varios-uno              n-1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   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Uno-varios              1-n          Varios-varios          n-n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6427800" y="4160160"/>
            <a:ext cx="1053360" cy="332280"/>
          </a:xfrm>
          <a:prstGeom prst="rect">
            <a:avLst/>
          </a:prstGeom>
          <a:noFill/>
          <a:ln w="1908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ACTOR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6421320" y="6025680"/>
            <a:ext cx="1108800" cy="332280"/>
          </a:xfrm>
          <a:prstGeom prst="rect">
            <a:avLst/>
          </a:prstGeom>
          <a:noFill/>
          <a:ln w="1908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176" name="CustomShape 5"/>
          <p:cNvSpPr/>
          <p:nvPr/>
        </p:nvSpPr>
        <p:spPr>
          <a:xfrm>
            <a:off x="6072120" y="4844880"/>
            <a:ext cx="1801080" cy="626400"/>
          </a:xfrm>
          <a:prstGeom prst="diamond">
            <a:avLst/>
          </a:prstGeom>
          <a:noFill/>
          <a:ln w="19080">
            <a:solidFill>
              <a:srgbClr val="4f271c"/>
            </a:solidFill>
            <a:miter/>
          </a:ln>
        </p:spPr>
      </p:sp>
      <p:sp>
        <p:nvSpPr>
          <p:cNvPr id="177" name="Line 6"/>
          <p:cNvSpPr/>
          <p:nvPr/>
        </p:nvSpPr>
        <p:spPr>
          <a:xfrm>
            <a:off x="6962760" y="5487840"/>
            <a:ext cx="0" cy="53352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78" name="Line 7"/>
          <p:cNvSpPr/>
          <p:nvPr/>
        </p:nvSpPr>
        <p:spPr>
          <a:xfrm flipV="1">
            <a:off x="6983280" y="4491000"/>
            <a:ext cx="0" cy="38088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79" name="CustomShape 8"/>
          <p:cNvSpPr/>
          <p:nvPr/>
        </p:nvSpPr>
        <p:spPr>
          <a:xfrm>
            <a:off x="6068880" y="4491000"/>
            <a:ext cx="84384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i="1" lang="en-US">
                <a:solidFill>
                  <a:srgbClr val="4f271c"/>
                </a:solidFill>
                <a:latin typeface="Arial Narrow"/>
              </a:rPr>
              <a:t>personaje</a:t>
            </a:r>
            <a:endParaRPr/>
          </a:p>
        </p:txBody>
      </p:sp>
      <p:sp>
        <p:nvSpPr>
          <p:cNvPr id="180" name="CustomShape 9"/>
          <p:cNvSpPr/>
          <p:nvPr/>
        </p:nvSpPr>
        <p:spPr>
          <a:xfrm>
            <a:off x="6561000" y="5689440"/>
            <a:ext cx="42156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i="1" lang="en-US">
                <a:solidFill>
                  <a:srgbClr val="4f271c"/>
                </a:solidFill>
                <a:latin typeface="Arial Narrow"/>
              </a:rPr>
              <a:t>film</a:t>
            </a:r>
            <a:endParaRPr/>
          </a:p>
        </p:txBody>
      </p:sp>
      <p:sp>
        <p:nvSpPr>
          <p:cNvPr id="181" name="CustomShape 10"/>
          <p:cNvSpPr/>
          <p:nvPr/>
        </p:nvSpPr>
        <p:spPr>
          <a:xfrm>
            <a:off x="6907320" y="4497480"/>
            <a:ext cx="42156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4f271c"/>
                </a:solidFill>
                <a:latin typeface="Arial Narrow"/>
              </a:rPr>
              <a:t>M</a:t>
            </a:r>
            <a:endParaRPr/>
          </a:p>
        </p:txBody>
      </p:sp>
      <p:sp>
        <p:nvSpPr>
          <p:cNvPr id="182" name="CustomShape 11"/>
          <p:cNvSpPr/>
          <p:nvPr/>
        </p:nvSpPr>
        <p:spPr>
          <a:xfrm>
            <a:off x="6340320" y="4954680"/>
            <a:ext cx="11804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ACTUA_EN</a:t>
            </a:r>
            <a:endParaRPr/>
          </a:p>
        </p:txBody>
      </p:sp>
      <p:sp>
        <p:nvSpPr>
          <p:cNvPr id="183" name="CustomShape 12"/>
          <p:cNvSpPr/>
          <p:nvPr/>
        </p:nvSpPr>
        <p:spPr>
          <a:xfrm>
            <a:off x="6872400" y="5537160"/>
            <a:ext cx="42156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4f271c"/>
                </a:solidFill>
                <a:latin typeface="Arial Narrow"/>
              </a:rPr>
              <a:t>N</a:t>
            </a:r>
            <a:endParaRPr/>
          </a:p>
        </p:txBody>
      </p:sp>
      <p:sp>
        <p:nvSpPr>
          <p:cNvPr id="184" name="CustomShape 13"/>
          <p:cNvSpPr/>
          <p:nvPr/>
        </p:nvSpPr>
        <p:spPr>
          <a:xfrm>
            <a:off x="3660840" y="4238640"/>
            <a:ext cx="1242360" cy="296280"/>
          </a:xfrm>
          <a:prstGeom prst="rect">
            <a:avLst/>
          </a:prstGeom>
          <a:noFill/>
          <a:ln w="19080">
            <a:solidFill>
              <a:srgbClr val="4f271c"/>
            </a:solidFill>
            <a:miter/>
          </a:ln>
        </p:spPr>
        <p:txBody>
          <a:bodyPr lIns="72000" rIns="36000" tIns="10800" bIns="108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EMPLEADO</a:t>
            </a:r>
            <a:endParaRPr/>
          </a:p>
        </p:txBody>
      </p:sp>
      <p:sp>
        <p:nvSpPr>
          <p:cNvPr id="185" name="CustomShape 14"/>
          <p:cNvSpPr/>
          <p:nvPr/>
        </p:nvSpPr>
        <p:spPr>
          <a:xfrm>
            <a:off x="3289320" y="5971680"/>
            <a:ext cx="1986840" cy="332280"/>
          </a:xfrm>
          <a:prstGeom prst="rect">
            <a:avLst/>
          </a:prstGeom>
          <a:noFill/>
          <a:ln w="19080">
            <a:solidFill>
              <a:srgbClr val="4f271c"/>
            </a:solidFill>
            <a:miter/>
          </a:ln>
        </p:spPr>
        <p:txBody>
          <a:bodyPr lIns="72000" rIns="0" tIns="46800" bIns="108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LOCAL_VIDEOCLUB</a:t>
            </a:r>
            <a:endParaRPr/>
          </a:p>
        </p:txBody>
      </p:sp>
      <p:sp>
        <p:nvSpPr>
          <p:cNvPr id="186" name="Line 15"/>
          <p:cNvSpPr/>
          <p:nvPr/>
        </p:nvSpPr>
        <p:spPr>
          <a:xfrm>
            <a:off x="4282920" y="5449680"/>
            <a:ext cx="0" cy="53352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87" name="Line 16"/>
          <p:cNvSpPr/>
          <p:nvPr/>
        </p:nvSpPr>
        <p:spPr>
          <a:xfrm flipV="1">
            <a:off x="4282920" y="4535280"/>
            <a:ext cx="0" cy="38088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88" name="CustomShape 17"/>
          <p:cNvSpPr/>
          <p:nvPr/>
        </p:nvSpPr>
        <p:spPr>
          <a:xfrm>
            <a:off x="3289320" y="4535640"/>
            <a:ext cx="91368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i="1" lang="en-US">
                <a:solidFill>
                  <a:srgbClr val="4f271c"/>
                </a:solidFill>
                <a:latin typeface="Arial Narrow"/>
              </a:rPr>
              <a:t>encargado</a:t>
            </a:r>
            <a:endParaRPr/>
          </a:p>
        </p:txBody>
      </p:sp>
      <p:sp>
        <p:nvSpPr>
          <p:cNvPr id="189" name="CustomShape 18"/>
          <p:cNvSpPr/>
          <p:nvPr/>
        </p:nvSpPr>
        <p:spPr>
          <a:xfrm>
            <a:off x="3289320" y="5526000"/>
            <a:ext cx="91368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r">
              <a:lnSpc>
                <a:spcPct val="100000"/>
              </a:lnSpc>
            </a:pPr>
            <a:r>
              <a:rPr i="1" lang="en-US">
                <a:solidFill>
                  <a:srgbClr val="4f271c"/>
                </a:solidFill>
                <a:latin typeface="Arial Narrow"/>
              </a:rPr>
              <a:t>sucursal</a:t>
            </a:r>
            <a:endParaRPr/>
          </a:p>
        </p:txBody>
      </p:sp>
      <p:sp>
        <p:nvSpPr>
          <p:cNvPr id="190" name="CustomShape 19"/>
          <p:cNvSpPr/>
          <p:nvPr/>
        </p:nvSpPr>
        <p:spPr>
          <a:xfrm>
            <a:off x="4314960" y="4535640"/>
            <a:ext cx="42156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b="1" lang="en-US">
                <a:solidFill>
                  <a:srgbClr val="4f271c"/>
                </a:solidFill>
                <a:latin typeface="Arial Narrow"/>
              </a:rPr>
              <a:t>1</a:t>
            </a:r>
            <a:endParaRPr/>
          </a:p>
        </p:txBody>
      </p:sp>
      <p:sp>
        <p:nvSpPr>
          <p:cNvPr id="191" name="Line 20"/>
          <p:cNvSpPr/>
          <p:nvPr/>
        </p:nvSpPr>
        <p:spPr>
          <a:xfrm>
            <a:off x="2022120" y="5449680"/>
            <a:ext cx="0" cy="68580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92" name="Line 21"/>
          <p:cNvSpPr/>
          <p:nvPr/>
        </p:nvSpPr>
        <p:spPr>
          <a:xfrm flipV="1">
            <a:off x="2022120" y="4383000"/>
            <a:ext cx="0" cy="53316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93" name="CustomShape 22"/>
          <p:cNvSpPr/>
          <p:nvPr/>
        </p:nvSpPr>
        <p:spPr>
          <a:xfrm>
            <a:off x="2679840" y="4078440"/>
            <a:ext cx="91368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i="1" lang="en-US">
                <a:solidFill>
                  <a:srgbClr val="4f271c"/>
                </a:solidFill>
                <a:latin typeface="Arial Narrow"/>
              </a:rPr>
              <a:t>trabajador</a:t>
            </a:r>
            <a:endParaRPr/>
          </a:p>
        </p:txBody>
      </p:sp>
      <p:sp>
        <p:nvSpPr>
          <p:cNvPr id="194" name="CustomShape 23"/>
          <p:cNvSpPr/>
          <p:nvPr/>
        </p:nvSpPr>
        <p:spPr>
          <a:xfrm>
            <a:off x="1994040" y="6108840"/>
            <a:ext cx="126468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4f271c"/>
                </a:solidFill>
                <a:latin typeface="Arial Narrow"/>
              </a:rPr>
              <a:t>lugar  trabajo</a:t>
            </a:r>
            <a:endParaRPr/>
          </a:p>
        </p:txBody>
      </p:sp>
      <p:sp>
        <p:nvSpPr>
          <p:cNvPr id="195" name="CustomShape 24"/>
          <p:cNvSpPr/>
          <p:nvPr/>
        </p:nvSpPr>
        <p:spPr>
          <a:xfrm>
            <a:off x="1917720" y="4535640"/>
            <a:ext cx="42012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4f271c"/>
                </a:solidFill>
                <a:latin typeface="Arial Narrow"/>
              </a:rPr>
              <a:t>1</a:t>
            </a:r>
            <a:endParaRPr/>
          </a:p>
        </p:txBody>
      </p:sp>
      <p:sp>
        <p:nvSpPr>
          <p:cNvPr id="196" name="Line 25"/>
          <p:cNvSpPr/>
          <p:nvPr/>
        </p:nvSpPr>
        <p:spPr>
          <a:xfrm>
            <a:off x="2022120" y="4383000"/>
            <a:ext cx="1648080" cy="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97" name="Line 26"/>
          <p:cNvSpPr/>
          <p:nvPr/>
        </p:nvSpPr>
        <p:spPr>
          <a:xfrm>
            <a:off x="2022120" y="6135480"/>
            <a:ext cx="1266840" cy="0"/>
          </a:xfrm>
          <a:prstGeom prst="line">
            <a:avLst/>
          </a:prstGeom>
          <a:ln w="19080">
            <a:solidFill>
              <a:srgbClr val="4f271c"/>
            </a:solidFill>
            <a:round/>
          </a:ln>
        </p:spPr>
      </p:sp>
      <p:sp>
        <p:nvSpPr>
          <p:cNvPr id="198" name="CustomShape 27"/>
          <p:cNvSpPr/>
          <p:nvPr/>
        </p:nvSpPr>
        <p:spPr>
          <a:xfrm>
            <a:off x="968400" y="4889520"/>
            <a:ext cx="2107440" cy="626400"/>
          </a:xfrm>
          <a:prstGeom prst="diamond">
            <a:avLst/>
          </a:prstGeom>
          <a:solidFill>
            <a:srgbClr val="ffffff"/>
          </a:solidFill>
          <a:ln w="19080">
            <a:solidFill>
              <a:srgbClr val="4f271c"/>
            </a:solidFill>
            <a:miter/>
          </a:ln>
        </p:spPr>
      </p:sp>
      <p:sp>
        <p:nvSpPr>
          <p:cNvPr id="199" name="CustomShape 28"/>
          <p:cNvSpPr/>
          <p:nvPr/>
        </p:nvSpPr>
        <p:spPr>
          <a:xfrm>
            <a:off x="3381480" y="4889520"/>
            <a:ext cx="1802520" cy="626400"/>
          </a:xfrm>
          <a:prstGeom prst="diamond">
            <a:avLst/>
          </a:prstGeom>
          <a:solidFill>
            <a:srgbClr val="ffffff"/>
          </a:solidFill>
          <a:ln w="19080">
            <a:solidFill>
              <a:srgbClr val="4f271c"/>
            </a:solidFill>
            <a:miter/>
          </a:ln>
        </p:spPr>
      </p:sp>
      <p:sp>
        <p:nvSpPr>
          <p:cNvPr id="200" name="CustomShape 29"/>
          <p:cNvSpPr/>
          <p:nvPr/>
        </p:nvSpPr>
        <p:spPr>
          <a:xfrm>
            <a:off x="1287720" y="5006880"/>
            <a:ext cx="13892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TRABAJA_EN</a:t>
            </a:r>
            <a:endParaRPr/>
          </a:p>
        </p:txBody>
      </p:sp>
      <p:sp>
        <p:nvSpPr>
          <p:cNvPr id="201" name="CustomShape 30"/>
          <p:cNvSpPr/>
          <p:nvPr/>
        </p:nvSpPr>
        <p:spPr>
          <a:xfrm>
            <a:off x="3657240" y="5006880"/>
            <a:ext cx="124920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SUPERVISA</a:t>
            </a:r>
            <a:endParaRPr/>
          </a:p>
        </p:txBody>
      </p:sp>
      <p:sp>
        <p:nvSpPr>
          <p:cNvPr id="202" name="CustomShape 31"/>
          <p:cNvSpPr/>
          <p:nvPr/>
        </p:nvSpPr>
        <p:spPr>
          <a:xfrm>
            <a:off x="4356000" y="5526000"/>
            <a:ext cx="42156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b="1" lang="en-US">
                <a:solidFill>
                  <a:srgbClr val="4f271c"/>
                </a:solidFill>
                <a:latin typeface="Arial Narrow"/>
              </a:rPr>
              <a:t>N</a:t>
            </a:r>
            <a:endParaRPr/>
          </a:p>
        </p:txBody>
      </p:sp>
      <p:sp>
        <p:nvSpPr>
          <p:cNvPr id="203" name="CustomShape 32"/>
          <p:cNvSpPr/>
          <p:nvPr/>
        </p:nvSpPr>
        <p:spPr>
          <a:xfrm>
            <a:off x="1917720" y="5651640"/>
            <a:ext cx="42012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4f271c"/>
                </a:solidFill>
                <a:latin typeface="Arial Narrow"/>
              </a:rPr>
              <a:t>1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57280" y="202680"/>
            <a:ext cx="8686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Ligaduras de correspondencia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971640" y="1580760"/>
            <a:ext cx="74988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000" u="sng">
                <a:solidFill>
                  <a:srgbClr val="000000"/>
                </a:solidFill>
                <a:latin typeface="Gill Sans MT"/>
              </a:rPr>
              <a:t>Dependencia de existencia</a:t>
            </a:r>
            <a:r>
              <a:rPr lang="en-US" sz="2000">
                <a:solidFill>
                  <a:srgbClr val="000000"/>
                </a:solidFill>
                <a:latin typeface="Gill Sans MT"/>
              </a:rPr>
              <a:t>: si la existencia de la entidad x depende de la existencia de la entidad y, entonces se dice que x tiene dependencia de y.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Si y se borra también se borrara x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La entidad y es la entidad dominante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La entidad x es la entidad subordinada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Clases de participación: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Participación </a:t>
            </a:r>
            <a:r>
              <a:rPr b="1" lang="en-US" sz="2000">
                <a:solidFill>
                  <a:srgbClr val="feb80a"/>
                </a:solidFill>
                <a:latin typeface="Gill Sans MT"/>
              </a:rPr>
              <a:t>total </a:t>
            </a:r>
            <a:r>
              <a:rPr lang="en-US" sz="2000">
                <a:solidFill>
                  <a:srgbClr val="feb80a"/>
                </a:solidFill>
                <a:latin typeface="Gill Sans MT"/>
              </a:rPr>
              <a:t>(dependencia en existencia)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Participación </a:t>
            </a:r>
            <a:r>
              <a:rPr b="1" lang="en-US" sz="2000">
                <a:solidFill>
                  <a:srgbClr val="feb80a"/>
                </a:solidFill>
                <a:latin typeface="Gill Sans MT"/>
              </a:rPr>
              <a:t>parcial</a:t>
            </a: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7600680" y="2287440"/>
            <a:ext cx="1103040" cy="30132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DIRECTOR</a:t>
            </a:r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7610040" y="3840120"/>
            <a:ext cx="1085760" cy="30132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208" name="Line 5"/>
          <p:cNvSpPr/>
          <p:nvPr/>
        </p:nvSpPr>
        <p:spPr>
          <a:xfrm>
            <a:off x="8120160" y="3535920"/>
            <a:ext cx="0" cy="318960"/>
          </a:xfrm>
          <a:prstGeom prst="line">
            <a:avLst/>
          </a:prstGeom>
          <a:ln w="76320">
            <a:solidFill>
              <a:srgbClr val="4f271c"/>
            </a:solidFill>
            <a:round/>
          </a:ln>
        </p:spPr>
      </p:sp>
      <p:sp>
        <p:nvSpPr>
          <p:cNvPr id="209" name="Line 6"/>
          <p:cNvSpPr/>
          <p:nvPr/>
        </p:nvSpPr>
        <p:spPr>
          <a:xfrm flipV="1">
            <a:off x="8152200" y="2604960"/>
            <a:ext cx="0" cy="336960"/>
          </a:xfrm>
          <a:prstGeom prst="line">
            <a:avLst/>
          </a:prstGeom>
          <a:ln w="76320">
            <a:solidFill>
              <a:srgbClr val="4f271c"/>
            </a:solidFill>
            <a:round/>
          </a:ln>
        </p:spPr>
      </p:sp>
      <p:sp>
        <p:nvSpPr>
          <p:cNvPr id="210" name="CustomShape 7"/>
          <p:cNvSpPr/>
          <p:nvPr/>
        </p:nvSpPr>
        <p:spPr>
          <a:xfrm>
            <a:off x="7227000" y="2942280"/>
            <a:ext cx="1850400" cy="564120"/>
          </a:xfrm>
          <a:prstGeom prst="diamond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</p:sp>
      <p:sp>
        <p:nvSpPr>
          <p:cNvPr id="211" name="CustomShape 8"/>
          <p:cNvSpPr/>
          <p:nvPr/>
        </p:nvSpPr>
        <p:spPr>
          <a:xfrm>
            <a:off x="7511760" y="3106800"/>
            <a:ext cx="1282680" cy="33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f271c"/>
                </a:solidFill>
                <a:latin typeface="Arial Narrow"/>
              </a:rPr>
              <a:t>HA_ RODADO</a:t>
            </a:r>
            <a:endParaRPr/>
          </a:p>
        </p:txBody>
      </p:sp>
      <p:sp>
        <p:nvSpPr>
          <p:cNvPr id="212" name="CustomShape 9"/>
          <p:cNvSpPr/>
          <p:nvPr/>
        </p:nvSpPr>
        <p:spPr>
          <a:xfrm>
            <a:off x="8085960" y="2604960"/>
            <a:ext cx="353160" cy="2700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4f271c"/>
                </a:solidFill>
                <a:latin typeface="Arial Narrow"/>
              </a:rPr>
              <a:t>1</a:t>
            </a:r>
            <a:endParaRPr/>
          </a:p>
        </p:txBody>
      </p:sp>
      <p:sp>
        <p:nvSpPr>
          <p:cNvPr id="213" name="CustomShape 10"/>
          <p:cNvSpPr/>
          <p:nvPr/>
        </p:nvSpPr>
        <p:spPr>
          <a:xfrm>
            <a:off x="8157960" y="3489480"/>
            <a:ext cx="353160" cy="2700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4f271c"/>
                </a:solidFill>
                <a:latin typeface="Arial Narrow"/>
              </a:rPr>
              <a:t>N</a:t>
            </a:r>
            <a:endParaRPr/>
          </a:p>
        </p:txBody>
      </p:sp>
      <p:sp>
        <p:nvSpPr>
          <p:cNvPr id="214" name="Line 11"/>
          <p:cNvSpPr/>
          <p:nvPr/>
        </p:nvSpPr>
        <p:spPr>
          <a:xfrm>
            <a:off x="8190720" y="5831640"/>
            <a:ext cx="0" cy="47268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215" name="Line 12"/>
          <p:cNvSpPr/>
          <p:nvPr/>
        </p:nvSpPr>
        <p:spPr>
          <a:xfrm flipV="1">
            <a:off x="8208000" y="4854240"/>
            <a:ext cx="0" cy="472680"/>
          </a:xfrm>
          <a:prstGeom prst="line">
            <a:avLst/>
          </a:prstGeom>
          <a:ln w="76320">
            <a:solidFill>
              <a:srgbClr val="4f271c"/>
            </a:solidFill>
            <a:round/>
          </a:ln>
        </p:spPr>
      </p:sp>
      <p:sp>
        <p:nvSpPr>
          <p:cNvPr id="216" name="CustomShape 13"/>
          <p:cNvSpPr/>
          <p:nvPr/>
        </p:nvSpPr>
        <p:spPr>
          <a:xfrm>
            <a:off x="7737480" y="6318720"/>
            <a:ext cx="930240" cy="271080"/>
          </a:xfrm>
          <a:prstGeom prst="rect">
            <a:avLst/>
          </a:prstGeom>
          <a:noFill/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217" name="CustomShape 14"/>
          <p:cNvSpPr/>
          <p:nvPr/>
        </p:nvSpPr>
        <p:spPr>
          <a:xfrm>
            <a:off x="7443360" y="5335560"/>
            <a:ext cx="1514160" cy="511200"/>
          </a:xfrm>
          <a:prstGeom prst="diamond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</p:sp>
      <p:sp>
        <p:nvSpPr>
          <p:cNvPr id="218" name="CustomShape 15"/>
          <p:cNvSpPr/>
          <p:nvPr/>
        </p:nvSpPr>
        <p:spPr>
          <a:xfrm>
            <a:off x="7442280" y="4948920"/>
            <a:ext cx="706680" cy="2700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4f271c"/>
                </a:solidFill>
                <a:latin typeface="Arial Narrow"/>
              </a:rPr>
              <a:t>personaje</a:t>
            </a:r>
            <a:endParaRPr/>
          </a:p>
        </p:txBody>
      </p:sp>
      <p:sp>
        <p:nvSpPr>
          <p:cNvPr id="219" name="CustomShape 16"/>
          <p:cNvSpPr/>
          <p:nvPr/>
        </p:nvSpPr>
        <p:spPr>
          <a:xfrm>
            <a:off x="7854480" y="6010560"/>
            <a:ext cx="351720" cy="2700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4f271c"/>
                </a:solidFill>
                <a:latin typeface="Arial Narrow"/>
              </a:rPr>
              <a:t>film</a:t>
            </a:r>
            <a:endParaRPr/>
          </a:p>
        </p:txBody>
      </p:sp>
      <p:sp>
        <p:nvSpPr>
          <p:cNvPr id="220" name="CustomShape 17"/>
          <p:cNvSpPr/>
          <p:nvPr/>
        </p:nvSpPr>
        <p:spPr>
          <a:xfrm>
            <a:off x="8206920" y="4954320"/>
            <a:ext cx="354240" cy="2700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4f271c"/>
                </a:solidFill>
                <a:latin typeface="Arial Narrow"/>
              </a:rPr>
              <a:t>M</a:t>
            </a:r>
            <a:endParaRPr/>
          </a:p>
        </p:txBody>
      </p:sp>
      <p:sp>
        <p:nvSpPr>
          <p:cNvPr id="221" name="CustomShape 18"/>
          <p:cNvSpPr/>
          <p:nvPr/>
        </p:nvSpPr>
        <p:spPr>
          <a:xfrm>
            <a:off x="7671960" y="5439600"/>
            <a:ext cx="957960" cy="303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4f271c"/>
                </a:solidFill>
                <a:latin typeface="Arial Narrow"/>
              </a:rPr>
              <a:t>ACTUA_EN</a:t>
            </a:r>
            <a:endParaRPr/>
          </a:p>
        </p:txBody>
      </p:sp>
      <p:sp>
        <p:nvSpPr>
          <p:cNvPr id="222" name="CustomShape 19"/>
          <p:cNvSpPr/>
          <p:nvPr/>
        </p:nvSpPr>
        <p:spPr>
          <a:xfrm>
            <a:off x="8173440" y="5875560"/>
            <a:ext cx="351720" cy="2700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4f271c"/>
                </a:solidFill>
                <a:latin typeface="Arial Narrow"/>
              </a:rPr>
              <a:t>N</a:t>
            </a:r>
            <a:endParaRPr/>
          </a:p>
        </p:txBody>
      </p:sp>
      <p:sp>
        <p:nvSpPr>
          <p:cNvPr id="223" name="CustomShape 20"/>
          <p:cNvSpPr/>
          <p:nvPr/>
        </p:nvSpPr>
        <p:spPr>
          <a:xfrm>
            <a:off x="7772040" y="4607280"/>
            <a:ext cx="882360" cy="27108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4f271c"/>
                </a:solidFill>
                <a:latin typeface="Arial Narrow"/>
              </a:rPr>
              <a:t>ACTOR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Atributos en relación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1309680" y="3763800"/>
            <a:ext cx="6494760" cy="1461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salario” de un actor por participar en cierta película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“</a:t>
            </a:r>
            <a:r>
              <a:rPr lang="en-US">
                <a:solidFill>
                  <a:srgbClr val="000000"/>
                </a:solidFill>
                <a:latin typeface="Arial"/>
              </a:rPr>
              <a:t>tipo de papel” que interpreta un actor en una película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(prota, secundario, reparto,...)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Ojo: una relación puede tener atributos, pero nunca una clave.</a:t>
            </a:r>
            <a:endParaRPr/>
          </a:p>
        </p:txBody>
      </p:sp>
      <p:sp>
        <p:nvSpPr>
          <p:cNvPr id="226" name="Line 3"/>
          <p:cNvSpPr/>
          <p:nvPr/>
        </p:nvSpPr>
        <p:spPr>
          <a:xfrm>
            <a:off x="5373360" y="3108240"/>
            <a:ext cx="45720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227" name="Line 4"/>
          <p:cNvSpPr/>
          <p:nvPr/>
        </p:nvSpPr>
        <p:spPr>
          <a:xfrm flipH="1">
            <a:off x="3240000" y="3109680"/>
            <a:ext cx="30456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228" name="CustomShape 5"/>
          <p:cNvSpPr/>
          <p:nvPr/>
        </p:nvSpPr>
        <p:spPr>
          <a:xfrm>
            <a:off x="5830920" y="2969640"/>
            <a:ext cx="1108800" cy="33228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229" name="CustomShape 6"/>
          <p:cNvSpPr/>
          <p:nvPr/>
        </p:nvSpPr>
        <p:spPr>
          <a:xfrm>
            <a:off x="3568680" y="2776680"/>
            <a:ext cx="1804320" cy="635760"/>
          </a:xfrm>
          <a:prstGeom prst="diamond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</p:sp>
      <p:sp>
        <p:nvSpPr>
          <p:cNvPr id="230" name="CustomShape 7"/>
          <p:cNvSpPr/>
          <p:nvPr/>
        </p:nvSpPr>
        <p:spPr>
          <a:xfrm>
            <a:off x="3295800" y="3108240"/>
            <a:ext cx="43596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(0,m)</a:t>
            </a:r>
            <a:endParaRPr/>
          </a:p>
        </p:txBody>
      </p:sp>
      <p:sp>
        <p:nvSpPr>
          <p:cNvPr id="231" name="CustomShape 8"/>
          <p:cNvSpPr/>
          <p:nvPr/>
        </p:nvSpPr>
        <p:spPr>
          <a:xfrm>
            <a:off x="3851280" y="2917800"/>
            <a:ext cx="118044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ACTUA_EN</a:t>
            </a:r>
            <a:endParaRPr/>
          </a:p>
        </p:txBody>
      </p:sp>
      <p:sp>
        <p:nvSpPr>
          <p:cNvPr id="232" name="CustomShape 9"/>
          <p:cNvSpPr/>
          <p:nvPr/>
        </p:nvSpPr>
        <p:spPr>
          <a:xfrm>
            <a:off x="5403960" y="3108240"/>
            <a:ext cx="38484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(1,n)</a:t>
            </a:r>
            <a:endParaRPr/>
          </a:p>
        </p:txBody>
      </p:sp>
      <p:sp>
        <p:nvSpPr>
          <p:cNvPr id="233" name="CustomShape 10"/>
          <p:cNvSpPr/>
          <p:nvPr/>
        </p:nvSpPr>
        <p:spPr>
          <a:xfrm>
            <a:off x="2173320" y="2969640"/>
            <a:ext cx="1053360" cy="332280"/>
          </a:xfrm>
          <a:prstGeom prst="rect">
            <a:avLst/>
          </a:prstGeom>
          <a:solidFill>
            <a:srgbClr val="ffffff"/>
          </a:solidFill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ACTOR</a:t>
            </a:r>
            <a:endParaRPr/>
          </a:p>
        </p:txBody>
      </p:sp>
      <p:sp>
        <p:nvSpPr>
          <p:cNvPr id="234" name="CustomShape 11"/>
          <p:cNvSpPr/>
          <p:nvPr/>
        </p:nvSpPr>
        <p:spPr>
          <a:xfrm>
            <a:off x="4807080" y="2384280"/>
            <a:ext cx="215280" cy="21528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4f271c"/>
            </a:solidFill>
            <a:round/>
          </a:ln>
        </p:spPr>
      </p:sp>
      <p:sp>
        <p:nvSpPr>
          <p:cNvPr id="235" name="CustomShape 12"/>
          <p:cNvSpPr/>
          <p:nvPr/>
        </p:nvSpPr>
        <p:spPr>
          <a:xfrm>
            <a:off x="5124600" y="2536920"/>
            <a:ext cx="215280" cy="21528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4f271c"/>
            </a:solidFill>
            <a:round/>
          </a:ln>
        </p:spPr>
      </p:sp>
      <p:sp>
        <p:nvSpPr>
          <p:cNvPr id="236" name="Line 13"/>
          <p:cNvSpPr/>
          <p:nvPr/>
        </p:nvSpPr>
        <p:spPr>
          <a:xfrm flipH="1">
            <a:off x="4883040" y="2689200"/>
            <a:ext cx="228600" cy="22860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237" name="CustomShape 14"/>
          <p:cNvSpPr/>
          <p:nvPr/>
        </p:nvSpPr>
        <p:spPr>
          <a:xfrm>
            <a:off x="5401440" y="2460600"/>
            <a:ext cx="622800" cy="346680"/>
          </a:xfrm>
          <a:prstGeom prst="rect">
            <a:avLst/>
          </a:prstGeom>
          <a:noFill/>
          <a:ln>
            <a:noFill/>
          </a:ln>
        </p:spPr>
        <p:txBody>
          <a:bodyPr wrap="none" lIns="36000" rIns="36000" tIns="36000" bIns="36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salario</a:t>
            </a:r>
            <a:endParaRPr/>
          </a:p>
        </p:txBody>
      </p:sp>
      <p:sp>
        <p:nvSpPr>
          <p:cNvPr id="238" name="CustomShape 15"/>
          <p:cNvSpPr/>
          <p:nvPr/>
        </p:nvSpPr>
        <p:spPr>
          <a:xfrm>
            <a:off x="5037840" y="2155680"/>
            <a:ext cx="528480" cy="346680"/>
          </a:xfrm>
          <a:prstGeom prst="rect">
            <a:avLst/>
          </a:prstGeom>
          <a:noFill/>
          <a:ln>
            <a:noFill/>
          </a:ln>
        </p:spPr>
        <p:txBody>
          <a:bodyPr wrap="none" lIns="36000" rIns="36000" tIns="36000" bIns="36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4f271c"/>
                </a:solidFill>
                <a:latin typeface="Arial Narrow"/>
              </a:rPr>
              <a:t>papel</a:t>
            </a:r>
            <a:endParaRPr/>
          </a:p>
        </p:txBody>
      </p:sp>
      <p:sp>
        <p:nvSpPr>
          <p:cNvPr id="239" name="CustomShape 16"/>
          <p:cNvSpPr/>
          <p:nvPr/>
        </p:nvSpPr>
        <p:spPr>
          <a:xfrm>
            <a:off x="4042080" y="2384280"/>
            <a:ext cx="563400" cy="394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4f271c"/>
                </a:solidFill>
                <a:latin typeface="Arial Narrow"/>
              </a:rPr>
              <a:t>M:N</a:t>
            </a:r>
            <a:endParaRPr/>
          </a:p>
        </p:txBody>
      </p:sp>
      <p:sp>
        <p:nvSpPr>
          <p:cNvPr id="240" name="Line 17"/>
          <p:cNvSpPr/>
          <p:nvPr/>
        </p:nvSpPr>
        <p:spPr>
          <a:xfrm flipH="1">
            <a:off x="4654440" y="2612880"/>
            <a:ext cx="228600" cy="22860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Entidad Débil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826920" y="1730520"/>
            <a:ext cx="7771680" cy="450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Gill Sans MT"/>
              </a:rPr>
              <a:t>No tiene atributos clave propios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Gill Sans MT"/>
              </a:rPr>
              <a:t>Una instancia se </a:t>
            </a:r>
            <a:r>
              <a:rPr b="1" lang="en-US">
                <a:solidFill>
                  <a:srgbClr val="000000"/>
                </a:solidFill>
                <a:latin typeface="Gill Sans MT"/>
              </a:rPr>
              <a:t>identifica</a:t>
            </a:r>
            <a:r>
              <a:rPr lang="en-US">
                <a:solidFill>
                  <a:srgbClr val="000000"/>
                </a:solidFill>
                <a:latin typeface="Gill Sans MT"/>
              </a:rPr>
              <a:t> por su relación con una instancia de otro tipo de entidad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Tipo de relación identificador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b="1" lang="en-US" sz="1400">
                <a:solidFill>
                  <a:srgbClr val="000000"/>
                </a:solidFill>
                <a:latin typeface="Gill Sans MT"/>
              </a:rPr>
              <a:t>Relaciona</a:t>
            </a:r>
            <a:r>
              <a:rPr lang="en-US" sz="1400">
                <a:solidFill>
                  <a:srgbClr val="000000"/>
                </a:solidFill>
                <a:latin typeface="Gill Sans MT"/>
              </a:rPr>
              <a:t> un tipo de </a:t>
            </a:r>
            <a:r>
              <a:rPr b="1" lang="en-US" sz="1400">
                <a:solidFill>
                  <a:srgbClr val="000000"/>
                </a:solidFill>
                <a:latin typeface="Gill Sans MT"/>
              </a:rPr>
              <a:t>entidad débil y</a:t>
            </a:r>
            <a:r>
              <a:rPr lang="en-US" sz="1400">
                <a:solidFill>
                  <a:srgbClr val="000000"/>
                </a:solidFill>
                <a:latin typeface="Gill Sans MT"/>
              </a:rPr>
              <a:t> un tipo de entidad </a:t>
            </a:r>
            <a:r>
              <a:rPr b="1" lang="en-US" sz="1400">
                <a:solidFill>
                  <a:srgbClr val="000000"/>
                </a:solidFill>
                <a:latin typeface="Gill Sans MT"/>
              </a:rPr>
              <a:t>regular</a:t>
            </a:r>
            <a:r>
              <a:rPr lang="en-US" sz="1400">
                <a:solidFill>
                  <a:srgbClr val="000000"/>
                </a:solidFill>
                <a:latin typeface="Gill Sans MT"/>
              </a:rPr>
              <a:t> (fuerte, dominante, padre, propietaria)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Clave parcial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(o discriminante)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1400">
                <a:solidFill>
                  <a:srgbClr val="000000"/>
                </a:solidFill>
                <a:latin typeface="Gill Sans MT"/>
              </a:rPr>
              <a:t>Atributos de la entidad débil, que </a:t>
            </a:r>
            <a:r>
              <a:rPr b="1" lang="en-US" sz="1400">
                <a:solidFill>
                  <a:srgbClr val="000000"/>
                </a:solidFill>
                <a:latin typeface="Gill Sans MT"/>
              </a:rPr>
              <a:t>identifican</a:t>
            </a:r>
            <a:r>
              <a:rPr lang="en-US" sz="1400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Gill Sans MT"/>
              </a:rPr>
              <a:t>de forma única</a:t>
            </a:r>
            <a:r>
              <a:rPr lang="en-US" sz="1400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Gill Sans MT"/>
              </a:rPr>
              <a:t>cada instancia</a:t>
            </a:r>
            <a:r>
              <a:rPr lang="en-US" sz="1400">
                <a:solidFill>
                  <a:srgbClr val="000000"/>
                </a:solidFill>
                <a:latin typeface="Gill Sans MT"/>
              </a:rPr>
              <a:t>, siempre que esté </a:t>
            </a:r>
            <a:r>
              <a:rPr b="1" lang="en-US" sz="1400">
                <a:solidFill>
                  <a:srgbClr val="000000"/>
                </a:solidFill>
                <a:latin typeface="Gill Sans MT"/>
              </a:rPr>
              <a:t>relacionada con una instancia</a:t>
            </a:r>
            <a:r>
              <a:rPr lang="en-US" sz="1400">
                <a:solidFill>
                  <a:srgbClr val="000000"/>
                </a:solidFill>
                <a:latin typeface="Gill Sans MT"/>
              </a:rPr>
              <a:t> del tipo de entidad </a:t>
            </a:r>
            <a:r>
              <a:rPr b="1" lang="en-US" sz="1400">
                <a:solidFill>
                  <a:srgbClr val="000000"/>
                </a:solidFill>
                <a:latin typeface="Gill Sans MT"/>
              </a:rPr>
              <a:t>regular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Clave = </a:t>
            </a:r>
            <a:r>
              <a:rPr b="1" lang="en-US" sz="1600">
                <a:solidFill>
                  <a:srgbClr val="000000"/>
                </a:solidFill>
                <a:latin typeface="Gill Sans MT"/>
              </a:rPr>
              <a:t>(clave_entidad_regular,clave_parcial)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7297920" y="4947480"/>
            <a:ext cx="746640" cy="240480"/>
          </a:xfrm>
          <a:prstGeom prst="rect">
            <a:avLst/>
          </a:prstGeom>
          <a:noFill/>
          <a:ln w="28440">
            <a:solidFill>
              <a:srgbClr val="4f271c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4f271c"/>
                </a:solidFill>
                <a:latin typeface="Arial Narrow"/>
              </a:rPr>
              <a:t>PELICULA</a:t>
            </a:r>
            <a:endParaRPr/>
          </a:p>
        </p:txBody>
      </p:sp>
      <p:sp>
        <p:nvSpPr>
          <p:cNvPr id="244" name="Line 4"/>
          <p:cNvSpPr/>
          <p:nvPr/>
        </p:nvSpPr>
        <p:spPr>
          <a:xfrm>
            <a:off x="7647840" y="6033960"/>
            <a:ext cx="0" cy="353880"/>
          </a:xfrm>
          <a:prstGeom prst="line">
            <a:avLst/>
          </a:prstGeom>
          <a:ln w="114480">
            <a:solidFill>
              <a:srgbClr val="4f271c"/>
            </a:solidFill>
            <a:round/>
          </a:ln>
        </p:spPr>
      </p:sp>
      <p:sp>
        <p:nvSpPr>
          <p:cNvPr id="245" name="Line 5"/>
          <p:cNvSpPr/>
          <p:nvPr/>
        </p:nvSpPr>
        <p:spPr>
          <a:xfrm>
            <a:off x="7938000" y="6505920"/>
            <a:ext cx="19908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246" name="CustomShape 6"/>
          <p:cNvSpPr/>
          <p:nvPr/>
        </p:nvSpPr>
        <p:spPr>
          <a:xfrm>
            <a:off x="8137440" y="6329160"/>
            <a:ext cx="772560" cy="315000"/>
          </a:xfrm>
          <a:prstGeom prst="ellipse">
            <a:avLst/>
          </a:prstGeom>
          <a:noFill/>
          <a:ln w="28440">
            <a:solidFill>
              <a:srgbClr val="4f271c"/>
            </a:solidFill>
            <a:round/>
          </a:ln>
        </p:spPr>
      </p:sp>
      <p:sp>
        <p:nvSpPr>
          <p:cNvPr id="247" name="CustomShape 7"/>
          <p:cNvSpPr/>
          <p:nvPr/>
        </p:nvSpPr>
        <p:spPr>
          <a:xfrm>
            <a:off x="8152560" y="6329160"/>
            <a:ext cx="687240" cy="20412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tIns="10800" bIns="10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4f271c"/>
                </a:solidFill>
                <a:latin typeface="Arial Narrow"/>
              </a:rPr>
              <a:t>numcopia</a:t>
            </a:r>
            <a:endParaRPr/>
          </a:p>
        </p:txBody>
      </p:sp>
      <p:sp>
        <p:nvSpPr>
          <p:cNvPr id="248" name="Line 8"/>
          <p:cNvSpPr/>
          <p:nvPr/>
        </p:nvSpPr>
        <p:spPr>
          <a:xfrm>
            <a:off x="8208000" y="6564960"/>
            <a:ext cx="648360" cy="0"/>
          </a:xfrm>
          <a:prstGeom prst="line">
            <a:avLst/>
          </a:prstGeom>
          <a:ln cap="rnd" w="28440">
            <a:solidFill>
              <a:srgbClr val="4f271c"/>
            </a:solidFill>
            <a:custDash>
              <a:ds d="6241000000" sp="6241000000"/>
            </a:custDash>
            <a:round/>
          </a:ln>
        </p:spPr>
      </p:sp>
      <p:sp>
        <p:nvSpPr>
          <p:cNvPr id="249" name="CustomShape 9"/>
          <p:cNvSpPr/>
          <p:nvPr/>
        </p:nvSpPr>
        <p:spPr>
          <a:xfrm>
            <a:off x="7128000" y="5508000"/>
            <a:ext cx="1020240" cy="584280"/>
          </a:xfrm>
          <a:prstGeom prst="diamond">
            <a:avLst/>
          </a:prstGeom>
          <a:solidFill>
            <a:srgbClr val="ffffff"/>
          </a:solidFill>
          <a:ln w="114480">
            <a:solidFill>
              <a:srgbClr val="4f271c"/>
            </a:solidFill>
            <a:miter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Line 10"/>
          <p:cNvSpPr/>
          <p:nvPr/>
        </p:nvSpPr>
        <p:spPr>
          <a:xfrm flipV="1">
            <a:off x="7647840" y="5208120"/>
            <a:ext cx="0" cy="29484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251" name="Line 11"/>
          <p:cNvSpPr/>
          <p:nvPr/>
        </p:nvSpPr>
        <p:spPr>
          <a:xfrm>
            <a:off x="8046000" y="5090040"/>
            <a:ext cx="199440" cy="0"/>
          </a:xfrm>
          <a:prstGeom prst="line">
            <a:avLst/>
          </a:prstGeom>
          <a:ln w="28440">
            <a:solidFill>
              <a:srgbClr val="4f271c"/>
            </a:solidFill>
            <a:round/>
          </a:ln>
        </p:spPr>
      </p:sp>
      <p:sp>
        <p:nvSpPr>
          <p:cNvPr id="252" name="CustomShape 12"/>
          <p:cNvSpPr/>
          <p:nvPr/>
        </p:nvSpPr>
        <p:spPr>
          <a:xfrm>
            <a:off x="8245440" y="4913280"/>
            <a:ext cx="610560" cy="294120"/>
          </a:xfrm>
          <a:prstGeom prst="ellipse">
            <a:avLst/>
          </a:prstGeom>
          <a:noFill/>
          <a:ln w="28440">
            <a:solidFill>
              <a:srgbClr val="4f271c"/>
            </a:solidFill>
            <a:round/>
          </a:ln>
        </p:spPr>
      </p:sp>
      <p:sp>
        <p:nvSpPr>
          <p:cNvPr id="253" name="CustomShape 13"/>
          <p:cNvSpPr/>
          <p:nvPr/>
        </p:nvSpPr>
        <p:spPr>
          <a:xfrm>
            <a:off x="8352000" y="4913280"/>
            <a:ext cx="408600" cy="20412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tIns="10800" bIns="10800"/>
          <a:p>
            <a:pPr algn="ctr">
              <a:lnSpc>
                <a:spcPct val="100000"/>
              </a:lnSpc>
            </a:pPr>
            <a:r>
              <a:rPr lang="en-US" sz="1200" u="sng">
                <a:solidFill>
                  <a:srgbClr val="4f271c"/>
                </a:solidFill>
                <a:latin typeface="Arial Narrow"/>
              </a:rPr>
              <a:t>titulo</a:t>
            </a:r>
            <a:endParaRPr/>
          </a:p>
        </p:txBody>
      </p:sp>
      <p:sp>
        <p:nvSpPr>
          <p:cNvPr id="254" name="CustomShape 14"/>
          <p:cNvSpPr/>
          <p:nvPr/>
        </p:nvSpPr>
        <p:spPr>
          <a:xfrm>
            <a:off x="7796520" y="5208120"/>
            <a:ext cx="99360" cy="2394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4f271c"/>
                </a:solidFill>
                <a:latin typeface="Arial Narrow"/>
              </a:rPr>
              <a:t>1</a:t>
            </a:r>
            <a:endParaRPr/>
          </a:p>
        </p:txBody>
      </p:sp>
      <p:sp>
        <p:nvSpPr>
          <p:cNvPr id="255" name="CustomShape 15"/>
          <p:cNvSpPr/>
          <p:nvPr/>
        </p:nvSpPr>
        <p:spPr>
          <a:xfrm>
            <a:off x="7796520" y="6131160"/>
            <a:ext cx="99360" cy="2394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4f271c"/>
                </a:solidFill>
                <a:latin typeface="Arial Narrow"/>
              </a:rPr>
              <a:t>N</a:t>
            </a:r>
            <a:endParaRPr/>
          </a:p>
        </p:txBody>
      </p:sp>
      <p:sp>
        <p:nvSpPr>
          <p:cNvPr id="256" name="CustomShape 16"/>
          <p:cNvSpPr/>
          <p:nvPr/>
        </p:nvSpPr>
        <p:spPr>
          <a:xfrm>
            <a:off x="7342920" y="6388200"/>
            <a:ext cx="648720" cy="353160"/>
          </a:xfrm>
          <a:prstGeom prst="rect">
            <a:avLst/>
          </a:prstGeom>
          <a:solidFill>
            <a:srgbClr val="ffffff"/>
          </a:solidFill>
          <a:ln w="114480">
            <a:solidFill>
              <a:srgbClr val="4f271c"/>
            </a:solidFill>
            <a:miter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4f271c"/>
                </a:solidFill>
                <a:latin typeface="Arial Narrow"/>
              </a:rPr>
              <a:t>COPIA</a:t>
            </a:r>
            <a:endParaRPr/>
          </a:p>
        </p:txBody>
      </p:sp>
      <p:sp>
        <p:nvSpPr>
          <p:cNvPr id="257" name="CustomShape 17"/>
          <p:cNvSpPr/>
          <p:nvPr/>
        </p:nvSpPr>
        <p:spPr>
          <a:xfrm>
            <a:off x="7391160" y="5686200"/>
            <a:ext cx="512640" cy="20412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tIns="10800" bIns="108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4f271c"/>
                </a:solidFill>
                <a:latin typeface="Arial Narrow"/>
              </a:rPr>
              <a:t>TIENE</a:t>
            </a:r>
            <a:endParaRPr/>
          </a:p>
        </p:txBody>
      </p:sp>
      <p:sp>
        <p:nvSpPr>
          <p:cNvPr id="258" name="CustomShape 18"/>
          <p:cNvSpPr/>
          <p:nvPr/>
        </p:nvSpPr>
        <p:spPr>
          <a:xfrm>
            <a:off x="936720" y="5313240"/>
            <a:ext cx="4571280" cy="11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Una entidad débil </a:t>
            </a:r>
            <a:r>
              <a:rPr b="1" lang="en-US">
                <a:solidFill>
                  <a:srgbClr val="000000"/>
                </a:solidFill>
                <a:latin typeface="Arial"/>
              </a:rPr>
              <a:t>siempre</a:t>
            </a:r>
            <a:r>
              <a:rPr lang="en-US">
                <a:solidFill>
                  <a:srgbClr val="000000"/>
                </a:solidFill>
                <a:latin typeface="Arial"/>
              </a:rPr>
              <a:t> tiene una </a:t>
            </a:r>
            <a:r>
              <a:rPr b="1" lang="en-US">
                <a:solidFill>
                  <a:srgbClr val="000000"/>
                </a:solidFill>
                <a:latin typeface="Arial"/>
              </a:rPr>
              <a:t>restricción de participación total</a:t>
            </a:r>
            <a:r>
              <a:rPr lang="en-US">
                <a:solidFill>
                  <a:srgbClr val="000000"/>
                </a:solidFill>
                <a:latin typeface="Arial"/>
              </a:rPr>
              <a:t> en la relación que la une a su entidad propietaria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Llaves ó claves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1434960" y="1447920"/>
            <a:ext cx="74988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Llave candidata: Son aquellos atributos que tienen características  para ser super llaves, pero hay dos o mas en una entidad; una se tomara como llave primaria y otra como llave secuendaria.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Gill Sans MT"/>
              </a:rPr>
              <a:t>El atributo que es la llave primaria en una entidad se subraya.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E-R extendido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1434960" y="1447920"/>
            <a:ext cx="74988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Caractristicas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Especialización.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Generalización.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Herencia de atributos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Ligas de diseño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Agregación.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E-R extendido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838080" y="1860840"/>
            <a:ext cx="7692480" cy="120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Especialización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: Un conjunto de entidades que pueden incluir subgrupos de entidades que se diferencian de alguna forma de las otra entidades del conjunto. </a:t>
            </a:r>
            <a:endParaRPr/>
          </a:p>
          <a:p>
            <a:pPr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Proceso de </a:t>
            </a:r>
            <a:r>
              <a:rPr b="1" lang="en-US" sz="1600">
                <a:solidFill>
                  <a:srgbClr val="feb80a"/>
                </a:solidFill>
                <a:latin typeface="Gill Sans MT"/>
              </a:rPr>
              <a:t>definición de un conjunto de subtipos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de un tipo de entidad (» supertipo)</a:t>
            </a:r>
            <a:endParaRPr/>
          </a:p>
          <a:p>
            <a:pPr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Subtipos suelen estar definidos según </a:t>
            </a:r>
            <a:r>
              <a:rPr lang="en-US" sz="1600">
                <a:solidFill>
                  <a:srgbClr val="000000"/>
                </a:solidFill>
                <a:latin typeface="Comic Sans MS"/>
              </a:rPr>
              <a:t>característica distintiva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de las entidades del supertipo</a:t>
            </a:r>
            <a:endParaRPr/>
          </a:p>
          <a:p>
            <a:pPr lvl="1">
              <a:lnSpc>
                <a:spcPct val="80000"/>
              </a:lnSpc>
              <a:buFont typeface="Verdana"/>
              <a:buChar char="◦"/>
            </a:pPr>
            <a:r>
              <a:rPr b="1" lang="en-US" sz="1600">
                <a:solidFill>
                  <a:srgbClr val="feb80a"/>
                </a:solidFill>
                <a:latin typeface="Gill Sans MT"/>
              </a:rPr>
              <a:t>Discriminante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de la especialización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5464080" y="5407200"/>
            <a:ext cx="3625200" cy="130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Otro ejemplo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Un ANIMAL es un FELINO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Un REPTIL es un tipo de ANIMAL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Un insecto es un tipo de ANIMAL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6357960" y="4167360"/>
            <a:ext cx="902880" cy="1951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Arial Narrow"/>
              </a:rPr>
              <a:t>VEHÍCULO</a:t>
            </a:r>
            <a:endParaRPr/>
          </a:p>
        </p:txBody>
      </p:sp>
      <p:sp>
        <p:nvSpPr>
          <p:cNvPr id="267" name="Line 5"/>
          <p:cNvSpPr/>
          <p:nvPr/>
        </p:nvSpPr>
        <p:spPr>
          <a:xfrm flipH="1">
            <a:off x="5926320" y="4378320"/>
            <a:ext cx="689040" cy="2286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8" name="Line 6"/>
          <p:cNvSpPr/>
          <p:nvPr/>
        </p:nvSpPr>
        <p:spPr>
          <a:xfrm flipH="1">
            <a:off x="5409360" y="4778280"/>
            <a:ext cx="344880" cy="343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9" name="Line 7"/>
          <p:cNvSpPr/>
          <p:nvPr/>
        </p:nvSpPr>
        <p:spPr>
          <a:xfrm>
            <a:off x="6098400" y="4778280"/>
            <a:ext cx="300960" cy="343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0" name="CustomShape 8"/>
          <p:cNvSpPr/>
          <p:nvPr/>
        </p:nvSpPr>
        <p:spPr>
          <a:xfrm flipV="1">
            <a:off x="5625360" y="4606200"/>
            <a:ext cx="601560" cy="39960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271" name="Line 9"/>
          <p:cNvSpPr/>
          <p:nvPr/>
        </p:nvSpPr>
        <p:spPr>
          <a:xfrm>
            <a:off x="7088400" y="4378320"/>
            <a:ext cx="646200" cy="2286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2" name="Line 10"/>
          <p:cNvSpPr/>
          <p:nvPr/>
        </p:nvSpPr>
        <p:spPr>
          <a:xfrm flipH="1">
            <a:off x="7217640" y="4721400"/>
            <a:ext cx="258480" cy="3999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3" name="Line 11"/>
          <p:cNvSpPr/>
          <p:nvPr/>
        </p:nvSpPr>
        <p:spPr>
          <a:xfrm>
            <a:off x="7906320" y="4721400"/>
            <a:ext cx="258480" cy="3999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4" name="CustomShape 12"/>
          <p:cNvSpPr/>
          <p:nvPr/>
        </p:nvSpPr>
        <p:spPr>
          <a:xfrm flipV="1">
            <a:off x="7389720" y="4606200"/>
            <a:ext cx="602640" cy="39960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275" name="CustomShape 13"/>
          <p:cNvSpPr/>
          <p:nvPr/>
        </p:nvSpPr>
        <p:spPr>
          <a:xfrm>
            <a:off x="8078760" y="4321080"/>
            <a:ext cx="30132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Times New Roman"/>
              </a:rPr>
              <a:t>tipo</a:t>
            </a:r>
            <a:endParaRPr/>
          </a:p>
        </p:txBody>
      </p:sp>
      <p:sp>
        <p:nvSpPr>
          <p:cNvPr id="276" name="CustomShape 14"/>
          <p:cNvSpPr/>
          <p:nvPr/>
        </p:nvSpPr>
        <p:spPr>
          <a:xfrm>
            <a:off x="5195880" y="4321080"/>
            <a:ext cx="687960" cy="20916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Times New Roman"/>
              </a:rPr>
              <a:t>motorS/N</a:t>
            </a:r>
            <a:endParaRPr/>
          </a:p>
        </p:txBody>
      </p:sp>
      <p:sp>
        <p:nvSpPr>
          <p:cNvPr id="277" name="Line 15"/>
          <p:cNvSpPr/>
          <p:nvPr/>
        </p:nvSpPr>
        <p:spPr>
          <a:xfrm>
            <a:off x="5496120" y="4664160"/>
            <a:ext cx="1717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8" name="CustomShape 16"/>
          <p:cNvSpPr/>
          <p:nvPr/>
        </p:nvSpPr>
        <p:spPr>
          <a:xfrm>
            <a:off x="5366880" y="4550040"/>
            <a:ext cx="128520" cy="17064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79" name="Line 17"/>
          <p:cNvSpPr/>
          <p:nvPr/>
        </p:nvSpPr>
        <p:spPr>
          <a:xfrm>
            <a:off x="7949160" y="4664160"/>
            <a:ext cx="1728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0" name="CustomShape 18"/>
          <p:cNvSpPr/>
          <p:nvPr/>
        </p:nvSpPr>
        <p:spPr>
          <a:xfrm>
            <a:off x="8122320" y="4550040"/>
            <a:ext cx="128520" cy="17064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281" name="CustomShape 19"/>
          <p:cNvSpPr/>
          <p:nvPr/>
        </p:nvSpPr>
        <p:spPr>
          <a:xfrm>
            <a:off x="5880600" y="5095800"/>
            <a:ext cx="1051200" cy="1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36000" rIns="36000" tIns="46800" bIns="108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 Narrow"/>
              </a:rPr>
              <a:t>VEHÍCULO_SIN_MOTOR</a:t>
            </a:r>
            <a:endParaRPr/>
          </a:p>
        </p:txBody>
      </p:sp>
      <p:sp>
        <p:nvSpPr>
          <p:cNvPr id="282" name="CustomShape 20"/>
          <p:cNvSpPr/>
          <p:nvPr/>
        </p:nvSpPr>
        <p:spPr>
          <a:xfrm>
            <a:off x="4805280" y="5095800"/>
            <a:ext cx="966960" cy="1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36000" rIns="36000" tIns="46800" bIns="108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 Narrow"/>
              </a:rPr>
              <a:t>VEHÍCULO_A_MOTOR</a:t>
            </a:r>
            <a:endParaRPr/>
          </a:p>
        </p:txBody>
      </p:sp>
      <p:sp>
        <p:nvSpPr>
          <p:cNvPr id="283" name="CustomShape 21"/>
          <p:cNvSpPr/>
          <p:nvPr/>
        </p:nvSpPr>
        <p:spPr>
          <a:xfrm>
            <a:off x="8071560" y="5095800"/>
            <a:ext cx="673200" cy="1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36000" rIns="36000" tIns="46800" bIns="108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 Narrow"/>
              </a:rPr>
              <a:t>MOTOCICLETA</a:t>
            </a:r>
            <a:endParaRPr/>
          </a:p>
        </p:txBody>
      </p:sp>
      <p:sp>
        <p:nvSpPr>
          <p:cNvPr id="284" name="CustomShape 22"/>
          <p:cNvSpPr/>
          <p:nvPr/>
        </p:nvSpPr>
        <p:spPr>
          <a:xfrm>
            <a:off x="7040520" y="5095800"/>
            <a:ext cx="409680" cy="1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36000" rIns="36000" tIns="46800" bIns="108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 Narrow"/>
              </a:rPr>
              <a:t>CAMIÓN</a:t>
            </a:r>
            <a:endParaRPr/>
          </a:p>
        </p:txBody>
      </p:sp>
      <p:sp>
        <p:nvSpPr>
          <p:cNvPr id="285" name="CustomShape 23"/>
          <p:cNvSpPr/>
          <p:nvPr/>
        </p:nvSpPr>
        <p:spPr>
          <a:xfrm>
            <a:off x="7500600" y="5095800"/>
            <a:ext cx="461520" cy="1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wrap="none" lIns="36000" rIns="36000" tIns="46800" bIns="108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 Narrow"/>
              </a:rPr>
              <a:t>TURISMO</a:t>
            </a:r>
            <a:endParaRPr/>
          </a:p>
        </p:txBody>
      </p:sp>
      <p:sp>
        <p:nvSpPr>
          <p:cNvPr id="286" name="Line 24"/>
          <p:cNvSpPr/>
          <p:nvPr/>
        </p:nvSpPr>
        <p:spPr>
          <a:xfrm>
            <a:off x="7691760" y="5007240"/>
            <a:ext cx="0" cy="1141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pic>
        <p:nvPicPr>
          <p:cNvPr id="2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3640" y="3860640"/>
            <a:ext cx="3987360" cy="246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E-R Extendido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838080" y="1700640"/>
            <a:ext cx="7692480" cy="14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b="1" lang="en-US" sz="1600">
                <a:solidFill>
                  <a:srgbClr val="000000"/>
                </a:solidFill>
                <a:latin typeface="Gill Sans MT"/>
              </a:rPr>
              <a:t>Generalización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: Conjunto de entidades en niveles de subgrupos de entidades, representado un proceso de diseño descendente (top – down), también puede ser en forma ascendente (bottom – up) </a:t>
            </a:r>
            <a:endParaRPr/>
          </a:p>
          <a:p>
            <a:pPr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Proceso inverso de la especialización</a:t>
            </a:r>
            <a:endParaRPr/>
          </a:p>
          <a:p>
            <a:pPr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Suprimir diferencias entre varios tipos de entidad: </a:t>
            </a:r>
            <a:r>
              <a:rPr lang="en-US" sz="1600">
                <a:solidFill>
                  <a:srgbClr val="feb80a"/>
                </a:solidFill>
                <a:latin typeface="Gill Sans MT"/>
              </a:rPr>
              <a:t>identificar atributos y relaciones comunes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y </a:t>
            </a:r>
            <a:r>
              <a:rPr b="1" lang="en-US" sz="1600">
                <a:solidFill>
                  <a:srgbClr val="feb80a"/>
                </a:solidFill>
                <a:latin typeface="Gill Sans MT"/>
              </a:rPr>
              <a:t>formar un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 sz="1600">
                <a:solidFill>
                  <a:srgbClr val="feb80a"/>
                </a:solidFill>
                <a:latin typeface="Gill Sans MT"/>
              </a:rPr>
              <a:t>supertipo</a:t>
            </a:r>
            <a:r>
              <a:rPr lang="en-US" sz="1600">
                <a:solidFill>
                  <a:srgbClr val="000000"/>
                </a:solidFill>
                <a:latin typeface="Gill Sans MT"/>
              </a:rPr>
              <a:t> que los incluya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90" name="Line 3"/>
          <p:cNvSpPr/>
          <p:nvPr/>
        </p:nvSpPr>
        <p:spPr>
          <a:xfrm>
            <a:off x="6659280" y="4395600"/>
            <a:ext cx="0" cy="238320"/>
          </a:xfrm>
          <a:prstGeom prst="line">
            <a:avLst/>
          </a:prstGeom>
          <a:ln w="28440">
            <a:solidFill>
              <a:srgbClr val="feb80a"/>
            </a:solidFill>
            <a:round/>
          </a:ln>
        </p:spPr>
      </p:sp>
      <p:sp>
        <p:nvSpPr>
          <p:cNvPr id="291" name="Line 4"/>
          <p:cNvSpPr/>
          <p:nvPr/>
        </p:nvSpPr>
        <p:spPr>
          <a:xfrm flipH="1">
            <a:off x="5856480" y="4854240"/>
            <a:ext cx="668520" cy="484200"/>
          </a:xfrm>
          <a:prstGeom prst="line">
            <a:avLst/>
          </a:prstGeom>
          <a:ln w="28440">
            <a:solidFill>
              <a:srgbClr val="feb80a"/>
            </a:solidFill>
            <a:round/>
          </a:ln>
        </p:spPr>
      </p:sp>
      <p:sp>
        <p:nvSpPr>
          <p:cNvPr id="292" name="Line 5"/>
          <p:cNvSpPr/>
          <p:nvPr/>
        </p:nvSpPr>
        <p:spPr>
          <a:xfrm>
            <a:off x="6860160" y="4854240"/>
            <a:ext cx="735120" cy="513360"/>
          </a:xfrm>
          <a:prstGeom prst="line">
            <a:avLst/>
          </a:prstGeom>
          <a:ln w="28440">
            <a:solidFill>
              <a:srgbClr val="feb80a"/>
            </a:solidFill>
            <a:round/>
          </a:ln>
        </p:spPr>
      </p:sp>
      <p:sp>
        <p:nvSpPr>
          <p:cNvPr id="293" name="Line 6"/>
          <p:cNvSpPr/>
          <p:nvPr/>
        </p:nvSpPr>
        <p:spPr>
          <a:xfrm>
            <a:off x="5983200" y="4194000"/>
            <a:ext cx="267120" cy="0"/>
          </a:xfrm>
          <a:prstGeom prst="line">
            <a:avLst/>
          </a:prstGeom>
          <a:ln w="28440">
            <a:solidFill>
              <a:srgbClr val="feb80a"/>
            </a:solidFill>
            <a:round/>
          </a:ln>
        </p:spPr>
      </p:sp>
      <p:sp>
        <p:nvSpPr>
          <p:cNvPr id="294" name="CustomShape 7"/>
          <p:cNvSpPr/>
          <p:nvPr/>
        </p:nvSpPr>
        <p:spPr>
          <a:xfrm>
            <a:off x="4493160" y="3987360"/>
            <a:ext cx="1377720" cy="3319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feb80a"/>
            </a:solidFill>
            <a:round/>
          </a:ln>
        </p:spPr>
        <p:txBody>
          <a:bodyPr wrap="none" lIns="36000" rIns="36000" tIns="10800" bIns="10800" anchor="ctr"/>
          <a:p>
            <a:pPr algn="ctr">
              <a:lnSpc>
                <a:spcPct val="100000"/>
              </a:lnSpc>
            </a:pPr>
            <a:r>
              <a:rPr b="1" lang="en-US" sz="1400" u="sng">
                <a:solidFill>
                  <a:srgbClr val="feb80a"/>
                </a:solidFill>
                <a:latin typeface="Arial Narrow"/>
              </a:rPr>
              <a:t>numBastidor</a:t>
            </a:r>
            <a:endParaRPr/>
          </a:p>
        </p:txBody>
      </p:sp>
      <p:sp>
        <p:nvSpPr>
          <p:cNvPr id="295" name="Line 8"/>
          <p:cNvSpPr/>
          <p:nvPr/>
        </p:nvSpPr>
        <p:spPr>
          <a:xfrm flipV="1">
            <a:off x="5981760" y="4560840"/>
            <a:ext cx="268560" cy="73080"/>
          </a:xfrm>
          <a:prstGeom prst="line">
            <a:avLst/>
          </a:prstGeom>
          <a:ln w="28440">
            <a:solidFill>
              <a:srgbClr val="feb80a"/>
            </a:solidFill>
            <a:round/>
          </a:ln>
        </p:spPr>
      </p:sp>
      <p:sp>
        <p:nvSpPr>
          <p:cNvPr id="296" name="CustomShape 9"/>
          <p:cNvSpPr/>
          <p:nvPr/>
        </p:nvSpPr>
        <p:spPr>
          <a:xfrm>
            <a:off x="5250240" y="4538160"/>
            <a:ext cx="722880" cy="3319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feb80a"/>
            </a:solidFill>
            <a:round/>
          </a:ln>
        </p:spPr>
        <p:txBody>
          <a:bodyPr wrap="none" lIns="36000" rIns="36000" tIns="10800" bIns="108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eb80a"/>
                </a:solidFill>
                <a:latin typeface="Arial Narrow"/>
              </a:rPr>
              <a:t>precio</a:t>
            </a:r>
            <a:endParaRPr/>
          </a:p>
        </p:txBody>
      </p:sp>
      <p:sp>
        <p:nvSpPr>
          <p:cNvPr id="297" name="Line 10"/>
          <p:cNvSpPr/>
          <p:nvPr/>
        </p:nvSpPr>
        <p:spPr>
          <a:xfrm>
            <a:off x="6250320" y="4413960"/>
            <a:ext cx="0" cy="146880"/>
          </a:xfrm>
          <a:prstGeom prst="line">
            <a:avLst/>
          </a:prstGeom>
          <a:ln w="28440">
            <a:solidFill>
              <a:srgbClr val="feb80a"/>
            </a:solidFill>
            <a:round/>
          </a:ln>
        </p:spPr>
      </p:sp>
      <p:sp>
        <p:nvSpPr>
          <p:cNvPr id="298" name="CustomShape 11"/>
          <p:cNvSpPr/>
          <p:nvPr/>
        </p:nvSpPr>
        <p:spPr>
          <a:xfrm>
            <a:off x="4684680" y="5833440"/>
            <a:ext cx="802080" cy="382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 Narrow"/>
              </a:rPr>
              <a:t>numEjes</a:t>
            </a:r>
            <a:endParaRPr/>
          </a:p>
        </p:txBody>
      </p:sp>
      <p:sp>
        <p:nvSpPr>
          <p:cNvPr id="299" name="Line 12"/>
          <p:cNvSpPr/>
          <p:nvPr/>
        </p:nvSpPr>
        <p:spPr>
          <a:xfrm flipH="1">
            <a:off x="5121360" y="5635080"/>
            <a:ext cx="467640" cy="17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0" name="Line 13"/>
          <p:cNvSpPr/>
          <p:nvPr/>
        </p:nvSpPr>
        <p:spPr>
          <a:xfrm>
            <a:off x="5723640" y="5587560"/>
            <a:ext cx="333360" cy="2934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1" name="Line 14"/>
          <p:cNvSpPr/>
          <p:nvPr/>
        </p:nvSpPr>
        <p:spPr>
          <a:xfrm>
            <a:off x="7862400" y="5635080"/>
            <a:ext cx="0" cy="245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2" name="CustomShape 15"/>
          <p:cNvSpPr/>
          <p:nvPr/>
        </p:nvSpPr>
        <p:spPr>
          <a:xfrm>
            <a:off x="7127640" y="5358960"/>
            <a:ext cx="868680" cy="2404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 Narrow"/>
              </a:rPr>
              <a:t>TURISMO</a:t>
            </a:r>
            <a:endParaRPr/>
          </a:p>
        </p:txBody>
      </p:sp>
      <p:sp>
        <p:nvSpPr>
          <p:cNvPr id="303" name="CustomShape 16"/>
          <p:cNvSpPr/>
          <p:nvPr/>
        </p:nvSpPr>
        <p:spPr>
          <a:xfrm>
            <a:off x="6525360" y="4634280"/>
            <a:ext cx="334440" cy="3661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feb80a"/>
            </a:solidFill>
            <a:round/>
          </a:ln>
        </p:spPr>
      </p:sp>
      <p:sp>
        <p:nvSpPr>
          <p:cNvPr id="304" name="CustomShape 17"/>
          <p:cNvSpPr/>
          <p:nvPr/>
        </p:nvSpPr>
        <p:spPr>
          <a:xfrm flipH="1" rot="14672400">
            <a:off x="6156000" y="4890960"/>
            <a:ext cx="340920" cy="271080"/>
          </a:xfrm>
          <a:prstGeom prst="rect">
            <a:avLst/>
          </a:prstGeom>
          <a:noFill/>
          <a:ln w="28440">
            <a:solidFill>
              <a:srgbClr val="feb80a"/>
            </a:solidFill>
            <a:round/>
          </a:ln>
        </p:spPr>
      </p:sp>
      <p:sp>
        <p:nvSpPr>
          <p:cNvPr id="305" name="CustomShape 18"/>
          <p:cNvSpPr/>
          <p:nvPr/>
        </p:nvSpPr>
        <p:spPr>
          <a:xfrm flipH="1" rot="7304400">
            <a:off x="6890400" y="4890960"/>
            <a:ext cx="340920" cy="271800"/>
          </a:xfrm>
          <a:prstGeom prst="rect">
            <a:avLst/>
          </a:prstGeom>
          <a:noFill/>
          <a:ln w="28440">
            <a:solidFill>
              <a:srgbClr val="feb80a"/>
            </a:solidFill>
            <a:round/>
          </a:ln>
        </p:spPr>
      </p:sp>
      <p:sp>
        <p:nvSpPr>
          <p:cNvPr id="306" name="Line 19"/>
          <p:cNvSpPr/>
          <p:nvPr/>
        </p:nvSpPr>
        <p:spPr>
          <a:xfrm flipH="1" flipV="1">
            <a:off x="6926400" y="4560840"/>
            <a:ext cx="267480" cy="73080"/>
          </a:xfrm>
          <a:prstGeom prst="line">
            <a:avLst/>
          </a:prstGeom>
          <a:ln w="28440">
            <a:solidFill>
              <a:srgbClr val="feb80a"/>
            </a:solidFill>
            <a:round/>
          </a:ln>
        </p:spPr>
      </p:sp>
      <p:sp>
        <p:nvSpPr>
          <p:cNvPr id="307" name="CustomShape 20"/>
          <p:cNvSpPr/>
          <p:nvPr/>
        </p:nvSpPr>
        <p:spPr>
          <a:xfrm flipH="1">
            <a:off x="7346880" y="4513320"/>
            <a:ext cx="713880" cy="23472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feb80a"/>
            </a:solidFill>
            <a:round/>
          </a:ln>
        </p:spPr>
        <p:txBody>
          <a:bodyPr wrap="none" lIns="36000" rIns="36000" tIns="10800" bIns="108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eb80a"/>
                </a:solidFill>
                <a:latin typeface="Arial Narrow"/>
              </a:rPr>
              <a:t>fechaFab</a:t>
            </a:r>
            <a:endParaRPr/>
          </a:p>
        </p:txBody>
      </p:sp>
      <p:sp>
        <p:nvSpPr>
          <p:cNvPr id="308" name="Line 21"/>
          <p:cNvSpPr/>
          <p:nvPr/>
        </p:nvSpPr>
        <p:spPr>
          <a:xfrm>
            <a:off x="6928200" y="4413960"/>
            <a:ext cx="0" cy="146880"/>
          </a:xfrm>
          <a:prstGeom prst="line">
            <a:avLst/>
          </a:prstGeom>
          <a:ln w="28440">
            <a:solidFill>
              <a:srgbClr val="feb80a"/>
            </a:solidFill>
            <a:round/>
          </a:ln>
        </p:spPr>
      </p:sp>
      <p:sp>
        <p:nvSpPr>
          <p:cNvPr id="309" name="Line 22"/>
          <p:cNvSpPr/>
          <p:nvPr/>
        </p:nvSpPr>
        <p:spPr>
          <a:xfrm>
            <a:off x="1575360" y="6101280"/>
            <a:ext cx="335160" cy="2199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0" name="CustomShape 23"/>
          <p:cNvSpPr/>
          <p:nvPr/>
        </p:nvSpPr>
        <p:spPr>
          <a:xfrm>
            <a:off x="796320" y="5686920"/>
            <a:ext cx="1157760" cy="382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 u="sng">
                <a:solidFill>
                  <a:srgbClr val="000000"/>
                </a:solidFill>
                <a:latin typeface="Arial Narrow"/>
              </a:rPr>
              <a:t>numBastidor</a:t>
            </a:r>
            <a:endParaRPr/>
          </a:p>
        </p:txBody>
      </p:sp>
      <p:sp>
        <p:nvSpPr>
          <p:cNvPr id="311" name="Line 24"/>
          <p:cNvSpPr/>
          <p:nvPr/>
        </p:nvSpPr>
        <p:spPr>
          <a:xfrm>
            <a:off x="1643400" y="4638600"/>
            <a:ext cx="2008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2" name="CustomShape 25"/>
          <p:cNvSpPr/>
          <p:nvPr/>
        </p:nvSpPr>
        <p:spPr>
          <a:xfrm>
            <a:off x="988920" y="4371120"/>
            <a:ext cx="560880" cy="382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 Narrow"/>
              </a:rPr>
              <a:t>precio</a:t>
            </a:r>
            <a:endParaRPr/>
          </a:p>
        </p:txBody>
      </p:sp>
      <p:sp>
        <p:nvSpPr>
          <p:cNvPr id="313" name="CustomShape 26"/>
          <p:cNvSpPr/>
          <p:nvPr/>
        </p:nvSpPr>
        <p:spPr>
          <a:xfrm>
            <a:off x="1356840" y="4977360"/>
            <a:ext cx="767520" cy="3394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 Narrow"/>
              </a:rPr>
              <a:t>numEjes</a:t>
            </a:r>
            <a:endParaRPr/>
          </a:p>
        </p:txBody>
      </p:sp>
      <p:sp>
        <p:nvSpPr>
          <p:cNvPr id="314" name="Line 27"/>
          <p:cNvSpPr/>
          <p:nvPr/>
        </p:nvSpPr>
        <p:spPr>
          <a:xfrm flipH="1">
            <a:off x="1776240" y="4757760"/>
            <a:ext cx="469440" cy="17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5" name="CustomShape 28"/>
          <p:cNvSpPr/>
          <p:nvPr/>
        </p:nvSpPr>
        <p:spPr>
          <a:xfrm>
            <a:off x="2449800" y="4957920"/>
            <a:ext cx="720360" cy="382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 Narrow"/>
              </a:rPr>
              <a:t>tonelaje</a:t>
            </a:r>
            <a:endParaRPr/>
          </a:p>
        </p:txBody>
      </p:sp>
      <p:sp>
        <p:nvSpPr>
          <p:cNvPr id="316" name="Line 29"/>
          <p:cNvSpPr/>
          <p:nvPr/>
        </p:nvSpPr>
        <p:spPr>
          <a:xfrm>
            <a:off x="2378520" y="4710600"/>
            <a:ext cx="335160" cy="2199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7" name="CustomShape 30"/>
          <p:cNvSpPr/>
          <p:nvPr/>
        </p:nvSpPr>
        <p:spPr>
          <a:xfrm>
            <a:off x="3160080" y="6273720"/>
            <a:ext cx="836640" cy="382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 Narrow"/>
              </a:rPr>
              <a:t>numPuer</a:t>
            </a:r>
            <a:endParaRPr/>
          </a:p>
        </p:txBody>
      </p:sp>
      <p:sp>
        <p:nvSpPr>
          <p:cNvPr id="318" name="Line 31"/>
          <p:cNvSpPr/>
          <p:nvPr/>
        </p:nvSpPr>
        <p:spPr>
          <a:xfrm>
            <a:off x="2779920" y="6471000"/>
            <a:ext cx="2671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9" name="Line 32"/>
          <p:cNvSpPr/>
          <p:nvPr/>
        </p:nvSpPr>
        <p:spPr>
          <a:xfrm flipV="1">
            <a:off x="2378520" y="5882760"/>
            <a:ext cx="66240" cy="439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0" name="CustomShape 33"/>
          <p:cNvSpPr/>
          <p:nvPr/>
        </p:nvSpPr>
        <p:spPr>
          <a:xfrm flipH="1">
            <a:off x="2305800" y="5595480"/>
            <a:ext cx="608400" cy="2707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 Narrow"/>
              </a:rPr>
              <a:t>fechaFab</a:t>
            </a:r>
            <a:endParaRPr/>
          </a:p>
        </p:txBody>
      </p:sp>
      <p:sp>
        <p:nvSpPr>
          <p:cNvPr id="321" name="Line 34"/>
          <p:cNvSpPr/>
          <p:nvPr/>
        </p:nvSpPr>
        <p:spPr>
          <a:xfrm>
            <a:off x="1910520" y="4195440"/>
            <a:ext cx="134280" cy="2934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2" name="CustomShape 35"/>
          <p:cNvSpPr/>
          <p:nvPr/>
        </p:nvSpPr>
        <p:spPr>
          <a:xfrm>
            <a:off x="862920" y="3855960"/>
            <a:ext cx="1157760" cy="382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 u="sng">
                <a:solidFill>
                  <a:srgbClr val="000000"/>
                </a:solidFill>
                <a:latin typeface="Arial Narrow"/>
              </a:rPr>
              <a:t>numBastidor</a:t>
            </a:r>
            <a:endParaRPr/>
          </a:p>
        </p:txBody>
      </p:sp>
      <p:sp>
        <p:nvSpPr>
          <p:cNvPr id="323" name="Line 36"/>
          <p:cNvSpPr/>
          <p:nvPr/>
        </p:nvSpPr>
        <p:spPr>
          <a:xfrm>
            <a:off x="1709640" y="6469560"/>
            <a:ext cx="2008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4" name="CustomShape 37"/>
          <p:cNvSpPr/>
          <p:nvPr/>
        </p:nvSpPr>
        <p:spPr>
          <a:xfrm>
            <a:off x="1056960" y="6274800"/>
            <a:ext cx="560880" cy="382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 Narrow"/>
              </a:rPr>
              <a:t>precio</a:t>
            </a:r>
            <a:endParaRPr/>
          </a:p>
        </p:txBody>
      </p:sp>
      <p:sp>
        <p:nvSpPr>
          <p:cNvPr id="325" name="Line 38"/>
          <p:cNvSpPr/>
          <p:nvPr/>
        </p:nvSpPr>
        <p:spPr>
          <a:xfrm flipV="1">
            <a:off x="2713680" y="4343760"/>
            <a:ext cx="407520" cy="2199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6" name="CustomShape 39"/>
          <p:cNvSpPr/>
          <p:nvPr/>
        </p:nvSpPr>
        <p:spPr>
          <a:xfrm flipH="1">
            <a:off x="2974680" y="4059720"/>
            <a:ext cx="608400" cy="2707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 Narrow"/>
              </a:rPr>
              <a:t>fechaFab</a:t>
            </a:r>
            <a:endParaRPr/>
          </a:p>
        </p:txBody>
      </p:sp>
      <p:sp>
        <p:nvSpPr>
          <p:cNvPr id="327" name="CustomShape 40"/>
          <p:cNvSpPr/>
          <p:nvPr/>
        </p:nvSpPr>
        <p:spPr>
          <a:xfrm>
            <a:off x="1844280" y="4473000"/>
            <a:ext cx="868680" cy="2404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 Narrow"/>
              </a:rPr>
              <a:t>CAMIÓN</a:t>
            </a:r>
            <a:endParaRPr/>
          </a:p>
        </p:txBody>
      </p:sp>
      <p:sp>
        <p:nvSpPr>
          <p:cNvPr id="328" name="CustomShape 41"/>
          <p:cNvSpPr/>
          <p:nvPr/>
        </p:nvSpPr>
        <p:spPr>
          <a:xfrm>
            <a:off x="1910520" y="6311520"/>
            <a:ext cx="868680" cy="2404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 Narrow"/>
              </a:rPr>
              <a:t>TURISMO</a:t>
            </a:r>
            <a:endParaRPr/>
          </a:p>
        </p:txBody>
      </p:sp>
      <p:sp>
        <p:nvSpPr>
          <p:cNvPr id="329" name="CustomShape 42"/>
          <p:cNvSpPr/>
          <p:nvPr/>
        </p:nvSpPr>
        <p:spPr>
          <a:xfrm>
            <a:off x="5187960" y="5353200"/>
            <a:ext cx="868680" cy="2404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 Narrow"/>
              </a:rPr>
              <a:t>CAMIÓN</a:t>
            </a:r>
            <a:endParaRPr/>
          </a:p>
        </p:txBody>
      </p:sp>
      <p:sp>
        <p:nvSpPr>
          <p:cNvPr id="330" name="CustomShape 43"/>
          <p:cNvSpPr/>
          <p:nvPr/>
        </p:nvSpPr>
        <p:spPr>
          <a:xfrm>
            <a:off x="7477200" y="5836680"/>
            <a:ext cx="836640" cy="382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 Narrow"/>
              </a:rPr>
              <a:t>numPuer</a:t>
            </a:r>
            <a:endParaRPr/>
          </a:p>
        </p:txBody>
      </p:sp>
      <p:sp>
        <p:nvSpPr>
          <p:cNvPr id="331" name="CustomShape 44"/>
          <p:cNvSpPr/>
          <p:nvPr/>
        </p:nvSpPr>
        <p:spPr>
          <a:xfrm>
            <a:off x="5794920" y="5835240"/>
            <a:ext cx="720360" cy="38232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46800" bIns="108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 Narrow"/>
              </a:rPr>
              <a:t>tonelaje</a:t>
            </a:r>
            <a:endParaRPr/>
          </a:p>
        </p:txBody>
      </p:sp>
      <p:sp>
        <p:nvSpPr>
          <p:cNvPr id="332" name="CustomShape 45"/>
          <p:cNvSpPr/>
          <p:nvPr/>
        </p:nvSpPr>
        <p:spPr>
          <a:xfrm>
            <a:off x="6274080" y="4135680"/>
            <a:ext cx="828720" cy="235080"/>
          </a:xfrm>
          <a:prstGeom prst="rect">
            <a:avLst/>
          </a:prstGeom>
          <a:solidFill>
            <a:srgbClr val="ffffff"/>
          </a:solidFill>
          <a:ln w="28440">
            <a:solidFill>
              <a:srgbClr val="feb80a"/>
            </a:solidFill>
            <a:miter/>
          </a:ln>
        </p:spPr>
        <p:txBody>
          <a:bodyPr wrap="none" lIns="36000" rIns="36000" tIns="10800" bIns="108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eb80a"/>
                </a:solidFill>
                <a:latin typeface="Arial Narrow"/>
              </a:rPr>
              <a:t>VEHÍCULO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E-R extendido</a:t>
            </a:r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972000" y="1703880"/>
            <a:ext cx="7848000" cy="46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Agrupación de instancias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dentro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de un tipo de entidad, que debe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representarse explícitamente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debido a su importancia para el diseño o aplicación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Subtipos del tipo de entidad </a:t>
            </a:r>
            <a:r>
              <a:rPr lang="en-US" sz="2000">
                <a:solidFill>
                  <a:srgbClr val="000000"/>
                </a:solidFill>
                <a:latin typeface="Arial Narrow"/>
              </a:rPr>
              <a:t>VEHÍCULO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 lvl="2">
              <a:lnSpc>
                <a:spcPct val="80000"/>
              </a:lnSpc>
              <a:buSzPct val="75000"/>
              <a:buFont typeface="Wingdings" charset="2"/>
              <a:buChar char=""/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CAMIÓN</a:t>
            </a:r>
            <a:endParaRPr/>
          </a:p>
          <a:p>
            <a:pPr lvl="2">
              <a:lnSpc>
                <a:spcPct val="80000"/>
              </a:lnSpc>
              <a:buSzPct val="75000"/>
              <a:buFont typeface="Wingdings" charset="2"/>
              <a:buChar char=""/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TURISMO</a:t>
            </a:r>
            <a:endParaRPr/>
          </a:p>
          <a:p>
            <a:pPr lvl="2">
              <a:lnSpc>
                <a:spcPct val="80000"/>
              </a:lnSpc>
              <a:buSzPct val="75000"/>
              <a:buFont typeface="Wingdings" charset="2"/>
              <a:buChar char=""/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AUTOBÚS</a:t>
            </a:r>
            <a:endParaRPr/>
          </a:p>
          <a:p>
            <a:pPr lvl="2">
              <a:lnSpc>
                <a:spcPct val="80000"/>
              </a:lnSpc>
              <a:buSzPct val="75000"/>
              <a:buFont typeface="Wingdings" charset="2"/>
              <a:buChar char=""/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CICLOMOTOR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1600">
                <a:solidFill>
                  <a:srgbClr val="000000"/>
                </a:solidFill>
                <a:latin typeface="Arial"/>
              </a:rPr>
              <a:t>Subtipos del tipo de entidad </a:t>
            </a:r>
            <a:r>
              <a:rPr lang="en-US" sz="1600">
                <a:solidFill>
                  <a:srgbClr val="000000"/>
                </a:solidFill>
                <a:latin typeface="Arial Narrow"/>
              </a:rPr>
              <a:t>EMPLEADO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:</a:t>
            </a:r>
            <a:endParaRPr/>
          </a:p>
          <a:p>
            <a:pPr lvl="2">
              <a:lnSpc>
                <a:spcPct val="80000"/>
              </a:lnSpc>
              <a:buSzPct val="75000"/>
              <a:buFont typeface="Wingdings" charset="2"/>
              <a:buChar char=""/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SECRETARIO</a:t>
            </a:r>
            <a:endParaRPr/>
          </a:p>
          <a:p>
            <a:pPr lvl="2">
              <a:lnSpc>
                <a:spcPct val="80000"/>
              </a:lnSpc>
              <a:buSzPct val="75000"/>
              <a:buFont typeface="Wingdings" charset="2"/>
              <a:buChar char=""/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GERENTE</a:t>
            </a:r>
            <a:endParaRPr/>
          </a:p>
          <a:p>
            <a:pPr lvl="2">
              <a:lnSpc>
                <a:spcPct val="80000"/>
              </a:lnSpc>
              <a:buSzPct val="75000"/>
              <a:buFont typeface="Wingdings" charset="2"/>
              <a:buChar char=""/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COMERCIAL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El tipo de entidad que se especializa en otros se llama </a:t>
            </a:r>
            <a:r>
              <a:rPr lang="en-US" sz="2000">
                <a:solidFill>
                  <a:srgbClr val="feb80a"/>
                </a:solidFill>
                <a:latin typeface="Arial"/>
              </a:rPr>
              <a:t>supertipo</a:t>
            </a:r>
            <a:r>
              <a:rPr lang="en-US" sz="2000">
                <a:solidFill>
                  <a:srgbClr val="feb80a"/>
                </a:solidFill>
                <a:latin typeface="Tahoma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 Narrow"/>
              </a:rPr>
              <a:t>( VEHICULO, EMPLEADO )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E-R extendido</a:t>
            </a:r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893520" y="1743840"/>
            <a:ext cx="7854120" cy="42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Wingdings"/>
              </a:rPr>
              <a:t></a:t>
            </a:r>
            <a:r>
              <a:rPr b="1" lang="en-US" sz="36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</a:rPr>
              <a:t>Generalización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Énfasis en las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similitudes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Cada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instancia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del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supertipo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es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también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una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instancia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de alguno de los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subtipos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Wingdings"/>
              </a:rPr>
              <a:t>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</a:rPr>
              <a:t>Especialización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Énfasis en las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diferencias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Alguna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instancia del supertipo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puede no ser instancia de ningún subtipo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39640" y="189000"/>
            <a:ext cx="8424000" cy="15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Entidad Relación</a:t>
            </a: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971640" y="1463040"/>
            <a:ext cx="78480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Diagramáticamente exije un vocabulario.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Con el fin de lograr un concepto, un esquema de tipo entidad y tipo relacion.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Es importante destacar que aún no se consideran las instancias.</a:t>
            </a: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Roles: son arcos que representan el vínculo propiamente dicho.</a:t>
            </a: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Atributos: Características comunes a los individuos. Describe el patrón común.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E-R extendido</a:t>
            </a:r>
            <a:endParaRPr/>
          </a:p>
        </p:txBody>
      </p:sp>
      <p:sp>
        <p:nvSpPr>
          <p:cNvPr id="338" name="CustomShape 2"/>
          <p:cNvSpPr/>
          <p:nvPr/>
        </p:nvSpPr>
        <p:spPr>
          <a:xfrm>
            <a:off x="1044000" y="1340640"/>
            <a:ext cx="7848000" cy="25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Herencia de atributos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: Los atributos de los conjuntos de entidades de niveles mas altos se dicen que son heredados por los conjuntos de entidades del nivel mas bajo.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1600">
                <a:solidFill>
                  <a:srgbClr val="000000"/>
                </a:solidFill>
                <a:latin typeface="Arial"/>
              </a:rPr>
              <a:t>Un subtipo puede tener </a:t>
            </a:r>
            <a:r>
              <a:rPr b="1" lang="en-US" sz="1600">
                <a:solidFill>
                  <a:srgbClr val="000000"/>
                </a:solidFill>
                <a:latin typeface="Arial"/>
              </a:rPr>
              <a:t>atributos propios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(específicos)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participar en </a:t>
            </a:r>
            <a:r>
              <a:rPr b="1" lang="en-US" sz="1600">
                <a:solidFill>
                  <a:srgbClr val="000000"/>
                </a:solidFill>
                <a:latin typeface="Arial"/>
              </a:rPr>
              <a:t>relaciones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por separado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Un subtipo </a:t>
            </a:r>
            <a:r>
              <a:rPr b="1" lang="en-US" sz="1600">
                <a:solidFill>
                  <a:srgbClr val="feb80a"/>
                </a:solidFill>
                <a:latin typeface="Arial"/>
              </a:rPr>
              <a:t>hereda</a:t>
            </a:r>
            <a:r>
              <a:rPr b="1" lang="en-US" sz="16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todos los </a:t>
            </a:r>
            <a:r>
              <a:rPr b="1" lang="en-US" sz="1600">
                <a:solidFill>
                  <a:srgbClr val="000000"/>
                </a:solidFill>
                <a:latin typeface="Arial"/>
              </a:rPr>
              <a:t>atributos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del supertipo, y toda </a:t>
            </a:r>
            <a:r>
              <a:rPr b="1" lang="en-US" sz="1600">
                <a:solidFill>
                  <a:srgbClr val="000000"/>
                </a:solidFill>
                <a:latin typeface="Arial"/>
              </a:rPr>
              <a:t>relación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en la que participa el supertipo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1400">
                <a:solidFill>
                  <a:srgbClr val="000000"/>
                </a:solidFill>
                <a:latin typeface="Arial"/>
              </a:rPr>
              <a:t>Un </a:t>
            </a:r>
            <a:r>
              <a:rPr lang="en-US" sz="1400">
                <a:solidFill>
                  <a:srgbClr val="feb80a"/>
                </a:solidFill>
                <a:latin typeface="Arial"/>
              </a:rPr>
              <a:t>subtipo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, con sus </a:t>
            </a:r>
            <a:r>
              <a:rPr lang="en-US" sz="1400">
                <a:solidFill>
                  <a:srgbClr val="feb80a"/>
                </a:solidFill>
                <a:latin typeface="Arial"/>
              </a:rPr>
              <a:t>atributos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y </a:t>
            </a:r>
            <a:r>
              <a:rPr lang="en-US" sz="1400">
                <a:solidFill>
                  <a:srgbClr val="feb80a"/>
                </a:solidFill>
                <a:latin typeface="Arial"/>
              </a:rPr>
              <a:t>relaciones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>
                <a:solidFill>
                  <a:srgbClr val="feb80a"/>
                </a:solidFill>
                <a:latin typeface="Arial"/>
              </a:rPr>
              <a:t>específicos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, más los </a:t>
            </a:r>
            <a:r>
              <a:rPr lang="en-US" sz="1400">
                <a:solidFill>
                  <a:srgbClr val="feb80a"/>
                </a:solidFill>
                <a:latin typeface="Arial"/>
              </a:rPr>
              <a:t>atributos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y </a:t>
            </a:r>
            <a:r>
              <a:rPr lang="en-US" sz="1400">
                <a:solidFill>
                  <a:srgbClr val="feb80a"/>
                </a:solidFill>
                <a:latin typeface="Arial"/>
              </a:rPr>
              <a:t>relaciones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que </a:t>
            </a:r>
            <a:r>
              <a:rPr lang="en-US" sz="1400">
                <a:solidFill>
                  <a:srgbClr val="feb80a"/>
                </a:solidFill>
                <a:latin typeface="Arial"/>
              </a:rPr>
              <a:t>hereda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del supertipo, es un </a:t>
            </a:r>
            <a:r>
              <a:rPr lang="en-US" sz="1400">
                <a:solidFill>
                  <a:srgbClr val="feb80a"/>
                </a:solidFill>
                <a:latin typeface="Comic Sans MS"/>
              </a:rPr>
              <a:t>tipo de entidad por derecho propio</a:t>
            </a:r>
            <a:endParaRPr/>
          </a:p>
        </p:txBody>
      </p:sp>
      <p:sp>
        <p:nvSpPr>
          <p:cNvPr id="339" name="CustomShape 3"/>
          <p:cNvSpPr/>
          <p:nvPr/>
        </p:nvSpPr>
        <p:spPr>
          <a:xfrm>
            <a:off x="2954160" y="4231800"/>
            <a:ext cx="1054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VEHÍCULO</a:t>
            </a:r>
            <a:endParaRPr/>
          </a:p>
        </p:txBody>
      </p:sp>
      <p:sp>
        <p:nvSpPr>
          <p:cNvPr id="340" name="CustomShape 4"/>
          <p:cNvSpPr/>
          <p:nvPr/>
        </p:nvSpPr>
        <p:spPr>
          <a:xfrm>
            <a:off x="1951200" y="5500080"/>
            <a:ext cx="91368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CAMIÓN</a:t>
            </a:r>
            <a:endParaRPr/>
          </a:p>
        </p:txBody>
      </p:sp>
      <p:sp>
        <p:nvSpPr>
          <p:cNvPr id="341" name="Line 5"/>
          <p:cNvSpPr/>
          <p:nvPr/>
        </p:nvSpPr>
        <p:spPr>
          <a:xfrm>
            <a:off x="3498840" y="4532040"/>
            <a:ext cx="0" cy="247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2" name="Line 6"/>
          <p:cNvSpPr/>
          <p:nvPr/>
        </p:nvSpPr>
        <p:spPr>
          <a:xfrm flipH="1">
            <a:off x="2654280" y="5084640"/>
            <a:ext cx="633240" cy="4269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3" name="Line 7"/>
          <p:cNvSpPr/>
          <p:nvPr/>
        </p:nvSpPr>
        <p:spPr>
          <a:xfrm>
            <a:off x="3708360" y="5084640"/>
            <a:ext cx="704880" cy="4269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4" name="CustomShape 8"/>
          <p:cNvSpPr/>
          <p:nvPr/>
        </p:nvSpPr>
        <p:spPr>
          <a:xfrm flipV="1">
            <a:off x="3005280" y="4779360"/>
            <a:ext cx="984960" cy="532800"/>
          </a:xfrm>
          <a:prstGeom prst="triangle">
            <a:avLst>
              <a:gd name="adj" fmla="val 50000"/>
            </a:avLst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345" name="Line 9"/>
          <p:cNvSpPr/>
          <p:nvPr/>
        </p:nvSpPr>
        <p:spPr>
          <a:xfrm>
            <a:off x="3498840" y="5313240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6" name="CustomShape 10"/>
          <p:cNvSpPr/>
          <p:nvPr/>
        </p:nvSpPr>
        <p:spPr>
          <a:xfrm>
            <a:off x="6170760" y="4244400"/>
            <a:ext cx="119484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FABRICANTE</a:t>
            </a:r>
            <a:endParaRPr/>
          </a:p>
        </p:txBody>
      </p:sp>
      <p:sp>
        <p:nvSpPr>
          <p:cNvPr id="347" name="CustomShape 11"/>
          <p:cNvSpPr/>
          <p:nvPr/>
        </p:nvSpPr>
        <p:spPr>
          <a:xfrm>
            <a:off x="7028640" y="5519520"/>
            <a:ext cx="885240" cy="301320"/>
          </a:xfrm>
          <a:prstGeom prst="rect">
            <a:avLst/>
          </a:prstGeom>
          <a:noFill/>
          <a:ln w="50760">
            <a:solidFill>
              <a:srgbClr val="000000"/>
            </a:solidFill>
            <a:miter/>
          </a:ln>
        </p:spPr>
        <p:txBody>
          <a:bodyPr wrap="none" lIns="72000" rIns="7200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SIDECAR</a:t>
            </a:r>
            <a:endParaRPr/>
          </a:p>
        </p:txBody>
      </p:sp>
      <p:sp>
        <p:nvSpPr>
          <p:cNvPr id="348" name="Line 12"/>
          <p:cNvSpPr/>
          <p:nvPr/>
        </p:nvSpPr>
        <p:spPr>
          <a:xfrm>
            <a:off x="5819760" y="4398840"/>
            <a:ext cx="3506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9" name="CustomShape 13"/>
          <p:cNvSpPr/>
          <p:nvPr/>
        </p:nvSpPr>
        <p:spPr>
          <a:xfrm>
            <a:off x="4341960" y="4090680"/>
            <a:ext cx="1456560" cy="601920"/>
          </a:xfrm>
          <a:prstGeom prst="diamond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FABRICA</a:t>
            </a:r>
            <a:endParaRPr/>
          </a:p>
        </p:txBody>
      </p:sp>
      <p:sp>
        <p:nvSpPr>
          <p:cNvPr id="350" name="Line 14"/>
          <p:cNvSpPr/>
          <p:nvPr/>
        </p:nvSpPr>
        <p:spPr>
          <a:xfrm>
            <a:off x="3990960" y="4398840"/>
            <a:ext cx="350640" cy="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arrow" w="med"/>
          </a:ln>
        </p:spPr>
      </p:sp>
      <p:sp>
        <p:nvSpPr>
          <p:cNvPr id="351" name="Line 15"/>
          <p:cNvSpPr/>
          <p:nvPr/>
        </p:nvSpPr>
        <p:spPr>
          <a:xfrm>
            <a:off x="6734160" y="5667120"/>
            <a:ext cx="2808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2" name="CustomShape 16"/>
          <p:cNvSpPr/>
          <p:nvPr/>
        </p:nvSpPr>
        <p:spPr>
          <a:xfrm>
            <a:off x="5629320" y="5180400"/>
            <a:ext cx="1104120" cy="966600"/>
          </a:xfrm>
          <a:prstGeom prst="diamond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LLEVA</a:t>
            </a:r>
            <a:endParaRPr/>
          </a:p>
        </p:txBody>
      </p:sp>
      <p:sp>
        <p:nvSpPr>
          <p:cNvPr id="353" name="Line 17"/>
          <p:cNvSpPr/>
          <p:nvPr/>
        </p:nvSpPr>
        <p:spPr>
          <a:xfrm>
            <a:off x="5333760" y="5667120"/>
            <a:ext cx="28116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4" name="Line 18"/>
          <p:cNvSpPr/>
          <p:nvPr/>
        </p:nvSpPr>
        <p:spPr>
          <a:xfrm>
            <a:off x="2654280" y="4322520"/>
            <a:ext cx="2808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5" name="CustomShape 19"/>
          <p:cNvSpPr/>
          <p:nvPr/>
        </p:nvSpPr>
        <p:spPr>
          <a:xfrm>
            <a:off x="2513160" y="4170240"/>
            <a:ext cx="210240" cy="227880"/>
          </a:xfrm>
          <a:prstGeom prst="ellipse">
            <a:avLst/>
          </a:prstGeom>
          <a:solidFill>
            <a:srgbClr val="e7dec9"/>
          </a:solidFill>
          <a:ln w="9360">
            <a:solidFill>
              <a:srgbClr val="000000"/>
            </a:solidFill>
            <a:round/>
          </a:ln>
        </p:spPr>
      </p:sp>
      <p:sp>
        <p:nvSpPr>
          <p:cNvPr id="356" name="CustomShape 20"/>
          <p:cNvSpPr/>
          <p:nvPr/>
        </p:nvSpPr>
        <p:spPr>
          <a:xfrm>
            <a:off x="1393920" y="4094280"/>
            <a:ext cx="105336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Narrow"/>
              </a:rPr>
              <a:t>numBastidor</a:t>
            </a:r>
            <a:endParaRPr/>
          </a:p>
        </p:txBody>
      </p:sp>
      <p:sp>
        <p:nvSpPr>
          <p:cNvPr id="357" name="Line 21"/>
          <p:cNvSpPr/>
          <p:nvPr/>
        </p:nvSpPr>
        <p:spPr>
          <a:xfrm>
            <a:off x="2724120" y="4703760"/>
            <a:ext cx="2808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58" name="CustomShape 22"/>
          <p:cNvSpPr/>
          <p:nvPr/>
        </p:nvSpPr>
        <p:spPr>
          <a:xfrm>
            <a:off x="2513160" y="4551480"/>
            <a:ext cx="210240" cy="2278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59" name="CustomShape 23"/>
          <p:cNvSpPr/>
          <p:nvPr/>
        </p:nvSpPr>
        <p:spPr>
          <a:xfrm>
            <a:off x="1739880" y="4448160"/>
            <a:ext cx="77256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Narrow"/>
              </a:rPr>
              <a:t>precio</a:t>
            </a:r>
            <a:endParaRPr/>
          </a:p>
        </p:txBody>
      </p:sp>
      <p:sp>
        <p:nvSpPr>
          <p:cNvPr id="360" name="Line 24"/>
          <p:cNvSpPr/>
          <p:nvPr/>
        </p:nvSpPr>
        <p:spPr>
          <a:xfrm>
            <a:off x="3004920" y="4551120"/>
            <a:ext cx="0" cy="152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1" name="CustomShape 25"/>
          <p:cNvSpPr/>
          <p:nvPr/>
        </p:nvSpPr>
        <p:spPr>
          <a:xfrm>
            <a:off x="1951200" y="5972040"/>
            <a:ext cx="210240" cy="2278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62" name="CustomShape 26"/>
          <p:cNvSpPr/>
          <p:nvPr/>
        </p:nvSpPr>
        <p:spPr>
          <a:xfrm>
            <a:off x="1166040" y="5923080"/>
            <a:ext cx="72756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Narrow"/>
              </a:rPr>
              <a:t>numEjes</a:t>
            </a:r>
            <a:endParaRPr/>
          </a:p>
        </p:txBody>
      </p:sp>
      <p:sp>
        <p:nvSpPr>
          <p:cNvPr id="363" name="Line 27"/>
          <p:cNvSpPr/>
          <p:nvPr/>
        </p:nvSpPr>
        <p:spPr>
          <a:xfrm>
            <a:off x="2090520" y="5819760"/>
            <a:ext cx="0" cy="152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4" name="CustomShape 28"/>
          <p:cNvSpPr/>
          <p:nvPr/>
        </p:nvSpPr>
        <p:spPr>
          <a:xfrm>
            <a:off x="2301840" y="5972040"/>
            <a:ext cx="210240" cy="2278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65" name="CustomShape 29"/>
          <p:cNvSpPr/>
          <p:nvPr/>
        </p:nvSpPr>
        <p:spPr>
          <a:xfrm>
            <a:off x="2185200" y="6151680"/>
            <a:ext cx="65304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Narrow"/>
              </a:rPr>
              <a:t>tonelaje</a:t>
            </a:r>
            <a:endParaRPr/>
          </a:p>
        </p:txBody>
      </p:sp>
      <p:sp>
        <p:nvSpPr>
          <p:cNvPr id="366" name="Line 30"/>
          <p:cNvSpPr/>
          <p:nvPr/>
        </p:nvSpPr>
        <p:spPr>
          <a:xfrm>
            <a:off x="2442960" y="5819760"/>
            <a:ext cx="0" cy="152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7" name="CustomShape 31"/>
          <p:cNvSpPr/>
          <p:nvPr/>
        </p:nvSpPr>
        <p:spPr>
          <a:xfrm>
            <a:off x="3146400" y="5972040"/>
            <a:ext cx="210240" cy="2278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68" name="CustomShape 32"/>
          <p:cNvSpPr/>
          <p:nvPr/>
        </p:nvSpPr>
        <p:spPr>
          <a:xfrm>
            <a:off x="2995560" y="6151680"/>
            <a:ext cx="75816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Narrow"/>
              </a:rPr>
              <a:t>numPuer</a:t>
            </a:r>
            <a:endParaRPr/>
          </a:p>
        </p:txBody>
      </p:sp>
      <p:sp>
        <p:nvSpPr>
          <p:cNvPr id="369" name="Line 33"/>
          <p:cNvSpPr/>
          <p:nvPr/>
        </p:nvSpPr>
        <p:spPr>
          <a:xfrm>
            <a:off x="3287520" y="5819760"/>
            <a:ext cx="0" cy="152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0" name="CustomShape 34"/>
          <p:cNvSpPr/>
          <p:nvPr/>
        </p:nvSpPr>
        <p:spPr>
          <a:xfrm>
            <a:off x="3708360" y="5999040"/>
            <a:ext cx="210240" cy="2278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71" name="CustomShape 35"/>
          <p:cNvSpPr/>
          <p:nvPr/>
        </p:nvSpPr>
        <p:spPr>
          <a:xfrm>
            <a:off x="3985560" y="5923080"/>
            <a:ext cx="92592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Narrow"/>
              </a:rPr>
              <a:t>numPlazas</a:t>
            </a:r>
            <a:endParaRPr/>
          </a:p>
        </p:txBody>
      </p:sp>
      <p:sp>
        <p:nvSpPr>
          <p:cNvPr id="372" name="Line 36"/>
          <p:cNvSpPr/>
          <p:nvPr/>
        </p:nvSpPr>
        <p:spPr>
          <a:xfrm>
            <a:off x="3849480" y="5770440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3" name="CustomShape 37"/>
          <p:cNvSpPr/>
          <p:nvPr/>
        </p:nvSpPr>
        <p:spPr>
          <a:xfrm>
            <a:off x="5116680" y="5972040"/>
            <a:ext cx="210240" cy="2278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74" name="CustomShape 38"/>
          <p:cNvSpPr/>
          <p:nvPr/>
        </p:nvSpPr>
        <p:spPr>
          <a:xfrm>
            <a:off x="5087880" y="6151680"/>
            <a:ext cx="79920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Narrow"/>
              </a:rPr>
              <a:t>cilindrada</a:t>
            </a:r>
            <a:endParaRPr/>
          </a:p>
        </p:txBody>
      </p:sp>
      <p:sp>
        <p:nvSpPr>
          <p:cNvPr id="375" name="Line 39"/>
          <p:cNvSpPr/>
          <p:nvPr/>
        </p:nvSpPr>
        <p:spPr>
          <a:xfrm>
            <a:off x="5256000" y="5819760"/>
            <a:ext cx="0" cy="152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6" name="CustomShape 40"/>
          <p:cNvSpPr/>
          <p:nvPr/>
        </p:nvSpPr>
        <p:spPr>
          <a:xfrm>
            <a:off x="6100920" y="5210280"/>
            <a:ext cx="21024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 Narrow"/>
              </a:rPr>
              <a:t>ID</a:t>
            </a:r>
            <a:endParaRPr/>
          </a:p>
        </p:txBody>
      </p:sp>
      <p:sp>
        <p:nvSpPr>
          <p:cNvPr id="377" name="CustomShape 41"/>
          <p:cNvSpPr/>
          <p:nvPr/>
        </p:nvSpPr>
        <p:spPr>
          <a:xfrm flipV="1" rot="2350200">
            <a:off x="5931720" y="5230800"/>
            <a:ext cx="491400" cy="429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378" name="CustomShape 42"/>
          <p:cNvSpPr/>
          <p:nvPr/>
        </p:nvSpPr>
        <p:spPr>
          <a:xfrm>
            <a:off x="5740200" y="4398840"/>
            <a:ext cx="43812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(1,1)</a:t>
            </a:r>
            <a:endParaRPr/>
          </a:p>
        </p:txBody>
      </p:sp>
      <p:sp>
        <p:nvSpPr>
          <p:cNvPr id="379" name="CustomShape 43"/>
          <p:cNvSpPr/>
          <p:nvPr/>
        </p:nvSpPr>
        <p:spPr>
          <a:xfrm>
            <a:off x="4052520" y="4398840"/>
            <a:ext cx="43812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(1,n)</a:t>
            </a:r>
            <a:endParaRPr/>
          </a:p>
        </p:txBody>
      </p:sp>
      <p:sp>
        <p:nvSpPr>
          <p:cNvPr id="380" name="CustomShape 44"/>
          <p:cNvSpPr/>
          <p:nvPr/>
        </p:nvSpPr>
        <p:spPr>
          <a:xfrm>
            <a:off x="5389200" y="5210280"/>
            <a:ext cx="43812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(1,1)</a:t>
            </a:r>
            <a:endParaRPr/>
          </a:p>
        </p:txBody>
      </p:sp>
      <p:sp>
        <p:nvSpPr>
          <p:cNvPr id="381" name="CustomShape 45"/>
          <p:cNvSpPr/>
          <p:nvPr/>
        </p:nvSpPr>
        <p:spPr>
          <a:xfrm>
            <a:off x="6584760" y="5210280"/>
            <a:ext cx="43812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(0,1)</a:t>
            </a:r>
            <a:endParaRPr/>
          </a:p>
        </p:txBody>
      </p:sp>
      <p:sp>
        <p:nvSpPr>
          <p:cNvPr id="382" name="CustomShape 46"/>
          <p:cNvSpPr/>
          <p:nvPr/>
        </p:nvSpPr>
        <p:spPr>
          <a:xfrm>
            <a:off x="3005280" y="5506560"/>
            <a:ext cx="913680" cy="301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TURISMO</a:t>
            </a:r>
            <a:endParaRPr/>
          </a:p>
        </p:txBody>
      </p:sp>
      <p:sp>
        <p:nvSpPr>
          <p:cNvPr id="383" name="CustomShape 47"/>
          <p:cNvSpPr/>
          <p:nvPr/>
        </p:nvSpPr>
        <p:spPr>
          <a:xfrm>
            <a:off x="4834080" y="4627440"/>
            <a:ext cx="421560" cy="331200"/>
          </a:xfrm>
          <a:prstGeom prst="rect">
            <a:avLst/>
          </a:prstGeom>
          <a:noFill/>
          <a:ln>
            <a:noFill/>
          </a:ln>
        </p:spPr>
        <p:txBody>
          <a:bodyPr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N:1</a:t>
            </a:r>
            <a:endParaRPr/>
          </a:p>
        </p:txBody>
      </p:sp>
      <p:sp>
        <p:nvSpPr>
          <p:cNvPr id="384" name="CustomShape 48"/>
          <p:cNvSpPr/>
          <p:nvPr/>
        </p:nvSpPr>
        <p:spPr>
          <a:xfrm>
            <a:off x="6094080" y="6075360"/>
            <a:ext cx="291960" cy="331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46800" bIns="108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1:1</a:t>
            </a:r>
            <a:endParaRPr/>
          </a:p>
        </p:txBody>
      </p:sp>
      <p:sp>
        <p:nvSpPr>
          <p:cNvPr id="385" name="CustomShape 49"/>
          <p:cNvSpPr/>
          <p:nvPr/>
        </p:nvSpPr>
        <p:spPr>
          <a:xfrm>
            <a:off x="4060800" y="5511240"/>
            <a:ext cx="1335960" cy="301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MOTOCICLETA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039680" y="190440"/>
            <a:ext cx="792396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E-R Extendido</a:t>
            </a:r>
            <a:endParaRPr/>
          </a:p>
        </p:txBody>
      </p:sp>
      <p:sp>
        <p:nvSpPr>
          <p:cNvPr id="387" name="CustomShape 2"/>
          <p:cNvSpPr/>
          <p:nvPr/>
        </p:nvSpPr>
        <p:spPr>
          <a:xfrm>
            <a:off x="1043640" y="1333440"/>
            <a:ext cx="7695360" cy="1751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Ligaduras de diseño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: Son usadas en la generalización, en el diagrama Entidad Relación que determina que entidades pueden ser miembros del conjunto de entidades del nivel mas bajo.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Dos (o más) tipos de relación son </a:t>
            </a:r>
            <a:r>
              <a:rPr b="1" lang="en-US" sz="1400">
                <a:solidFill>
                  <a:srgbClr val="000000"/>
                </a:solidFill>
                <a:latin typeface="Arial"/>
              </a:rPr>
              <a:t>exclusivos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, </a:t>
            </a:r>
            <a:endParaRPr/>
          </a:p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</a:rPr>
              <a:t>respecto de un tipo de entidad que participa en ambos, </a:t>
            </a:r>
            <a:r>
              <a:rPr lang="en-US" sz="1400">
                <a:solidFill>
                  <a:srgbClr val="000000"/>
                </a:solidFill>
                <a:latin typeface="Comic Sans MS"/>
              </a:rPr>
              <a:t>si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>
                <a:solidFill>
                  <a:srgbClr val="000000"/>
                </a:solidFill>
                <a:latin typeface="Comic Sans MS"/>
              </a:rPr>
              <a:t>cada instancia del tipo de entidad sólo puede participar en </a:t>
            </a:r>
            <a:r>
              <a:rPr lang="en-US" sz="1400">
                <a:solidFill>
                  <a:srgbClr val="feb80a"/>
                </a:solidFill>
                <a:latin typeface="Comic Sans MS"/>
              </a:rPr>
              <a:t>uno</a:t>
            </a:r>
            <a:r>
              <a:rPr lang="en-US" sz="1400">
                <a:solidFill>
                  <a:srgbClr val="000000"/>
                </a:solidFill>
                <a:latin typeface="Comic Sans MS"/>
              </a:rPr>
              <a:t> de los tipos de relación</a:t>
            </a:r>
            <a:endParaRPr/>
          </a:p>
        </p:txBody>
      </p:sp>
      <p:sp>
        <p:nvSpPr>
          <p:cNvPr id="388" name="CustomShape 3"/>
          <p:cNvSpPr/>
          <p:nvPr/>
        </p:nvSpPr>
        <p:spPr>
          <a:xfrm>
            <a:off x="1008000" y="5315040"/>
            <a:ext cx="777168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5000"/>
              <a:buFont typeface="Wingdings" charset="2"/>
              <a:buChar char=""/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CONSUME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y </a:t>
            </a:r>
            <a:r>
              <a:rPr lang="en-US" sz="1600">
                <a:solidFill>
                  <a:srgbClr val="000000"/>
                </a:solidFill>
                <a:latin typeface="Arial Narrow"/>
              </a:rPr>
              <a:t>GASTA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son exclusivas respecto del tipo de entidad </a:t>
            </a:r>
            <a:r>
              <a:rPr lang="en-US" sz="1600">
                <a:solidFill>
                  <a:srgbClr val="000000"/>
                </a:solidFill>
                <a:latin typeface="Arial Narrow"/>
              </a:rPr>
              <a:t>VEHICULO</a:t>
            </a:r>
            <a:endParaRPr/>
          </a:p>
        </p:txBody>
      </p:sp>
      <p:sp>
        <p:nvSpPr>
          <p:cNvPr id="389" name="CustomShape 4"/>
          <p:cNvSpPr/>
          <p:nvPr/>
        </p:nvSpPr>
        <p:spPr>
          <a:xfrm>
            <a:off x="5216400" y="4979520"/>
            <a:ext cx="1108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GASOLINA</a:t>
            </a:r>
            <a:endParaRPr/>
          </a:p>
        </p:txBody>
      </p:sp>
      <p:sp>
        <p:nvSpPr>
          <p:cNvPr id="390" name="CustomShape 5"/>
          <p:cNvSpPr/>
          <p:nvPr/>
        </p:nvSpPr>
        <p:spPr>
          <a:xfrm>
            <a:off x="5022720" y="3835080"/>
            <a:ext cx="1456560" cy="601920"/>
          </a:xfrm>
          <a:prstGeom prst="diamond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GASTA</a:t>
            </a:r>
            <a:endParaRPr/>
          </a:p>
        </p:txBody>
      </p:sp>
      <p:sp>
        <p:nvSpPr>
          <p:cNvPr id="391" name="Line 6"/>
          <p:cNvSpPr/>
          <p:nvPr/>
        </p:nvSpPr>
        <p:spPr>
          <a:xfrm>
            <a:off x="5757840" y="4448160"/>
            <a:ext cx="0" cy="5331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2" name="CustomShape 7"/>
          <p:cNvSpPr/>
          <p:nvPr/>
        </p:nvSpPr>
        <p:spPr>
          <a:xfrm>
            <a:off x="2639880" y="3833280"/>
            <a:ext cx="1939320" cy="601920"/>
          </a:xfrm>
          <a:prstGeom prst="diamond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CONSUME</a:t>
            </a:r>
            <a:endParaRPr/>
          </a:p>
        </p:txBody>
      </p:sp>
      <p:sp>
        <p:nvSpPr>
          <p:cNvPr id="393" name="CustomShape 8"/>
          <p:cNvSpPr/>
          <p:nvPr/>
        </p:nvSpPr>
        <p:spPr>
          <a:xfrm>
            <a:off x="3049560" y="4986000"/>
            <a:ext cx="1108800" cy="301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GASOIL</a:t>
            </a:r>
            <a:endParaRPr/>
          </a:p>
        </p:txBody>
      </p:sp>
      <p:sp>
        <p:nvSpPr>
          <p:cNvPr id="394" name="Line 9"/>
          <p:cNvSpPr/>
          <p:nvPr/>
        </p:nvSpPr>
        <p:spPr>
          <a:xfrm>
            <a:off x="3611520" y="4448160"/>
            <a:ext cx="0" cy="5331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5" name="CustomShape 10"/>
          <p:cNvSpPr/>
          <p:nvPr/>
        </p:nvSpPr>
        <p:spPr>
          <a:xfrm flipH="1" flipV="1">
            <a:off x="4063320" y="2564640"/>
            <a:ext cx="1421640" cy="1294560"/>
          </a:xfrm>
          <a:prstGeom prst="rect">
            <a:avLst/>
          </a:prstGeom>
          <a:noFill/>
          <a:ln w="28440">
            <a:solidFill>
              <a:srgbClr val="feb80a"/>
            </a:solidFill>
            <a:round/>
          </a:ln>
        </p:spPr>
      </p:sp>
      <p:sp>
        <p:nvSpPr>
          <p:cNvPr id="396" name="Line 11"/>
          <p:cNvSpPr/>
          <p:nvPr/>
        </p:nvSpPr>
        <p:spPr>
          <a:xfrm flipH="1">
            <a:off x="3735360" y="3393720"/>
            <a:ext cx="704520" cy="463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7" name="Line 12"/>
          <p:cNvSpPr/>
          <p:nvPr/>
        </p:nvSpPr>
        <p:spPr>
          <a:xfrm>
            <a:off x="5072040" y="3393720"/>
            <a:ext cx="703080" cy="463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8" name="CustomShape 13"/>
          <p:cNvSpPr/>
          <p:nvPr/>
        </p:nvSpPr>
        <p:spPr>
          <a:xfrm>
            <a:off x="4140360" y="3080880"/>
            <a:ext cx="1194840" cy="301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0" rIns="0" tIns="46800" bIns="108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 Narrow"/>
              </a:rPr>
              <a:t>VEHÍCULO</a:t>
            </a:r>
            <a:endParaRPr/>
          </a:p>
        </p:txBody>
      </p:sp>
      <p:sp>
        <p:nvSpPr>
          <p:cNvPr id="399" name="CustomShape 14"/>
          <p:cNvSpPr/>
          <p:nvPr/>
        </p:nvSpPr>
        <p:spPr>
          <a:xfrm>
            <a:off x="1505520" y="5662440"/>
            <a:ext cx="6366600" cy="880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Otro ejemplo sería el de un ARTÍCULO que pudiera publicarse en un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PERIÓDICO o en una REVISTA, pero nunca en ambos.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E-R Extendido</a:t>
            </a:r>
            <a:endParaRPr/>
          </a:p>
        </p:txBody>
      </p:sp>
      <p:sp>
        <p:nvSpPr>
          <p:cNvPr id="401" name="CustomShape 2"/>
          <p:cNvSpPr/>
          <p:nvPr/>
        </p:nvSpPr>
        <p:spPr>
          <a:xfrm>
            <a:off x="1055520" y="1700640"/>
            <a:ext cx="7692480" cy="363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Gill Sans MT"/>
              </a:rPr>
              <a:t>Agregación: Una limitación del modelo E-R que no es posible expresar entre relaciones</a:t>
            </a:r>
            <a:endParaRPr/>
          </a:p>
          <a:p>
            <a:pPr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Gill Sans MT"/>
              </a:rPr>
              <a:t>Restricción inherente del MER: </a:t>
            </a:r>
            <a:endParaRPr/>
          </a:p>
          <a:p>
            <a:pPr lvl="1">
              <a:lnSpc>
                <a:spcPct val="80000"/>
              </a:lnSpc>
              <a:buFont typeface="Verdana"/>
              <a:buChar char="◦"/>
            </a:pPr>
            <a:r>
              <a:rPr b="1" lang="en-US">
                <a:solidFill>
                  <a:srgbClr val="000000"/>
                </a:solidFill>
                <a:latin typeface="Gill Sans MT"/>
              </a:rPr>
              <a:t>No puede expresar relaciones</a:t>
            </a:r>
            <a:endParaRPr/>
          </a:p>
          <a:p>
            <a:pPr lvl="2">
              <a:lnSpc>
                <a:spcPct val="80000"/>
              </a:lnSpc>
              <a:buFont typeface="Wingdings 2" charset="2"/>
              <a:buChar char=""/>
            </a:pPr>
            <a:r>
              <a:rPr b="1" lang="en-US">
                <a:solidFill>
                  <a:srgbClr val="000000"/>
                </a:solidFill>
                <a:latin typeface="Gill Sans MT"/>
              </a:rPr>
              <a:t>entre</a:t>
            </a:r>
            <a:r>
              <a:rPr lang="en-US">
                <a:solidFill>
                  <a:srgbClr val="000000"/>
                </a:solidFill>
                <a:latin typeface="Gill Sans MT"/>
              </a:rPr>
              <a:t> varias </a:t>
            </a:r>
            <a:r>
              <a:rPr b="1" lang="en-US">
                <a:solidFill>
                  <a:srgbClr val="000000"/>
                </a:solidFill>
                <a:latin typeface="Gill Sans MT"/>
              </a:rPr>
              <a:t>relaciones</a:t>
            </a:r>
            <a:r>
              <a:rPr lang="en-US">
                <a:solidFill>
                  <a:srgbClr val="000000"/>
                </a:solidFill>
                <a:latin typeface="Gill Sans MT"/>
              </a:rPr>
              <a:t>, ni </a:t>
            </a:r>
            <a:endParaRPr/>
          </a:p>
          <a:p>
            <a:pPr lvl="2">
              <a:lnSpc>
                <a:spcPct val="80000"/>
              </a:lnSpc>
              <a:buFont typeface="Wingdings 2" charset="2"/>
              <a:buChar char=""/>
            </a:pPr>
            <a:r>
              <a:rPr b="1" lang="en-US">
                <a:solidFill>
                  <a:srgbClr val="000000"/>
                </a:solidFill>
                <a:latin typeface="Gill Sans MT"/>
              </a:rPr>
              <a:t>entre</a:t>
            </a:r>
            <a:r>
              <a:rPr lang="en-US">
                <a:solidFill>
                  <a:srgbClr val="000000"/>
                </a:solidFill>
                <a:latin typeface="Gill Sans MT"/>
              </a:rPr>
              <a:t> un tipo de </a:t>
            </a:r>
            <a:r>
              <a:rPr b="1" lang="en-US">
                <a:solidFill>
                  <a:srgbClr val="000000"/>
                </a:solidFill>
                <a:latin typeface="Gill Sans MT"/>
              </a:rPr>
              <a:t>relación y </a:t>
            </a:r>
            <a:r>
              <a:rPr lang="en-US">
                <a:solidFill>
                  <a:srgbClr val="000000"/>
                </a:solidFill>
                <a:latin typeface="Gill Sans MT"/>
              </a:rPr>
              <a:t>un tipo de</a:t>
            </a:r>
            <a:r>
              <a:rPr b="1" lang="en-US">
                <a:solidFill>
                  <a:srgbClr val="000000"/>
                </a:solidFill>
                <a:latin typeface="Gill Sans MT"/>
              </a:rPr>
              <a:t> entidad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80000"/>
              <a:buFont typeface="Wingdings 2" charset="2"/>
              <a:buChar char=""/>
            </a:pPr>
            <a:r>
              <a:rPr lang="en-US">
                <a:solidFill>
                  <a:srgbClr val="000000"/>
                </a:solidFill>
                <a:latin typeface="Gill Sans MT"/>
              </a:rPr>
              <a:t>La </a:t>
            </a:r>
            <a:r>
              <a:rPr b="1" lang="en-US">
                <a:solidFill>
                  <a:srgbClr val="feb80a"/>
                </a:solidFill>
                <a:latin typeface="Gill Sans MT"/>
              </a:rPr>
              <a:t>agregación</a:t>
            </a:r>
            <a:r>
              <a:rPr b="1" lang="en-US">
                <a:solidFill>
                  <a:srgbClr val="000000"/>
                </a:solidFill>
                <a:latin typeface="Gill Sans MT"/>
              </a:rPr>
              <a:t>...</a:t>
            </a:r>
            <a:endParaRPr/>
          </a:p>
          <a:p>
            <a:pPr lvl="1">
              <a:lnSpc>
                <a:spcPct val="80000"/>
              </a:lnSpc>
              <a:buFont typeface="Verdana"/>
              <a:buChar char="◦"/>
            </a:pPr>
            <a:r>
              <a:rPr lang="en-US">
                <a:solidFill>
                  <a:srgbClr val="000000"/>
                </a:solidFill>
                <a:latin typeface="Gill Sans MT"/>
              </a:rPr>
              <a:t>Permite </a:t>
            </a:r>
            <a:r>
              <a:rPr b="1" lang="en-US">
                <a:solidFill>
                  <a:srgbClr val="000000"/>
                </a:solidFill>
                <a:latin typeface="Gill Sans MT"/>
              </a:rPr>
              <a:t>combinar varios tipos de entidad</a:t>
            </a:r>
            <a:r>
              <a:rPr lang="en-US">
                <a:solidFill>
                  <a:srgbClr val="000000"/>
                </a:solidFill>
                <a:latin typeface="Gill Sans MT"/>
              </a:rPr>
              <a:t>, relacionados mediante un tipo de relación, </a:t>
            </a:r>
            <a:r>
              <a:rPr b="1" lang="en-US">
                <a:solidFill>
                  <a:srgbClr val="000000"/>
                </a:solidFill>
                <a:latin typeface="Gill Sans MT"/>
              </a:rPr>
              <a:t>para formar </a:t>
            </a:r>
            <a:r>
              <a:rPr lang="en-US">
                <a:solidFill>
                  <a:srgbClr val="000000"/>
                </a:solidFill>
                <a:latin typeface="Gill Sans MT"/>
              </a:rPr>
              <a:t>un tipo de</a:t>
            </a:r>
            <a:r>
              <a:rPr b="1" lang="en-US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>
                <a:solidFill>
                  <a:srgbClr val="feb80a"/>
                </a:solidFill>
                <a:latin typeface="Gill Sans MT"/>
              </a:rPr>
              <a:t>entidad</a:t>
            </a:r>
            <a:r>
              <a:rPr lang="en-US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>
                <a:solidFill>
                  <a:srgbClr val="feb80a"/>
                </a:solidFill>
                <a:latin typeface="Gill Sans MT"/>
              </a:rPr>
              <a:t>agregada</a:t>
            </a:r>
            <a:r>
              <a:rPr lang="en-US">
                <a:solidFill>
                  <a:srgbClr val="000000"/>
                </a:solidFill>
                <a:latin typeface="Gill Sans MT"/>
              </a:rPr>
              <a:t> de nivel superior</a:t>
            </a:r>
            <a:endParaRPr/>
          </a:p>
          <a:p>
            <a:pPr lvl="1">
              <a:lnSpc>
                <a:spcPct val="80000"/>
              </a:lnSpc>
              <a:buFont typeface="Verdana"/>
              <a:buChar char="◦"/>
            </a:pPr>
            <a:r>
              <a:rPr b="1" lang="en-US">
                <a:solidFill>
                  <a:srgbClr val="000000"/>
                </a:solidFill>
                <a:latin typeface="Gill Sans MT"/>
              </a:rPr>
              <a:t>Útil cuando el</a:t>
            </a:r>
            <a:r>
              <a:rPr lang="en-US">
                <a:solidFill>
                  <a:srgbClr val="000000"/>
                </a:solidFill>
                <a:latin typeface="Gill Sans MT"/>
              </a:rPr>
              <a:t> tipo de entidad </a:t>
            </a:r>
            <a:r>
              <a:rPr b="1" lang="en-US">
                <a:solidFill>
                  <a:srgbClr val="000000"/>
                </a:solidFill>
                <a:latin typeface="Gill Sans MT"/>
              </a:rPr>
              <a:t>agregado debe relacionarse con otros </a:t>
            </a:r>
            <a:r>
              <a:rPr lang="en-US">
                <a:solidFill>
                  <a:srgbClr val="000000"/>
                </a:solidFill>
                <a:latin typeface="Gill Sans MT"/>
              </a:rPr>
              <a:t>tipos de entidad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Ejercicio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1434960" y="1447920"/>
            <a:ext cx="7498800" cy="514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Identificar las entidades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Determinar las claves primarias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Describir los atributos de las entidades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Describir al menos uno de cada tipo (compuesto, simple, monovalor, multivalor, opcionalmente nulo, derivados)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Establecer relaciones entre las entidades (al menos una recursiva). Indique cardinalidad. 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Indique atributos de las relaciones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Indique una generalización y una especialización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Dibujar el modelo de datos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Realizar comprobaciones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39640" y="189000"/>
            <a:ext cx="8424000" cy="15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Entidad Relación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971640" y="1463040"/>
            <a:ext cx="78480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El modelo Entidad-Relación permite describir los datos del mundo real en términos de sus objetos y las relaciones entre ellos.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Es la herramienta más usada para diseñar una base de datos relacional.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Provee conceptos útiles para pasar de una descripción informal del problema a una descripción detallada y precisa para ser implementada en un DBMS.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de una base de datos</a:t>
            </a:r>
            <a:endParaRPr/>
          </a:p>
        </p:txBody>
      </p:sp>
      <p:sp>
        <p:nvSpPr>
          <p:cNvPr id="62" name="CustomShape 2"/>
          <p:cNvSpPr/>
          <p:nvPr/>
        </p:nvSpPr>
        <p:spPr>
          <a:xfrm>
            <a:off x="1187640" y="1663920"/>
            <a:ext cx="7746120" cy="529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Palatino-Roman"/>
              </a:rPr>
              <a:t>El proceso de diseño puede dividirse en 6 etapas: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análisis de requisitos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diseño conceptual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diseño lógico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refinamiento del esquema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diseño físico</a:t>
            </a:r>
            <a:endParaRPr/>
          </a:p>
          <a:p>
            <a:pPr lvl="1">
              <a:lnSpc>
                <a:spcPct val="90000"/>
              </a:lnSpc>
              <a:buFont typeface="Verdana"/>
              <a:buChar char="◦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diseño de seguridad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39640" y="189000"/>
            <a:ext cx="8424000" cy="15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Modelo Entidad Relación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971640" y="1463040"/>
            <a:ext cx="78480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El modelo Entidad-Relación permite describir los datos del mundo real en términos de sus objetos y las relaciones entre ellos.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Es la herramienta más usada para diseñar una base de datos relacional.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Provee conceptos útiles para pasar de una descripción informal del problema a una descripción detallada y precisa para ser implementada en un DBMS.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Análisis de Requisitos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1097280" y="1234800"/>
            <a:ext cx="770832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Detectar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¿ Qué datos serán almacenados en la base de datos ?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¿ Qué aplicaciones deben utilizar estos datos ?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Performance: ¿ Que datos se accederán / almacenaran y como se requiere recuperarlos?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Proceso informal y subjetivo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Se usan diversas metodologías para organizar y presentar esta información como por ejemplo UML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Diseño Conceptual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1434960" y="1447920"/>
            <a:ext cx="7498800" cy="479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Se utiliza la información obtenida en la fase anterior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Se describe la información a ser almacenada en la base de datos en términos de: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objetos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400">
                <a:solidFill>
                  <a:srgbClr val="000000"/>
                </a:solidFill>
                <a:latin typeface="Palatino-Roman"/>
              </a:rPr>
              <a:t>relaciones entre ellos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Habitualmente, se utiliza el diagrama de Entidad-Relación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