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42"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43"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44"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45" name="PlaceHolder 5"/>
          <p:cNvSpPr>
            <a:spLocks noGrp="1"/>
          </p:cNvSpPr>
          <p:nvPr>
            <p:ph type="sldNum"/>
          </p:nvPr>
        </p:nvSpPr>
        <p:spPr>
          <a:xfrm>
            <a:off x="4399200" y="9555480"/>
            <a:ext cx="3372840" cy="502560"/>
          </a:xfrm>
          <a:prstGeom prst="rect">
            <a:avLst/>
          </a:prstGeom>
        </p:spPr>
        <p:txBody>
          <a:bodyPr lIns="0" rIns="0" tIns="0" bIns="0" anchor="b"/>
          <a:p>
            <a:pPr algn="r"/>
            <a:fld id="{D2E782D2-2AAD-4CB3-AFF7-EF253BA72BDF}"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CustomShape 1"/>
          <p:cNvSpPr/>
          <p:nvPr/>
        </p:nvSpPr>
        <p:spPr>
          <a:xfrm>
            <a:off x="3884760" y="8685360"/>
            <a:ext cx="2971080" cy="456480"/>
          </a:xfrm>
          <a:prstGeom prst="rect">
            <a:avLst/>
          </a:prstGeom>
          <a:noFill/>
          <a:ln>
            <a:noFill/>
          </a:ln>
        </p:spPr>
        <p:txBody>
          <a:bodyPr lIns="90000" rIns="90000" tIns="45000" bIns="45000" anchor="b"/>
          <a:p>
            <a:pPr algn="r">
              <a:lnSpc>
                <a:spcPct val="100000"/>
              </a:lnSpc>
            </a:pPr>
            <a:fld id="{FE3B0A3B-3236-4182-8175-E9BA15650587}" type="slidenum">
              <a:rPr lang="en-US" sz="1200">
                <a:solidFill>
                  <a:srgbClr val="000000"/>
                </a:solidFill>
                <a:latin typeface="Times New Roman"/>
              </a:rPr>
              <a:t>&lt;number&gt;</a:t>
            </a:fld>
            <a:endParaRPr/>
          </a:p>
        </p:txBody>
      </p:sp>
      <p:sp>
        <p:nvSpPr>
          <p:cNvPr id="80" name="PlaceHolder 2"/>
          <p:cNvSpPr>
            <a:spLocks noGrp="1"/>
          </p:cNvSpPr>
          <p:nvPr>
            <p:ph type="body"/>
          </p:nvPr>
        </p:nvSpPr>
        <p:spPr>
          <a:xfrm>
            <a:off x="685800" y="4343400"/>
            <a:ext cx="5485680" cy="4114080"/>
          </a:xfrm>
          <a:prstGeom prst="rect">
            <a:avLst/>
          </a:prstGeom>
        </p:spPr>
        <p:txBody>
          <a:bodyPr lIns="0" rIns="0" tIns="0" bIns="0"/>
          <a:p>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9"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30"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4"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5"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7"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8"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9" name="" descr=""/>
          <p:cNvPicPr/>
          <p:nvPr/>
        </p:nvPicPr>
        <p:blipFill>
          <a:blip r:embed="rId2"/>
          <a:stretch>
            <a:fillRect/>
          </a:stretch>
        </p:blipFill>
        <p:spPr>
          <a:xfrm>
            <a:off x="2079000" y="1604520"/>
            <a:ext cx="4984920" cy="3977280"/>
          </a:xfrm>
          <a:prstGeom prst="rect">
            <a:avLst/>
          </a:prstGeom>
          <a:ln>
            <a:noFill/>
          </a:ln>
        </p:spPr>
      </p:pic>
      <p:pic>
        <p:nvPicPr>
          <p:cNvPr id="40"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0"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8"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9"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3"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7"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0" name="CustomShape 1"/>
          <p:cNvSpPr/>
          <p:nvPr/>
        </p:nvSpPr>
        <p:spPr>
          <a:xfrm>
            <a:off x="-816120" y="-816120"/>
            <a:ext cx="1637640" cy="1637640"/>
          </a:xfrm>
          <a:prstGeom prst="pie">
            <a:avLst>
              <a:gd name="adj1" fmla="val 0"/>
              <a:gd name="adj2" fmla="val 5402120"/>
            </a:avLst>
          </a:prstGeom>
          <a:solidFill>
            <a:srgbClr val="fcfaf4"/>
          </a:solidFill>
          <a:ln w="3240">
            <a:solidFill>
              <a:srgbClr val="d1c3a0"/>
            </a:solidFill>
            <a:round/>
          </a:ln>
        </p:spPr>
      </p:sp>
      <p:sp>
        <p:nvSpPr>
          <p:cNvPr id="1" name="CustomShape 2"/>
          <p:cNvSpPr/>
          <p:nvPr/>
        </p:nvSpPr>
        <p:spPr>
          <a:xfrm>
            <a:off x="168120" y="20520"/>
            <a:ext cx="1702800" cy="1702800"/>
          </a:xfrm>
          <a:prstGeom prst="ellipse">
            <a:avLst/>
          </a:prstGeom>
          <a:noFill/>
          <a:ln w="27360">
            <a:solidFill>
              <a:srgbClr val="fff4dd"/>
            </a:solidFill>
            <a:round/>
          </a:ln>
        </p:spPr>
      </p:sp>
      <p:sp>
        <p:nvSpPr>
          <p:cNvPr id="2" name="CustomShape 3"/>
          <p:cNvSpPr/>
          <p:nvPr/>
        </p:nvSpPr>
        <p:spPr>
          <a:xfrm rot="2315400">
            <a:off x="182880" y="1054440"/>
            <a:ext cx="1125000" cy="1101960"/>
          </a:xfrm>
          <a:prstGeom prst="donut">
            <a:avLst>
              <a:gd name="adj" fmla="val 11833"/>
            </a:avLst>
          </a:prstGeom>
          <a:gradFill>
            <a:gsLst>
              <a:gs pos="0">
                <a:srgbClr val="fefaf6"/>
              </a:gs>
              <a:gs pos="100000">
                <a:srgbClr val="eed18e"/>
              </a:gs>
            </a:gsLst>
            <a:path path="circle"/>
          </a:gradFill>
          <a:ln w="7200">
            <a:solidFill>
              <a:srgbClr val="c6b792"/>
            </a:solidFill>
            <a:round/>
          </a:ln>
        </p:spPr>
      </p:sp>
      <p:sp>
        <p:nvSpPr>
          <p:cNvPr id="3" name="CustomShape 4"/>
          <p:cNvSpPr/>
          <p:nvPr/>
        </p:nvSpPr>
        <p:spPr>
          <a:xfrm>
            <a:off x="1012680" y="0"/>
            <a:ext cx="8130600" cy="6857280"/>
          </a:xfrm>
          <a:prstGeom prst="rect">
            <a:avLst/>
          </a:prstGeom>
          <a:solidFill>
            <a:srgbClr val="ffffff"/>
          </a:solidFill>
          <a:ln w="25560">
            <a:noFill/>
          </a:ln>
        </p:spPr>
      </p:sp>
      <p:sp>
        <p:nvSpPr>
          <p:cNvPr id="4" name="CustomShape 5"/>
          <p:cNvSpPr/>
          <p:nvPr/>
        </p:nvSpPr>
        <p:spPr>
          <a:xfrm>
            <a:off x="1014480" y="0"/>
            <a:ext cx="72360" cy="6857280"/>
          </a:xfrm>
          <a:prstGeom prst="rect">
            <a:avLst/>
          </a:prstGeom>
          <a:solidFill>
            <a:srgbClr val="ffffff"/>
          </a:solidFill>
          <a:ln w="25560">
            <a:noFill/>
          </a:ln>
        </p:spPr>
      </p:sp>
      <p:sp>
        <p:nvSpPr>
          <p:cNvPr id="5" name="PlaceHolder 6"/>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6" name="PlaceHolder 7"/>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 name="CustomShape 1"/>
          <p:cNvSpPr/>
          <p:nvPr/>
        </p:nvSpPr>
        <p:spPr>
          <a:xfrm>
            <a:off x="1619640" y="332640"/>
            <a:ext cx="6696720" cy="1526400"/>
          </a:xfrm>
          <a:prstGeom prst="rect">
            <a:avLst/>
          </a:prstGeom>
          <a:noFill/>
          <a:ln>
            <a:noFill/>
          </a:ln>
        </p:spPr>
        <p:txBody>
          <a:bodyPr lIns="90000" rIns="90000" tIns="45000" bIns="45000" anchor="ctr"/>
          <a:p>
            <a:pPr algn="ctr">
              <a:lnSpc>
                <a:spcPct val="100000"/>
              </a:lnSpc>
            </a:pPr>
            <a:r>
              <a:rPr lang="en-US" sz="4300">
                <a:solidFill>
                  <a:srgbClr val="572314"/>
                </a:solidFill>
                <a:latin typeface="Gill Sans MT"/>
              </a:rPr>
              <a:t>Explotación y administración de Base de datos</a:t>
            </a:r>
            <a:endParaRPr/>
          </a:p>
        </p:txBody>
      </p:sp>
      <p:sp>
        <p:nvSpPr>
          <p:cNvPr id="47" name="CustomShape 2"/>
          <p:cNvSpPr/>
          <p:nvPr/>
        </p:nvSpPr>
        <p:spPr>
          <a:xfrm>
            <a:off x="1523880" y="2781360"/>
            <a:ext cx="7009560" cy="3237840"/>
          </a:xfrm>
          <a:prstGeom prst="rect">
            <a:avLst/>
          </a:prstGeom>
          <a:noFill/>
          <a:ln>
            <a:noFill/>
          </a:ln>
        </p:spPr>
        <p:txBody>
          <a:bodyPr lIns="90000" rIns="90000" tIns="45000" bIns="45000"/>
          <a:p>
            <a:pPr>
              <a:lnSpc>
                <a:spcPct val="100000"/>
              </a:lnSpc>
              <a:buSzPct val="80000"/>
              <a:buFont typeface="Wingdings 2" charset="2"/>
              <a:buChar char=""/>
            </a:pPr>
            <a:r>
              <a:rPr lang="en-US" sz="3200">
                <a:solidFill>
                  <a:srgbClr val="000000"/>
                </a:solidFill>
                <a:latin typeface="Gill Sans MT"/>
              </a:rPr>
              <a:t>Juan Carlos Otaegui</a:t>
            </a:r>
            <a:endParaRPr/>
          </a:p>
          <a:p>
            <a:pPr>
              <a:lnSpc>
                <a:spcPct val="100000"/>
              </a:lnSpc>
            </a:pPr>
            <a:r>
              <a:rPr lang="en-US" sz="3200">
                <a:solidFill>
                  <a:srgbClr val="000000"/>
                </a:solidFill>
                <a:latin typeface="Gill Sans MT"/>
              </a:rPr>
              <a:t>jotaegui@unlam.edu.ar</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 name="CustomShape 1"/>
          <p:cNvSpPr/>
          <p:nvPr/>
        </p:nvSpPr>
        <p:spPr>
          <a:xfrm>
            <a:off x="1434960" y="274680"/>
            <a:ext cx="7498800" cy="114228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Ejercicio</a:t>
            </a:r>
            <a:endParaRPr/>
          </a:p>
        </p:txBody>
      </p:sp>
      <p:sp>
        <p:nvSpPr>
          <p:cNvPr id="71" name="CustomShape 2"/>
          <p:cNvSpPr/>
          <p:nvPr/>
        </p:nvSpPr>
        <p:spPr>
          <a:xfrm>
            <a:off x="1187640" y="1292760"/>
            <a:ext cx="7498800" cy="4799880"/>
          </a:xfrm>
          <a:prstGeom prst="rect">
            <a:avLst/>
          </a:prstGeom>
          <a:noFill/>
          <a:ln>
            <a:noFill/>
          </a:ln>
        </p:spPr>
        <p:txBody>
          <a:bodyPr lIns="90000" rIns="90000" tIns="45000" bIns="45000"/>
          <a:p>
            <a:pPr>
              <a:lnSpc>
                <a:spcPct val="100000"/>
              </a:lnSpc>
              <a:buSzPct val="80000"/>
              <a:buFont typeface="Wingdings 2" charset="2"/>
              <a:buChar char=""/>
            </a:pPr>
            <a:r>
              <a:rPr lang="en-US" sz="2400">
                <a:solidFill>
                  <a:srgbClr val="000000"/>
                </a:solidFill>
                <a:latin typeface="Gill Sans MT"/>
              </a:rPr>
              <a:t>VentaDeAutos(Vendedor, Auto, FechaVenta, Comision, Descuento)</a:t>
            </a:r>
            <a:endParaRPr/>
          </a:p>
          <a:p>
            <a:pPr>
              <a:lnSpc>
                <a:spcPct val="100000"/>
              </a:lnSpc>
              <a:buSzPct val="80000"/>
              <a:buFont typeface="Wingdings 2" charset="2"/>
              <a:buChar char=""/>
            </a:pPr>
            <a:r>
              <a:rPr lang="en-US" sz="2400">
                <a:solidFill>
                  <a:srgbClr val="000000"/>
                </a:solidFill>
                <a:latin typeface="Gill Sans MT"/>
              </a:rPr>
              <a:t>Un auto puede ser vendido por multiples vendedores por lo cual la PK es vendedor y auto.</a:t>
            </a:r>
            <a:endParaRPr/>
          </a:p>
          <a:p>
            <a:pPr>
              <a:lnSpc>
                <a:spcPct val="100000"/>
              </a:lnSpc>
              <a:buSzPct val="80000"/>
              <a:buFont typeface="Wingdings 2" charset="2"/>
              <a:buChar char=""/>
            </a:pPr>
            <a:r>
              <a:rPr lang="en-US" sz="2400">
                <a:solidFill>
                  <a:srgbClr val="000000"/>
                </a:solidFill>
                <a:latin typeface="Gill Sans MT"/>
              </a:rPr>
              <a:t>Dependencias funcionales:</a:t>
            </a:r>
            <a:endParaRPr/>
          </a:p>
          <a:p>
            <a:pPr>
              <a:lnSpc>
                <a:spcPct val="100000"/>
              </a:lnSpc>
              <a:buSzPct val="80000"/>
              <a:buFont typeface="Wingdings 2" charset="2"/>
              <a:buChar char=""/>
            </a:pPr>
            <a:r>
              <a:rPr lang="en-US" sz="2400">
                <a:solidFill>
                  <a:srgbClr val="000000"/>
                </a:solidFill>
                <a:latin typeface="Gill Sans MT"/>
              </a:rPr>
              <a:t>Según la Fecha de Venta el descuento aplicado.</a:t>
            </a:r>
            <a:endParaRPr/>
          </a:p>
          <a:p>
            <a:pPr>
              <a:lnSpc>
                <a:spcPct val="100000"/>
              </a:lnSpc>
              <a:buSzPct val="80000"/>
              <a:buFont typeface="Wingdings 2" charset="2"/>
              <a:buChar char=""/>
            </a:pPr>
            <a:r>
              <a:rPr lang="en-US" sz="2400">
                <a:solidFill>
                  <a:srgbClr val="000000"/>
                </a:solidFill>
                <a:latin typeface="Gill Sans MT"/>
              </a:rPr>
              <a:t>Según el vendedor el monto de comisión</a:t>
            </a:r>
            <a:endParaRPr/>
          </a:p>
          <a:p>
            <a:pPr>
              <a:lnSpc>
                <a:spcPct val="100000"/>
              </a:lnSpc>
              <a:buSzPct val="80000"/>
              <a:buFont typeface="Wingdings 2" charset="2"/>
              <a:buChar char=""/>
            </a:pPr>
            <a:r>
              <a:rPr lang="en-US" sz="2400">
                <a:solidFill>
                  <a:srgbClr val="000000"/>
                </a:solidFill>
                <a:latin typeface="Gill Sans MT"/>
              </a:rPr>
              <a:t>¿Cumple 1FN? ¿Cumple 2FN? ¿Cumple 3FN? ¿Cómo resolvería en cada caso? Justifique</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CustomShape 1"/>
          <p:cNvSpPr/>
          <p:nvPr/>
        </p:nvSpPr>
        <p:spPr>
          <a:xfrm>
            <a:off x="1434960" y="274680"/>
            <a:ext cx="7498800" cy="114228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Ejercicio 1</a:t>
            </a:r>
            <a:endParaRPr/>
          </a:p>
        </p:txBody>
      </p:sp>
      <p:sp>
        <p:nvSpPr>
          <p:cNvPr id="73" name="CustomShape 2"/>
          <p:cNvSpPr/>
          <p:nvPr/>
        </p:nvSpPr>
        <p:spPr>
          <a:xfrm>
            <a:off x="1434960" y="1447920"/>
            <a:ext cx="7498800" cy="4788720"/>
          </a:xfrm>
          <a:prstGeom prst="rect">
            <a:avLst/>
          </a:prstGeom>
          <a:noFill/>
          <a:ln>
            <a:noFill/>
          </a:ln>
        </p:spPr>
        <p:txBody>
          <a:bodyPr lIns="90000" rIns="90000" tIns="45000" bIns="45000"/>
          <a:p>
            <a:pPr>
              <a:lnSpc>
                <a:spcPct val="100000"/>
              </a:lnSpc>
              <a:buSzPct val="80000"/>
              <a:buFont typeface="Wingdings 2" charset="2"/>
              <a:buChar char=""/>
            </a:pPr>
            <a:r>
              <a:rPr lang="en-US" sz="3200">
                <a:solidFill>
                  <a:srgbClr val="000000"/>
                </a:solidFill>
                <a:latin typeface="Gill Sans MT"/>
              </a:rPr>
              <a:t>¿Si tenemos la siguiente muestra?</a:t>
            </a:r>
            <a:endParaRPr/>
          </a:p>
        </p:txBody>
      </p:sp>
      <p:graphicFrame>
        <p:nvGraphicFramePr>
          <p:cNvPr id="74" name="Table 3"/>
          <p:cNvGraphicFramePr/>
          <p:nvPr/>
        </p:nvGraphicFramePr>
        <p:xfrm>
          <a:off x="1619640" y="2637000"/>
          <a:ext cx="6624000" cy="1482480"/>
        </p:xfrm>
        <a:graphic>
          <a:graphicData uri="http://schemas.openxmlformats.org/drawingml/2006/table">
            <a:tbl>
              <a:tblPr/>
              <a:tblGrid>
                <a:gridCol w="1218960"/>
                <a:gridCol w="1218960"/>
                <a:gridCol w="1449720"/>
                <a:gridCol w="1512000"/>
                <a:gridCol w="1224720"/>
              </a:tblGrid>
              <a:tr h="628200">
                <a:tc>
                  <a:txBody>
                    <a:bodyPr/>
                    <a:p>
                      <a:pPr>
                        <a:lnSpc>
                          <a:spcPct val="100000"/>
                        </a:lnSpc>
                      </a:pPr>
                      <a:r>
                        <a:rPr b="1" lang="en-US">
                          <a:solidFill>
                            <a:srgbClr val="ffffff"/>
                          </a:solidFill>
                          <a:latin typeface="Gill Sans MT"/>
                        </a:rPr>
                        <a:t>Vendedor</a:t>
                      </a:r>
                      <a:endParaRPr/>
                    </a:p>
                  </a:txBody>
                  <a:tcPr/>
                </a:tc>
                <a:tc>
                  <a:txBody>
                    <a:bodyPr/>
                    <a:p>
                      <a:pPr>
                        <a:lnSpc>
                          <a:spcPct val="100000"/>
                        </a:lnSpc>
                      </a:pPr>
                      <a:r>
                        <a:rPr b="1" lang="en-US">
                          <a:solidFill>
                            <a:srgbClr val="ffffff"/>
                          </a:solidFill>
                          <a:latin typeface="Gill Sans MT"/>
                        </a:rPr>
                        <a:t>Auto</a:t>
                      </a:r>
                      <a:endParaRPr/>
                    </a:p>
                  </a:txBody>
                  <a:tcPr/>
                </a:tc>
                <a:tc>
                  <a:txBody>
                    <a:bodyPr/>
                    <a:p>
                      <a:pPr>
                        <a:lnSpc>
                          <a:spcPct val="100000"/>
                        </a:lnSpc>
                      </a:pPr>
                      <a:r>
                        <a:rPr b="1" lang="en-US">
                          <a:solidFill>
                            <a:srgbClr val="ffffff"/>
                          </a:solidFill>
                          <a:latin typeface="Gill Sans MT"/>
                        </a:rPr>
                        <a:t>FechaVenta</a:t>
                      </a:r>
                      <a:endParaRPr/>
                    </a:p>
                  </a:txBody>
                  <a:tcPr/>
                </a:tc>
                <a:tc>
                  <a:txBody>
                    <a:bodyPr/>
                    <a:p>
                      <a:pPr>
                        <a:lnSpc>
                          <a:spcPct val="100000"/>
                        </a:lnSpc>
                      </a:pPr>
                      <a:r>
                        <a:rPr b="1" lang="en-US">
                          <a:solidFill>
                            <a:srgbClr val="ffffff"/>
                          </a:solidFill>
                          <a:latin typeface="Gill Sans MT"/>
                        </a:rPr>
                        <a:t>Comisión</a:t>
                      </a:r>
                      <a:endParaRPr/>
                    </a:p>
                  </a:txBody>
                  <a:tcPr/>
                </a:tc>
                <a:tc>
                  <a:txBody>
                    <a:bodyPr/>
                    <a:p>
                      <a:pPr>
                        <a:lnSpc>
                          <a:spcPct val="100000"/>
                        </a:lnSpc>
                      </a:pPr>
                      <a:r>
                        <a:rPr b="1" lang="en-US">
                          <a:solidFill>
                            <a:srgbClr val="ffffff"/>
                          </a:solidFill>
                          <a:latin typeface="Gill Sans MT"/>
                        </a:rPr>
                        <a:t>Desc</a:t>
                      </a:r>
                      <a:endParaRPr/>
                    </a:p>
                  </a:txBody>
                  <a:tcPr/>
                </a:tc>
              </a:tr>
              <a:tr h="628200">
                <a:tc>
                  <a:txBody>
                    <a:bodyPr/>
                    <a:p>
                      <a:pPr algn="ctr">
                        <a:lnSpc>
                          <a:spcPct val="100000"/>
                        </a:lnSpc>
                      </a:pPr>
                      <a:r>
                        <a:rPr lang="en-US">
                          <a:solidFill>
                            <a:srgbClr val="000000"/>
                          </a:solidFill>
                          <a:latin typeface="Gill Sans MT"/>
                        </a:rPr>
                        <a:t>Juan</a:t>
                      </a:r>
                      <a:endParaRPr/>
                    </a:p>
                  </a:txBody>
                  <a:tcPr/>
                </a:tc>
                <a:tc>
                  <a:txBody>
                    <a:bodyPr/>
                    <a:p>
                      <a:pPr algn="ctr">
                        <a:lnSpc>
                          <a:spcPct val="100000"/>
                        </a:lnSpc>
                      </a:pPr>
                      <a:r>
                        <a:rPr lang="en-US">
                          <a:solidFill>
                            <a:srgbClr val="000000"/>
                          </a:solidFill>
                          <a:latin typeface="Gill Sans MT"/>
                        </a:rPr>
                        <a:t>A1</a:t>
                      </a:r>
                      <a:endParaRPr/>
                    </a:p>
                  </a:txBody>
                  <a:tcPr/>
                </a:tc>
                <a:tc>
                  <a:txBody>
                    <a:bodyPr/>
                    <a:p>
                      <a:pPr algn="ctr">
                        <a:lnSpc>
                          <a:spcPct val="100000"/>
                        </a:lnSpc>
                      </a:pPr>
                      <a:r>
                        <a:rPr lang="en-US">
                          <a:solidFill>
                            <a:srgbClr val="000000"/>
                          </a:solidFill>
                          <a:latin typeface="Gill Sans MT"/>
                        </a:rPr>
                        <a:t>01/04/2014</a:t>
                      </a:r>
                      <a:endParaRPr/>
                    </a:p>
                  </a:txBody>
                  <a:tcPr/>
                </a:tc>
                <a:tc>
                  <a:txBody>
                    <a:bodyPr/>
                    <a:p>
                      <a:pPr algn="ctr">
                        <a:lnSpc>
                          <a:spcPct val="100000"/>
                        </a:lnSpc>
                      </a:pPr>
                      <a:r>
                        <a:rPr lang="en-US">
                          <a:solidFill>
                            <a:srgbClr val="000000"/>
                          </a:solidFill>
                          <a:latin typeface="Gill Sans MT"/>
                        </a:rPr>
                        <a:t>5%</a:t>
                      </a:r>
                      <a:endParaRPr/>
                    </a:p>
                  </a:txBody>
                  <a:tcPr/>
                </a:tc>
                <a:tc>
                  <a:txBody>
                    <a:bodyPr/>
                    <a:p>
                      <a:pPr algn="ctr">
                        <a:lnSpc>
                          <a:spcPct val="100000"/>
                        </a:lnSpc>
                      </a:pPr>
                      <a:r>
                        <a:rPr lang="en-US">
                          <a:solidFill>
                            <a:srgbClr val="000000"/>
                          </a:solidFill>
                          <a:latin typeface="Gill Sans MT"/>
                        </a:rPr>
                        <a:t>10%, 5%</a:t>
                      </a:r>
                      <a:endParaRPr/>
                    </a:p>
                  </a:txBody>
                  <a:tcPr/>
                </a:tc>
              </a:tr>
              <a:tr h="628200">
                <a:tc>
                  <a:txBody>
                    <a:bodyPr/>
                    <a:p>
                      <a:pPr algn="ctr">
                        <a:lnSpc>
                          <a:spcPct val="100000"/>
                        </a:lnSpc>
                      </a:pPr>
                      <a:r>
                        <a:rPr lang="en-US">
                          <a:solidFill>
                            <a:srgbClr val="000000"/>
                          </a:solidFill>
                          <a:latin typeface="Gill Sans MT"/>
                        </a:rPr>
                        <a:t>José</a:t>
                      </a:r>
                      <a:endParaRPr/>
                    </a:p>
                  </a:txBody>
                  <a:tcPr/>
                </a:tc>
                <a:tc>
                  <a:txBody>
                    <a:bodyPr/>
                    <a:p>
                      <a:pPr algn="ctr">
                        <a:lnSpc>
                          <a:spcPct val="100000"/>
                        </a:lnSpc>
                      </a:pPr>
                      <a:r>
                        <a:rPr lang="en-US">
                          <a:solidFill>
                            <a:srgbClr val="000000"/>
                          </a:solidFill>
                          <a:latin typeface="Gill Sans MT"/>
                        </a:rPr>
                        <a:t>NULL</a:t>
                      </a:r>
                      <a:endParaRPr/>
                    </a:p>
                  </a:txBody>
                  <a:tcPr/>
                </a:tc>
                <a:tc>
                  <a:txBody>
                    <a:bodyPr/>
                    <a:p>
                      <a:pPr algn="ctr">
                        <a:lnSpc>
                          <a:spcPct val="100000"/>
                        </a:lnSpc>
                      </a:pPr>
                      <a:r>
                        <a:rPr lang="en-US">
                          <a:solidFill>
                            <a:srgbClr val="000000"/>
                          </a:solidFill>
                          <a:latin typeface="Gill Sans MT"/>
                        </a:rPr>
                        <a:t>02/05/2014</a:t>
                      </a:r>
                      <a:endParaRPr/>
                    </a:p>
                  </a:txBody>
                  <a:tcPr/>
                </a:tc>
                <a:tc>
                  <a:txBody>
                    <a:bodyPr/>
                    <a:p>
                      <a:pPr algn="ctr">
                        <a:lnSpc>
                          <a:spcPct val="100000"/>
                        </a:lnSpc>
                      </a:pPr>
                      <a:r>
                        <a:rPr lang="en-US">
                          <a:solidFill>
                            <a:srgbClr val="000000"/>
                          </a:solidFill>
                          <a:latin typeface="Gill Sans MT"/>
                        </a:rPr>
                        <a:t>7%</a:t>
                      </a:r>
                      <a:endParaRPr/>
                    </a:p>
                  </a:txBody>
                  <a:tcPr/>
                </a:tc>
                <a:tc>
                  <a:txBody>
                    <a:bodyPr/>
                    <a:p>
                      <a:pPr algn="ctr">
                        <a:lnSpc>
                          <a:spcPct val="100000"/>
                        </a:lnSpc>
                      </a:pPr>
                      <a:r>
                        <a:rPr lang="en-US">
                          <a:solidFill>
                            <a:srgbClr val="000000"/>
                          </a:solidFill>
                          <a:latin typeface="Gill Sans MT"/>
                        </a:rPr>
                        <a:t>10%</a:t>
                      </a:r>
                      <a:endParaRPr/>
                    </a:p>
                  </a:txBody>
                  <a:tcPr/>
                </a:tc>
              </a:tr>
              <a:tr h="431640">
                <a:tc>
                  <a:txBody>
                    <a:bodyPr/>
                    <a:p>
                      <a:pPr>
                        <a:lnSpc>
                          <a:spcPct val="100000"/>
                        </a:lnSpc>
                      </a:pPr>
                      <a:r>
                        <a:rPr lang="en-US">
                          <a:solidFill>
                            <a:srgbClr val="000000"/>
                          </a:solidFill>
                          <a:latin typeface="Gill Sans MT"/>
                        </a:rPr>
                        <a:t>…</a:t>
                      </a:r>
                      <a:endParaRPr/>
                    </a:p>
                  </a:txBody>
                  <a:tcPr/>
                </a:tc>
                <a:tc>
                  <a:tcPr/>
                </a:tc>
                <a:tc>
                  <a:tcPr/>
                </a:tc>
                <a:tc>
                  <a:tcPr/>
                </a:tc>
                <a:tc>
                  <a:tcPr/>
                </a:tc>
              </a:tr>
            </a:tbl>
          </a:graphicData>
        </a:graphic>
      </p:graphicFrame>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 name="CustomShape 1"/>
          <p:cNvSpPr/>
          <p:nvPr/>
        </p:nvSpPr>
        <p:spPr>
          <a:xfrm>
            <a:off x="1434960" y="274680"/>
            <a:ext cx="7498800" cy="114228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Ejercicio 2</a:t>
            </a:r>
            <a:endParaRPr/>
          </a:p>
        </p:txBody>
      </p:sp>
      <p:sp>
        <p:nvSpPr>
          <p:cNvPr id="76" name="CustomShape 2"/>
          <p:cNvSpPr/>
          <p:nvPr/>
        </p:nvSpPr>
        <p:spPr>
          <a:xfrm>
            <a:off x="1434960" y="1447920"/>
            <a:ext cx="7498800" cy="4799880"/>
          </a:xfrm>
          <a:prstGeom prst="rect">
            <a:avLst/>
          </a:prstGeom>
          <a:noFill/>
          <a:ln>
            <a:noFill/>
          </a:ln>
        </p:spPr>
        <p:txBody>
          <a:bodyPr lIns="90000" rIns="90000" tIns="45000" bIns="45000"/>
          <a:p>
            <a:pPr>
              <a:lnSpc>
                <a:spcPct val="100000"/>
              </a:lnSpc>
              <a:buSzPct val="80000"/>
              <a:buFont typeface="Wingdings 2" charset="2"/>
              <a:buChar char=""/>
            </a:pPr>
            <a:r>
              <a:rPr lang="en-US" sz="2800">
                <a:solidFill>
                  <a:srgbClr val="000000"/>
                </a:solidFill>
                <a:latin typeface="Gill Sans MT"/>
              </a:rPr>
              <a:t>Prestamos(NroPrestamo, NroSucursal, Cliente, CiudadSucursal,  Activo, Calle, Importe)</a:t>
            </a:r>
            <a:endParaRPr/>
          </a:p>
          <a:p>
            <a:pPr>
              <a:lnSpc>
                <a:spcPct val="100000"/>
              </a:lnSpc>
              <a:buSzPct val="80000"/>
              <a:buFont typeface="Wingdings 2" charset="2"/>
              <a:buChar char=""/>
            </a:pPr>
            <a:r>
              <a:rPr lang="en-US" sz="2800">
                <a:solidFill>
                  <a:srgbClr val="000000"/>
                </a:solidFill>
                <a:latin typeface="Gill Sans MT"/>
              </a:rPr>
              <a:t>Considerar PK NroPrestamo, NroSucursal y Cliente</a:t>
            </a:r>
            <a:endParaRPr/>
          </a:p>
          <a:p>
            <a:pPr>
              <a:lnSpc>
                <a:spcPct val="100000"/>
              </a:lnSpc>
              <a:buSzPct val="80000"/>
              <a:buFont typeface="Wingdings 2" charset="2"/>
              <a:buChar char=""/>
            </a:pPr>
            <a:r>
              <a:rPr lang="en-US" sz="2800">
                <a:solidFill>
                  <a:srgbClr val="000000"/>
                </a:solidFill>
                <a:latin typeface="Gill Sans MT"/>
              </a:rPr>
              <a:t>Dependencias funcionales:</a:t>
            </a:r>
            <a:endParaRPr/>
          </a:p>
          <a:p>
            <a:pPr>
              <a:lnSpc>
                <a:spcPct val="100000"/>
              </a:lnSpc>
              <a:buSzPct val="80000"/>
              <a:buFont typeface="Wingdings 2" charset="2"/>
              <a:buChar char=""/>
            </a:pPr>
            <a:r>
              <a:rPr lang="en-US" sz="2800">
                <a:solidFill>
                  <a:srgbClr val="000000"/>
                </a:solidFill>
                <a:latin typeface="Gill Sans MT"/>
              </a:rPr>
              <a:t>La ciudad de la sucursal y el activo dependen del Nro Sucursal.</a:t>
            </a:r>
            <a:endParaRPr/>
          </a:p>
          <a:p>
            <a:pPr>
              <a:lnSpc>
                <a:spcPct val="100000"/>
              </a:lnSpc>
              <a:buSzPct val="80000"/>
              <a:buFont typeface="Wingdings 2" charset="2"/>
              <a:buChar char=""/>
            </a:pPr>
            <a:r>
              <a:rPr lang="en-US" sz="2800">
                <a:solidFill>
                  <a:srgbClr val="000000"/>
                </a:solidFill>
                <a:latin typeface="Gill Sans MT"/>
              </a:rPr>
              <a:t>La calle depende del Cliente.</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CustomShape 1"/>
          <p:cNvSpPr/>
          <p:nvPr/>
        </p:nvSpPr>
        <p:spPr>
          <a:xfrm>
            <a:off x="1434960" y="274680"/>
            <a:ext cx="7498800" cy="114228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Ejercicio 3</a:t>
            </a:r>
            <a:endParaRPr/>
          </a:p>
        </p:txBody>
      </p:sp>
      <p:sp>
        <p:nvSpPr>
          <p:cNvPr id="78" name="CustomShape 2"/>
          <p:cNvSpPr/>
          <p:nvPr/>
        </p:nvSpPr>
        <p:spPr>
          <a:xfrm>
            <a:off x="1434960" y="1447920"/>
            <a:ext cx="7498800" cy="4799880"/>
          </a:xfrm>
          <a:prstGeom prst="rect">
            <a:avLst/>
          </a:prstGeom>
          <a:noFill/>
          <a:ln>
            <a:noFill/>
          </a:ln>
        </p:spPr>
        <p:txBody>
          <a:bodyPr lIns="90000" rIns="90000" tIns="45000" bIns="45000"/>
          <a:p>
            <a:pPr>
              <a:lnSpc>
                <a:spcPct val="100000"/>
              </a:lnSpc>
              <a:buSzPct val="80000"/>
              <a:buFont typeface="Wingdings 2" charset="2"/>
              <a:buChar char=""/>
            </a:pPr>
            <a:r>
              <a:rPr lang="en-US" sz="3200">
                <a:solidFill>
                  <a:srgbClr val="000000"/>
                </a:solidFill>
                <a:latin typeface="Gill Sans MT"/>
              </a:rPr>
              <a:t>HorasProyecto(Empleado, Telefono, Proyecto, Tarea, Horas, DescProyecto)</a:t>
            </a:r>
            <a:endParaRPr/>
          </a:p>
          <a:p>
            <a:pPr>
              <a:lnSpc>
                <a:spcPct val="100000"/>
              </a:lnSpc>
              <a:buSzPct val="80000"/>
              <a:buFont typeface="Wingdings 2" charset="2"/>
              <a:buChar char=""/>
            </a:pPr>
            <a:r>
              <a:rPr lang="en-US" sz="3200">
                <a:solidFill>
                  <a:srgbClr val="000000"/>
                </a:solidFill>
                <a:latin typeface="Gill Sans MT"/>
              </a:rPr>
              <a:t>Considerar PK Empleado, Proyecto, Tarea</a:t>
            </a:r>
            <a:endParaRPr/>
          </a:p>
          <a:p>
            <a:pPr>
              <a:lnSpc>
                <a:spcPct val="100000"/>
              </a:lnSpc>
            </a:pP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 name="CustomShape 1"/>
          <p:cNvSpPr/>
          <p:nvPr/>
        </p:nvSpPr>
        <p:spPr>
          <a:xfrm>
            <a:off x="1434960" y="-99360"/>
            <a:ext cx="7498800" cy="114228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Primera Forma Normal</a:t>
            </a:r>
            <a:endParaRPr/>
          </a:p>
        </p:txBody>
      </p:sp>
      <p:sp>
        <p:nvSpPr>
          <p:cNvPr id="49" name="CustomShape 2"/>
          <p:cNvSpPr/>
          <p:nvPr/>
        </p:nvSpPr>
        <p:spPr>
          <a:xfrm>
            <a:off x="1115640" y="1340640"/>
            <a:ext cx="7848000" cy="5292720"/>
          </a:xfrm>
          <a:prstGeom prst="rect">
            <a:avLst/>
          </a:prstGeom>
          <a:noFill/>
          <a:ln>
            <a:noFill/>
          </a:ln>
        </p:spPr>
        <p:txBody>
          <a:bodyPr lIns="90000" rIns="90000" tIns="45000" bIns="45000"/>
          <a:p>
            <a:pPr>
              <a:lnSpc>
                <a:spcPct val="100000"/>
              </a:lnSpc>
              <a:buSzPct val="80000"/>
              <a:buFont typeface="Wingdings 2" charset="2"/>
              <a:buChar char=""/>
            </a:pPr>
            <a:r>
              <a:rPr lang="en-US" sz="2400">
                <a:solidFill>
                  <a:srgbClr val="000000"/>
                </a:solidFill>
                <a:latin typeface="Gill Sans MT"/>
              </a:rPr>
              <a:t>Todos los atributos son atómicos. Un atributo es atómico si los elementos del dominio son indivisibles, mínimos.</a:t>
            </a:r>
            <a:endParaRPr/>
          </a:p>
          <a:p>
            <a:pPr>
              <a:lnSpc>
                <a:spcPct val="100000"/>
              </a:lnSpc>
              <a:buSzPct val="80000"/>
              <a:buFont typeface="Wingdings 2" charset="2"/>
              <a:buChar char=""/>
            </a:pPr>
            <a:r>
              <a:rPr lang="en-US" sz="2400">
                <a:solidFill>
                  <a:srgbClr val="000000"/>
                </a:solidFill>
                <a:latin typeface="Gill Sans MT"/>
              </a:rPr>
              <a:t>La tabla contiene una clave primaria única.</a:t>
            </a:r>
            <a:endParaRPr/>
          </a:p>
          <a:p>
            <a:pPr>
              <a:lnSpc>
                <a:spcPct val="100000"/>
              </a:lnSpc>
              <a:buSzPct val="80000"/>
              <a:buFont typeface="Wingdings 2" charset="2"/>
              <a:buChar char=""/>
            </a:pPr>
            <a:r>
              <a:rPr lang="en-US" sz="2400">
                <a:solidFill>
                  <a:srgbClr val="000000"/>
                </a:solidFill>
                <a:latin typeface="Gill Sans MT"/>
              </a:rPr>
              <a:t>La clave primaria no contiene atributos nulos.</a:t>
            </a:r>
            <a:endParaRPr/>
          </a:p>
          <a:p>
            <a:pPr>
              <a:lnSpc>
                <a:spcPct val="100000"/>
              </a:lnSpc>
              <a:buSzPct val="80000"/>
              <a:buFont typeface="Wingdings 2" charset="2"/>
              <a:buChar char=""/>
            </a:pPr>
            <a:r>
              <a:rPr lang="en-US" sz="2400">
                <a:solidFill>
                  <a:srgbClr val="000000"/>
                </a:solidFill>
                <a:latin typeface="Gill Sans MT"/>
              </a:rPr>
              <a:t>No debe existir variación en el número de columnas.</a:t>
            </a:r>
            <a:endParaRPr/>
          </a:p>
          <a:p>
            <a:pPr>
              <a:lnSpc>
                <a:spcPct val="100000"/>
              </a:lnSpc>
              <a:buSzPct val="80000"/>
              <a:buFont typeface="Wingdings 2" charset="2"/>
              <a:buChar char=""/>
            </a:pPr>
            <a:r>
              <a:rPr lang="en-US" sz="2400">
                <a:solidFill>
                  <a:srgbClr val="000000"/>
                </a:solidFill>
                <a:latin typeface="Gill Sans MT"/>
              </a:rPr>
              <a:t>Debe Existir una independencia del orden tanto de las filas como de las columnas, es decir, si los datos cambian de orden no deben cambiar sus significados</a:t>
            </a:r>
            <a:endParaRPr/>
          </a:p>
          <a:p>
            <a:pPr>
              <a:lnSpc>
                <a:spcPct val="100000"/>
              </a:lnSpc>
              <a:buSzPct val="80000"/>
              <a:buFont typeface="Wingdings 2" charset="2"/>
              <a:buChar char=""/>
            </a:pPr>
            <a:r>
              <a:rPr lang="en-US" sz="2400">
                <a:solidFill>
                  <a:srgbClr val="000000"/>
                </a:solidFill>
                <a:latin typeface="Gill Sans MT"/>
              </a:rPr>
              <a:t>Una tabla no puede tener múltiples valores en cada columna.</a:t>
            </a:r>
            <a:endParaRPr/>
          </a:p>
          <a:p>
            <a:pPr>
              <a:lnSpc>
                <a:spcPct val="100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 name="CustomShape 1"/>
          <p:cNvSpPr/>
          <p:nvPr/>
        </p:nvSpPr>
        <p:spPr>
          <a:xfrm>
            <a:off x="1434960" y="274680"/>
            <a:ext cx="7498800" cy="114228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Segunda forma normal</a:t>
            </a:r>
            <a:endParaRPr/>
          </a:p>
        </p:txBody>
      </p:sp>
      <p:sp>
        <p:nvSpPr>
          <p:cNvPr id="51" name="CustomShape 2"/>
          <p:cNvSpPr/>
          <p:nvPr/>
        </p:nvSpPr>
        <p:spPr>
          <a:xfrm>
            <a:off x="1434960" y="1447920"/>
            <a:ext cx="7498800" cy="4799880"/>
          </a:xfrm>
          <a:prstGeom prst="rect">
            <a:avLst/>
          </a:prstGeom>
          <a:noFill/>
          <a:ln>
            <a:noFill/>
          </a:ln>
        </p:spPr>
        <p:txBody>
          <a:bodyPr lIns="90000" rIns="90000" tIns="45000" bIns="45000"/>
          <a:p>
            <a:pPr>
              <a:lnSpc>
                <a:spcPct val="100000"/>
              </a:lnSpc>
              <a:buSzPct val="80000"/>
              <a:buFont typeface="Wingdings 2" charset="2"/>
              <a:buChar char=""/>
            </a:pPr>
            <a:r>
              <a:rPr b="1" lang="en-US" sz="2800">
                <a:solidFill>
                  <a:srgbClr val="000000"/>
                </a:solidFill>
                <a:latin typeface="Gill Sans MT"/>
              </a:rPr>
              <a:t>Dependencia Funcional.</a:t>
            </a:r>
            <a:r>
              <a:rPr lang="en-US" sz="2800">
                <a:solidFill>
                  <a:srgbClr val="000000"/>
                </a:solidFill>
                <a:latin typeface="Gill Sans MT"/>
              </a:rPr>
              <a:t> Una relación está en 2FN si está en 1FN y si los atributos que no forman parte de ninguna clave dependen de forma completa de la clave principal. Es decir que no existen dependencias parciales. (Todos los atributos que no son clave principal deben depender únicamente de la clave principal).</a:t>
            </a:r>
            <a:endParaRPr/>
          </a:p>
          <a:p>
            <a:pPr>
              <a:lnSpc>
                <a:spcPct val="100000"/>
              </a:lnSpc>
              <a:buSzPct val="80000"/>
              <a:buFont typeface="Wingdings 2" charset="2"/>
              <a:buChar char=""/>
            </a:pPr>
            <a:r>
              <a:rPr lang="en-US" sz="2800">
                <a:solidFill>
                  <a:srgbClr val="000000"/>
                </a:solidFill>
                <a:latin typeface="Gill Sans MT"/>
              </a:rPr>
              <a:t>Ejemplo con DNI, Proyecto, Hs de Trabajo</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 name="CustomShape 1"/>
          <p:cNvSpPr/>
          <p:nvPr/>
        </p:nvSpPr>
        <p:spPr>
          <a:xfrm>
            <a:off x="1434960" y="274680"/>
            <a:ext cx="7498800" cy="114228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Tercera Forma Normal</a:t>
            </a:r>
            <a:endParaRPr/>
          </a:p>
        </p:txBody>
      </p:sp>
      <p:sp>
        <p:nvSpPr>
          <p:cNvPr id="53" name="CustomShape 2"/>
          <p:cNvSpPr/>
          <p:nvPr/>
        </p:nvSpPr>
        <p:spPr>
          <a:xfrm>
            <a:off x="1074960" y="1280160"/>
            <a:ext cx="7885800" cy="5318280"/>
          </a:xfrm>
          <a:prstGeom prst="rect">
            <a:avLst/>
          </a:prstGeom>
          <a:noFill/>
          <a:ln>
            <a:noFill/>
          </a:ln>
        </p:spPr>
        <p:txBody>
          <a:bodyPr lIns="90000" rIns="90000" tIns="45000" bIns="45000"/>
          <a:p>
            <a:pPr>
              <a:lnSpc>
                <a:spcPct val="100000"/>
              </a:lnSpc>
              <a:buSzPct val="80000"/>
              <a:buFont typeface="Wingdings 2" charset="2"/>
              <a:buChar char=""/>
            </a:pPr>
            <a:r>
              <a:rPr lang="en-US" sz="2600">
                <a:solidFill>
                  <a:srgbClr val="000000"/>
                </a:solidFill>
                <a:latin typeface="Gill Sans MT"/>
              </a:rPr>
              <a:t>«Cada atributo debe representar un hecho sobre la clave»</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buSzPct val="80000"/>
              <a:buFont typeface="Wingdings 2" charset="2"/>
              <a:buChar char=""/>
            </a:pPr>
            <a:r>
              <a:rPr lang="en-US" sz="2600">
                <a:solidFill>
                  <a:srgbClr val="000000"/>
                </a:solidFill>
                <a:latin typeface="Gill Sans MT"/>
              </a:rPr>
              <a:t>Un atributo no primario (Fecha Nac) no es dependiente enteramente de la PK.</a:t>
            </a:r>
            <a:endParaRPr/>
          </a:p>
        </p:txBody>
      </p:sp>
      <p:graphicFrame>
        <p:nvGraphicFramePr>
          <p:cNvPr id="54" name="Table 3"/>
          <p:cNvGraphicFramePr/>
          <p:nvPr/>
        </p:nvGraphicFramePr>
        <p:xfrm>
          <a:off x="1225440" y="2445120"/>
          <a:ext cx="7830000" cy="2538000"/>
        </p:xfrm>
        <a:graphic>
          <a:graphicData uri="http://schemas.openxmlformats.org/drawingml/2006/table">
            <a:tbl>
              <a:tblPr/>
              <a:tblGrid>
                <a:gridCol w="2132280"/>
                <a:gridCol w="703440"/>
                <a:gridCol w="1716120"/>
                <a:gridCol w="3278520"/>
              </a:tblGrid>
              <a:tr h="628200">
                <a:tc>
                  <a:txBody>
                    <a:bodyPr/>
                    <a:p>
                      <a:pPr algn="ctr">
                        <a:lnSpc>
                          <a:spcPct val="100000"/>
                        </a:lnSpc>
                      </a:pPr>
                      <a:r>
                        <a:rPr lang="en-US" u="sng">
                          <a:solidFill>
                            <a:srgbClr val="000000"/>
                          </a:solidFill>
                          <a:latin typeface="Gill Sans MT"/>
                        </a:rPr>
                        <a:t>Torneo</a:t>
                      </a:r>
                      <a:endParaRPr/>
                    </a:p>
                  </a:txBody>
                  <a:tcPr/>
                </a:tc>
                <a:tc>
                  <a:txBody>
                    <a:bodyPr/>
                    <a:p>
                      <a:pPr algn="ctr">
                        <a:lnSpc>
                          <a:spcPct val="100000"/>
                        </a:lnSpc>
                      </a:pPr>
                      <a:r>
                        <a:rPr lang="en-US" u="sng">
                          <a:solidFill>
                            <a:srgbClr val="000000"/>
                          </a:solidFill>
                          <a:latin typeface="Gill Sans MT"/>
                        </a:rPr>
                        <a:t>Año</a:t>
                      </a:r>
                      <a:endParaRPr/>
                    </a:p>
                  </a:txBody>
                  <a:tcPr/>
                </a:tc>
                <a:tc>
                  <a:txBody>
                    <a:bodyPr/>
                    <a:p>
                      <a:pPr algn="ctr">
                        <a:lnSpc>
                          <a:spcPct val="100000"/>
                        </a:lnSpc>
                      </a:pPr>
                      <a:r>
                        <a:rPr lang="en-US">
                          <a:solidFill>
                            <a:srgbClr val="000000"/>
                          </a:solidFill>
                          <a:latin typeface="Gill Sans MT"/>
                        </a:rPr>
                        <a:t>Ganador</a:t>
                      </a:r>
                      <a:endParaRPr/>
                    </a:p>
                  </a:txBody>
                  <a:tcPr/>
                </a:tc>
                <a:tc>
                  <a:txBody>
                    <a:bodyPr/>
                    <a:p>
                      <a:pPr algn="ctr">
                        <a:lnSpc>
                          <a:spcPct val="100000"/>
                        </a:lnSpc>
                      </a:pPr>
                      <a:r>
                        <a:rPr lang="en-US">
                          <a:solidFill>
                            <a:srgbClr val="000000"/>
                          </a:solidFill>
                          <a:latin typeface="Gill Sans MT"/>
                        </a:rPr>
                        <a:t>Fecha de nacimiento del ganador</a:t>
                      </a:r>
                      <a:endParaRPr/>
                    </a:p>
                  </a:txBody>
                  <a:tcPr/>
                </a:tc>
              </a:tr>
              <a:tr h="628200">
                <a:tc>
                  <a:txBody>
                    <a:bodyPr/>
                    <a:p>
                      <a:pPr>
                        <a:lnSpc>
                          <a:spcPct val="100000"/>
                        </a:lnSpc>
                      </a:pPr>
                      <a:r>
                        <a:rPr lang="en-US">
                          <a:solidFill>
                            <a:srgbClr val="000000"/>
                          </a:solidFill>
                          <a:latin typeface="Gill Sans MT"/>
                        </a:rPr>
                        <a:t>Indiana Invitational</a:t>
                      </a:r>
                      <a:endParaRPr/>
                    </a:p>
                  </a:txBody>
                  <a:tcPr/>
                </a:tc>
                <a:tc>
                  <a:txBody>
                    <a:bodyPr/>
                    <a:p>
                      <a:pPr>
                        <a:lnSpc>
                          <a:spcPct val="100000"/>
                        </a:lnSpc>
                      </a:pPr>
                      <a:r>
                        <a:rPr lang="en-US" sz="1600">
                          <a:solidFill>
                            <a:srgbClr val="000000"/>
                          </a:solidFill>
                          <a:latin typeface="Gill Sans MT"/>
                        </a:rPr>
                        <a:t>1998</a:t>
                      </a:r>
                      <a:endParaRPr/>
                    </a:p>
                  </a:txBody>
                  <a:tcPr/>
                </a:tc>
                <a:tc>
                  <a:txBody>
                    <a:bodyPr/>
                    <a:p>
                      <a:pPr>
                        <a:lnSpc>
                          <a:spcPct val="100000"/>
                        </a:lnSpc>
                      </a:pPr>
                      <a:r>
                        <a:rPr lang="en-US">
                          <a:solidFill>
                            <a:srgbClr val="000000"/>
                          </a:solidFill>
                          <a:latin typeface="Gill Sans MT"/>
                        </a:rPr>
                        <a:t>Al Fredrickson</a:t>
                      </a:r>
                      <a:endParaRPr/>
                    </a:p>
                  </a:txBody>
                  <a:tcPr/>
                </a:tc>
                <a:tc>
                  <a:txBody>
                    <a:bodyPr/>
                    <a:p>
                      <a:pPr>
                        <a:lnSpc>
                          <a:spcPct val="100000"/>
                        </a:lnSpc>
                      </a:pPr>
                      <a:r>
                        <a:rPr lang="en-US">
                          <a:solidFill>
                            <a:srgbClr val="000000"/>
                          </a:solidFill>
                          <a:latin typeface="Gill Sans MT"/>
                        </a:rPr>
                        <a:t>21 de julio de 1975</a:t>
                      </a:r>
                      <a:endParaRPr/>
                    </a:p>
                  </a:txBody>
                  <a:tcPr/>
                </a:tc>
              </a:tr>
              <a:tr h="628200">
                <a:tc>
                  <a:txBody>
                    <a:bodyPr/>
                    <a:p>
                      <a:pPr>
                        <a:lnSpc>
                          <a:spcPct val="100000"/>
                        </a:lnSpc>
                      </a:pPr>
                      <a:r>
                        <a:rPr lang="en-US">
                          <a:solidFill>
                            <a:srgbClr val="000000"/>
                          </a:solidFill>
                          <a:latin typeface="Gill Sans MT"/>
                        </a:rPr>
                        <a:t>Cleveland Open</a:t>
                      </a:r>
                      <a:endParaRPr/>
                    </a:p>
                  </a:txBody>
                  <a:tcPr/>
                </a:tc>
                <a:tc>
                  <a:txBody>
                    <a:bodyPr/>
                    <a:p>
                      <a:pPr>
                        <a:lnSpc>
                          <a:spcPct val="100000"/>
                        </a:lnSpc>
                      </a:pPr>
                      <a:r>
                        <a:rPr lang="en-US" sz="1600">
                          <a:solidFill>
                            <a:srgbClr val="000000"/>
                          </a:solidFill>
                          <a:latin typeface="Gill Sans MT"/>
                        </a:rPr>
                        <a:t>1999</a:t>
                      </a:r>
                      <a:endParaRPr/>
                    </a:p>
                  </a:txBody>
                  <a:tcPr/>
                </a:tc>
                <a:tc>
                  <a:txBody>
                    <a:bodyPr/>
                    <a:p>
                      <a:pPr>
                        <a:lnSpc>
                          <a:spcPct val="100000"/>
                        </a:lnSpc>
                      </a:pPr>
                      <a:r>
                        <a:rPr lang="en-US">
                          <a:solidFill>
                            <a:srgbClr val="000000"/>
                          </a:solidFill>
                          <a:latin typeface="Gill Sans MT"/>
                        </a:rPr>
                        <a:t>Bob Albertson</a:t>
                      </a:r>
                      <a:endParaRPr/>
                    </a:p>
                  </a:txBody>
                  <a:tcPr/>
                </a:tc>
                <a:tc>
                  <a:txBody>
                    <a:bodyPr/>
                    <a:p>
                      <a:pPr>
                        <a:lnSpc>
                          <a:spcPct val="100000"/>
                        </a:lnSpc>
                      </a:pPr>
                      <a:r>
                        <a:rPr lang="en-US">
                          <a:solidFill>
                            <a:srgbClr val="000000"/>
                          </a:solidFill>
                          <a:latin typeface="Gill Sans MT"/>
                        </a:rPr>
                        <a:t>28 de septiembre de 1968</a:t>
                      </a:r>
                      <a:endParaRPr/>
                    </a:p>
                  </a:txBody>
                  <a:tcPr/>
                </a:tc>
              </a:tr>
              <a:tr h="628200">
                <a:tc>
                  <a:txBody>
                    <a:bodyPr/>
                    <a:p>
                      <a:pPr>
                        <a:lnSpc>
                          <a:spcPct val="100000"/>
                        </a:lnSpc>
                      </a:pPr>
                      <a:r>
                        <a:rPr lang="en-US">
                          <a:solidFill>
                            <a:srgbClr val="000000"/>
                          </a:solidFill>
                          <a:latin typeface="Gill Sans MT"/>
                        </a:rPr>
                        <a:t>Des Moines Masters</a:t>
                      </a:r>
                      <a:endParaRPr/>
                    </a:p>
                  </a:txBody>
                  <a:tcPr/>
                </a:tc>
                <a:tc>
                  <a:txBody>
                    <a:bodyPr/>
                    <a:p>
                      <a:pPr>
                        <a:lnSpc>
                          <a:spcPct val="100000"/>
                        </a:lnSpc>
                      </a:pPr>
                      <a:r>
                        <a:rPr lang="en-US" sz="1600">
                          <a:solidFill>
                            <a:srgbClr val="000000"/>
                          </a:solidFill>
                          <a:latin typeface="Gill Sans MT"/>
                        </a:rPr>
                        <a:t>1999</a:t>
                      </a:r>
                      <a:endParaRPr/>
                    </a:p>
                  </a:txBody>
                  <a:tcPr/>
                </a:tc>
                <a:tc>
                  <a:txBody>
                    <a:bodyPr/>
                    <a:p>
                      <a:pPr>
                        <a:lnSpc>
                          <a:spcPct val="100000"/>
                        </a:lnSpc>
                      </a:pPr>
                      <a:r>
                        <a:rPr lang="en-US">
                          <a:solidFill>
                            <a:srgbClr val="000000"/>
                          </a:solidFill>
                          <a:latin typeface="Gill Sans MT"/>
                        </a:rPr>
                        <a:t>Al Fredrickson</a:t>
                      </a:r>
                      <a:endParaRPr/>
                    </a:p>
                  </a:txBody>
                  <a:tcPr/>
                </a:tc>
                <a:tc>
                  <a:txBody>
                    <a:bodyPr/>
                    <a:p>
                      <a:pPr>
                        <a:lnSpc>
                          <a:spcPct val="100000"/>
                        </a:lnSpc>
                      </a:pPr>
                      <a:r>
                        <a:rPr lang="en-US">
                          <a:solidFill>
                            <a:srgbClr val="000000"/>
                          </a:solidFill>
                          <a:latin typeface="Gill Sans MT"/>
                        </a:rPr>
                        <a:t>21 de julio de 1975</a:t>
                      </a:r>
                      <a:endParaRPr/>
                    </a:p>
                  </a:txBody>
                  <a:tcPr/>
                </a:tc>
              </a:tr>
              <a:tr h="628200">
                <a:tc>
                  <a:txBody>
                    <a:bodyPr/>
                    <a:p>
                      <a:pPr>
                        <a:lnSpc>
                          <a:spcPct val="100000"/>
                        </a:lnSpc>
                      </a:pPr>
                      <a:r>
                        <a:rPr lang="en-US">
                          <a:solidFill>
                            <a:srgbClr val="000000"/>
                          </a:solidFill>
                          <a:latin typeface="Gill Sans MT"/>
                        </a:rPr>
                        <a:t>Indiana Invitational</a:t>
                      </a:r>
                      <a:endParaRPr/>
                    </a:p>
                  </a:txBody>
                  <a:tcPr/>
                </a:tc>
                <a:tc>
                  <a:txBody>
                    <a:bodyPr/>
                    <a:p>
                      <a:pPr>
                        <a:lnSpc>
                          <a:spcPct val="100000"/>
                        </a:lnSpc>
                      </a:pPr>
                      <a:r>
                        <a:rPr lang="en-US" sz="1600">
                          <a:solidFill>
                            <a:srgbClr val="000000"/>
                          </a:solidFill>
                          <a:latin typeface="Gill Sans MT"/>
                        </a:rPr>
                        <a:t>1999</a:t>
                      </a:r>
                      <a:endParaRPr/>
                    </a:p>
                  </a:txBody>
                  <a:tcPr/>
                </a:tc>
                <a:tc>
                  <a:txBody>
                    <a:bodyPr/>
                    <a:p>
                      <a:pPr>
                        <a:lnSpc>
                          <a:spcPct val="100000"/>
                        </a:lnSpc>
                      </a:pPr>
                      <a:r>
                        <a:rPr lang="en-US">
                          <a:solidFill>
                            <a:srgbClr val="000000"/>
                          </a:solidFill>
                          <a:latin typeface="Gill Sans MT"/>
                        </a:rPr>
                        <a:t>Chip Masterson</a:t>
                      </a:r>
                      <a:endParaRPr/>
                    </a:p>
                  </a:txBody>
                  <a:tcPr/>
                </a:tc>
                <a:tc>
                  <a:txBody>
                    <a:bodyPr/>
                    <a:p>
                      <a:pPr>
                        <a:lnSpc>
                          <a:spcPct val="100000"/>
                        </a:lnSpc>
                      </a:pPr>
                      <a:r>
                        <a:rPr lang="en-US">
                          <a:solidFill>
                            <a:srgbClr val="000000"/>
                          </a:solidFill>
                          <a:latin typeface="Gill Sans MT"/>
                        </a:rPr>
                        <a:t>14 de marzo de 1977</a:t>
                      </a:r>
                      <a:endParaRPr/>
                    </a:p>
                  </a:txBody>
                  <a:tcPr/>
                </a:tc>
              </a:tr>
            </a:tbl>
          </a:graphicData>
        </a:graphic>
      </p:graphicFrame>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 name="CustomShape 1"/>
          <p:cNvSpPr/>
          <p:nvPr/>
        </p:nvSpPr>
        <p:spPr>
          <a:xfrm>
            <a:off x="1434960" y="274680"/>
            <a:ext cx="7498800" cy="114228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Ejercicio</a:t>
            </a:r>
            <a:endParaRPr/>
          </a:p>
        </p:txBody>
      </p:sp>
      <p:sp>
        <p:nvSpPr>
          <p:cNvPr id="56" name="CustomShape 2"/>
          <p:cNvSpPr/>
          <p:nvPr/>
        </p:nvSpPr>
        <p:spPr>
          <a:xfrm>
            <a:off x="1434960" y="1447920"/>
            <a:ext cx="7498800" cy="4799880"/>
          </a:xfrm>
          <a:prstGeom prst="rect">
            <a:avLst/>
          </a:prstGeom>
          <a:noFill/>
          <a:ln>
            <a:noFill/>
          </a:ln>
        </p:spPr>
        <p:txBody>
          <a:bodyPr lIns="90000" rIns="90000" tIns="45000" bIns="45000"/>
          <a:p>
            <a:pPr>
              <a:lnSpc>
                <a:spcPct val="100000"/>
              </a:lnSpc>
              <a:buSzPct val="80000"/>
              <a:buFont typeface="Wingdings 2" charset="2"/>
              <a:buChar char=""/>
            </a:pPr>
            <a:r>
              <a:rPr lang="en-US" sz="3200">
                <a:solidFill>
                  <a:srgbClr val="000000"/>
                </a:solidFill>
                <a:latin typeface="Gill Sans MT"/>
              </a:rPr>
              <a:t>¿Cumple 1FN?</a:t>
            </a:r>
            <a:endParaRPr/>
          </a:p>
        </p:txBody>
      </p:sp>
      <p:pic>
        <p:nvPicPr>
          <p:cNvPr id="57" name="Picture 2" descr=""/>
          <p:cNvPicPr/>
          <p:nvPr/>
        </p:nvPicPr>
        <p:blipFill>
          <a:blip r:embed="rId1"/>
          <a:stretch>
            <a:fillRect/>
          </a:stretch>
        </p:blipFill>
        <p:spPr>
          <a:xfrm>
            <a:off x="1331640" y="2853000"/>
            <a:ext cx="7503480" cy="16279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 name="CustomShape 1"/>
          <p:cNvSpPr/>
          <p:nvPr/>
        </p:nvSpPr>
        <p:spPr>
          <a:xfrm>
            <a:off x="1434960" y="274680"/>
            <a:ext cx="7498800" cy="114228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Ejercicio</a:t>
            </a:r>
            <a:endParaRPr/>
          </a:p>
        </p:txBody>
      </p:sp>
      <p:sp>
        <p:nvSpPr>
          <p:cNvPr id="59" name="CustomShape 2"/>
          <p:cNvSpPr/>
          <p:nvPr/>
        </p:nvSpPr>
        <p:spPr>
          <a:xfrm>
            <a:off x="1434960" y="1447920"/>
            <a:ext cx="7498800" cy="4799880"/>
          </a:xfrm>
          <a:prstGeom prst="rect">
            <a:avLst/>
          </a:prstGeom>
          <a:noFill/>
          <a:ln>
            <a:noFill/>
          </a:ln>
        </p:spPr>
        <p:txBody>
          <a:bodyPr lIns="90000" rIns="90000" tIns="45000" bIns="45000"/>
          <a:p>
            <a:pPr>
              <a:lnSpc>
                <a:spcPct val="100000"/>
              </a:lnSpc>
              <a:buSzPct val="80000"/>
              <a:buFont typeface="Wingdings 2" charset="2"/>
              <a:buChar char=""/>
            </a:pPr>
            <a:r>
              <a:rPr lang="en-US" sz="3200">
                <a:solidFill>
                  <a:srgbClr val="000000"/>
                </a:solidFill>
                <a:latin typeface="Gill Sans MT"/>
              </a:rPr>
              <a:t>Solución 1</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pic>
        <p:nvPicPr>
          <p:cNvPr id="60" name="Picture 2" descr=""/>
          <p:cNvPicPr/>
          <p:nvPr/>
        </p:nvPicPr>
        <p:blipFill>
          <a:blip r:embed="rId1"/>
          <a:stretch>
            <a:fillRect/>
          </a:stretch>
        </p:blipFill>
        <p:spPr>
          <a:xfrm>
            <a:off x="1547640" y="2133000"/>
            <a:ext cx="7055640" cy="231372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 name="CustomShape 1"/>
          <p:cNvSpPr/>
          <p:nvPr/>
        </p:nvSpPr>
        <p:spPr>
          <a:xfrm>
            <a:off x="1434960" y="274680"/>
            <a:ext cx="7498800" cy="114228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Ejercicio</a:t>
            </a:r>
            <a:endParaRPr/>
          </a:p>
        </p:txBody>
      </p:sp>
      <p:sp>
        <p:nvSpPr>
          <p:cNvPr id="62" name="CustomShape 2"/>
          <p:cNvSpPr/>
          <p:nvPr/>
        </p:nvSpPr>
        <p:spPr>
          <a:xfrm>
            <a:off x="1326240" y="1268640"/>
            <a:ext cx="7498800" cy="4799880"/>
          </a:xfrm>
          <a:prstGeom prst="rect">
            <a:avLst/>
          </a:prstGeom>
          <a:noFill/>
          <a:ln>
            <a:noFill/>
          </a:ln>
        </p:spPr>
        <p:txBody>
          <a:bodyPr lIns="90000" rIns="90000" tIns="45000" bIns="45000"/>
          <a:p>
            <a:pPr>
              <a:lnSpc>
                <a:spcPct val="100000"/>
              </a:lnSpc>
              <a:buSzPct val="80000"/>
              <a:buFont typeface="Wingdings 2" charset="2"/>
              <a:buChar char=""/>
            </a:pPr>
            <a:r>
              <a:rPr lang="en-US" sz="3200">
                <a:solidFill>
                  <a:srgbClr val="000000"/>
                </a:solidFill>
                <a:latin typeface="Gill Sans MT"/>
              </a:rPr>
              <a:t>Solución 2</a:t>
            </a:r>
            <a:endParaRPr/>
          </a:p>
          <a:p>
            <a:pPr>
              <a:lnSpc>
                <a:spcPct val="100000"/>
              </a:lnSpc>
            </a:pPr>
            <a:endParaRPr/>
          </a:p>
        </p:txBody>
      </p:sp>
      <p:pic>
        <p:nvPicPr>
          <p:cNvPr id="63" name="Picture 3" descr=""/>
          <p:cNvPicPr/>
          <p:nvPr/>
        </p:nvPicPr>
        <p:blipFill>
          <a:blip r:embed="rId1"/>
          <a:stretch>
            <a:fillRect/>
          </a:stretch>
        </p:blipFill>
        <p:spPr>
          <a:xfrm>
            <a:off x="1547640" y="4365000"/>
            <a:ext cx="4942800" cy="2332800"/>
          </a:xfrm>
          <a:prstGeom prst="rect">
            <a:avLst/>
          </a:prstGeom>
          <a:ln>
            <a:noFill/>
          </a:ln>
        </p:spPr>
      </p:pic>
      <p:pic>
        <p:nvPicPr>
          <p:cNvPr id="64" name="Picture 4" descr=""/>
          <p:cNvPicPr/>
          <p:nvPr/>
        </p:nvPicPr>
        <p:blipFill>
          <a:blip r:embed="rId2"/>
          <a:stretch>
            <a:fillRect/>
          </a:stretch>
        </p:blipFill>
        <p:spPr>
          <a:xfrm>
            <a:off x="1475640" y="2205000"/>
            <a:ext cx="7503480" cy="162792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 name="CustomShape 1"/>
          <p:cNvSpPr/>
          <p:nvPr/>
        </p:nvSpPr>
        <p:spPr>
          <a:xfrm>
            <a:off x="1434960" y="274680"/>
            <a:ext cx="7498800" cy="114228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Ejercicio</a:t>
            </a:r>
            <a:endParaRPr/>
          </a:p>
        </p:txBody>
      </p:sp>
      <p:sp>
        <p:nvSpPr>
          <p:cNvPr id="66" name="CustomShape 2"/>
          <p:cNvSpPr/>
          <p:nvPr/>
        </p:nvSpPr>
        <p:spPr>
          <a:xfrm>
            <a:off x="1434960" y="1447920"/>
            <a:ext cx="7498800" cy="4799880"/>
          </a:xfrm>
          <a:prstGeom prst="rect">
            <a:avLst/>
          </a:prstGeom>
          <a:noFill/>
          <a:ln>
            <a:noFill/>
          </a:ln>
        </p:spPr>
        <p:txBody>
          <a:bodyPr lIns="90000" rIns="90000" tIns="45000" bIns="45000"/>
          <a:p>
            <a:pPr>
              <a:lnSpc>
                <a:spcPct val="100000"/>
              </a:lnSpc>
              <a:buSzPct val="80000"/>
              <a:buFont typeface="Wingdings 2" charset="2"/>
              <a:buChar char=""/>
            </a:pPr>
            <a:r>
              <a:rPr lang="en-US" sz="2000">
                <a:solidFill>
                  <a:srgbClr val="000000"/>
                </a:solidFill>
                <a:latin typeface="Gill Sans MT"/>
              </a:rPr>
              <a:t>¿Está en 2FN?</a:t>
            </a:r>
            <a:endParaRPr/>
          </a:p>
          <a:p>
            <a:pPr>
              <a:lnSpc>
                <a:spcPct val="100000"/>
              </a:lnSpc>
              <a:buSzPct val="80000"/>
              <a:buFont typeface="Wingdings 2" charset="2"/>
              <a:buChar char=""/>
            </a:pPr>
            <a:r>
              <a:rPr lang="en-US" sz="2000">
                <a:solidFill>
                  <a:srgbClr val="000000"/>
                </a:solidFill>
                <a:latin typeface="Gill Sans MT"/>
              </a:rPr>
              <a:t>Para determinar cada atributo no clave se necesita la clave primaria completa, no vale con una subclave.</a:t>
            </a:r>
            <a:endParaRPr/>
          </a:p>
          <a:p>
            <a:pPr>
              <a:lnSpc>
                <a:spcPct val="100000"/>
              </a:lnSpc>
              <a:buSzPct val="80000"/>
              <a:buFont typeface="Wingdings 2" charset="2"/>
              <a:buChar char=""/>
            </a:pPr>
            <a:r>
              <a:rPr lang="en-US" sz="2000">
                <a:solidFill>
                  <a:srgbClr val="000000"/>
                </a:solidFill>
                <a:latin typeface="Gill Sans MT"/>
              </a:rPr>
              <a:t>La 2FN se aplica a las relaciones que tienen claves primarias compuestas por dos o más atributos. Si una relación está en 1FN y su clave primaria es simple (tiene un solo atributo), entonces también está en 2FN.</a:t>
            </a:r>
            <a:endParaRPr/>
          </a:p>
          <a:p>
            <a:pPr>
              <a:lnSpc>
                <a:spcPct val="100000"/>
              </a:lnSpc>
              <a:buSzPct val="80000"/>
              <a:buFont typeface="Wingdings 2" charset="2"/>
              <a:buChar char=""/>
            </a:pPr>
            <a:r>
              <a:rPr lang="en-US" sz="2000">
                <a:solidFill>
                  <a:srgbClr val="000000"/>
                </a:solidFill>
                <a:latin typeface="Gill Sans MT"/>
              </a:rPr>
              <a:t>En general, tendremos que observar los atributos no clave que dependan de parte de la clave.</a:t>
            </a:r>
            <a:endParaRPr/>
          </a:p>
          <a:p>
            <a:pPr>
              <a:lnSpc>
                <a:spcPct val="100000"/>
              </a:lnSpc>
            </a:pPr>
            <a:endParaRPr/>
          </a:p>
          <a:p>
            <a:pPr>
              <a:lnSpc>
                <a:spcPct val="100000"/>
              </a:lnSpc>
            </a:pP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 name="CustomShape 1"/>
          <p:cNvSpPr/>
          <p:nvPr/>
        </p:nvSpPr>
        <p:spPr>
          <a:xfrm>
            <a:off x="1434960" y="274680"/>
            <a:ext cx="7498800" cy="1142280"/>
          </a:xfrm>
          <a:prstGeom prst="rect">
            <a:avLst/>
          </a:prstGeom>
          <a:noFill/>
          <a:ln>
            <a:noFill/>
          </a:ln>
        </p:spPr>
        <p:txBody>
          <a:bodyPr lIns="90000" rIns="90000" tIns="45000" bIns="45000" anchor="ctr"/>
          <a:p>
            <a:pPr>
              <a:lnSpc>
                <a:spcPct val="100000"/>
              </a:lnSpc>
            </a:pPr>
            <a:r>
              <a:rPr lang="en-US" sz="4300">
                <a:solidFill>
                  <a:srgbClr val="572314"/>
                </a:solidFill>
                <a:latin typeface="Gill Sans MT"/>
              </a:rPr>
              <a:t>Ejercicio</a:t>
            </a:r>
            <a:endParaRPr/>
          </a:p>
        </p:txBody>
      </p:sp>
      <p:sp>
        <p:nvSpPr>
          <p:cNvPr id="68" name="CustomShape 2"/>
          <p:cNvSpPr/>
          <p:nvPr/>
        </p:nvSpPr>
        <p:spPr>
          <a:xfrm>
            <a:off x="1434960" y="1447920"/>
            <a:ext cx="7498800" cy="4799880"/>
          </a:xfrm>
          <a:prstGeom prst="rect">
            <a:avLst/>
          </a:prstGeom>
          <a:noFill/>
          <a:ln>
            <a:noFill/>
          </a:ln>
        </p:spPr>
        <p:txBody>
          <a:bodyPr lIns="90000" rIns="90000" tIns="45000" bIns="45000"/>
          <a:p>
            <a:pPr>
              <a:lnSpc>
                <a:spcPct val="100000"/>
              </a:lnSpc>
              <a:buSzPct val="80000"/>
              <a:buFont typeface="Wingdings 2" charset="2"/>
              <a:buChar char=""/>
            </a:pPr>
            <a:r>
              <a:rPr lang="en-US" sz="2600">
                <a:solidFill>
                  <a:srgbClr val="000000"/>
                </a:solidFill>
                <a:latin typeface="Gill Sans MT"/>
              </a:rPr>
              <a:t>¿está en 3FN?</a:t>
            </a:r>
            <a:endParaRPr/>
          </a:p>
          <a:p>
            <a:pPr>
              <a:lnSpc>
                <a:spcPct val="100000"/>
              </a:lnSpc>
              <a:buSzPct val="80000"/>
              <a:buFont typeface="Wingdings 2" charset="2"/>
              <a:buChar char=""/>
            </a:pPr>
            <a:r>
              <a:rPr lang="en-US" sz="2600">
                <a:solidFill>
                  <a:srgbClr val="000000"/>
                </a:solidFill>
                <a:latin typeface="Gill Sans MT"/>
              </a:rPr>
              <a:t>A partir de un esquema en 2FN, tenemos que buscar dependencias funcionales entre atributos que no estén en la clave.</a:t>
            </a:r>
            <a:endParaRPr/>
          </a:p>
          <a:p>
            <a:pPr>
              <a:lnSpc>
                <a:spcPct val="100000"/>
              </a:lnSpc>
              <a:buSzPct val="80000"/>
              <a:buFont typeface="Wingdings 2" charset="2"/>
              <a:buChar char=""/>
            </a:pPr>
            <a:r>
              <a:rPr lang="en-US" sz="2600">
                <a:solidFill>
                  <a:srgbClr val="000000"/>
                </a:solidFill>
                <a:latin typeface="Gill Sans MT"/>
              </a:rPr>
              <a:t>nss-&gt;puesto</a:t>
            </a:r>
            <a:endParaRPr/>
          </a:p>
          <a:p>
            <a:pPr>
              <a:lnSpc>
                <a:spcPct val="100000"/>
              </a:lnSpc>
              <a:buSzPct val="80000"/>
              <a:buFont typeface="Wingdings 2" charset="2"/>
              <a:buChar char=""/>
            </a:pPr>
            <a:r>
              <a:rPr lang="en-US" sz="2600">
                <a:solidFill>
                  <a:srgbClr val="000000"/>
                </a:solidFill>
                <a:latin typeface="Gill Sans MT"/>
              </a:rPr>
              <a:t>puesto-&gt;salario</a:t>
            </a:r>
            <a:endParaRPr/>
          </a:p>
          <a:p>
            <a:pPr>
              <a:lnSpc>
                <a:spcPct val="100000"/>
              </a:lnSpc>
            </a:pPr>
            <a:endParaRPr/>
          </a:p>
        </p:txBody>
      </p:sp>
      <p:pic>
        <p:nvPicPr>
          <p:cNvPr id="69" name="Picture 2" descr=""/>
          <p:cNvPicPr/>
          <p:nvPr/>
        </p:nvPicPr>
        <p:blipFill>
          <a:blip r:embed="rId1"/>
          <a:stretch>
            <a:fillRect/>
          </a:stretch>
        </p:blipFill>
        <p:spPr>
          <a:xfrm>
            <a:off x="1691640" y="4653000"/>
            <a:ext cx="6257160" cy="166608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