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7.jpeg" ContentType="image/jpeg"/>
  <Override PartName="/ppt/media/image4.jpeg" ContentType="image/jpeg"/>
  <Override PartName="/ppt/media/image6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C7656F2-D5B0-4EBF-A8E6-B21B0E9A8EA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1C41805-723F-4927-91A3-E3FA317D2F9D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FBF8B73-1D82-419E-BF4E-D3CD1737990A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9884332-A1B2-495F-85D5-53C3EB5123B0}" type="slidenum">
              <a:rPr lang="en-US" sz="1200">
                <a:latin typeface="Times New Roman"/>
              </a:rPr>
              <a:t>&lt;number&gt;</a:t>
            </a:fld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816120" y="-816120"/>
            <a:ext cx="1637280" cy="1637280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cfaf4"/>
          </a:solidFill>
          <a:ln w="3240">
            <a:solidFill>
              <a:srgbClr val="d1c3a0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>
            <a:off x="168120" y="20520"/>
            <a:ext cx="1702440" cy="1702440"/>
          </a:xfrm>
          <a:prstGeom prst="ellipse">
            <a:avLst/>
          </a:prstGeom>
          <a:noFill/>
          <a:ln w="27360">
            <a:solidFill>
              <a:srgbClr val="fff4dd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 rot="2315400">
            <a:off x="182880" y="1054440"/>
            <a:ext cx="1124640" cy="1101600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efaf6"/>
              </a:gs>
              <a:gs pos="100000">
                <a:srgbClr val="eed18e"/>
              </a:gs>
            </a:gsLst>
            <a:path path="circle"/>
          </a:gradFill>
          <a:ln w="7200">
            <a:solidFill>
              <a:srgbClr val="c6b792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1012680" y="0"/>
            <a:ext cx="8130240" cy="6856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1014480" y="0"/>
            <a:ext cx="72000" cy="6856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619640" y="332640"/>
            <a:ext cx="6696360" cy="152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Explotación y administración de Base de datos</a:t>
            </a:r>
            <a:endParaRPr/>
          </a:p>
        </p:txBody>
      </p:sp>
      <p:sp>
        <p:nvSpPr>
          <p:cNvPr id="47" name="CustomShape 2"/>
          <p:cNvSpPr/>
          <p:nvPr/>
        </p:nvSpPr>
        <p:spPr>
          <a:xfrm>
            <a:off x="1523880" y="2781360"/>
            <a:ext cx="7009200" cy="323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Juan Carlos Otaegui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jotaegui@unlam.edu.ar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1434960" y="274680"/>
            <a:ext cx="749844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WHERE</a:t>
            </a:r>
            <a:endParaRPr/>
          </a:p>
        </p:txBody>
      </p:sp>
      <p:sp>
        <p:nvSpPr>
          <p:cNvPr id="67" name="CustomShape 2"/>
          <p:cNvSpPr/>
          <p:nvPr/>
        </p:nvSpPr>
        <p:spPr>
          <a:xfrm>
            <a:off x="1434960" y="1447920"/>
            <a:ext cx="7498440" cy="479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Se indican las condiciones que deben cumplir los registros de las tablas afectadas.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Se combinan a través de los indicadores lógicos AND y/o OR.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Ejemplo: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SELECT * FROM CLIENTES WHERE EDAD &gt; 18 AND GENERO= ‘F’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434960" y="274680"/>
            <a:ext cx="749844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GROUP BY</a:t>
            </a:r>
            <a:endParaRPr/>
          </a:p>
        </p:txBody>
      </p:sp>
      <p:sp>
        <p:nvSpPr>
          <p:cNvPr id="69" name="CustomShape 2"/>
          <p:cNvSpPr/>
          <p:nvPr/>
        </p:nvSpPr>
        <p:spPr>
          <a:xfrm>
            <a:off x="1434960" y="1447920"/>
            <a:ext cx="7498440" cy="479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Se utiliza para agregar la información del dataset resultante por distintas dimensiones de la junta.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Ejemplo quiero agrupar todos los clientes del mismo país: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Gill Sans MT"/>
              </a:rPr>
              <a:t>SELECT SUM(Monto_Venta), PAIS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Gill Sans MT"/>
              </a:rPr>
              <a:t>FROM VENTA, CLIENTE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Gill Sans MT"/>
              </a:rPr>
              <a:t>WHERE VENTA.ID_CLIENTE = CLIENTE.ID_CLIENTE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Gill Sans MT"/>
              </a:rPr>
              <a:t>GROUP BY PAIS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1434960" y="274680"/>
            <a:ext cx="749844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HAVING COUNT</a:t>
            </a:r>
            <a:endParaRPr/>
          </a:p>
        </p:txBody>
      </p:sp>
      <p:sp>
        <p:nvSpPr>
          <p:cNvPr id="71" name="CustomShape 2"/>
          <p:cNvSpPr/>
          <p:nvPr/>
        </p:nvSpPr>
        <p:spPr>
          <a:xfrm>
            <a:off x="1249200" y="1268640"/>
            <a:ext cx="7498440" cy="550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S</a:t>
            </a:r>
            <a:r>
              <a:rPr lang="en-US" sz="2600">
                <a:solidFill>
                  <a:srgbClr val="000000"/>
                </a:solidFill>
                <a:latin typeface="Gill Sans MT"/>
              </a:rPr>
              <a:t>on clausulas condiciones restrictivas (como el WHERE) pero referidas a las agregaciones que se están realizando por una agrupación.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Siempre que se utilicen debe existir una clausula GROUP BY anterior.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Ejemplo: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Gill Sans MT"/>
              </a:rPr>
              <a:t>SELECT SUM(Monto_Venta), País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Gill Sans MT"/>
              </a:rPr>
              <a:t>FROM VENTA, CLIENTE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Gill Sans MT"/>
              </a:rPr>
              <a:t>WHERE VENTA.ID_CLIENTE = CLIENTE.ID_CLIENTE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Gill Sans MT"/>
              </a:rPr>
              <a:t>GROUP BY País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Gill Sans MT"/>
              </a:rPr>
              <a:t>HAVING SUM(Monto_Venta)&gt; 1000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434960" y="274680"/>
            <a:ext cx="749844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ORDER BY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434960" y="1447920"/>
            <a:ext cx="7498440" cy="479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Se utiliza para indicar el criterio de ordenamiento del dataset resultante.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Se indican columnas y si se requiere order ascendente o descendente. ASC (Implícito) o DESC respectivamente.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SELECT * FROM CLIENTES ORDER BY PAIS, EDAD DESC;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434960" y="274680"/>
            <a:ext cx="749844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UPDATE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1434960" y="1447920"/>
            <a:ext cx="7498440" cy="479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Se utiliza para cambiar valores de registros existentes.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Se debe indicar la tabla y los campos a actualizar y la condición.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Gill Sans MT"/>
              </a:rPr>
              <a:t>update</a:t>
            </a:r>
            <a:r>
              <a:rPr lang="en-US" sz="3200">
                <a:solidFill>
                  <a:srgbClr val="000000"/>
                </a:solidFill>
                <a:latin typeface="Gill Sans MT"/>
              </a:rPr>
              <a:t> cuenta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Gill Sans MT"/>
              </a:rPr>
              <a:t>set</a:t>
            </a:r>
            <a:r>
              <a:rPr lang="en-US" sz="3200">
                <a:solidFill>
                  <a:srgbClr val="000000"/>
                </a:solidFill>
                <a:latin typeface="Gill Sans MT"/>
              </a:rPr>
              <a:t> saldo = saldo * 1.05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Gill Sans MT"/>
              </a:rPr>
              <a:t>where</a:t>
            </a:r>
            <a:r>
              <a:rPr lang="en-US" sz="3200">
                <a:solidFill>
                  <a:srgbClr val="000000"/>
                </a:solidFill>
                <a:latin typeface="Gill Sans MT"/>
              </a:rPr>
              <a:t> saldo &gt;= 1000;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434960" y="274680"/>
            <a:ext cx="749844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DELETE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1434960" y="1447920"/>
            <a:ext cx="7498440" cy="479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Se utiliza para eliminar registros existentes.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Se debe indicar la tabla y la condición de borrado.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Gill Sans MT"/>
              </a:rPr>
              <a:t>delete from</a:t>
            </a:r>
            <a:r>
              <a:rPr lang="en-US" sz="3200">
                <a:solidFill>
                  <a:srgbClr val="000000"/>
                </a:solidFill>
                <a:latin typeface="Gill Sans MT"/>
              </a:rPr>
              <a:t> cuenta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Gill Sans MT"/>
              </a:rPr>
              <a:t>where</a:t>
            </a:r>
            <a:r>
              <a:rPr lang="en-US" sz="3200">
                <a:solidFill>
                  <a:srgbClr val="000000"/>
                </a:solidFill>
                <a:latin typeface="Gill Sans MT"/>
              </a:rPr>
              <a:t> nombre-sucursal = ‘Navacerrada’;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096920" y="46800"/>
            <a:ext cx="749844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INSERT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005840" y="1005840"/>
            <a:ext cx="7927560" cy="566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Se utiliza para crear nuevos registros.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Se puede crear de un registro con la clausula </a:t>
            </a:r>
            <a:r>
              <a:rPr b="1" i="1" lang="en-US" sz="2800">
                <a:solidFill>
                  <a:srgbClr val="000000"/>
                </a:solidFill>
                <a:latin typeface="Gill Sans MT"/>
              </a:rPr>
              <a:t>values</a:t>
            </a:r>
            <a:r>
              <a:rPr lang="en-US" sz="2800">
                <a:solidFill>
                  <a:srgbClr val="000000"/>
                </a:solidFill>
                <a:latin typeface="Gill Sans MT"/>
              </a:rPr>
              <a:t> o bien mediante cargas masivas.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Gill Sans MT"/>
              </a:rPr>
              <a:t>insert into </a:t>
            </a:r>
            <a:r>
              <a:rPr lang="en-US" sz="2800">
                <a:solidFill>
                  <a:srgbClr val="000000"/>
                </a:solidFill>
                <a:latin typeface="Gill Sans MT"/>
              </a:rPr>
              <a:t>cuenta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Gill Sans MT"/>
              </a:rPr>
              <a:t>values</a:t>
            </a:r>
            <a:r>
              <a:rPr lang="en-US" sz="2800">
                <a:solidFill>
                  <a:srgbClr val="000000"/>
                </a:solidFill>
                <a:latin typeface="Gill Sans MT"/>
              </a:rPr>
              <a:t> (‘C-9732’, ‘Navacerrada’, 1200);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Gill Sans MT"/>
              </a:rPr>
              <a:t>insert into</a:t>
            </a:r>
            <a:r>
              <a:rPr lang="en-US" sz="2800">
                <a:solidFill>
                  <a:srgbClr val="000000"/>
                </a:solidFill>
                <a:latin typeface="Gill Sans MT"/>
              </a:rPr>
              <a:t> cuenta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Gill Sans MT"/>
              </a:rPr>
              <a:t>select</a:t>
            </a:r>
            <a:r>
              <a:rPr lang="en-US" sz="2800">
                <a:solidFill>
                  <a:srgbClr val="000000"/>
                </a:solidFill>
                <a:latin typeface="Gill Sans MT"/>
              </a:rPr>
              <a:t> nombre-sucursal, número-préstamo, 200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Gill Sans MT"/>
              </a:rPr>
              <a:t>from </a:t>
            </a:r>
            <a:r>
              <a:rPr lang="en-US" sz="2800">
                <a:solidFill>
                  <a:srgbClr val="000000"/>
                </a:solidFill>
                <a:latin typeface="Gill Sans MT"/>
              </a:rPr>
              <a:t>préstamo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Gill Sans MT"/>
              </a:rPr>
              <a:t>where</a:t>
            </a:r>
            <a:r>
              <a:rPr lang="en-US" sz="2800">
                <a:solidFill>
                  <a:srgbClr val="000000"/>
                </a:solidFill>
                <a:latin typeface="Gill Sans MT"/>
              </a:rPr>
              <a:t> nombre-sucursal = ‘Navacerrada’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434960" y="274680"/>
            <a:ext cx="749844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EJEMPLOS</a:t>
            </a:r>
            <a:endParaRPr/>
          </a:p>
        </p:txBody>
      </p:sp>
      <p:pic>
        <p:nvPicPr>
          <p:cNvPr id="81" name="3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1486800"/>
            <a:ext cx="8704800" cy="290412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1403640" y="4581000"/>
            <a:ext cx="6839640" cy="228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Seleccionar productos con costo mayor a $500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Seleccionar Numero de producto, costo y tamaño de los productos con precio inferior a $50. Restringir del resultado los productos para los cuales se desconozca el tamaño.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Seleccionar productos que se comenzaron a vender el 1/7/2001.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</a:rPr>
              <a:t>Seleccionar productos que se vendieron al menos hasta el 30/6/2002 y son de color blanco o negro.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434960" y="274680"/>
            <a:ext cx="749844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EJEMPLOS</a:t>
            </a:r>
            <a:endParaRPr/>
          </a:p>
        </p:txBody>
      </p:sp>
      <p:pic>
        <p:nvPicPr>
          <p:cNvPr id="84" name="3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75640" y="1340640"/>
            <a:ext cx="6837840" cy="2923200"/>
          </a:xfrm>
          <a:prstGeom prst="rect">
            <a:avLst/>
          </a:prstGeom>
          <a:ln>
            <a:noFill/>
          </a:ln>
        </p:spPr>
      </p:pic>
      <p:pic>
        <p:nvPicPr>
          <p:cNvPr id="85" name="4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24000" y="4448160"/>
            <a:ext cx="8818920" cy="203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434960" y="274680"/>
            <a:ext cx="749844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EJEMPLOS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1434960" y="1447920"/>
            <a:ext cx="7498440" cy="479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Seleccionar todas las ventas de la categoría Mountain Bikes.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¿Cuánto arroja el promedio de venta (linetotal)?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Selecciones los promedios de venta según los tamaños (size) de los productos que superan el promedio anteriormente calculado en orden descendente por el monto.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39640" y="189000"/>
            <a:ext cx="8423640" cy="152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SQL – Lenguaje de consulta estructurado</a:t>
            </a: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971640" y="1700640"/>
            <a:ext cx="7847640" cy="479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En 1970 desde los laboratorios de IBM nace el modelo relacional y el predecesor del SQL SQUEL.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algn="just"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Luego se generaría un estándar aprobado por ISO de consultas lanzado en 1986. Fue evolucionando hasta la última versión del estandar publicado en 2012.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algn="just">
              <a:lnSpc>
                <a:spcPct val="9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Palatino-Roman"/>
              </a:rPr>
              <a:t>Se divide en dos grandes grupos DML (Data Manipulation Languaje) y DDL (Data Definition Languaje).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434960" y="274680"/>
            <a:ext cx="749844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BIBLIOGRAFIA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1434960" y="1447920"/>
            <a:ext cx="7498440" cy="479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Capitulo 4 libro fundamentos de base de datos.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Página 107.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Más ejemplos.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259640" y="-27360"/>
            <a:ext cx="749844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Ejercicio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1177200" y="1248120"/>
            <a:ext cx="8074440" cy="578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Describa (con registros ejemplo incluidos) tablas de su modelo físico descripto en la unidad de diseño lógico.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Luego incorpore enunciados y SQLs que den respuestas a esas consultas requeridas.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Las consultas deben incluir:</a:t>
            </a:r>
            <a:endParaRPr/>
          </a:p>
          <a:p>
            <a:pPr>
              <a:lnSpc>
                <a:spcPct val="100000"/>
              </a:lnSpc>
              <a:buSzPct val="80000"/>
              <a:buFont typeface="Gill Sans MT"/>
              <a:buAutoNum type="arabicPeriod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Uso de Select con clausula distinct</a:t>
            </a:r>
            <a:endParaRPr/>
          </a:p>
          <a:p>
            <a:pPr>
              <a:lnSpc>
                <a:spcPct val="100000"/>
              </a:lnSpc>
              <a:buSzPct val="80000"/>
              <a:buFont typeface="Gill Sans MT"/>
              <a:buAutoNum type="arabicPeriod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Uso de Select con más de una tabla</a:t>
            </a:r>
            <a:endParaRPr/>
          </a:p>
          <a:p>
            <a:pPr>
              <a:lnSpc>
                <a:spcPct val="100000"/>
              </a:lnSpc>
              <a:buSzPct val="80000"/>
              <a:buFont typeface="Gill Sans MT"/>
              <a:buAutoNum type="arabicPeriod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Uso de clausula OR </a:t>
            </a:r>
            <a:endParaRPr/>
          </a:p>
          <a:p>
            <a:pPr>
              <a:lnSpc>
                <a:spcPct val="100000"/>
              </a:lnSpc>
              <a:buSzPct val="80000"/>
              <a:buFont typeface="Gill Sans MT"/>
              <a:buAutoNum type="arabicPeriod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Uso de Group by</a:t>
            </a:r>
            <a:endParaRPr/>
          </a:p>
          <a:p>
            <a:pPr>
              <a:lnSpc>
                <a:spcPct val="100000"/>
              </a:lnSpc>
              <a:buSzPct val="80000"/>
              <a:buFont typeface="Gill Sans MT"/>
              <a:buAutoNum type="arabicPeriod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Uso de Having</a:t>
            </a:r>
            <a:endParaRPr/>
          </a:p>
          <a:p>
            <a:pPr>
              <a:lnSpc>
                <a:spcPct val="100000"/>
              </a:lnSpc>
              <a:buSzPct val="80000"/>
              <a:buFont typeface="Gill Sans MT"/>
              <a:buAutoNum type="arabicPeriod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Uso de Update</a:t>
            </a:r>
            <a:endParaRPr/>
          </a:p>
          <a:p>
            <a:pPr>
              <a:lnSpc>
                <a:spcPct val="100000"/>
              </a:lnSpc>
              <a:buSzPct val="80000"/>
              <a:buFont typeface="Gill Sans MT"/>
              <a:buAutoNum type="arabicPeriod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Uso de Insert</a:t>
            </a:r>
            <a:endParaRPr/>
          </a:p>
          <a:p>
            <a:pPr>
              <a:lnSpc>
                <a:spcPct val="100000"/>
              </a:lnSpc>
              <a:buSzPct val="80000"/>
              <a:buFont typeface="Gill Sans MT"/>
              <a:buAutoNum type="arabicPeriod"/>
            </a:pPr>
            <a:r>
              <a:rPr lang="en-US" sz="2400">
                <a:solidFill>
                  <a:srgbClr val="000000"/>
                </a:solidFill>
                <a:latin typeface="Gill Sans MT"/>
              </a:rPr>
              <a:t>Incluya también el dataset resultante que espera obtener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619640" y="2349000"/>
            <a:ext cx="6696360" cy="152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Entorno de trabajo en      SQL Server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434960" y="274680"/>
            <a:ext cx="749844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SQL Management Studio</a:t>
            </a:r>
            <a:endParaRPr/>
          </a:p>
        </p:txBody>
      </p:sp>
      <p:pic>
        <p:nvPicPr>
          <p:cNvPr id="52" name="2 Imagen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3640" y="1484640"/>
            <a:ext cx="8171280" cy="491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1434960" y="274680"/>
            <a:ext cx="749844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Esquemas SQL Server</a:t>
            </a:r>
            <a:endParaRPr/>
          </a:p>
        </p:txBody>
      </p:sp>
      <p:sp>
        <p:nvSpPr>
          <p:cNvPr id="54" name="CustomShape 2"/>
          <p:cNvSpPr/>
          <p:nvPr/>
        </p:nvSpPr>
        <p:spPr>
          <a:xfrm>
            <a:off x="1115640" y="1447920"/>
            <a:ext cx="7817760" cy="406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200">
                <a:solidFill>
                  <a:srgbClr val="000000"/>
                </a:solidFill>
                <a:latin typeface="Gill Sans MT"/>
              </a:rPr>
              <a:t>Master: Registra toda la información del sistema para una instancia de SQL Server.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200">
                <a:solidFill>
                  <a:srgbClr val="000000"/>
                </a:solidFill>
                <a:latin typeface="Gill Sans MT"/>
              </a:rPr>
              <a:t>Msdb: La utiliza el Agente SQL Server para programar alertas y trabajos.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200">
                <a:solidFill>
                  <a:srgbClr val="000000"/>
                </a:solidFill>
                <a:latin typeface="Gill Sans MT"/>
              </a:rPr>
              <a:t>Model: Se utiliza como plantilla para todas las bases de datos creadas en la instancia de SQL Server. Las modificaciones hechas a la base de datos model, como el tamaño de la base de datos, la intercalación, el modelo de recuperación y otras opciones de base de datos, se aplicarán a las bases de datos que se creen con posterioridad.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200">
                <a:solidFill>
                  <a:srgbClr val="000000"/>
                </a:solidFill>
                <a:latin typeface="Gill Sans MT"/>
              </a:rPr>
              <a:t>Tempdb: Área de trabajo que contiene objetos temporales o conjuntos de resultados intermedios.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434960" y="274680"/>
            <a:ext cx="749844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SELECT</a:t>
            </a:r>
            <a:r>
              <a:rPr lang="en-US" sz="4300">
                <a:solidFill>
                  <a:srgbClr val="572314"/>
                </a:solidFill>
                <a:latin typeface="Gill Sans MT"/>
              </a:rPr>
              <a:t>	</a:t>
            </a:r>
            <a:endParaRPr/>
          </a:p>
        </p:txBody>
      </p:sp>
      <p:sp>
        <p:nvSpPr>
          <p:cNvPr id="56" name="CustomShape 2"/>
          <p:cNvSpPr/>
          <p:nvPr/>
        </p:nvSpPr>
        <p:spPr>
          <a:xfrm>
            <a:off x="1115640" y="1159920"/>
            <a:ext cx="7498440" cy="342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La sentencia se utiliza para extraer información de la BD.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Según el proveedor puede tener distintas particularidades que no aplican al estandar ISO.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Estructura: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7" name="CustomShape 3"/>
          <p:cNvSpPr/>
          <p:nvPr/>
        </p:nvSpPr>
        <p:spPr>
          <a:xfrm>
            <a:off x="1871640" y="3954960"/>
            <a:ext cx="6479640" cy="283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>
                <a:solidFill>
                  <a:srgbClr val="000000"/>
                </a:solidFill>
                <a:latin typeface="Arial"/>
              </a:rPr>
              <a:t>SELECT </a:t>
            </a:r>
            <a:r>
              <a:rPr lang="en-US">
                <a:solidFill>
                  <a:srgbClr val="000000"/>
                </a:solidFill>
                <a:latin typeface="Arial"/>
              </a:rPr>
              <a:t>[</a:t>
            </a:r>
            <a:r>
              <a:rPr b="1" lang="en-US">
                <a:solidFill>
                  <a:srgbClr val="000000"/>
                </a:solidFill>
                <a:latin typeface="Arial"/>
              </a:rPr>
              <a:t>ALL | DISTINCT </a:t>
            </a:r>
            <a:r>
              <a:rPr lang="en-US">
                <a:solidFill>
                  <a:srgbClr val="000000"/>
                </a:solidFill>
                <a:latin typeface="Arial"/>
              </a:rPr>
              <a:t>]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&lt;</a:t>
            </a:r>
            <a:r>
              <a:rPr i="1" lang="en-US">
                <a:solidFill>
                  <a:srgbClr val="000000"/>
                </a:solidFill>
                <a:latin typeface="Arial"/>
              </a:rPr>
              <a:t>nombre_campo</a:t>
            </a:r>
            <a:r>
              <a:rPr lang="en-US">
                <a:solidFill>
                  <a:srgbClr val="000000"/>
                </a:solidFill>
                <a:latin typeface="Arial"/>
              </a:rPr>
              <a:t>&gt; [{,&lt;</a:t>
            </a:r>
            <a:r>
              <a:rPr i="1" lang="en-US">
                <a:solidFill>
                  <a:srgbClr val="000000"/>
                </a:solidFill>
                <a:latin typeface="Arial"/>
              </a:rPr>
              <a:t>nombre_campo</a:t>
            </a:r>
            <a:r>
              <a:rPr lang="en-US">
                <a:solidFill>
                  <a:srgbClr val="000000"/>
                </a:solidFill>
                <a:latin typeface="Arial"/>
              </a:rPr>
              <a:t>&gt;}]</a:t>
            </a:r>
            <a:endParaRPr/>
          </a:p>
          <a:p>
            <a:r>
              <a:rPr b="1" lang="en-US">
                <a:solidFill>
                  <a:srgbClr val="000000"/>
                </a:solidFill>
                <a:latin typeface="Arial"/>
              </a:rPr>
              <a:t>FROM</a:t>
            </a:r>
            <a:r>
              <a:rPr lang="en-US">
                <a:solidFill>
                  <a:srgbClr val="000000"/>
                </a:solidFill>
                <a:latin typeface="Arial"/>
              </a:rPr>
              <a:t> &lt;</a:t>
            </a:r>
            <a:r>
              <a:rPr i="1" lang="en-US">
                <a:solidFill>
                  <a:srgbClr val="000000"/>
                </a:solidFill>
                <a:latin typeface="Arial"/>
              </a:rPr>
              <a:t>nombre_tabla</a:t>
            </a:r>
            <a:r>
              <a:rPr lang="en-US">
                <a:solidFill>
                  <a:srgbClr val="000000"/>
                </a:solidFill>
                <a:latin typeface="Arial"/>
              </a:rPr>
              <a:t>&gt;|&lt;</a:t>
            </a:r>
            <a:r>
              <a:rPr i="1" lang="en-US">
                <a:solidFill>
                  <a:srgbClr val="000000"/>
                </a:solidFill>
                <a:latin typeface="Arial"/>
              </a:rPr>
              <a:t>nombre_vista</a:t>
            </a:r>
            <a:r>
              <a:rPr lang="en-US">
                <a:solidFill>
                  <a:srgbClr val="000000"/>
                </a:solidFill>
                <a:latin typeface="Arial"/>
              </a:rPr>
              <a:t>&gt; 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[{,&lt;</a:t>
            </a:r>
            <a:r>
              <a:rPr i="1" lang="en-US">
                <a:solidFill>
                  <a:srgbClr val="000000"/>
                </a:solidFill>
                <a:latin typeface="Arial"/>
              </a:rPr>
              <a:t>nombre_tabla</a:t>
            </a:r>
            <a:r>
              <a:rPr lang="en-US">
                <a:solidFill>
                  <a:srgbClr val="000000"/>
                </a:solidFill>
                <a:latin typeface="Arial"/>
              </a:rPr>
              <a:t>&gt;|&lt;</a:t>
            </a:r>
            <a:r>
              <a:rPr i="1" lang="en-US">
                <a:solidFill>
                  <a:srgbClr val="000000"/>
                </a:solidFill>
                <a:latin typeface="Arial"/>
              </a:rPr>
              <a:t>nombre_vista</a:t>
            </a:r>
            <a:r>
              <a:rPr lang="en-US">
                <a:solidFill>
                  <a:srgbClr val="000000"/>
                </a:solidFill>
                <a:latin typeface="Arial"/>
              </a:rPr>
              <a:t>&gt;}]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[</a:t>
            </a:r>
            <a:r>
              <a:rPr b="1" lang="en-US">
                <a:solidFill>
                  <a:srgbClr val="000000"/>
                </a:solidFill>
                <a:latin typeface="Arial"/>
              </a:rPr>
              <a:t>WHERE</a:t>
            </a:r>
            <a:r>
              <a:rPr lang="en-US">
                <a:solidFill>
                  <a:srgbClr val="000000"/>
                </a:solidFill>
                <a:latin typeface="Arial"/>
              </a:rPr>
              <a:t> &lt;</a:t>
            </a:r>
            <a:r>
              <a:rPr i="1" lang="en-US">
                <a:solidFill>
                  <a:srgbClr val="000000"/>
                </a:solidFill>
                <a:latin typeface="Arial"/>
              </a:rPr>
              <a:t>condicion</a:t>
            </a:r>
            <a:r>
              <a:rPr lang="en-US">
                <a:solidFill>
                  <a:srgbClr val="000000"/>
                </a:solidFill>
                <a:latin typeface="Arial"/>
              </a:rPr>
              <a:t>&gt; [{ </a:t>
            </a:r>
            <a:r>
              <a:rPr b="1" lang="en-US">
                <a:solidFill>
                  <a:srgbClr val="000000"/>
                </a:solidFill>
                <a:latin typeface="Arial"/>
              </a:rPr>
              <a:t>AND</a:t>
            </a:r>
            <a:r>
              <a:rPr lang="en-US">
                <a:solidFill>
                  <a:srgbClr val="000000"/>
                </a:solidFill>
                <a:latin typeface="Arial"/>
              </a:rPr>
              <a:t>|</a:t>
            </a:r>
            <a:r>
              <a:rPr b="1" lang="en-US">
                <a:solidFill>
                  <a:srgbClr val="000000"/>
                </a:solidFill>
                <a:latin typeface="Arial"/>
              </a:rPr>
              <a:t>OR</a:t>
            </a:r>
            <a:r>
              <a:rPr lang="en-US">
                <a:solidFill>
                  <a:srgbClr val="000000"/>
                </a:solidFill>
                <a:latin typeface="Arial"/>
              </a:rPr>
              <a:t> &lt;condicion&gt;}]]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[</a:t>
            </a:r>
            <a:r>
              <a:rPr b="1" lang="en-US">
                <a:solidFill>
                  <a:srgbClr val="000000"/>
                </a:solidFill>
                <a:latin typeface="Arial"/>
              </a:rPr>
              <a:t>GROUP BY </a:t>
            </a:r>
            <a:r>
              <a:rPr lang="en-US">
                <a:solidFill>
                  <a:srgbClr val="000000"/>
                </a:solidFill>
                <a:latin typeface="Arial"/>
              </a:rPr>
              <a:t>&lt;</a:t>
            </a:r>
            <a:r>
              <a:rPr i="1" lang="en-US">
                <a:solidFill>
                  <a:srgbClr val="000000"/>
                </a:solidFill>
                <a:latin typeface="Arial"/>
              </a:rPr>
              <a:t>nombre_campo</a:t>
            </a:r>
            <a:r>
              <a:rPr lang="en-US">
                <a:solidFill>
                  <a:srgbClr val="000000"/>
                </a:solidFill>
                <a:latin typeface="Arial"/>
              </a:rPr>
              <a:t>&gt; [{,&lt;</a:t>
            </a:r>
            <a:r>
              <a:rPr i="1" lang="en-US">
                <a:solidFill>
                  <a:srgbClr val="000000"/>
                </a:solidFill>
                <a:latin typeface="Arial"/>
              </a:rPr>
              <a:t>nombre_campo</a:t>
            </a:r>
            <a:r>
              <a:rPr lang="en-US">
                <a:solidFill>
                  <a:srgbClr val="000000"/>
                </a:solidFill>
                <a:latin typeface="Arial"/>
              </a:rPr>
              <a:t> &gt;}]]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[</a:t>
            </a:r>
            <a:r>
              <a:rPr b="1" lang="en-US">
                <a:solidFill>
                  <a:srgbClr val="000000"/>
                </a:solidFill>
                <a:latin typeface="Arial"/>
              </a:rPr>
              <a:t>HAVING</a:t>
            </a:r>
            <a:r>
              <a:rPr lang="en-US">
                <a:solidFill>
                  <a:srgbClr val="000000"/>
                </a:solidFill>
                <a:latin typeface="Arial"/>
              </a:rPr>
              <a:t> &lt;</a:t>
            </a:r>
            <a:r>
              <a:rPr i="1" lang="en-US">
                <a:solidFill>
                  <a:srgbClr val="000000"/>
                </a:solidFill>
                <a:latin typeface="Arial"/>
              </a:rPr>
              <a:t>condicion</a:t>
            </a:r>
            <a:r>
              <a:rPr lang="en-US">
                <a:solidFill>
                  <a:srgbClr val="000000"/>
                </a:solidFill>
                <a:latin typeface="Arial"/>
              </a:rPr>
              <a:t>&gt;[{ </a:t>
            </a:r>
            <a:r>
              <a:rPr b="1" lang="en-US">
                <a:solidFill>
                  <a:srgbClr val="000000"/>
                </a:solidFill>
                <a:latin typeface="Arial"/>
              </a:rPr>
              <a:t>AND</a:t>
            </a:r>
            <a:r>
              <a:rPr lang="en-US">
                <a:solidFill>
                  <a:srgbClr val="000000"/>
                </a:solidFill>
                <a:latin typeface="Arial"/>
              </a:rPr>
              <a:t>|</a:t>
            </a:r>
            <a:r>
              <a:rPr b="1" lang="en-US">
                <a:solidFill>
                  <a:srgbClr val="000000"/>
                </a:solidFill>
                <a:latin typeface="Arial"/>
              </a:rPr>
              <a:t>OR</a:t>
            </a:r>
            <a:r>
              <a:rPr lang="en-US">
                <a:solidFill>
                  <a:srgbClr val="000000"/>
                </a:solidFill>
                <a:latin typeface="Arial"/>
              </a:rPr>
              <a:t> &lt;condicion&gt;}]]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</a:rPr>
              <a:t>[</a:t>
            </a:r>
            <a:r>
              <a:rPr b="1" lang="en-US">
                <a:solidFill>
                  <a:srgbClr val="000000"/>
                </a:solidFill>
                <a:latin typeface="Arial"/>
              </a:rPr>
              <a:t>ORDER BY</a:t>
            </a:r>
            <a:r>
              <a:rPr lang="en-US">
                <a:solidFill>
                  <a:srgbClr val="000000"/>
                </a:solidFill>
                <a:latin typeface="Arial"/>
              </a:rPr>
              <a:t> &lt;</a:t>
            </a:r>
            <a:r>
              <a:rPr i="1" lang="en-US">
                <a:solidFill>
                  <a:srgbClr val="000000"/>
                </a:solidFill>
                <a:latin typeface="Arial"/>
              </a:rPr>
              <a:t>nombre_campo</a:t>
            </a:r>
            <a:r>
              <a:rPr lang="en-US">
                <a:solidFill>
                  <a:srgbClr val="000000"/>
                </a:solidFill>
                <a:latin typeface="Arial"/>
              </a:rPr>
              <a:t>&gt;|&lt;indice_campo&gt; [</a:t>
            </a:r>
            <a:r>
              <a:rPr b="1" lang="en-US">
                <a:solidFill>
                  <a:srgbClr val="000000"/>
                </a:solidFill>
                <a:latin typeface="Arial"/>
              </a:rPr>
              <a:t>ASC</a:t>
            </a:r>
            <a:r>
              <a:rPr lang="en-US">
                <a:solidFill>
                  <a:srgbClr val="000000"/>
                </a:solidFill>
                <a:latin typeface="Arial"/>
              </a:rPr>
              <a:t> | </a:t>
            </a:r>
            <a:r>
              <a:rPr b="1" lang="en-US">
                <a:solidFill>
                  <a:srgbClr val="000000"/>
                </a:solidFill>
                <a:latin typeface="Arial"/>
              </a:rPr>
              <a:t>DESC</a:t>
            </a:r>
            <a:r>
              <a:rPr lang="en-US">
                <a:solidFill>
                  <a:srgbClr val="000000"/>
                </a:solidFill>
                <a:latin typeface="Arial"/>
              </a:rPr>
              <a:t>]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[{,&lt;</a:t>
            </a:r>
            <a:r>
              <a:rPr i="1" lang="en-US">
                <a:solidFill>
                  <a:srgbClr val="000000"/>
                </a:solidFill>
                <a:latin typeface="Arial"/>
              </a:rPr>
              <a:t>nombre_campo</a:t>
            </a:r>
            <a:r>
              <a:rPr lang="en-US">
                <a:solidFill>
                  <a:srgbClr val="000000"/>
                </a:solidFill>
                <a:latin typeface="Arial"/>
              </a:rPr>
              <a:t>&gt;|&lt;indice_campo&gt; [</a:t>
            </a:r>
            <a:r>
              <a:rPr b="1" lang="en-US">
                <a:solidFill>
                  <a:srgbClr val="000000"/>
                </a:solidFill>
                <a:latin typeface="Arial"/>
              </a:rPr>
              <a:t>ASC</a:t>
            </a:r>
            <a:r>
              <a:rPr lang="en-US">
                <a:solidFill>
                  <a:srgbClr val="000000"/>
                </a:solidFill>
                <a:latin typeface="Arial"/>
              </a:rPr>
              <a:t> | </a:t>
            </a:r>
            <a:r>
              <a:rPr b="1" lang="en-US">
                <a:solidFill>
                  <a:srgbClr val="000000"/>
                </a:solidFill>
                <a:latin typeface="Arial"/>
              </a:rPr>
              <a:t>DESC</a:t>
            </a:r>
            <a:r>
              <a:rPr lang="en-US">
                <a:solidFill>
                  <a:srgbClr val="000000"/>
                </a:solidFill>
                <a:latin typeface="Arial"/>
              </a:rPr>
              <a:t> ]}]]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434960" y="274680"/>
            <a:ext cx="749844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SELECT ALL</a:t>
            </a:r>
            <a:endParaRPr/>
          </a:p>
        </p:txBody>
      </p:sp>
      <p:sp>
        <p:nvSpPr>
          <p:cNvPr id="59" name="CustomShape 2"/>
          <p:cNvSpPr/>
          <p:nvPr/>
        </p:nvSpPr>
        <p:spPr>
          <a:xfrm>
            <a:off x="1434960" y="1447920"/>
            <a:ext cx="7498440" cy="479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Valor implícito cuando no se especifica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Indica la contraposición al distinct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3200">
                <a:solidFill>
                  <a:srgbClr val="000000"/>
                </a:solidFill>
                <a:latin typeface="Gill Sans MT"/>
              </a:rPr>
              <a:t>Reportan todos los registros que cumplen con la clausulas desarrolladas por «joins y where»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1434960" y="274680"/>
            <a:ext cx="749844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SELECT DISTINCT</a:t>
            </a:r>
            <a:endParaRPr/>
          </a:p>
        </p:txBody>
      </p:sp>
      <p:sp>
        <p:nvSpPr>
          <p:cNvPr id="61" name="CustomShape 2"/>
          <p:cNvSpPr/>
          <p:nvPr/>
        </p:nvSpPr>
        <p:spPr>
          <a:xfrm>
            <a:off x="1434960" y="1447920"/>
            <a:ext cx="7498440" cy="378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Se utiliza cuando se quiere registros/valores distintos.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Una típica utilización es cuando se requiere contabilizar distintos valores dentro de una tabla(s) que repiten el elemento del atributo.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Ejemplo: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2" name="CustomShape 3"/>
          <p:cNvSpPr/>
          <p:nvPr/>
        </p:nvSpPr>
        <p:spPr>
          <a:xfrm>
            <a:off x="1043640" y="4732920"/>
            <a:ext cx="7991640" cy="91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</a:rPr>
              <a:t>SELECT </a:t>
            </a:r>
            <a:r>
              <a:rPr lang="en-US">
                <a:solidFill>
                  <a:srgbClr val="000000"/>
                </a:solidFill>
                <a:latin typeface="Arial"/>
              </a:rPr>
              <a:t>COUNT(DISTINCT ID_SUCURSAL) AS Cantidad_Sucursales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</a:rPr>
              <a:t>FROM</a:t>
            </a:r>
            <a:r>
              <a:rPr lang="en-US">
                <a:solidFill>
                  <a:srgbClr val="000000"/>
                </a:solidFill>
                <a:latin typeface="Arial"/>
              </a:rPr>
              <a:t> VENTAS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</a:rPr>
              <a:t>WHERE </a:t>
            </a:r>
            <a:r>
              <a:rPr lang="en-US">
                <a:solidFill>
                  <a:srgbClr val="000000"/>
                </a:solidFill>
                <a:latin typeface="Arial"/>
              </a:rPr>
              <a:t>FECHA_VENTA = ‘2014-01-01’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434960" y="274680"/>
            <a:ext cx="749844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300">
                <a:solidFill>
                  <a:srgbClr val="572314"/>
                </a:solidFill>
                <a:latin typeface="Gill Sans MT"/>
              </a:rPr>
              <a:t>FROM</a:t>
            </a:r>
            <a:endParaRPr/>
          </a:p>
        </p:txBody>
      </p:sp>
      <p:sp>
        <p:nvSpPr>
          <p:cNvPr id="64" name="CustomShape 2"/>
          <p:cNvSpPr/>
          <p:nvPr/>
        </p:nvSpPr>
        <p:spPr>
          <a:xfrm>
            <a:off x="1434960" y="1447920"/>
            <a:ext cx="7498440" cy="378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Se utiliza para indicar la(s) tabla(s) de las cuales se recuperará la información.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Opcionalmente pueden ser vistas, sinónimos o tablas remotas (utilizando DBLINKS)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Ejemplo: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5" name="CustomShape 3"/>
          <p:cNvSpPr/>
          <p:nvPr/>
        </p:nvSpPr>
        <p:spPr>
          <a:xfrm>
            <a:off x="1151280" y="4365000"/>
            <a:ext cx="7991640" cy="173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</a:rPr>
              <a:t>SELECT </a:t>
            </a:r>
            <a:r>
              <a:rPr lang="en-US">
                <a:solidFill>
                  <a:srgbClr val="000000"/>
                </a:solidFill>
                <a:latin typeface="Arial"/>
              </a:rPr>
              <a:t>*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</a:rPr>
              <a:t>FROM</a:t>
            </a:r>
            <a:r>
              <a:rPr lang="en-US">
                <a:solidFill>
                  <a:srgbClr val="000000"/>
                </a:solidFill>
                <a:latin typeface="Arial"/>
              </a:rPr>
              <a:t> VENTAS, VW_VENTAS, SALES, SALES@ANOTHERDATABASE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Arial"/>
              </a:rPr>
              <a:t>WHERE </a:t>
            </a:r>
            <a:r>
              <a:rPr lang="en-US">
                <a:solidFill>
                  <a:srgbClr val="000000"/>
                </a:solidFill>
                <a:latin typeface="Arial"/>
              </a:rPr>
              <a:t>VENTAS.FECHA_VENTA = ‘2014-01-01’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AND VW_VENTAS.FECHA_VENTA= ‘2014-01-01’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AND SALES.FECHA_VENTA = ‘2014-01-01’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AND </a:t>
            </a:r>
            <a:r>
              <a:rPr lang="en-US" u="sng">
                <a:solidFill>
                  <a:srgbClr val="8dc765"/>
                </a:solidFill>
                <a:latin typeface="Arial"/>
              </a:rPr>
              <a:t>SALES@ANOTHERDATABASE.FECHA_VENTA</a:t>
            </a:r>
            <a:r>
              <a:rPr lang="en-US">
                <a:solidFill>
                  <a:srgbClr val="000000"/>
                </a:solidFill>
                <a:latin typeface="Arial"/>
              </a:rPr>
              <a:t> = ‘2014-01-01’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