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4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27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28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29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B327B75-E756-4186-AB64-66AD08363804}" type="slidenum">
              <a:rPr lang="en-US" sz="1400">
                <a:latin typeface="Times New Roman"/>
              </a:rPr>
              <a:pPr algn="r"/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B9946CA-0348-4311-81FE-5BB8C6FC65A9}" type="slidenum">
              <a:rPr lang="en-US" sz="1200">
                <a:latin typeface="Times New Roman"/>
              </a:rPr>
              <a:pPr algn="r">
                <a:lnSpc>
                  <a:spcPct val="100000"/>
                </a:lnSpc>
              </a:pPr>
              <a:t>1</a:t>
            </a:fld>
            <a:endParaRPr/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1024 Gigabytes = 1 Terabyte 1024 Terabytes = 1 Petabyte 1024 Petabytes = 1 Exabyte</a:t>
            </a:r>
            <a:endParaRPr/>
          </a:p>
        </p:txBody>
      </p:sp>
      <p:sp>
        <p:nvSpPr>
          <p:cNvPr id="356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5FCD73B-18F8-4CC3-8CCE-B147301BA55D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4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Una Empresa tiene distintos Data Marts y un DW es un conglomerado de ellos. En el DW la información siempre es guardada siguiendo un modelo dimensional. Vs. Una empresa construye un DW y los Data Marts se alimentan de él. En el DW la información es guardada en la 3er formal normal.</a:t>
            </a:r>
            <a:endParaRPr/>
          </a:p>
        </p:txBody>
      </p:sp>
      <p:sp>
        <p:nvSpPr>
          <p:cNvPr id="358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79B6BC7-5ED9-4338-9D9C-3820A996612A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15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9" name="38 Imagen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0" name="39 Imagen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82" name="81 Imagen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3" name="82 Imagen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23" name="122 Imagen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4" name="123 Imagen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-816120" y="-816120"/>
            <a:ext cx="1636920" cy="1636920"/>
          </a:xfrm>
          <a:prstGeom prst="pie">
            <a:avLst>
              <a:gd name="adj1" fmla="val 0"/>
              <a:gd name="adj2" fmla="val 5402120"/>
            </a:avLst>
          </a:prstGeom>
          <a:solidFill>
            <a:srgbClr val="FCFAF4"/>
          </a:solidFill>
          <a:ln w="3240">
            <a:solidFill>
              <a:srgbClr val="D1C3A0"/>
            </a:solidFill>
            <a:round/>
          </a:ln>
        </p:spPr>
      </p:sp>
      <p:sp>
        <p:nvSpPr>
          <p:cNvPr id="8" name="CustomShape 2"/>
          <p:cNvSpPr/>
          <p:nvPr/>
        </p:nvSpPr>
        <p:spPr>
          <a:xfrm>
            <a:off x="168120" y="20520"/>
            <a:ext cx="1702080" cy="1702080"/>
          </a:xfrm>
          <a:prstGeom prst="ellipse">
            <a:avLst/>
          </a:prstGeom>
          <a:noFill/>
          <a:ln w="27360">
            <a:solidFill>
              <a:srgbClr val="FFF4DD"/>
            </a:solidFill>
            <a:round/>
          </a:ln>
        </p:spPr>
      </p:sp>
      <p:sp>
        <p:nvSpPr>
          <p:cNvPr id="2" name="CustomShape 3"/>
          <p:cNvSpPr/>
          <p:nvPr/>
        </p:nvSpPr>
        <p:spPr>
          <a:xfrm rot="2315400">
            <a:off x="182520" y="1054080"/>
            <a:ext cx="1124280" cy="1101240"/>
          </a:xfrm>
          <a:prstGeom prst="donut">
            <a:avLst>
              <a:gd name="adj" fmla="val 11833"/>
            </a:avLst>
          </a:prstGeom>
          <a:gradFill>
            <a:gsLst>
              <a:gs pos="0">
                <a:srgbClr val="FEFAF6"/>
              </a:gs>
              <a:gs pos="100000">
                <a:srgbClr val="EED18E"/>
              </a:gs>
            </a:gsLst>
            <a:path path="circle"/>
          </a:gradFill>
          <a:ln w="7200">
            <a:solidFill>
              <a:srgbClr val="C6B792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>
            <a:off x="1012680" y="0"/>
            <a:ext cx="8129880" cy="685656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4" name="CustomShape 5"/>
          <p:cNvSpPr/>
          <p:nvPr/>
        </p:nvSpPr>
        <p:spPr>
          <a:xfrm>
            <a:off x="1014480" y="0"/>
            <a:ext cx="71640" cy="685656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-815760" y="-815760"/>
            <a:ext cx="1637640" cy="1637640"/>
          </a:xfrm>
          <a:prstGeom prst="pie">
            <a:avLst>
              <a:gd name="adj1" fmla="val 0"/>
              <a:gd name="adj2" fmla="val 5402120"/>
            </a:avLst>
          </a:prstGeom>
          <a:solidFill>
            <a:srgbClr val="FCFAF4"/>
          </a:solidFill>
          <a:ln w="3240">
            <a:solidFill>
              <a:srgbClr val="D1C3A0"/>
            </a:solidFill>
            <a:round/>
          </a:ln>
        </p:spPr>
      </p:sp>
      <p:sp>
        <p:nvSpPr>
          <p:cNvPr id="42" name="CustomShape 2"/>
          <p:cNvSpPr/>
          <p:nvPr/>
        </p:nvSpPr>
        <p:spPr>
          <a:xfrm>
            <a:off x="168840" y="21240"/>
            <a:ext cx="1701000" cy="1701000"/>
          </a:xfrm>
          <a:prstGeom prst="ellipse">
            <a:avLst/>
          </a:prstGeom>
          <a:noFill/>
          <a:ln w="27360">
            <a:solidFill>
              <a:srgbClr val="FFF4DD"/>
            </a:solidFill>
            <a:round/>
          </a:ln>
        </p:spPr>
      </p:sp>
      <p:sp>
        <p:nvSpPr>
          <p:cNvPr id="43" name="CustomShape 3"/>
          <p:cNvSpPr/>
          <p:nvPr/>
        </p:nvSpPr>
        <p:spPr>
          <a:xfrm rot="2315400">
            <a:off x="182880" y="1054440"/>
            <a:ext cx="1124640" cy="1101600"/>
          </a:xfrm>
          <a:prstGeom prst="donut">
            <a:avLst>
              <a:gd name="adj" fmla="val 11833"/>
            </a:avLst>
          </a:prstGeom>
          <a:gradFill>
            <a:gsLst>
              <a:gs pos="0">
                <a:srgbClr val="FEFAF6"/>
              </a:gs>
              <a:gs pos="100000">
                <a:srgbClr val="EED18E"/>
              </a:gs>
            </a:gsLst>
            <a:path path="circle"/>
          </a:gradFill>
          <a:ln w="7200">
            <a:solidFill>
              <a:srgbClr val="C6B792"/>
            </a:solidFill>
            <a:round/>
          </a:ln>
        </p:spPr>
      </p:sp>
      <p:sp>
        <p:nvSpPr>
          <p:cNvPr id="44" name="CustomShape 4"/>
          <p:cNvSpPr/>
          <p:nvPr/>
        </p:nvSpPr>
        <p:spPr>
          <a:xfrm>
            <a:off x="1013040" y="0"/>
            <a:ext cx="8129880" cy="68569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45" name="CustomShape 5"/>
          <p:cNvSpPr/>
          <p:nvPr/>
        </p:nvSpPr>
        <p:spPr>
          <a:xfrm>
            <a:off x="1014840" y="0"/>
            <a:ext cx="72000" cy="68569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46" name="CustomShape 6"/>
          <p:cNvSpPr/>
          <p:nvPr/>
        </p:nvSpPr>
        <p:spPr>
          <a:xfrm>
            <a:off x="921600" y="1413720"/>
            <a:ext cx="209160" cy="209160"/>
          </a:xfrm>
          <a:prstGeom prst="ellipse">
            <a:avLst/>
          </a:prstGeom>
          <a:gradFill>
            <a:gsLst>
              <a:gs pos="0">
                <a:srgbClr val="DAF5FE"/>
              </a:gs>
              <a:gs pos="100000">
                <a:srgbClr val="00AAD4"/>
              </a:gs>
            </a:gsLst>
            <a:path path="circle"/>
          </a:gradFill>
          <a:ln w="2160">
            <a:solidFill>
              <a:srgbClr val="308DA4"/>
            </a:solidFill>
            <a:round/>
          </a:ln>
        </p:spPr>
      </p:sp>
      <p:sp>
        <p:nvSpPr>
          <p:cNvPr id="47" name="CustomShape 7"/>
          <p:cNvSpPr/>
          <p:nvPr/>
        </p:nvSpPr>
        <p:spPr>
          <a:xfrm>
            <a:off x="1157040" y="1344960"/>
            <a:ext cx="63000" cy="63000"/>
          </a:xfrm>
          <a:prstGeom prst="ellipse">
            <a:avLst/>
          </a:prstGeom>
          <a:noFill/>
          <a:ln w="12600">
            <a:solidFill>
              <a:srgbClr val="317F93"/>
            </a:solidFill>
            <a:round/>
          </a:ln>
        </p:spPr>
      </p:sp>
      <p:sp>
        <p:nvSpPr>
          <p:cNvPr id="48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9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-815760" y="-815760"/>
            <a:ext cx="1637640" cy="1637640"/>
          </a:xfrm>
          <a:prstGeom prst="pie">
            <a:avLst>
              <a:gd name="adj1" fmla="val 0"/>
              <a:gd name="adj2" fmla="val 5402120"/>
            </a:avLst>
          </a:prstGeom>
          <a:solidFill>
            <a:srgbClr val="FCFAF4"/>
          </a:solidFill>
          <a:ln w="3240">
            <a:solidFill>
              <a:srgbClr val="D1C3A0"/>
            </a:solidFill>
            <a:round/>
          </a:ln>
        </p:spPr>
      </p:sp>
      <p:sp>
        <p:nvSpPr>
          <p:cNvPr id="85" name="CustomShape 2"/>
          <p:cNvSpPr/>
          <p:nvPr/>
        </p:nvSpPr>
        <p:spPr>
          <a:xfrm>
            <a:off x="168840" y="21240"/>
            <a:ext cx="1701000" cy="1701000"/>
          </a:xfrm>
          <a:prstGeom prst="ellipse">
            <a:avLst/>
          </a:prstGeom>
          <a:noFill/>
          <a:ln w="27360">
            <a:solidFill>
              <a:srgbClr val="FFF4DD"/>
            </a:solidFill>
            <a:round/>
          </a:ln>
        </p:spPr>
      </p:sp>
      <p:sp>
        <p:nvSpPr>
          <p:cNvPr id="86" name="CustomShape 3"/>
          <p:cNvSpPr/>
          <p:nvPr/>
        </p:nvSpPr>
        <p:spPr>
          <a:xfrm rot="2315400">
            <a:off x="182880" y="1054440"/>
            <a:ext cx="1124640" cy="1101600"/>
          </a:xfrm>
          <a:prstGeom prst="donut">
            <a:avLst>
              <a:gd name="adj" fmla="val 11833"/>
            </a:avLst>
          </a:prstGeom>
          <a:gradFill>
            <a:gsLst>
              <a:gs pos="0">
                <a:srgbClr val="FEFAF6"/>
              </a:gs>
              <a:gs pos="100000">
                <a:srgbClr val="EED18E"/>
              </a:gs>
            </a:gsLst>
            <a:path path="circle"/>
          </a:gradFill>
          <a:ln w="7200">
            <a:solidFill>
              <a:srgbClr val="C6B792"/>
            </a:solidFill>
            <a:round/>
          </a:ln>
        </p:spPr>
      </p:sp>
      <p:sp>
        <p:nvSpPr>
          <p:cNvPr id="87" name="CustomShape 4"/>
          <p:cNvSpPr/>
          <p:nvPr/>
        </p:nvSpPr>
        <p:spPr>
          <a:xfrm>
            <a:off x="1013040" y="0"/>
            <a:ext cx="8129880" cy="68569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88" name="CustomShape 5"/>
          <p:cNvSpPr/>
          <p:nvPr/>
        </p:nvSpPr>
        <p:spPr>
          <a:xfrm>
            <a:off x="1014840" y="0"/>
            <a:ext cx="72000" cy="68569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89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Relationship Id="rId9" Type="http://schemas.openxmlformats.org/officeDocument/2006/relationships/image" Target="../media/image20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619640" y="332640"/>
            <a:ext cx="6696000" cy="1525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Explotación y administración de Base de datos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1523880" y="2781360"/>
            <a:ext cx="7008840" cy="3237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Juan Carlos Otaegui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jotaegui@unlam.edu.ar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1435680" y="274680"/>
            <a:ext cx="749700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Arquitectura</a:t>
            </a:r>
            <a:endParaRPr/>
          </a:p>
        </p:txBody>
      </p:sp>
      <p:pic>
        <p:nvPicPr>
          <p:cNvPr id="183" name="Picture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7640" y="3233160"/>
            <a:ext cx="6047640" cy="3507120"/>
          </a:xfrm>
          <a:prstGeom prst="rect">
            <a:avLst/>
          </a:prstGeom>
          <a:ln>
            <a:noFill/>
          </a:ln>
        </p:spPr>
      </p:pic>
      <p:sp>
        <p:nvSpPr>
          <p:cNvPr id="184" name="CustomShape 2"/>
          <p:cNvSpPr/>
          <p:nvPr/>
        </p:nvSpPr>
        <p:spPr>
          <a:xfrm>
            <a:off x="1907640" y="1412640"/>
            <a:ext cx="6047640" cy="2009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Gill Sans MT"/>
              </a:rPr>
              <a:t>S0/S1: Denominado Staging área es casi una copia de las fuentes de datos transaccionales.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Gill Sans MT"/>
              </a:rPr>
              <a:t>No se realizan transformaciones.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Gill Sans MT"/>
              </a:rPr>
              <a:t>No se aplica modelado lógico.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Gill Sans MT"/>
              </a:rPr>
              <a:t>En este paso es donde se ajusta la latencia de la información.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5" name="CustomShape 3"/>
          <p:cNvSpPr/>
          <p:nvPr/>
        </p:nvSpPr>
        <p:spPr>
          <a:xfrm>
            <a:off x="4140000" y="3285000"/>
            <a:ext cx="3815280" cy="3363120"/>
          </a:xfrm>
          <a:prstGeom prst="rect">
            <a:avLst/>
          </a:prstGeom>
          <a:solidFill>
            <a:srgbClr val="D9D9D9"/>
          </a:solidFill>
          <a:ln w="25560">
            <a:solidFill>
              <a:srgbClr val="BFBFBF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1435680" y="274680"/>
            <a:ext cx="749700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Arquitectura</a:t>
            </a:r>
            <a:endParaRPr/>
          </a:p>
        </p:txBody>
      </p:sp>
      <p:pic>
        <p:nvPicPr>
          <p:cNvPr id="187" name="Picture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7640" y="3233160"/>
            <a:ext cx="6047640" cy="3507120"/>
          </a:xfrm>
          <a:prstGeom prst="rect">
            <a:avLst/>
          </a:prstGeom>
          <a:ln>
            <a:noFill/>
          </a:ln>
        </p:spPr>
      </p:pic>
      <p:sp>
        <p:nvSpPr>
          <p:cNvPr id="188" name="CustomShape 2"/>
          <p:cNvSpPr/>
          <p:nvPr/>
        </p:nvSpPr>
        <p:spPr>
          <a:xfrm>
            <a:off x="1907640" y="1412640"/>
            <a:ext cx="6047640" cy="200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Gill Sans MT"/>
              </a:rPr>
              <a:t>S2 ODS:  Operational Data Store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Gill Sans MT"/>
              </a:rPr>
              <a:t>Se utiliza para tareas de reporting de los sistemas operacionales.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Gill Sans MT"/>
              </a:rPr>
              <a:t>Si las bases operacionales pueden soportar reporting sin perjudicar performance este paso puede ser omitido.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9" name="CustomShape 3"/>
          <p:cNvSpPr/>
          <p:nvPr/>
        </p:nvSpPr>
        <p:spPr>
          <a:xfrm>
            <a:off x="5220000" y="3285000"/>
            <a:ext cx="2735280" cy="3363120"/>
          </a:xfrm>
          <a:prstGeom prst="rect">
            <a:avLst/>
          </a:prstGeom>
          <a:solidFill>
            <a:srgbClr val="D9D9D9"/>
          </a:solidFill>
          <a:ln w="25560">
            <a:solidFill>
              <a:srgbClr val="BFBFBF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1435680" y="274680"/>
            <a:ext cx="749700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Arquitectura</a:t>
            </a:r>
            <a:endParaRPr/>
          </a:p>
        </p:txBody>
      </p:sp>
      <p:pic>
        <p:nvPicPr>
          <p:cNvPr id="191" name="Picture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7640" y="3233160"/>
            <a:ext cx="6047640" cy="3507120"/>
          </a:xfrm>
          <a:prstGeom prst="rect">
            <a:avLst/>
          </a:prstGeom>
          <a:ln>
            <a:noFill/>
          </a:ln>
        </p:spPr>
      </p:pic>
      <p:sp>
        <p:nvSpPr>
          <p:cNvPr id="192" name="CustomShape 2"/>
          <p:cNvSpPr/>
          <p:nvPr/>
        </p:nvSpPr>
        <p:spPr>
          <a:xfrm>
            <a:off x="1371600" y="1417320"/>
            <a:ext cx="7131600" cy="2283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Gill Sans MT"/>
              </a:rPr>
              <a:t>S3 DW: Se aplica la normalización elegida en el modelado lógico y físico.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Gill Sans MT"/>
              </a:rPr>
              <a:t>La integración de los datos de distintas fuentes se realiza en este paso.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Gill Sans MT"/>
              </a:rPr>
              <a:t>Funciona como repositorio central de la empresa.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3" name="CustomShape 3"/>
          <p:cNvSpPr/>
          <p:nvPr/>
        </p:nvSpPr>
        <p:spPr>
          <a:xfrm>
            <a:off x="6660360" y="3285000"/>
            <a:ext cx="1222920" cy="3363120"/>
          </a:xfrm>
          <a:prstGeom prst="rect">
            <a:avLst/>
          </a:prstGeom>
          <a:solidFill>
            <a:srgbClr val="D9D9D9"/>
          </a:solidFill>
          <a:ln w="25560">
            <a:solidFill>
              <a:srgbClr val="BFBFBF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1435680" y="274680"/>
            <a:ext cx="749700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Arquitectura</a:t>
            </a:r>
            <a:endParaRPr/>
          </a:p>
        </p:txBody>
      </p:sp>
      <p:pic>
        <p:nvPicPr>
          <p:cNvPr id="195" name="Picture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7640" y="3233160"/>
            <a:ext cx="6047640" cy="3507120"/>
          </a:xfrm>
          <a:prstGeom prst="rect">
            <a:avLst/>
          </a:prstGeom>
          <a:ln>
            <a:noFill/>
          </a:ln>
        </p:spPr>
      </p:pic>
      <p:sp>
        <p:nvSpPr>
          <p:cNvPr id="196" name="CustomShape 2"/>
          <p:cNvSpPr/>
          <p:nvPr/>
        </p:nvSpPr>
        <p:spPr>
          <a:xfrm>
            <a:off x="1371600" y="1280160"/>
            <a:ext cx="7405920" cy="2283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Gill Sans MT"/>
              </a:rPr>
              <a:t>S4/S5 Reporting y Explotación:  Se crean vistas personalizadas por departamentos según requerimientos.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Gill Sans MT"/>
              </a:rPr>
              <a:t>Se realizan sumarizaciones y agregaciones dependiendo de la granularidad deseada.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Gill Sans MT"/>
              </a:rPr>
              <a:t>Se generan datasets, reportes, visualizaciones, análisis OLAP y técnicas de Data Mining.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1435680" y="274680"/>
            <a:ext cx="749700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Data Marts</a:t>
            </a:r>
            <a:endParaRPr/>
          </a:p>
        </p:txBody>
      </p:sp>
      <p:sp>
        <p:nvSpPr>
          <p:cNvPr id="198" name="CustomShape 2"/>
          <p:cNvSpPr/>
          <p:nvPr/>
        </p:nvSpPr>
        <p:spPr>
          <a:xfrm>
            <a:off x="1435680" y="1447920"/>
            <a:ext cx="7497000" cy="4799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Es una vista integrada diseñada para un sector o departamento particular.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El grado de granularidad, latencia e información disponible depende de los requerimientos del departamento.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Es un subconjunto de Data Warehouse empresarial.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1435680" y="274680"/>
            <a:ext cx="749700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Arquitectura – DM y DW</a:t>
            </a:r>
            <a:endParaRPr/>
          </a:p>
        </p:txBody>
      </p:sp>
      <p:sp>
        <p:nvSpPr>
          <p:cNvPr id="200" name="CustomShape 2"/>
          <p:cNvSpPr/>
          <p:nvPr/>
        </p:nvSpPr>
        <p:spPr>
          <a:xfrm>
            <a:off x="5436000" y="2651760"/>
            <a:ext cx="358920" cy="360"/>
          </a:xfrm>
          <a:prstGeom prst="straightConnector1">
            <a:avLst/>
          </a:prstGeom>
          <a:noFill/>
          <a:ln w="9360">
            <a:solidFill>
              <a:srgbClr val="3891A7"/>
            </a:solidFill>
            <a:round/>
            <a:tailEnd type="arrow" w="med" len="med"/>
          </a:ln>
        </p:spPr>
      </p:sp>
      <p:sp>
        <p:nvSpPr>
          <p:cNvPr id="201" name="CustomShape 3"/>
          <p:cNvSpPr/>
          <p:nvPr/>
        </p:nvSpPr>
        <p:spPr>
          <a:xfrm>
            <a:off x="4284000" y="1917000"/>
            <a:ext cx="502920" cy="502920"/>
          </a:xfrm>
          <a:prstGeom prst="can">
            <a:avLst>
              <a:gd name="adj" fmla="val 25000"/>
            </a:avLst>
          </a:prstGeom>
          <a:solidFill>
            <a:srgbClr val="3891A7"/>
          </a:solidFill>
          <a:ln w="25560">
            <a:solidFill>
              <a:srgbClr val="296B7B"/>
            </a:solidFill>
            <a:round/>
          </a:ln>
        </p:spPr>
      </p:sp>
      <p:sp>
        <p:nvSpPr>
          <p:cNvPr id="202" name="CustomShape 4"/>
          <p:cNvSpPr/>
          <p:nvPr/>
        </p:nvSpPr>
        <p:spPr>
          <a:xfrm>
            <a:off x="4474800" y="2147760"/>
            <a:ext cx="502920" cy="502920"/>
          </a:xfrm>
          <a:prstGeom prst="can">
            <a:avLst>
              <a:gd name="adj" fmla="val 25000"/>
            </a:avLst>
          </a:prstGeom>
          <a:solidFill>
            <a:srgbClr val="3891A7"/>
          </a:solidFill>
          <a:ln w="25560">
            <a:solidFill>
              <a:srgbClr val="296B7B"/>
            </a:solidFill>
            <a:round/>
          </a:ln>
        </p:spPr>
      </p:sp>
      <p:sp>
        <p:nvSpPr>
          <p:cNvPr id="203" name="CustomShape 5"/>
          <p:cNvSpPr/>
          <p:nvPr/>
        </p:nvSpPr>
        <p:spPr>
          <a:xfrm>
            <a:off x="4664520" y="2421000"/>
            <a:ext cx="502920" cy="502920"/>
          </a:xfrm>
          <a:prstGeom prst="can">
            <a:avLst>
              <a:gd name="adj" fmla="val 25000"/>
            </a:avLst>
          </a:prstGeom>
          <a:solidFill>
            <a:srgbClr val="3891A7"/>
          </a:solidFill>
          <a:ln w="25560">
            <a:solidFill>
              <a:srgbClr val="296B7B"/>
            </a:solidFill>
            <a:round/>
          </a:ln>
        </p:spPr>
      </p:sp>
      <p:sp>
        <p:nvSpPr>
          <p:cNvPr id="204" name="CustomShape 6"/>
          <p:cNvSpPr/>
          <p:nvPr/>
        </p:nvSpPr>
        <p:spPr>
          <a:xfrm>
            <a:off x="5957640" y="1817280"/>
            <a:ext cx="790920" cy="1106640"/>
          </a:xfrm>
          <a:prstGeom prst="can">
            <a:avLst>
              <a:gd name="adj" fmla="val 25000"/>
            </a:avLst>
          </a:prstGeom>
          <a:solidFill>
            <a:srgbClr val="3891A7"/>
          </a:solidFill>
          <a:ln w="25560">
            <a:solidFill>
              <a:srgbClr val="296B7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Gill Sans MT"/>
              </a:rPr>
              <a:t>DW</a:t>
            </a:r>
            <a:endParaRPr/>
          </a:p>
        </p:txBody>
      </p:sp>
      <p:sp>
        <p:nvSpPr>
          <p:cNvPr id="205" name="CustomShape 7"/>
          <p:cNvSpPr/>
          <p:nvPr/>
        </p:nvSpPr>
        <p:spPr>
          <a:xfrm>
            <a:off x="5381640" y="2169000"/>
            <a:ext cx="358920" cy="360"/>
          </a:xfrm>
          <a:prstGeom prst="straightConnector1">
            <a:avLst/>
          </a:prstGeom>
          <a:noFill/>
          <a:ln w="9360">
            <a:solidFill>
              <a:srgbClr val="3891A7"/>
            </a:solidFill>
            <a:round/>
            <a:tailEnd type="arrow" w="med" len="med"/>
          </a:ln>
        </p:spPr>
      </p:sp>
      <p:sp>
        <p:nvSpPr>
          <p:cNvPr id="206" name="CustomShape 8"/>
          <p:cNvSpPr/>
          <p:nvPr/>
        </p:nvSpPr>
        <p:spPr>
          <a:xfrm>
            <a:off x="5387040" y="2421000"/>
            <a:ext cx="358920" cy="360"/>
          </a:xfrm>
          <a:prstGeom prst="straightConnector1">
            <a:avLst/>
          </a:prstGeom>
          <a:noFill/>
          <a:ln w="9360">
            <a:solidFill>
              <a:srgbClr val="3891A7"/>
            </a:solidFill>
            <a:round/>
            <a:tailEnd type="arrow" w="med" len="med"/>
          </a:ln>
        </p:spPr>
      </p:sp>
      <p:sp>
        <p:nvSpPr>
          <p:cNvPr id="207" name="CustomShape 9"/>
          <p:cNvSpPr/>
          <p:nvPr/>
        </p:nvSpPr>
        <p:spPr>
          <a:xfrm>
            <a:off x="6012000" y="3573000"/>
            <a:ext cx="502920" cy="502920"/>
          </a:xfrm>
          <a:prstGeom prst="can">
            <a:avLst>
              <a:gd name="adj" fmla="val 25000"/>
            </a:avLst>
          </a:prstGeom>
          <a:solidFill>
            <a:srgbClr val="3891A7"/>
          </a:solidFill>
          <a:ln w="25560">
            <a:solidFill>
              <a:srgbClr val="296B7B"/>
            </a:solidFill>
            <a:round/>
          </a:ln>
        </p:spPr>
      </p:sp>
      <p:sp>
        <p:nvSpPr>
          <p:cNvPr id="208" name="CustomShape 10"/>
          <p:cNvSpPr/>
          <p:nvPr/>
        </p:nvSpPr>
        <p:spPr>
          <a:xfrm>
            <a:off x="6203160" y="3803760"/>
            <a:ext cx="502920" cy="502920"/>
          </a:xfrm>
          <a:prstGeom prst="can">
            <a:avLst>
              <a:gd name="adj" fmla="val 25000"/>
            </a:avLst>
          </a:prstGeom>
          <a:solidFill>
            <a:srgbClr val="3891A7"/>
          </a:solidFill>
          <a:ln w="25560">
            <a:solidFill>
              <a:srgbClr val="296B7B"/>
            </a:solidFill>
            <a:round/>
          </a:ln>
        </p:spPr>
      </p:sp>
      <p:sp>
        <p:nvSpPr>
          <p:cNvPr id="209" name="CustomShape 11"/>
          <p:cNvSpPr/>
          <p:nvPr/>
        </p:nvSpPr>
        <p:spPr>
          <a:xfrm>
            <a:off x="6392880" y="4077000"/>
            <a:ext cx="502920" cy="502920"/>
          </a:xfrm>
          <a:prstGeom prst="can">
            <a:avLst>
              <a:gd name="adj" fmla="val 25000"/>
            </a:avLst>
          </a:prstGeom>
          <a:solidFill>
            <a:srgbClr val="3891A7"/>
          </a:solidFill>
          <a:ln w="25560">
            <a:solidFill>
              <a:srgbClr val="296B7B"/>
            </a:solidFill>
            <a:round/>
          </a:ln>
        </p:spPr>
      </p:sp>
      <p:sp>
        <p:nvSpPr>
          <p:cNvPr id="210" name="CustomShape 12"/>
          <p:cNvSpPr/>
          <p:nvPr/>
        </p:nvSpPr>
        <p:spPr>
          <a:xfrm>
            <a:off x="4212000" y="3501000"/>
            <a:ext cx="790920" cy="1106640"/>
          </a:xfrm>
          <a:prstGeom prst="can">
            <a:avLst>
              <a:gd name="adj" fmla="val 25000"/>
            </a:avLst>
          </a:prstGeom>
          <a:solidFill>
            <a:srgbClr val="3891A7"/>
          </a:solidFill>
          <a:ln w="25560">
            <a:solidFill>
              <a:srgbClr val="296B7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Gill Sans MT"/>
              </a:rPr>
              <a:t>DW</a:t>
            </a:r>
            <a:endParaRPr/>
          </a:p>
        </p:txBody>
      </p:sp>
      <p:sp>
        <p:nvSpPr>
          <p:cNvPr id="211" name="CustomShape 13"/>
          <p:cNvSpPr/>
          <p:nvPr/>
        </p:nvSpPr>
        <p:spPr>
          <a:xfrm>
            <a:off x="5381640" y="3825000"/>
            <a:ext cx="358920" cy="360"/>
          </a:xfrm>
          <a:prstGeom prst="straightConnector1">
            <a:avLst/>
          </a:prstGeom>
          <a:noFill/>
          <a:ln w="9360">
            <a:solidFill>
              <a:srgbClr val="3891A7"/>
            </a:solidFill>
            <a:round/>
            <a:tailEnd type="arrow" w="med" len="med"/>
          </a:ln>
        </p:spPr>
      </p:sp>
      <p:sp>
        <p:nvSpPr>
          <p:cNvPr id="212" name="CustomShape 14"/>
          <p:cNvSpPr/>
          <p:nvPr/>
        </p:nvSpPr>
        <p:spPr>
          <a:xfrm>
            <a:off x="5381640" y="4307760"/>
            <a:ext cx="358920" cy="360"/>
          </a:xfrm>
          <a:prstGeom prst="straightConnector1">
            <a:avLst/>
          </a:prstGeom>
          <a:noFill/>
          <a:ln w="9360">
            <a:solidFill>
              <a:srgbClr val="3891A7"/>
            </a:solidFill>
            <a:round/>
            <a:tailEnd type="arrow" w="med" len="med"/>
          </a:ln>
        </p:spPr>
      </p:sp>
      <p:sp>
        <p:nvSpPr>
          <p:cNvPr id="213" name="CustomShape 15"/>
          <p:cNvSpPr/>
          <p:nvPr/>
        </p:nvSpPr>
        <p:spPr>
          <a:xfrm>
            <a:off x="5387040" y="4077000"/>
            <a:ext cx="358920" cy="360"/>
          </a:xfrm>
          <a:prstGeom prst="straightConnector1">
            <a:avLst/>
          </a:prstGeom>
          <a:noFill/>
          <a:ln w="9360">
            <a:solidFill>
              <a:srgbClr val="3891A7"/>
            </a:solidFill>
            <a:round/>
            <a:tailEnd type="arrow" w="med" len="med"/>
          </a:ln>
        </p:spPr>
      </p:sp>
      <p:sp>
        <p:nvSpPr>
          <p:cNvPr id="214" name="CustomShape 16"/>
          <p:cNvSpPr/>
          <p:nvPr/>
        </p:nvSpPr>
        <p:spPr>
          <a:xfrm>
            <a:off x="5237640" y="5157360"/>
            <a:ext cx="790920" cy="1106640"/>
          </a:xfrm>
          <a:prstGeom prst="can">
            <a:avLst>
              <a:gd name="adj" fmla="val 25000"/>
            </a:avLst>
          </a:prstGeom>
          <a:solidFill>
            <a:srgbClr val="3891A7"/>
          </a:solidFill>
          <a:ln w="25560">
            <a:solidFill>
              <a:srgbClr val="296B7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Gill Sans MT"/>
              </a:rPr>
              <a:t>DW</a:t>
            </a:r>
            <a:endParaRPr/>
          </a:p>
        </p:txBody>
      </p:sp>
      <p:sp>
        <p:nvSpPr>
          <p:cNvPr id="215" name="CustomShape 17"/>
          <p:cNvSpPr/>
          <p:nvPr/>
        </p:nvSpPr>
        <p:spPr>
          <a:xfrm>
            <a:off x="4661640" y="5508720"/>
            <a:ext cx="358920" cy="360"/>
          </a:xfrm>
          <a:prstGeom prst="straightConnector1">
            <a:avLst/>
          </a:prstGeom>
          <a:noFill/>
          <a:ln w="9360">
            <a:solidFill>
              <a:srgbClr val="3891A7"/>
            </a:solidFill>
            <a:round/>
            <a:tailEnd type="arrow" w="med" len="med"/>
          </a:ln>
        </p:spPr>
      </p:sp>
      <p:sp>
        <p:nvSpPr>
          <p:cNvPr id="216" name="CustomShape 18"/>
          <p:cNvSpPr/>
          <p:nvPr/>
        </p:nvSpPr>
        <p:spPr>
          <a:xfrm>
            <a:off x="4661640" y="5991840"/>
            <a:ext cx="358920" cy="360"/>
          </a:xfrm>
          <a:prstGeom prst="straightConnector1">
            <a:avLst/>
          </a:prstGeom>
          <a:noFill/>
          <a:ln w="9360">
            <a:solidFill>
              <a:srgbClr val="3891A7"/>
            </a:solidFill>
            <a:round/>
            <a:tailEnd type="arrow" w="med" len="med"/>
          </a:ln>
        </p:spPr>
      </p:sp>
      <p:sp>
        <p:nvSpPr>
          <p:cNvPr id="217" name="CustomShape 19"/>
          <p:cNvSpPr/>
          <p:nvPr/>
        </p:nvSpPr>
        <p:spPr>
          <a:xfrm>
            <a:off x="4667040" y="5760720"/>
            <a:ext cx="358920" cy="360"/>
          </a:xfrm>
          <a:prstGeom prst="straightConnector1">
            <a:avLst/>
          </a:prstGeom>
          <a:noFill/>
          <a:ln w="9360">
            <a:solidFill>
              <a:srgbClr val="3891A7"/>
            </a:solidFill>
            <a:round/>
            <a:tailEnd type="arrow" w="med" len="med"/>
          </a:ln>
        </p:spPr>
      </p:sp>
      <p:sp>
        <p:nvSpPr>
          <p:cNvPr id="218" name="CustomShape 20"/>
          <p:cNvSpPr/>
          <p:nvPr/>
        </p:nvSpPr>
        <p:spPr>
          <a:xfrm>
            <a:off x="7002720" y="5229360"/>
            <a:ext cx="502920" cy="502920"/>
          </a:xfrm>
          <a:prstGeom prst="can">
            <a:avLst>
              <a:gd name="adj" fmla="val 25000"/>
            </a:avLst>
          </a:prstGeom>
          <a:solidFill>
            <a:srgbClr val="3891A7"/>
          </a:solidFill>
          <a:ln w="25560">
            <a:solidFill>
              <a:srgbClr val="296B7B"/>
            </a:solidFill>
            <a:round/>
          </a:ln>
        </p:spPr>
      </p:sp>
      <p:sp>
        <p:nvSpPr>
          <p:cNvPr id="219" name="CustomShape 21"/>
          <p:cNvSpPr/>
          <p:nvPr/>
        </p:nvSpPr>
        <p:spPr>
          <a:xfrm>
            <a:off x="7193520" y="5460120"/>
            <a:ext cx="502920" cy="502920"/>
          </a:xfrm>
          <a:prstGeom prst="can">
            <a:avLst>
              <a:gd name="adj" fmla="val 25000"/>
            </a:avLst>
          </a:prstGeom>
          <a:solidFill>
            <a:srgbClr val="3891A7"/>
          </a:solidFill>
          <a:ln w="25560">
            <a:solidFill>
              <a:srgbClr val="296B7B"/>
            </a:solidFill>
            <a:round/>
          </a:ln>
        </p:spPr>
      </p:sp>
      <p:sp>
        <p:nvSpPr>
          <p:cNvPr id="220" name="CustomShape 22"/>
          <p:cNvSpPr/>
          <p:nvPr/>
        </p:nvSpPr>
        <p:spPr>
          <a:xfrm>
            <a:off x="7383240" y="5733360"/>
            <a:ext cx="502920" cy="502920"/>
          </a:xfrm>
          <a:prstGeom prst="can">
            <a:avLst>
              <a:gd name="adj" fmla="val 25000"/>
            </a:avLst>
          </a:prstGeom>
          <a:solidFill>
            <a:srgbClr val="3891A7"/>
          </a:solidFill>
          <a:ln w="25560">
            <a:solidFill>
              <a:srgbClr val="296B7B"/>
            </a:solidFill>
            <a:round/>
          </a:ln>
        </p:spPr>
      </p:sp>
      <p:sp>
        <p:nvSpPr>
          <p:cNvPr id="221" name="CustomShape 23"/>
          <p:cNvSpPr/>
          <p:nvPr/>
        </p:nvSpPr>
        <p:spPr>
          <a:xfrm>
            <a:off x="6372360" y="5481360"/>
            <a:ext cx="358920" cy="360"/>
          </a:xfrm>
          <a:prstGeom prst="straightConnector1">
            <a:avLst/>
          </a:prstGeom>
          <a:noFill/>
          <a:ln w="9360">
            <a:solidFill>
              <a:srgbClr val="3891A7"/>
            </a:solidFill>
            <a:round/>
            <a:tailEnd type="arrow" w="med" len="med"/>
          </a:ln>
        </p:spPr>
      </p:sp>
      <p:sp>
        <p:nvSpPr>
          <p:cNvPr id="222" name="CustomShape 24"/>
          <p:cNvSpPr/>
          <p:nvPr/>
        </p:nvSpPr>
        <p:spPr>
          <a:xfrm>
            <a:off x="6372360" y="5964120"/>
            <a:ext cx="358920" cy="360"/>
          </a:xfrm>
          <a:prstGeom prst="straightConnector1">
            <a:avLst/>
          </a:prstGeom>
          <a:noFill/>
          <a:ln w="9360">
            <a:solidFill>
              <a:srgbClr val="3891A7"/>
            </a:solidFill>
            <a:round/>
            <a:tailEnd type="arrow" w="med" len="med"/>
          </a:ln>
        </p:spPr>
      </p:sp>
      <p:sp>
        <p:nvSpPr>
          <p:cNvPr id="223" name="CustomShape 25"/>
          <p:cNvSpPr/>
          <p:nvPr/>
        </p:nvSpPr>
        <p:spPr>
          <a:xfrm>
            <a:off x="6377400" y="5733360"/>
            <a:ext cx="358920" cy="360"/>
          </a:xfrm>
          <a:prstGeom prst="straightConnector1">
            <a:avLst/>
          </a:prstGeom>
          <a:noFill/>
          <a:ln w="9360">
            <a:solidFill>
              <a:srgbClr val="3891A7"/>
            </a:solidFill>
            <a:round/>
            <a:tailEnd type="arrow" w="med" len="med"/>
          </a:ln>
        </p:spPr>
      </p:sp>
      <p:sp>
        <p:nvSpPr>
          <p:cNvPr id="224" name="CustomShape 26"/>
          <p:cNvSpPr/>
          <p:nvPr/>
        </p:nvSpPr>
        <p:spPr>
          <a:xfrm>
            <a:off x="1475640" y="3790800"/>
            <a:ext cx="1943280" cy="911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Gill Sans MT"/>
              </a:rPr>
              <a:t>Enfoque Bill Inmon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25" name="CustomShape 27"/>
          <p:cNvSpPr/>
          <p:nvPr/>
        </p:nvSpPr>
        <p:spPr>
          <a:xfrm>
            <a:off x="1547640" y="2062440"/>
            <a:ext cx="2267280" cy="911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Gill Sans MT"/>
              </a:rPr>
              <a:t>Enfoque Ralp Kimball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26" name="CustomShape 28"/>
          <p:cNvSpPr/>
          <p:nvPr/>
        </p:nvSpPr>
        <p:spPr>
          <a:xfrm>
            <a:off x="1511640" y="5518800"/>
            <a:ext cx="2267280" cy="638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Gill Sans MT"/>
              </a:rPr>
              <a:t>Enfoque Mixto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27" name="CustomShape 29"/>
          <p:cNvSpPr/>
          <p:nvPr/>
        </p:nvSpPr>
        <p:spPr>
          <a:xfrm>
            <a:off x="3636000" y="5229360"/>
            <a:ext cx="502920" cy="502920"/>
          </a:xfrm>
          <a:prstGeom prst="can">
            <a:avLst>
              <a:gd name="adj" fmla="val 25000"/>
            </a:avLst>
          </a:prstGeom>
          <a:solidFill>
            <a:srgbClr val="3891A7"/>
          </a:solidFill>
          <a:ln w="25560">
            <a:solidFill>
              <a:srgbClr val="296B7B"/>
            </a:solidFill>
            <a:round/>
          </a:ln>
        </p:spPr>
      </p:sp>
      <p:sp>
        <p:nvSpPr>
          <p:cNvPr id="228" name="CustomShape 30"/>
          <p:cNvSpPr/>
          <p:nvPr/>
        </p:nvSpPr>
        <p:spPr>
          <a:xfrm>
            <a:off x="3826800" y="5460120"/>
            <a:ext cx="502920" cy="502920"/>
          </a:xfrm>
          <a:prstGeom prst="can">
            <a:avLst>
              <a:gd name="adj" fmla="val 25000"/>
            </a:avLst>
          </a:prstGeom>
          <a:solidFill>
            <a:srgbClr val="3891A7"/>
          </a:solidFill>
          <a:ln w="25560">
            <a:solidFill>
              <a:srgbClr val="296B7B"/>
            </a:solidFill>
            <a:round/>
          </a:ln>
        </p:spPr>
      </p:sp>
      <p:sp>
        <p:nvSpPr>
          <p:cNvPr id="229" name="CustomShape 31"/>
          <p:cNvSpPr/>
          <p:nvPr/>
        </p:nvSpPr>
        <p:spPr>
          <a:xfrm>
            <a:off x="4016520" y="5733360"/>
            <a:ext cx="502920" cy="502920"/>
          </a:xfrm>
          <a:prstGeom prst="can">
            <a:avLst>
              <a:gd name="adj" fmla="val 25000"/>
            </a:avLst>
          </a:prstGeom>
          <a:solidFill>
            <a:srgbClr val="3891A7"/>
          </a:solidFill>
          <a:ln w="25560">
            <a:solidFill>
              <a:srgbClr val="296B7B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1435680" y="274680"/>
            <a:ext cx="749700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Diseño de Data Warehouse</a:t>
            </a:r>
            <a:endParaRPr/>
          </a:p>
        </p:txBody>
      </p:sp>
      <p:sp>
        <p:nvSpPr>
          <p:cNvPr id="231" name="CustomShape 2"/>
          <p:cNvSpPr/>
          <p:nvPr/>
        </p:nvSpPr>
        <p:spPr>
          <a:xfrm>
            <a:off x="1435680" y="1447920"/>
            <a:ext cx="7497000" cy="4799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Seleccionar el proceso de negocio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800">
                <a:solidFill>
                  <a:srgbClr val="000000"/>
                </a:solidFill>
                <a:latin typeface="Gill Sans MT"/>
              </a:rPr>
              <a:t>Se puede seleccionar o por la oferta basada en datos disponibles e identificando cuales de ellos son clave para la toma de decisiones.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800">
                <a:solidFill>
                  <a:srgbClr val="000000"/>
                </a:solidFill>
                <a:latin typeface="Gill Sans MT"/>
              </a:rPr>
              <a:t> Se puede seleccionar según los requerimientos del usuario.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Delinear la granularidad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800">
                <a:solidFill>
                  <a:srgbClr val="000000"/>
                </a:solidFill>
                <a:latin typeface="Gill Sans MT"/>
              </a:rPr>
              <a:t>Que nivel de detalle necesitan los usuarios finales?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Detallar las dimensiones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Detallar los hechos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1435680" y="274680"/>
            <a:ext cx="749700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Fases</a:t>
            </a:r>
            <a:endParaRPr/>
          </a:p>
        </p:txBody>
      </p:sp>
      <p:sp>
        <p:nvSpPr>
          <p:cNvPr id="233" name="CustomShape 2"/>
          <p:cNvSpPr/>
          <p:nvPr/>
        </p:nvSpPr>
        <p:spPr>
          <a:xfrm>
            <a:off x="1979640" y="1917000"/>
            <a:ext cx="646920" cy="430920"/>
          </a:xfrm>
          <a:prstGeom prst="flowChartMultidocument">
            <a:avLst/>
          </a:prstGeom>
          <a:solidFill>
            <a:srgbClr val="A9D7E2"/>
          </a:solidFill>
          <a:ln w="25560">
            <a:solidFill>
              <a:srgbClr val="296B7B"/>
            </a:solidFill>
            <a:round/>
          </a:ln>
        </p:spPr>
      </p:sp>
      <p:sp>
        <p:nvSpPr>
          <p:cNvPr id="234" name="CustomShape 3"/>
          <p:cNvSpPr/>
          <p:nvPr/>
        </p:nvSpPr>
        <p:spPr>
          <a:xfrm>
            <a:off x="3132000" y="1989000"/>
            <a:ext cx="358920" cy="502920"/>
          </a:xfrm>
          <a:prstGeom prst="flowChartMagneticDisk">
            <a:avLst/>
          </a:prstGeom>
          <a:solidFill>
            <a:srgbClr val="FED46C"/>
          </a:solidFill>
          <a:ln w="25560">
            <a:solidFill>
              <a:srgbClr val="296B7B"/>
            </a:solidFill>
            <a:round/>
          </a:ln>
        </p:spPr>
      </p:sp>
      <p:sp>
        <p:nvSpPr>
          <p:cNvPr id="235" name="CustomShape 4"/>
          <p:cNvSpPr/>
          <p:nvPr/>
        </p:nvSpPr>
        <p:spPr>
          <a:xfrm>
            <a:off x="3564000" y="1772640"/>
            <a:ext cx="286920" cy="358920"/>
          </a:xfrm>
          <a:prstGeom prst="flowChartInternalStorage">
            <a:avLst/>
          </a:prstGeom>
          <a:solidFill>
            <a:srgbClr val="3891A7"/>
          </a:solidFill>
          <a:ln w="25560">
            <a:solidFill>
              <a:srgbClr val="296B7B"/>
            </a:solidFill>
            <a:round/>
          </a:ln>
        </p:spPr>
      </p:sp>
      <p:sp>
        <p:nvSpPr>
          <p:cNvPr id="236" name="CustomShape 5"/>
          <p:cNvSpPr/>
          <p:nvPr/>
        </p:nvSpPr>
        <p:spPr>
          <a:xfrm>
            <a:off x="3996000" y="2061000"/>
            <a:ext cx="286920" cy="358920"/>
          </a:xfrm>
          <a:prstGeom prst="flowChartMagneticDisk">
            <a:avLst/>
          </a:prstGeom>
          <a:solidFill>
            <a:srgbClr val="D0E4A6"/>
          </a:solidFill>
          <a:ln w="25560">
            <a:solidFill>
              <a:srgbClr val="296B7B"/>
            </a:solidFill>
            <a:round/>
          </a:ln>
        </p:spPr>
      </p:sp>
      <p:sp>
        <p:nvSpPr>
          <p:cNvPr id="237" name="CustomShape 6"/>
          <p:cNvSpPr/>
          <p:nvPr/>
        </p:nvSpPr>
        <p:spPr>
          <a:xfrm>
            <a:off x="1554480" y="1454760"/>
            <a:ext cx="1216080" cy="393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Gill Sans MT"/>
              </a:rPr>
              <a:t>Requerimientos</a:t>
            </a:r>
            <a:endParaRPr/>
          </a:p>
        </p:txBody>
      </p:sp>
      <p:sp>
        <p:nvSpPr>
          <p:cNvPr id="238" name="CustomShape 7"/>
          <p:cNvSpPr/>
          <p:nvPr/>
        </p:nvSpPr>
        <p:spPr>
          <a:xfrm>
            <a:off x="3178440" y="1463040"/>
            <a:ext cx="1850040" cy="393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Gill Sans MT"/>
              </a:rPr>
              <a:t>Fuentes de datos</a:t>
            </a:r>
            <a:endParaRPr/>
          </a:p>
        </p:txBody>
      </p:sp>
      <p:sp>
        <p:nvSpPr>
          <p:cNvPr id="239" name="CustomShape 8"/>
          <p:cNvSpPr/>
          <p:nvPr/>
        </p:nvSpPr>
        <p:spPr>
          <a:xfrm>
            <a:off x="4148280" y="2213280"/>
            <a:ext cx="286920" cy="358920"/>
          </a:xfrm>
          <a:prstGeom prst="flowChartMagneticDisk">
            <a:avLst/>
          </a:prstGeom>
          <a:solidFill>
            <a:srgbClr val="D0E4A6"/>
          </a:solidFill>
          <a:ln w="25560">
            <a:solidFill>
              <a:srgbClr val="296B7B"/>
            </a:solidFill>
            <a:round/>
          </a:ln>
        </p:spPr>
      </p:sp>
      <p:sp>
        <p:nvSpPr>
          <p:cNvPr id="240" name="CustomShape 9"/>
          <p:cNvSpPr/>
          <p:nvPr/>
        </p:nvSpPr>
        <p:spPr>
          <a:xfrm>
            <a:off x="4300560" y="2365560"/>
            <a:ext cx="286920" cy="358920"/>
          </a:xfrm>
          <a:prstGeom prst="flowChartMagneticDisk">
            <a:avLst/>
          </a:prstGeom>
          <a:solidFill>
            <a:srgbClr val="D0E4A6"/>
          </a:solidFill>
          <a:ln w="25560">
            <a:solidFill>
              <a:srgbClr val="296B7B"/>
            </a:solidFill>
            <a:round/>
          </a:ln>
        </p:spPr>
      </p:sp>
      <p:sp>
        <p:nvSpPr>
          <p:cNvPr id="241" name="CustomShape 10"/>
          <p:cNvSpPr/>
          <p:nvPr/>
        </p:nvSpPr>
        <p:spPr>
          <a:xfrm>
            <a:off x="3636000" y="1845000"/>
            <a:ext cx="286920" cy="358920"/>
          </a:xfrm>
          <a:prstGeom prst="flowChartInternalStorage">
            <a:avLst/>
          </a:prstGeom>
          <a:solidFill>
            <a:srgbClr val="3891A7"/>
          </a:solidFill>
          <a:ln w="25560">
            <a:solidFill>
              <a:srgbClr val="296B7B"/>
            </a:solidFill>
            <a:round/>
          </a:ln>
        </p:spPr>
      </p:sp>
      <p:sp>
        <p:nvSpPr>
          <p:cNvPr id="242" name="CustomShape 11"/>
          <p:cNvSpPr/>
          <p:nvPr/>
        </p:nvSpPr>
        <p:spPr>
          <a:xfrm rot="2289600">
            <a:off x="2220120" y="2609640"/>
            <a:ext cx="466920" cy="430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891A7"/>
          </a:solidFill>
          <a:ln w="25560">
            <a:solidFill>
              <a:srgbClr val="296B7B"/>
            </a:solidFill>
            <a:round/>
          </a:ln>
        </p:spPr>
      </p:sp>
      <p:sp>
        <p:nvSpPr>
          <p:cNvPr id="243" name="CustomShape 12"/>
          <p:cNvSpPr/>
          <p:nvPr/>
        </p:nvSpPr>
        <p:spPr>
          <a:xfrm rot="8143200">
            <a:off x="3300480" y="2606760"/>
            <a:ext cx="466920" cy="430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891A7"/>
          </a:solidFill>
          <a:ln w="25560">
            <a:solidFill>
              <a:srgbClr val="296B7B"/>
            </a:solidFill>
            <a:round/>
          </a:ln>
        </p:spPr>
      </p:sp>
      <p:sp>
        <p:nvSpPr>
          <p:cNvPr id="244" name="CustomShape 13"/>
          <p:cNvSpPr/>
          <p:nvPr/>
        </p:nvSpPr>
        <p:spPr>
          <a:xfrm>
            <a:off x="1645920" y="3141000"/>
            <a:ext cx="2651040" cy="790920"/>
          </a:xfrm>
          <a:prstGeom prst="roundRect">
            <a:avLst>
              <a:gd name="adj" fmla="val 16667"/>
            </a:avLst>
          </a:prstGeom>
          <a:solidFill>
            <a:srgbClr val="3891A7"/>
          </a:solidFill>
          <a:ln w="25560">
            <a:solidFill>
              <a:srgbClr val="296B7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Gill Sans MT"/>
              </a:rPr>
              <a:t>Análisis de Requerimientos</a:t>
            </a:r>
            <a:endParaRPr/>
          </a:p>
        </p:txBody>
      </p:sp>
      <p:sp>
        <p:nvSpPr>
          <p:cNvPr id="245" name="CustomShape 14"/>
          <p:cNvSpPr/>
          <p:nvPr/>
        </p:nvSpPr>
        <p:spPr>
          <a:xfrm>
            <a:off x="4284000" y="4149000"/>
            <a:ext cx="1943280" cy="790920"/>
          </a:xfrm>
          <a:prstGeom prst="roundRect">
            <a:avLst>
              <a:gd name="adj" fmla="val 16667"/>
            </a:avLst>
          </a:prstGeom>
          <a:solidFill>
            <a:srgbClr val="3891A7"/>
          </a:solidFill>
          <a:ln w="25560">
            <a:solidFill>
              <a:srgbClr val="296B7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Gill Sans MT"/>
              </a:rPr>
              <a:t>Modelado Dimensional</a:t>
            </a:r>
            <a:endParaRPr/>
          </a:p>
        </p:txBody>
      </p:sp>
      <p:sp>
        <p:nvSpPr>
          <p:cNvPr id="246" name="CustomShape 15"/>
          <p:cNvSpPr/>
          <p:nvPr/>
        </p:nvSpPr>
        <p:spPr>
          <a:xfrm>
            <a:off x="6660360" y="5157360"/>
            <a:ext cx="1943280" cy="790920"/>
          </a:xfrm>
          <a:prstGeom prst="roundRect">
            <a:avLst>
              <a:gd name="adj" fmla="val 16667"/>
            </a:avLst>
          </a:prstGeom>
          <a:solidFill>
            <a:srgbClr val="3891A7"/>
          </a:solidFill>
          <a:ln w="25560">
            <a:solidFill>
              <a:srgbClr val="296B7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Gill Sans MT"/>
              </a:rPr>
              <a:t>Modelado Físico</a:t>
            </a:r>
            <a:endParaRPr/>
          </a:p>
        </p:txBody>
      </p:sp>
      <p:sp>
        <p:nvSpPr>
          <p:cNvPr id="247" name="CustomShape 16"/>
          <p:cNvSpPr/>
          <p:nvPr/>
        </p:nvSpPr>
        <p:spPr>
          <a:xfrm rot="5400000">
            <a:off x="3217320" y="3771000"/>
            <a:ext cx="586440" cy="125892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3891A7"/>
          </a:solidFill>
          <a:ln w="25560">
            <a:solidFill>
              <a:srgbClr val="296B7B"/>
            </a:solidFill>
            <a:round/>
          </a:ln>
        </p:spPr>
      </p:sp>
      <p:sp>
        <p:nvSpPr>
          <p:cNvPr id="248" name="CustomShape 17"/>
          <p:cNvSpPr/>
          <p:nvPr/>
        </p:nvSpPr>
        <p:spPr>
          <a:xfrm rot="5400000">
            <a:off x="5521680" y="4749120"/>
            <a:ext cx="586440" cy="125892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3891A7"/>
          </a:solidFill>
          <a:ln w="25560">
            <a:solidFill>
              <a:srgbClr val="296B7B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1098000" y="46440"/>
            <a:ext cx="749700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Modelado dimensional</a:t>
            </a:r>
            <a:endParaRPr/>
          </a:p>
        </p:txBody>
      </p:sp>
      <p:sp>
        <p:nvSpPr>
          <p:cNvPr id="250" name="CustomShape 2"/>
          <p:cNvSpPr/>
          <p:nvPr/>
        </p:nvSpPr>
        <p:spPr>
          <a:xfrm>
            <a:off x="1097280" y="960840"/>
            <a:ext cx="7497000" cy="4799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Es una técnica que presenta las dimensiones, hechos y sus relaciones de forma estándar e intuitiva.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Dimensión / Atributo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800">
                <a:solidFill>
                  <a:srgbClr val="000000"/>
                </a:solidFill>
                <a:latin typeface="Gill Sans MT"/>
              </a:rPr>
              <a:t>En general de tipo texto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800">
                <a:solidFill>
                  <a:srgbClr val="000000"/>
                </a:solidFill>
                <a:latin typeface="Gill Sans MT"/>
              </a:rPr>
              <a:t>Son agrupables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800">
                <a:solidFill>
                  <a:srgbClr val="000000"/>
                </a:solidFill>
                <a:latin typeface="Gill Sans MT"/>
              </a:rPr>
              <a:t>Valores </a:t>
            </a:r>
            <a:r>
              <a:rPr lang="en-US" sz="2800" u="sng">
                <a:solidFill>
                  <a:srgbClr val="000000"/>
                </a:solidFill>
                <a:latin typeface="Gill Sans MT"/>
              </a:rPr>
              <a:t>cualitativos</a:t>
            </a:r>
            <a:r>
              <a:rPr lang="en-US" sz="2800">
                <a:solidFill>
                  <a:srgbClr val="000000"/>
                </a:solidFill>
                <a:latin typeface="Gill Sans MT"/>
              </a:rPr>
              <a:t> de una transacción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800">
                <a:solidFill>
                  <a:srgbClr val="000000"/>
                </a:solidFill>
                <a:latin typeface="Gill Sans MT"/>
              </a:rPr>
              <a:t>Ejemplos: Día, Local, Municipio, Vendedor, Producto.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Hechos / métricas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800">
                <a:solidFill>
                  <a:srgbClr val="000000"/>
                </a:solidFill>
                <a:latin typeface="Gill Sans MT"/>
              </a:rPr>
              <a:t>En general de tipo numérico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800">
                <a:solidFill>
                  <a:srgbClr val="000000"/>
                </a:solidFill>
                <a:latin typeface="Gill Sans MT"/>
              </a:rPr>
              <a:t>Son agregables (Sum, Avg, Count etc.)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800">
                <a:solidFill>
                  <a:srgbClr val="000000"/>
                </a:solidFill>
                <a:latin typeface="Gill Sans MT"/>
              </a:rPr>
              <a:t>Valores </a:t>
            </a:r>
            <a:r>
              <a:rPr lang="en-US" sz="2800" u="sng">
                <a:solidFill>
                  <a:srgbClr val="000000"/>
                </a:solidFill>
                <a:latin typeface="Gill Sans MT"/>
              </a:rPr>
              <a:t>cuantitativos</a:t>
            </a:r>
            <a:r>
              <a:rPr lang="en-US" sz="2800">
                <a:solidFill>
                  <a:srgbClr val="000000"/>
                </a:solidFill>
                <a:latin typeface="Gill Sans MT"/>
              </a:rPr>
              <a:t> de una transacción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800">
                <a:solidFill>
                  <a:srgbClr val="000000"/>
                </a:solidFill>
                <a:latin typeface="Gill Sans MT"/>
              </a:rPr>
              <a:t>Ejemplos: Venta Neta, cantidad unidades vendidas, Saldo bancario, cantidad clientes, promedio ventas por hora.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6372360" y="4941000"/>
            <a:ext cx="1727280" cy="13669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296B7B"/>
            </a:solidFill>
            <a:round/>
          </a:ln>
        </p:spPr>
      </p:sp>
      <p:sp>
        <p:nvSpPr>
          <p:cNvPr id="252" name="CustomShape 2"/>
          <p:cNvSpPr/>
          <p:nvPr/>
        </p:nvSpPr>
        <p:spPr>
          <a:xfrm>
            <a:off x="1435680" y="274680"/>
            <a:ext cx="749700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Modelo dimensional </a:t>
            </a:r>
            <a:endParaRPr/>
          </a:p>
        </p:txBody>
      </p:sp>
      <p:sp>
        <p:nvSpPr>
          <p:cNvPr id="253" name="CustomShape 3"/>
          <p:cNvSpPr/>
          <p:nvPr/>
        </p:nvSpPr>
        <p:spPr>
          <a:xfrm>
            <a:off x="3708000" y="3108960"/>
            <a:ext cx="1655280" cy="1326960"/>
          </a:xfrm>
          <a:prstGeom prst="rect">
            <a:avLst/>
          </a:prstGeom>
          <a:solidFill>
            <a:srgbClr val="FFFFFF"/>
          </a:solidFill>
          <a:ln w="25560">
            <a:solidFill>
              <a:srgbClr val="296B7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Gill Sans MT"/>
              </a:rPr>
              <a:t>Consultas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1100">
                <a:solidFill>
                  <a:srgbClr val="000000"/>
                </a:solidFill>
                <a:latin typeface="Gill Sans MT"/>
              </a:rPr>
              <a:t>Cantidad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1100">
                <a:solidFill>
                  <a:srgbClr val="000000"/>
                </a:solidFill>
                <a:latin typeface="Gill Sans MT"/>
              </a:rPr>
              <a:t>Pago en $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1100">
                <a:solidFill>
                  <a:srgbClr val="000000"/>
                </a:solidFill>
                <a:latin typeface="Gill Sans MT"/>
              </a:rPr>
              <a:t>Muestras gratis recibidas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1100">
                <a:solidFill>
                  <a:srgbClr val="000000"/>
                </a:solidFill>
                <a:latin typeface="Gill Sans MT"/>
              </a:rPr>
              <a:t>Turnos solicitados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254" name="Line 4"/>
          <p:cNvSpPr/>
          <p:nvPr/>
        </p:nvSpPr>
        <p:spPr>
          <a:xfrm flipH="1" flipV="1">
            <a:off x="2627640" y="3374640"/>
            <a:ext cx="1080000" cy="342360"/>
          </a:xfrm>
          <a:prstGeom prst="line">
            <a:avLst/>
          </a:prstGeom>
          <a:ln w="9360">
            <a:solidFill>
              <a:srgbClr val="3891A7"/>
            </a:solidFill>
            <a:round/>
          </a:ln>
        </p:spPr>
      </p:sp>
      <p:sp>
        <p:nvSpPr>
          <p:cNvPr id="255" name="CustomShape 5"/>
          <p:cNvSpPr/>
          <p:nvPr/>
        </p:nvSpPr>
        <p:spPr>
          <a:xfrm>
            <a:off x="1005840" y="2743200"/>
            <a:ext cx="1620720" cy="1188720"/>
          </a:xfrm>
          <a:prstGeom prst="ellipse">
            <a:avLst/>
          </a:prstGeom>
          <a:solidFill>
            <a:srgbClr val="3891A7"/>
          </a:solidFill>
          <a:ln w="25560">
            <a:solidFill>
              <a:srgbClr val="296B7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Gill Sans MT"/>
              </a:rPr>
              <a:t>Práctica</a:t>
            </a:r>
            <a:endParaRPr/>
          </a:p>
        </p:txBody>
      </p:sp>
      <p:sp>
        <p:nvSpPr>
          <p:cNvPr id="256" name="Line 6"/>
          <p:cNvSpPr/>
          <p:nvPr/>
        </p:nvSpPr>
        <p:spPr>
          <a:xfrm>
            <a:off x="3707640" y="3429000"/>
            <a:ext cx="1656360" cy="0"/>
          </a:xfrm>
          <a:prstGeom prst="line">
            <a:avLst/>
          </a:prstGeom>
          <a:ln w="28440">
            <a:solidFill>
              <a:srgbClr val="2A6D7D"/>
            </a:solidFill>
            <a:round/>
          </a:ln>
        </p:spPr>
      </p:sp>
      <p:sp>
        <p:nvSpPr>
          <p:cNvPr id="257" name="CustomShape 7"/>
          <p:cNvSpPr/>
          <p:nvPr/>
        </p:nvSpPr>
        <p:spPr>
          <a:xfrm>
            <a:off x="3840480" y="4834800"/>
            <a:ext cx="1342440" cy="1114920"/>
          </a:xfrm>
          <a:prstGeom prst="ellipse">
            <a:avLst/>
          </a:prstGeom>
          <a:solidFill>
            <a:srgbClr val="3891A7"/>
          </a:solidFill>
          <a:ln w="25560">
            <a:solidFill>
              <a:srgbClr val="296B7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Gill Sans MT"/>
              </a:rPr>
              <a:t>Centro</a:t>
            </a:r>
            <a:endParaRPr/>
          </a:p>
        </p:txBody>
      </p:sp>
      <p:sp>
        <p:nvSpPr>
          <p:cNvPr id="258" name="CustomShape 8"/>
          <p:cNvSpPr/>
          <p:nvPr/>
        </p:nvSpPr>
        <p:spPr>
          <a:xfrm>
            <a:off x="6516360" y="5087520"/>
            <a:ext cx="1529640" cy="1114920"/>
          </a:xfrm>
          <a:prstGeom prst="ellipse">
            <a:avLst/>
          </a:prstGeom>
          <a:solidFill>
            <a:srgbClr val="3891A7"/>
          </a:solidFill>
          <a:ln w="25560">
            <a:solidFill>
              <a:srgbClr val="296B7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700">
                <a:solidFill>
                  <a:srgbClr val="FFFFFF"/>
                </a:solidFill>
                <a:latin typeface="Gill Sans MT"/>
              </a:rPr>
              <a:t>Comuna</a:t>
            </a:r>
            <a:endParaRPr/>
          </a:p>
        </p:txBody>
      </p:sp>
      <p:sp>
        <p:nvSpPr>
          <p:cNvPr id="259" name="Line 9"/>
          <p:cNvSpPr/>
          <p:nvPr/>
        </p:nvSpPr>
        <p:spPr>
          <a:xfrm flipV="1">
            <a:off x="4535640" y="5625000"/>
            <a:ext cx="1836360" cy="325800"/>
          </a:xfrm>
          <a:prstGeom prst="line">
            <a:avLst/>
          </a:prstGeom>
          <a:ln w="9360">
            <a:solidFill>
              <a:srgbClr val="3891A7"/>
            </a:solidFill>
            <a:round/>
          </a:ln>
        </p:spPr>
      </p:sp>
      <p:sp>
        <p:nvSpPr>
          <p:cNvPr id="260" name="Line 10"/>
          <p:cNvSpPr/>
          <p:nvPr/>
        </p:nvSpPr>
        <p:spPr>
          <a:xfrm>
            <a:off x="4535640" y="4437000"/>
            <a:ext cx="0" cy="397800"/>
          </a:xfrm>
          <a:prstGeom prst="line">
            <a:avLst/>
          </a:prstGeom>
          <a:ln w="9360">
            <a:solidFill>
              <a:srgbClr val="3891A7"/>
            </a:solidFill>
            <a:round/>
          </a:ln>
        </p:spPr>
      </p:sp>
      <p:sp>
        <p:nvSpPr>
          <p:cNvPr id="261" name="CustomShape 11"/>
          <p:cNvSpPr/>
          <p:nvPr/>
        </p:nvSpPr>
        <p:spPr>
          <a:xfrm>
            <a:off x="6660360" y="3006000"/>
            <a:ext cx="1659960" cy="1285920"/>
          </a:xfrm>
          <a:prstGeom prst="ellipse">
            <a:avLst/>
          </a:prstGeom>
          <a:solidFill>
            <a:srgbClr val="3891A7"/>
          </a:solidFill>
          <a:ln w="25560">
            <a:solidFill>
              <a:srgbClr val="296B7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Gill Sans MT"/>
              </a:rPr>
              <a:t>Paciente</a:t>
            </a:r>
            <a:endParaRPr/>
          </a:p>
        </p:txBody>
      </p:sp>
      <p:sp>
        <p:nvSpPr>
          <p:cNvPr id="262" name="Line 12"/>
          <p:cNvSpPr/>
          <p:nvPr/>
        </p:nvSpPr>
        <p:spPr>
          <a:xfrm flipH="1">
            <a:off x="5364000" y="3649320"/>
            <a:ext cx="1296000" cy="67680"/>
          </a:xfrm>
          <a:prstGeom prst="line">
            <a:avLst/>
          </a:prstGeom>
          <a:ln w="9360">
            <a:solidFill>
              <a:srgbClr val="3891A7"/>
            </a:solidFill>
            <a:round/>
          </a:ln>
        </p:spPr>
      </p:sp>
      <p:sp>
        <p:nvSpPr>
          <p:cNvPr id="263" name="Line 13"/>
          <p:cNvSpPr/>
          <p:nvPr/>
        </p:nvSpPr>
        <p:spPr>
          <a:xfrm flipH="1">
            <a:off x="7236000" y="4293000"/>
            <a:ext cx="144000" cy="648000"/>
          </a:xfrm>
          <a:prstGeom prst="line">
            <a:avLst/>
          </a:prstGeom>
          <a:ln w="9360">
            <a:solidFill>
              <a:srgbClr val="3891A7"/>
            </a:solidFill>
            <a:round/>
          </a:ln>
        </p:spPr>
      </p:sp>
      <p:sp>
        <p:nvSpPr>
          <p:cNvPr id="264" name="Line 14"/>
          <p:cNvSpPr/>
          <p:nvPr/>
        </p:nvSpPr>
        <p:spPr>
          <a:xfrm flipH="1">
            <a:off x="3059640" y="3429000"/>
            <a:ext cx="108000" cy="211320"/>
          </a:xfrm>
          <a:prstGeom prst="line">
            <a:avLst/>
          </a:prstGeom>
          <a:ln w="9360">
            <a:solidFill>
              <a:srgbClr val="3891A7"/>
            </a:solidFill>
            <a:round/>
          </a:ln>
        </p:spPr>
      </p:sp>
      <p:sp>
        <p:nvSpPr>
          <p:cNvPr id="265" name="CustomShape 15"/>
          <p:cNvSpPr/>
          <p:nvPr/>
        </p:nvSpPr>
        <p:spPr>
          <a:xfrm>
            <a:off x="4189320" y="1700640"/>
            <a:ext cx="957600" cy="934920"/>
          </a:xfrm>
          <a:prstGeom prst="ellipse">
            <a:avLst/>
          </a:prstGeom>
          <a:solidFill>
            <a:srgbClr val="3891A7"/>
          </a:solidFill>
          <a:ln w="25560">
            <a:solidFill>
              <a:srgbClr val="296B7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Gill Sans MT"/>
              </a:rPr>
              <a:t>Día</a:t>
            </a:r>
            <a:endParaRPr/>
          </a:p>
        </p:txBody>
      </p:sp>
      <p:sp>
        <p:nvSpPr>
          <p:cNvPr id="266" name="CustomShape 16"/>
          <p:cNvSpPr/>
          <p:nvPr/>
        </p:nvSpPr>
        <p:spPr>
          <a:xfrm>
            <a:off x="5751720" y="1481760"/>
            <a:ext cx="957600" cy="934920"/>
          </a:xfrm>
          <a:prstGeom prst="ellipse">
            <a:avLst/>
          </a:prstGeom>
          <a:solidFill>
            <a:srgbClr val="3891A7"/>
          </a:solidFill>
          <a:ln w="25560">
            <a:solidFill>
              <a:srgbClr val="296B7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Gill Sans MT"/>
              </a:rPr>
              <a:t>Mes</a:t>
            </a:r>
            <a:endParaRPr/>
          </a:p>
        </p:txBody>
      </p:sp>
      <p:sp>
        <p:nvSpPr>
          <p:cNvPr id="267" name="CustomShape 17"/>
          <p:cNvSpPr/>
          <p:nvPr/>
        </p:nvSpPr>
        <p:spPr>
          <a:xfrm>
            <a:off x="7394760" y="1232640"/>
            <a:ext cx="957600" cy="934920"/>
          </a:xfrm>
          <a:prstGeom prst="ellipse">
            <a:avLst/>
          </a:prstGeom>
          <a:solidFill>
            <a:srgbClr val="3891A7"/>
          </a:solidFill>
          <a:ln w="25560">
            <a:solidFill>
              <a:srgbClr val="296B7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Gill Sans MT"/>
              </a:rPr>
              <a:t>Año</a:t>
            </a:r>
            <a:endParaRPr/>
          </a:p>
        </p:txBody>
      </p:sp>
      <p:sp>
        <p:nvSpPr>
          <p:cNvPr id="268" name="Line 18"/>
          <p:cNvSpPr/>
          <p:nvPr/>
        </p:nvSpPr>
        <p:spPr>
          <a:xfrm flipH="1">
            <a:off x="4535640" y="2636640"/>
            <a:ext cx="132840" cy="360000"/>
          </a:xfrm>
          <a:prstGeom prst="line">
            <a:avLst/>
          </a:prstGeom>
          <a:ln w="9360">
            <a:solidFill>
              <a:srgbClr val="3891A7"/>
            </a:solidFill>
            <a:round/>
          </a:ln>
        </p:spPr>
      </p:sp>
      <p:sp>
        <p:nvSpPr>
          <p:cNvPr id="269" name="Line 19"/>
          <p:cNvSpPr/>
          <p:nvPr/>
        </p:nvSpPr>
        <p:spPr>
          <a:xfrm flipH="1">
            <a:off x="5148000" y="1949760"/>
            <a:ext cx="603360" cy="218880"/>
          </a:xfrm>
          <a:prstGeom prst="line">
            <a:avLst/>
          </a:prstGeom>
          <a:ln w="9360">
            <a:solidFill>
              <a:srgbClr val="3891A7"/>
            </a:solidFill>
            <a:round/>
          </a:ln>
        </p:spPr>
      </p:sp>
      <p:sp>
        <p:nvSpPr>
          <p:cNvPr id="270" name="Line 20"/>
          <p:cNvSpPr/>
          <p:nvPr/>
        </p:nvSpPr>
        <p:spPr>
          <a:xfrm flipH="1">
            <a:off x="6710040" y="1700640"/>
            <a:ext cx="684720" cy="249120"/>
          </a:xfrm>
          <a:prstGeom prst="line">
            <a:avLst/>
          </a:prstGeom>
          <a:ln w="9360">
            <a:solidFill>
              <a:srgbClr val="3891A7"/>
            </a:solidFill>
            <a:round/>
          </a:ln>
        </p:spPr>
      </p:sp>
      <p:sp>
        <p:nvSpPr>
          <p:cNvPr id="271" name="CustomShape 21"/>
          <p:cNvSpPr/>
          <p:nvPr/>
        </p:nvSpPr>
        <p:spPr>
          <a:xfrm rot="5400000" flipH="1">
            <a:off x="8151480" y="3841920"/>
            <a:ext cx="331560" cy="857880"/>
          </a:xfrm>
          <a:prstGeom prst="bentConnector2">
            <a:avLst/>
          </a:prstGeom>
          <a:noFill/>
          <a:ln w="9360">
            <a:solidFill>
              <a:srgbClr val="3891A7"/>
            </a:solidFill>
            <a:round/>
          </a:ln>
        </p:spPr>
      </p:sp>
      <p:sp>
        <p:nvSpPr>
          <p:cNvPr id="272" name="CustomShape 22"/>
          <p:cNvSpPr/>
          <p:nvPr/>
        </p:nvSpPr>
        <p:spPr>
          <a:xfrm>
            <a:off x="7588800" y="4249800"/>
            <a:ext cx="763560" cy="488520"/>
          </a:xfrm>
          <a:prstGeom prst="bentConnector3">
            <a:avLst>
              <a:gd name="adj1" fmla="val 468"/>
            </a:avLst>
          </a:prstGeom>
          <a:noFill/>
          <a:ln w="9360">
            <a:solidFill>
              <a:srgbClr val="3891A7"/>
            </a:solidFill>
            <a:round/>
          </a:ln>
        </p:spPr>
      </p:sp>
      <p:sp>
        <p:nvSpPr>
          <p:cNvPr id="273" name="CustomShape 23"/>
          <p:cNvSpPr/>
          <p:nvPr/>
        </p:nvSpPr>
        <p:spPr>
          <a:xfrm>
            <a:off x="8009280" y="4100760"/>
            <a:ext cx="1134000" cy="379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Gill Sans MT"/>
              </a:rPr>
              <a:t>Nombre</a:t>
            </a:r>
            <a:endParaRPr/>
          </a:p>
        </p:txBody>
      </p:sp>
      <p:sp>
        <p:nvSpPr>
          <p:cNvPr id="274" name="CustomShape 24"/>
          <p:cNvSpPr/>
          <p:nvPr/>
        </p:nvSpPr>
        <p:spPr>
          <a:xfrm>
            <a:off x="7588800" y="4389120"/>
            <a:ext cx="1920240" cy="637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Gill Sans MT"/>
              </a:rPr>
              <a:t>Grupo etario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432440" y="360000"/>
            <a:ext cx="7405560" cy="1470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Data WareHouse</a:t>
            </a: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1432440" y="1850040"/>
            <a:ext cx="7405560" cy="1751400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45000"/>
          <a:lstStyle/>
          <a:p>
            <a:pPr>
              <a:lnSpc>
                <a:spcPct val="100000"/>
              </a:lnSpc>
            </a:pPr>
            <a:r>
              <a:rPr lang="en-US" sz="2600">
                <a:solidFill>
                  <a:srgbClr val="361309"/>
                </a:solidFill>
                <a:latin typeface="Gill Sans MT"/>
              </a:rPr>
              <a:t>El almacén de datos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1435680" y="274680"/>
            <a:ext cx="749700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Diseño Físico</a:t>
            </a:r>
            <a:endParaRPr/>
          </a:p>
        </p:txBody>
      </p:sp>
      <p:sp>
        <p:nvSpPr>
          <p:cNvPr id="276" name="CustomShape 2"/>
          <p:cNvSpPr/>
          <p:nvPr/>
        </p:nvSpPr>
        <p:spPr>
          <a:xfrm>
            <a:off x="1115640" y="1447920"/>
            <a:ext cx="7883280" cy="5220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Debemos pasar del modelo conceptual al modelo físico. 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Armar un modelo físico es dar un soporte en tablas a todos los objetos identificados en el modelo multidimensional.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Lo que se define en esta etapa son las tablas del data warehouse.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El modelo físico se compone exclusivamente de tablas y columnas.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Las tablas </a:t>
            </a:r>
            <a:r>
              <a:rPr lang="en-US" sz="3200" i="1">
                <a:solidFill>
                  <a:srgbClr val="000000"/>
                </a:solidFill>
                <a:latin typeface="Gill Sans MT"/>
              </a:rPr>
              <a:t>look up </a:t>
            </a:r>
            <a:r>
              <a:rPr lang="en-US" sz="3200">
                <a:solidFill>
                  <a:srgbClr val="000000"/>
                </a:solidFill>
                <a:latin typeface="Gill Sans MT"/>
              </a:rPr>
              <a:t>o de dimensión son las que almacenan los elementos de un atributo.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Será esquema </a:t>
            </a:r>
            <a:r>
              <a:rPr lang="en-US" sz="3200" i="1">
                <a:solidFill>
                  <a:srgbClr val="000000"/>
                </a:solidFill>
                <a:latin typeface="Gill Sans MT"/>
              </a:rPr>
              <a:t>Snowflake</a:t>
            </a:r>
            <a:r>
              <a:rPr lang="en-US" sz="3200">
                <a:solidFill>
                  <a:srgbClr val="000000"/>
                </a:solidFill>
                <a:latin typeface="Gill Sans MT"/>
              </a:rPr>
              <a:t> si se crea una tabla por atributo.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Será esquema </a:t>
            </a:r>
            <a:r>
              <a:rPr lang="en-US" sz="3200" i="1">
                <a:solidFill>
                  <a:srgbClr val="000000"/>
                </a:solidFill>
                <a:latin typeface="Gill Sans MT"/>
              </a:rPr>
              <a:t>Star </a:t>
            </a:r>
            <a:r>
              <a:rPr lang="en-US" sz="3200">
                <a:solidFill>
                  <a:srgbClr val="000000"/>
                </a:solidFill>
                <a:latin typeface="Gill Sans MT"/>
              </a:rPr>
              <a:t>si se crea una tabla por dimensión.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Las tablas </a:t>
            </a:r>
            <a:r>
              <a:rPr lang="en-US" sz="3200" i="1">
                <a:solidFill>
                  <a:srgbClr val="000000"/>
                </a:solidFill>
                <a:latin typeface="Gill Sans MT"/>
              </a:rPr>
              <a:t>Fact</a:t>
            </a:r>
            <a:r>
              <a:rPr lang="en-US" sz="3200">
                <a:solidFill>
                  <a:srgbClr val="000000"/>
                </a:solidFill>
                <a:latin typeface="Gill Sans MT"/>
              </a:rPr>
              <a:t> o de hechos son las que almacenan las métricas. Tienen una columna por cada hecho + una columna por cada atributo de nivel.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Estas ultimas se dividen entre las tablas Base (mayor nivel de granularidad) y las agregadas (mayor nivel de agregación).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640080" y="228960"/>
            <a:ext cx="886896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Tipos de tablas - nomenclatura</a:t>
            </a:r>
            <a:endParaRPr/>
          </a:p>
        </p:txBody>
      </p:sp>
      <p:pic>
        <p:nvPicPr>
          <p:cNvPr id="278" name="Picture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1640" y="2225160"/>
            <a:ext cx="7542720" cy="1922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914400" y="228960"/>
            <a:ext cx="841176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Diseño Físico - Normalización</a:t>
            </a:r>
            <a:endParaRPr/>
          </a:p>
        </p:txBody>
      </p:sp>
      <p:sp>
        <p:nvSpPr>
          <p:cNvPr id="280" name="CustomShape 2"/>
          <p:cNvSpPr/>
          <p:nvPr/>
        </p:nvSpPr>
        <p:spPr>
          <a:xfrm>
            <a:off x="1435680" y="1447920"/>
            <a:ext cx="7497000" cy="4799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Completamente normalizado: id propio, descripción, id del padre.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Moderadamente normalizado: idem anterior pero cada tabla tiene todas las referencias a los ancestros.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Completamente desnormalizado: idem anterior más todas las descripciones.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1435680" y="274680"/>
            <a:ext cx="749700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Diseño Físico</a:t>
            </a:r>
            <a:endParaRPr/>
          </a:p>
        </p:txBody>
      </p:sp>
      <p:sp>
        <p:nvSpPr>
          <p:cNvPr id="282" name="CustomShape 2"/>
          <p:cNvSpPr/>
          <p:nvPr/>
        </p:nvSpPr>
        <p:spPr>
          <a:xfrm>
            <a:off x="1115640" y="1447920"/>
            <a:ext cx="7883280" cy="5220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Claves Subrogadas 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800">
                <a:solidFill>
                  <a:srgbClr val="000000"/>
                </a:solidFill>
                <a:latin typeface="Gill Sans MT"/>
              </a:rPr>
              <a:t>Clave propia del DW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800">
                <a:solidFill>
                  <a:srgbClr val="000000"/>
                </a:solidFill>
                <a:latin typeface="Gill Sans MT"/>
              </a:rPr>
              <a:t>Para independizarse de cambios en sistemas fuentes.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800">
                <a:solidFill>
                  <a:srgbClr val="000000"/>
                </a:solidFill>
                <a:latin typeface="Gill Sans MT"/>
              </a:rPr>
              <a:t>¿Qué pasa si se utilizan códigos depurados?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800">
                <a:solidFill>
                  <a:srgbClr val="000000"/>
                </a:solidFill>
                <a:latin typeface="Gill Sans MT"/>
              </a:rPr>
              <a:t>¿Qué pasa si cambian las claves de los sistemas fuentes?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1435680" y="274680"/>
            <a:ext cx="749700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Diseño Físico</a:t>
            </a:r>
            <a:endParaRPr/>
          </a:p>
        </p:txBody>
      </p:sp>
      <p:sp>
        <p:nvSpPr>
          <p:cNvPr id="284" name="CustomShape 2"/>
          <p:cNvSpPr/>
          <p:nvPr/>
        </p:nvSpPr>
        <p:spPr>
          <a:xfrm>
            <a:off x="1115640" y="1447920"/>
            <a:ext cx="7883280" cy="5220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Tipos de hechos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800">
                <a:solidFill>
                  <a:srgbClr val="000000"/>
                </a:solidFill>
                <a:latin typeface="Gill Sans MT"/>
              </a:rPr>
              <a:t>Aditivos: Se aplican operadores distribuidos y se puede agregar los datos sin perder información (sum, max, min etc.)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800">
                <a:solidFill>
                  <a:srgbClr val="000000"/>
                </a:solidFill>
                <a:latin typeface="Gill Sans MT"/>
              </a:rPr>
              <a:t>Semi Aditivos: Se pueden agregar en algunas dimensiones y en otras no. (Ej. ¿Cuántos productos teníamos en stock el 1/6?) 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800">
                <a:solidFill>
                  <a:srgbClr val="000000"/>
                </a:solidFill>
                <a:latin typeface="Gill Sans MT"/>
              </a:rPr>
              <a:t>No Aditivos: No es posible obtener la misma información. (Ej. Moda, Mediana)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1435680" y="274680"/>
            <a:ext cx="749700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Diseño Físico – Esquema Estrella</a:t>
            </a:r>
            <a:endParaRPr/>
          </a:p>
        </p:txBody>
      </p:sp>
      <p:graphicFrame>
        <p:nvGraphicFramePr>
          <p:cNvPr id="286" name="Table 2"/>
          <p:cNvGraphicFramePr/>
          <p:nvPr/>
        </p:nvGraphicFramePr>
        <p:xfrm>
          <a:off x="4487040" y="2510280"/>
          <a:ext cx="1104120" cy="3140520"/>
        </p:xfrm>
        <a:graphic>
          <a:graphicData uri="http://schemas.openxmlformats.org/drawingml/2006/table">
            <a:tbl>
              <a:tblPr/>
              <a:tblGrid>
                <a:gridCol w="1104120"/>
              </a:tblGrid>
              <a:tr h="42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H_CONSULTAS</a:t>
                      </a:r>
                      <a:endParaRPr/>
                    </a:p>
                  </a:txBody>
                  <a:tcPr/>
                </a:tc>
              </a:tr>
              <a:tr h="42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Consultas 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  <a:endParaRPr/>
                    </a:p>
                  </a:txBody>
                  <a:tcPr/>
                </a:tc>
              </a:tr>
              <a:tr h="256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Pago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</a:rPr>
                        <a:t> Float</a:t>
                      </a:r>
                      <a:endParaRPr/>
                    </a:p>
                  </a:txBody>
                  <a:tcPr/>
                </a:tc>
              </a:tr>
              <a:tr h="256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Muestras 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  <a:endParaRPr/>
                    </a:p>
                  </a:txBody>
                  <a:tcPr/>
                </a:tc>
              </a:tr>
              <a:tr h="256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Turnos 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  <a:endParaRPr/>
                    </a:p>
                  </a:txBody>
                  <a:tcPr/>
                </a:tc>
              </a:tr>
              <a:tr h="42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ID_Practica 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  <a:endParaRPr/>
                    </a:p>
                  </a:txBody>
                  <a:tcPr/>
                </a:tc>
              </a:tr>
              <a:tr h="42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ID_Centro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</a:rPr>
                        <a:t> Int</a:t>
                      </a:r>
                      <a:endParaRPr/>
                    </a:p>
                  </a:txBody>
                  <a:tcPr/>
                </a:tc>
              </a:tr>
              <a:tr h="256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ID_Dia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</a:rPr>
                        <a:t> Int</a:t>
                      </a:r>
                      <a:endParaRPr/>
                    </a:p>
                  </a:txBody>
                  <a:tcPr/>
                </a:tc>
              </a:tr>
              <a:tr h="42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ID_Paciente 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7" name="Line 3"/>
          <p:cNvSpPr/>
          <p:nvPr/>
        </p:nvSpPr>
        <p:spPr>
          <a:xfrm flipH="1" flipV="1">
            <a:off x="3332880" y="2510280"/>
            <a:ext cx="1154160" cy="991440"/>
          </a:xfrm>
          <a:prstGeom prst="line">
            <a:avLst/>
          </a:prstGeom>
          <a:ln w="9360">
            <a:solidFill>
              <a:srgbClr val="3891A7"/>
            </a:solidFill>
            <a:round/>
          </a:ln>
        </p:spPr>
      </p:sp>
      <p:sp>
        <p:nvSpPr>
          <p:cNvPr id="288" name="Line 4"/>
          <p:cNvSpPr/>
          <p:nvPr/>
        </p:nvSpPr>
        <p:spPr>
          <a:xfrm flipH="1">
            <a:off x="2916360" y="3734280"/>
            <a:ext cx="1570680" cy="864360"/>
          </a:xfrm>
          <a:prstGeom prst="line">
            <a:avLst/>
          </a:prstGeom>
          <a:ln w="9360">
            <a:solidFill>
              <a:srgbClr val="3891A7"/>
            </a:solidFill>
            <a:round/>
          </a:ln>
        </p:spPr>
      </p:sp>
      <p:sp>
        <p:nvSpPr>
          <p:cNvPr id="289" name="Line 5"/>
          <p:cNvSpPr/>
          <p:nvPr/>
        </p:nvSpPr>
        <p:spPr>
          <a:xfrm flipV="1">
            <a:off x="5591880" y="2662920"/>
            <a:ext cx="1127520" cy="1239480"/>
          </a:xfrm>
          <a:prstGeom prst="line">
            <a:avLst/>
          </a:prstGeom>
          <a:ln w="9360">
            <a:solidFill>
              <a:srgbClr val="3891A7"/>
            </a:solidFill>
            <a:round/>
          </a:ln>
        </p:spPr>
      </p:sp>
      <p:sp>
        <p:nvSpPr>
          <p:cNvPr id="290" name="Line 6"/>
          <p:cNvSpPr/>
          <p:nvPr/>
        </p:nvSpPr>
        <p:spPr>
          <a:xfrm>
            <a:off x="5578200" y="4166280"/>
            <a:ext cx="839160" cy="304560"/>
          </a:xfrm>
          <a:prstGeom prst="line">
            <a:avLst/>
          </a:prstGeom>
          <a:ln w="9360">
            <a:solidFill>
              <a:srgbClr val="3891A7"/>
            </a:solidFill>
            <a:round/>
          </a:ln>
        </p:spPr>
      </p:sp>
      <p:pic>
        <p:nvPicPr>
          <p:cNvPr id="291" name="290 Imagen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2160" y="2197080"/>
            <a:ext cx="1434240" cy="608760"/>
          </a:xfrm>
          <a:prstGeom prst="rect">
            <a:avLst/>
          </a:prstGeom>
          <a:ln>
            <a:solidFill>
              <a:srgbClr val="3465A4"/>
            </a:solidFill>
          </a:ln>
        </p:spPr>
      </p:pic>
      <p:pic>
        <p:nvPicPr>
          <p:cNvPr id="292" name="291 Imagen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13400" y="4165560"/>
            <a:ext cx="1459800" cy="1358280"/>
          </a:xfrm>
          <a:prstGeom prst="rect">
            <a:avLst/>
          </a:prstGeom>
          <a:ln>
            <a:solidFill>
              <a:srgbClr val="3465A4"/>
            </a:solidFill>
          </a:ln>
        </p:spPr>
      </p:pic>
      <p:pic>
        <p:nvPicPr>
          <p:cNvPr id="293" name="292 Imagen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71880" y="4597560"/>
            <a:ext cx="1459800" cy="990000"/>
          </a:xfrm>
          <a:prstGeom prst="rect">
            <a:avLst/>
          </a:prstGeom>
          <a:ln>
            <a:solidFill>
              <a:srgbClr val="3465A4"/>
            </a:solidFill>
          </a:ln>
        </p:spPr>
      </p:pic>
      <p:pic>
        <p:nvPicPr>
          <p:cNvPr id="294" name="293 Imagen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18320" y="2247840"/>
            <a:ext cx="761400" cy="799560"/>
          </a:xfrm>
          <a:prstGeom prst="rect">
            <a:avLst/>
          </a:prstGeom>
          <a:ln>
            <a:solidFill>
              <a:srgbClr val="3465A4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1435680" y="274680"/>
            <a:ext cx="749700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Diseño Físico – Esquema Snowflake</a:t>
            </a:r>
            <a:endParaRPr/>
          </a:p>
        </p:txBody>
      </p:sp>
      <p:graphicFrame>
        <p:nvGraphicFramePr>
          <p:cNvPr id="296" name="Table 2"/>
          <p:cNvGraphicFramePr/>
          <p:nvPr/>
        </p:nvGraphicFramePr>
        <p:xfrm>
          <a:off x="4225320" y="2734920"/>
          <a:ext cx="1104120" cy="3140520"/>
        </p:xfrm>
        <a:graphic>
          <a:graphicData uri="http://schemas.openxmlformats.org/drawingml/2006/table">
            <a:tbl>
              <a:tblPr/>
              <a:tblGrid>
                <a:gridCol w="1104120"/>
              </a:tblGrid>
              <a:tr h="42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H_CONSULTAS</a:t>
                      </a:r>
                      <a:endParaRPr/>
                    </a:p>
                  </a:txBody>
                  <a:tcPr/>
                </a:tc>
              </a:tr>
              <a:tr h="42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Consultas 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  <a:endParaRPr/>
                    </a:p>
                  </a:txBody>
                  <a:tcPr/>
                </a:tc>
              </a:tr>
              <a:tr h="256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Pago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</a:rPr>
                        <a:t> Float</a:t>
                      </a:r>
                      <a:endParaRPr/>
                    </a:p>
                  </a:txBody>
                  <a:tcPr/>
                </a:tc>
              </a:tr>
              <a:tr h="256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Muestras 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  <a:endParaRPr/>
                    </a:p>
                  </a:txBody>
                  <a:tcPr/>
                </a:tc>
              </a:tr>
              <a:tr h="256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Turnos 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  <a:endParaRPr/>
                    </a:p>
                  </a:txBody>
                  <a:tcPr/>
                </a:tc>
              </a:tr>
              <a:tr h="42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ID_Practica 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  <a:endParaRPr/>
                    </a:p>
                  </a:txBody>
                  <a:tcPr/>
                </a:tc>
              </a:tr>
              <a:tr h="42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ID_Centro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</a:rPr>
                        <a:t> Int</a:t>
                      </a:r>
                      <a:endParaRPr/>
                    </a:p>
                  </a:txBody>
                  <a:tcPr/>
                </a:tc>
              </a:tr>
              <a:tr h="256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ID_Dia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</a:rPr>
                        <a:t> Int</a:t>
                      </a:r>
                      <a:endParaRPr/>
                    </a:p>
                  </a:txBody>
                  <a:tcPr/>
                </a:tc>
              </a:tr>
              <a:tr h="42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ID_Paciente 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7" name="Line 3"/>
          <p:cNvSpPr/>
          <p:nvPr/>
        </p:nvSpPr>
        <p:spPr>
          <a:xfrm flipH="1" flipV="1">
            <a:off x="3071160" y="2734560"/>
            <a:ext cx="1153800" cy="991440"/>
          </a:xfrm>
          <a:prstGeom prst="line">
            <a:avLst/>
          </a:prstGeom>
          <a:ln w="9360">
            <a:solidFill>
              <a:srgbClr val="3891A7"/>
            </a:solidFill>
            <a:round/>
          </a:ln>
        </p:spPr>
      </p:sp>
      <p:sp>
        <p:nvSpPr>
          <p:cNvPr id="298" name="Line 4"/>
          <p:cNvSpPr/>
          <p:nvPr/>
        </p:nvSpPr>
        <p:spPr>
          <a:xfrm flipH="1">
            <a:off x="2654280" y="3958920"/>
            <a:ext cx="1570680" cy="864000"/>
          </a:xfrm>
          <a:prstGeom prst="line">
            <a:avLst/>
          </a:prstGeom>
          <a:ln w="9360">
            <a:solidFill>
              <a:srgbClr val="3891A7"/>
            </a:solidFill>
            <a:round/>
          </a:ln>
        </p:spPr>
      </p:sp>
      <p:sp>
        <p:nvSpPr>
          <p:cNvPr id="299" name="Line 5"/>
          <p:cNvSpPr/>
          <p:nvPr/>
        </p:nvSpPr>
        <p:spPr>
          <a:xfrm flipV="1">
            <a:off x="5330160" y="2722320"/>
            <a:ext cx="478800" cy="1404360"/>
          </a:xfrm>
          <a:prstGeom prst="line">
            <a:avLst/>
          </a:prstGeom>
          <a:ln w="9360">
            <a:solidFill>
              <a:srgbClr val="3891A7"/>
            </a:solidFill>
            <a:round/>
          </a:ln>
        </p:spPr>
      </p:sp>
      <p:sp>
        <p:nvSpPr>
          <p:cNvPr id="300" name="Line 6"/>
          <p:cNvSpPr/>
          <p:nvPr/>
        </p:nvSpPr>
        <p:spPr>
          <a:xfrm>
            <a:off x="5316120" y="4390920"/>
            <a:ext cx="722160" cy="304560"/>
          </a:xfrm>
          <a:prstGeom prst="line">
            <a:avLst/>
          </a:prstGeom>
          <a:ln w="9360">
            <a:solidFill>
              <a:srgbClr val="3891A7"/>
            </a:solidFill>
            <a:round/>
          </a:ln>
        </p:spPr>
      </p:sp>
      <p:sp>
        <p:nvSpPr>
          <p:cNvPr id="301" name="Line 7"/>
          <p:cNvSpPr/>
          <p:nvPr/>
        </p:nvSpPr>
        <p:spPr>
          <a:xfrm flipH="1">
            <a:off x="4663440" y="5381280"/>
            <a:ext cx="1374840" cy="1019520"/>
          </a:xfrm>
          <a:prstGeom prst="line">
            <a:avLst/>
          </a:prstGeom>
          <a:ln w="9360">
            <a:solidFill>
              <a:srgbClr val="3891A7"/>
            </a:solidFill>
            <a:round/>
          </a:ln>
        </p:spPr>
      </p:sp>
      <p:sp>
        <p:nvSpPr>
          <p:cNvPr id="302" name="Line 8"/>
          <p:cNvSpPr/>
          <p:nvPr/>
        </p:nvSpPr>
        <p:spPr>
          <a:xfrm>
            <a:off x="2654280" y="5237280"/>
            <a:ext cx="820440" cy="706320"/>
          </a:xfrm>
          <a:prstGeom prst="line">
            <a:avLst/>
          </a:prstGeom>
          <a:ln w="9360">
            <a:solidFill>
              <a:srgbClr val="3891A7"/>
            </a:solidFill>
            <a:round/>
          </a:ln>
        </p:spPr>
      </p:sp>
      <p:sp>
        <p:nvSpPr>
          <p:cNvPr id="303" name="Line 9"/>
          <p:cNvSpPr/>
          <p:nvPr/>
        </p:nvSpPr>
        <p:spPr>
          <a:xfrm>
            <a:off x="7478280" y="5237280"/>
            <a:ext cx="792000" cy="720360"/>
          </a:xfrm>
          <a:prstGeom prst="line">
            <a:avLst/>
          </a:prstGeom>
          <a:ln w="9360">
            <a:solidFill>
              <a:srgbClr val="3891A7"/>
            </a:solidFill>
            <a:round/>
          </a:ln>
        </p:spPr>
      </p:sp>
      <p:sp>
        <p:nvSpPr>
          <p:cNvPr id="304" name="Line 10"/>
          <p:cNvSpPr/>
          <p:nvPr/>
        </p:nvSpPr>
        <p:spPr>
          <a:xfrm flipV="1">
            <a:off x="6580440" y="2068920"/>
            <a:ext cx="537840" cy="864360"/>
          </a:xfrm>
          <a:prstGeom prst="line">
            <a:avLst/>
          </a:prstGeom>
          <a:ln w="9360">
            <a:solidFill>
              <a:srgbClr val="3891A7"/>
            </a:solidFill>
            <a:round/>
          </a:ln>
        </p:spPr>
      </p:sp>
      <p:sp>
        <p:nvSpPr>
          <p:cNvPr id="305" name="Line 11"/>
          <p:cNvSpPr/>
          <p:nvPr/>
        </p:nvSpPr>
        <p:spPr>
          <a:xfrm>
            <a:off x="7874280" y="2501280"/>
            <a:ext cx="175320" cy="729000"/>
          </a:xfrm>
          <a:prstGeom prst="line">
            <a:avLst/>
          </a:prstGeom>
          <a:ln w="9360">
            <a:solidFill>
              <a:srgbClr val="3891A7"/>
            </a:solidFill>
            <a:round/>
          </a:ln>
        </p:spPr>
      </p:sp>
      <p:pic>
        <p:nvPicPr>
          <p:cNvPr id="306" name="305 Imagen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5760" y="2425680"/>
            <a:ext cx="1434240" cy="608760"/>
          </a:xfrm>
          <a:prstGeom prst="rect">
            <a:avLst/>
          </a:prstGeom>
          <a:ln>
            <a:solidFill>
              <a:srgbClr val="3465A4"/>
            </a:solidFill>
          </a:ln>
        </p:spPr>
      </p:pic>
      <p:pic>
        <p:nvPicPr>
          <p:cNvPr id="307" name="306 Imagen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32520" y="4483080"/>
            <a:ext cx="1459800" cy="990000"/>
          </a:xfrm>
          <a:prstGeom prst="rect">
            <a:avLst/>
          </a:prstGeom>
          <a:ln>
            <a:solidFill>
              <a:srgbClr val="3465A4"/>
            </a:solidFill>
          </a:ln>
        </p:spPr>
      </p:pic>
      <p:pic>
        <p:nvPicPr>
          <p:cNvPr id="308" name="307 Imagen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03640" y="5943600"/>
            <a:ext cx="1459800" cy="608760"/>
          </a:xfrm>
          <a:prstGeom prst="rect">
            <a:avLst/>
          </a:prstGeom>
          <a:ln>
            <a:solidFill>
              <a:srgbClr val="3465A4"/>
            </a:solidFill>
          </a:ln>
        </p:spPr>
      </p:pic>
      <p:pic>
        <p:nvPicPr>
          <p:cNvPr id="309" name="308 Imagen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81160" y="4533840"/>
            <a:ext cx="1459800" cy="786600"/>
          </a:xfrm>
          <a:prstGeom prst="rect">
            <a:avLst/>
          </a:prstGeom>
          <a:ln>
            <a:solidFill>
              <a:srgbClr val="3465A4"/>
            </a:solidFill>
          </a:ln>
        </p:spPr>
      </p:pic>
      <p:pic>
        <p:nvPicPr>
          <p:cNvPr id="310" name="309 Imagen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07160" y="5956200"/>
            <a:ext cx="1256760" cy="596160"/>
          </a:xfrm>
          <a:prstGeom prst="rect">
            <a:avLst/>
          </a:prstGeom>
          <a:ln>
            <a:solidFill>
              <a:srgbClr val="3465A4"/>
            </a:solidFill>
          </a:ln>
        </p:spPr>
      </p:pic>
      <p:pic>
        <p:nvPicPr>
          <p:cNvPr id="311" name="310 Imagen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803920" y="2413080"/>
            <a:ext cx="761400" cy="608760"/>
          </a:xfrm>
          <a:prstGeom prst="rect">
            <a:avLst/>
          </a:prstGeom>
          <a:ln>
            <a:solidFill>
              <a:srgbClr val="3465A4"/>
            </a:solidFill>
          </a:ln>
        </p:spPr>
      </p:pic>
      <p:pic>
        <p:nvPicPr>
          <p:cNvPr id="312" name="311 Imagen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467480" y="3225960"/>
            <a:ext cx="1142280" cy="608760"/>
          </a:xfrm>
          <a:prstGeom prst="rect">
            <a:avLst/>
          </a:prstGeom>
          <a:ln>
            <a:solidFill>
              <a:srgbClr val="3465A4"/>
            </a:solidFill>
          </a:ln>
        </p:spPr>
      </p:pic>
      <p:pic>
        <p:nvPicPr>
          <p:cNvPr id="313" name="312 Imagen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137360" y="1689120"/>
            <a:ext cx="1142280" cy="799560"/>
          </a:xfrm>
          <a:prstGeom prst="rect">
            <a:avLst/>
          </a:prstGeom>
          <a:ln>
            <a:solidFill>
              <a:srgbClr val="3465A4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1435680" y="274680"/>
            <a:ext cx="749700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Slowly Changing Dimensions</a:t>
            </a:r>
            <a:endParaRPr/>
          </a:p>
        </p:txBody>
      </p:sp>
      <p:sp>
        <p:nvSpPr>
          <p:cNvPr id="315" name="CustomShape 2"/>
          <p:cNvSpPr/>
          <p:nvPr/>
        </p:nvSpPr>
        <p:spPr>
          <a:xfrm>
            <a:off x="1435680" y="1447920"/>
            <a:ext cx="7497000" cy="4799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Las descripciones cambian cada tanto.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800">
                <a:solidFill>
                  <a:srgbClr val="000000"/>
                </a:solidFill>
                <a:latin typeface="Gill Sans MT"/>
              </a:rPr>
              <a:t>Nuevo Registro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800">
                <a:solidFill>
                  <a:srgbClr val="000000"/>
                </a:solidFill>
                <a:latin typeface="Gill Sans MT"/>
              </a:rPr>
              <a:t>Marca para auditar los cambios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800">
                <a:solidFill>
                  <a:srgbClr val="000000"/>
                </a:solidFill>
                <a:latin typeface="Gill Sans MT"/>
              </a:rPr>
              <a:t>Versión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800">
                <a:solidFill>
                  <a:srgbClr val="000000"/>
                </a:solidFill>
                <a:latin typeface="Gill Sans MT"/>
              </a:rPr>
              <a:t>En algunos casos solo se guarda el estado anterior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1435680" y="274680"/>
            <a:ext cx="749700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572314"/>
                </a:solidFill>
                <a:latin typeface="Gill Sans MT"/>
              </a:rPr>
              <a:t>Rapidily Changing Dimensions</a:t>
            </a:r>
            <a:endParaRPr/>
          </a:p>
        </p:txBody>
      </p:sp>
      <p:sp>
        <p:nvSpPr>
          <p:cNvPr id="317" name="CustomShape 2"/>
          <p:cNvSpPr/>
          <p:nvPr/>
        </p:nvSpPr>
        <p:spPr>
          <a:xfrm>
            <a:off x="1187640" y="1131480"/>
            <a:ext cx="7497000" cy="3348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Dimensión muy grande que cambia constantemente.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Dejarla como originalmente se diseño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Separar en datos estáticos y dinámicos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Separar también los volátiles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Llevar los datos volátiles a las fact tables.</a:t>
            </a:r>
            <a:endParaRPr/>
          </a:p>
        </p:txBody>
      </p:sp>
      <p:pic>
        <p:nvPicPr>
          <p:cNvPr id="318" name="Picture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7480" y="4297680"/>
            <a:ext cx="1210680" cy="2285280"/>
          </a:xfrm>
          <a:prstGeom prst="rect">
            <a:avLst/>
          </a:prstGeom>
          <a:ln>
            <a:noFill/>
          </a:ln>
        </p:spPr>
      </p:pic>
      <p:pic>
        <p:nvPicPr>
          <p:cNvPr id="319" name="Picture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4800" y="4293000"/>
            <a:ext cx="4452120" cy="2107080"/>
          </a:xfrm>
          <a:prstGeom prst="rect">
            <a:avLst/>
          </a:prstGeom>
          <a:ln>
            <a:noFill/>
          </a:ln>
        </p:spPr>
      </p:pic>
      <p:sp>
        <p:nvSpPr>
          <p:cNvPr id="320" name="CustomShape 3"/>
          <p:cNvSpPr/>
          <p:nvPr/>
        </p:nvSpPr>
        <p:spPr>
          <a:xfrm>
            <a:off x="2750040" y="5151960"/>
            <a:ext cx="1364040" cy="790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891A7"/>
          </a:solidFill>
          <a:ln w="25560">
            <a:solidFill>
              <a:srgbClr val="296B7B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1435680" y="274680"/>
            <a:ext cx="749700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Procesos ETL</a:t>
            </a:r>
            <a:endParaRPr/>
          </a:p>
        </p:txBody>
      </p:sp>
      <p:sp>
        <p:nvSpPr>
          <p:cNvPr id="322" name="CustomShape 2"/>
          <p:cNvSpPr/>
          <p:nvPr/>
        </p:nvSpPr>
        <p:spPr>
          <a:xfrm>
            <a:off x="1435680" y="1447920"/>
            <a:ext cx="7497000" cy="4799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Extraer Transformar y Cargar (o ELT si se utiliza Staging)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Se definen Entradas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800">
                <a:solidFill>
                  <a:srgbClr val="000000"/>
                </a:solidFill>
                <a:latin typeface="Gill Sans MT"/>
              </a:rPr>
              <a:t>Conexión a fuentes de datos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800">
                <a:solidFill>
                  <a:srgbClr val="000000"/>
                </a:solidFill>
                <a:latin typeface="Gill Sans MT"/>
              </a:rPr>
              <a:t>Se definen Filtros 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800">
                <a:solidFill>
                  <a:srgbClr val="000000"/>
                </a:solidFill>
                <a:latin typeface="Gill Sans MT"/>
              </a:rPr>
              <a:t>Cleaning y Data Quality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800">
                <a:solidFill>
                  <a:srgbClr val="000000"/>
                </a:solidFill>
                <a:latin typeface="Gill Sans MT"/>
              </a:rPr>
              <a:t>Se generan variables calculadas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Se definen Salidas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Durante todo el proceso es fundamental la MetaData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435680" y="274680"/>
            <a:ext cx="749700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Introducción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1435680" y="1447920"/>
            <a:ext cx="7497000" cy="4356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Reseña histórica: volumen de información en la base de datos  y problemas para su análisis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Contexto actual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Herramienta fundamental para la toma de decisiones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Los sistemas transaccionales no tienen el mismo objetivo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1435680" y="274680"/>
            <a:ext cx="749700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Carga y actualización</a:t>
            </a:r>
            <a:endParaRPr/>
          </a:p>
        </p:txBody>
      </p:sp>
      <p:sp>
        <p:nvSpPr>
          <p:cNvPr id="324" name="CustomShape 2"/>
          <p:cNvSpPr/>
          <p:nvPr/>
        </p:nvSpPr>
        <p:spPr>
          <a:xfrm>
            <a:off x="1435680" y="1447920"/>
            <a:ext cx="7497000" cy="4799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Se caracterizan 2 tipos de ETL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Carga Inicial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800">
                <a:solidFill>
                  <a:srgbClr val="000000"/>
                </a:solidFill>
                <a:latin typeface="Gill Sans MT"/>
              </a:rPr>
              <a:t>Consiste en la generación inicial del DW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800">
                <a:solidFill>
                  <a:srgbClr val="000000"/>
                </a:solidFill>
                <a:latin typeface="Gill Sans MT"/>
              </a:rPr>
              <a:t>Se define que cantidad de datos históricos serán disponibles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800">
                <a:solidFill>
                  <a:srgbClr val="000000"/>
                </a:solidFill>
                <a:latin typeface="Gill Sans MT"/>
              </a:rPr>
              <a:t>Se debe informar a los usuarios que información no estará disponible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800">
                <a:solidFill>
                  <a:srgbClr val="000000"/>
                </a:solidFill>
                <a:latin typeface="Gill Sans MT"/>
              </a:rPr>
              <a:t>Probablemente tenga un gran impacto en los sistemas fuentes por el alto volumen de datos.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1097280" y="0"/>
            <a:ext cx="749700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Carga y actualización</a:t>
            </a:r>
            <a:endParaRPr/>
          </a:p>
        </p:txBody>
      </p:sp>
      <p:sp>
        <p:nvSpPr>
          <p:cNvPr id="326" name="CustomShape 2"/>
          <p:cNvSpPr/>
          <p:nvPr/>
        </p:nvSpPr>
        <p:spPr>
          <a:xfrm>
            <a:off x="1006560" y="1005840"/>
            <a:ext cx="7497000" cy="4799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Refresh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Se define para cada requerimiento que entidades serán actualizadas por hora, día, semana, mes etc.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Como tratar los cambios en las dimensiones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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Hay dimensiones que cambian lentamente: Ej. Estado Civil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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Estrategias: Actualiza la forma, nueva versión, versión anterior y actual, fechas auditoria.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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Hay dimensiones que cambian rápidamente: Ej. Puntaje de compras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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Estrategias: Separar parte dinámica y estática, separo los volátiles, llevar la información a fact table.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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Dimensión Junk: Atributos que no pertenecen a una dimensión.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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Estrategias: Fact table, cada atributo como una dimensión aparte, sacarlos del diseño, Junk.</a:t>
            </a:r>
            <a:endParaRPr/>
          </a:p>
        </p:txBody>
      </p:sp>
      <p:sp>
        <p:nvSpPr>
          <p:cNvPr id="327" name="CustomShape 3"/>
          <p:cNvSpPr/>
          <p:nvPr/>
        </p:nvSpPr>
        <p:spPr>
          <a:xfrm>
            <a:off x="1560600" y="1211400"/>
            <a:ext cx="180360" cy="34632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1435680" y="274680"/>
            <a:ext cx="749700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Carga y actualización</a:t>
            </a:r>
            <a:endParaRPr/>
          </a:p>
        </p:txBody>
      </p:sp>
      <p:sp>
        <p:nvSpPr>
          <p:cNvPr id="329" name="CustomShape 2"/>
          <p:cNvSpPr/>
          <p:nvPr/>
        </p:nvSpPr>
        <p:spPr>
          <a:xfrm>
            <a:off x="1435680" y="1447920"/>
            <a:ext cx="7497000" cy="4799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Problemas a tratar en proceso ETL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800">
                <a:solidFill>
                  <a:srgbClr val="000000"/>
                </a:solidFill>
                <a:latin typeface="Gill Sans MT"/>
              </a:rPr>
              <a:t>Data Quality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800">
                <a:solidFill>
                  <a:srgbClr val="000000"/>
                </a:solidFill>
                <a:latin typeface="Gill Sans MT"/>
              </a:rPr>
              <a:t>Detección de los cambios en sistemas fuentes.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800">
                <a:solidFill>
                  <a:srgbClr val="000000"/>
                </a:solidFill>
                <a:latin typeface="Gill Sans MT"/>
              </a:rPr>
              <a:t>Normalización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800">
                <a:solidFill>
                  <a:srgbClr val="000000"/>
                </a:solidFill>
                <a:latin typeface="Gill Sans MT"/>
              </a:rPr>
              <a:t>Procedimientos por contingencia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1435680" y="274680"/>
            <a:ext cx="749700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Visualización de datos</a:t>
            </a:r>
            <a:endParaRPr/>
          </a:p>
        </p:txBody>
      </p:sp>
      <p:pic>
        <p:nvPicPr>
          <p:cNvPr id="331" name="Picture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9640" y="1772640"/>
            <a:ext cx="7599960" cy="4294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1435680" y="274680"/>
            <a:ext cx="749700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Visualización de datos</a:t>
            </a:r>
            <a:endParaRPr/>
          </a:p>
        </p:txBody>
      </p:sp>
      <p:pic>
        <p:nvPicPr>
          <p:cNvPr id="333" name="Picture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5360" y="2133000"/>
            <a:ext cx="7423920" cy="3159000"/>
          </a:xfrm>
          <a:prstGeom prst="rect">
            <a:avLst/>
          </a:prstGeom>
          <a:ln>
            <a:noFill/>
          </a:ln>
        </p:spPr>
      </p:pic>
      <p:sp>
        <p:nvSpPr>
          <p:cNvPr id="334" name="CustomShape 2"/>
          <p:cNvSpPr/>
          <p:nvPr/>
        </p:nvSpPr>
        <p:spPr>
          <a:xfrm>
            <a:off x="1259640" y="5529960"/>
            <a:ext cx="6983640" cy="393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Gill Sans MT"/>
              </a:rPr>
              <a:t>Ejemplos de dashboards on-line: </a:t>
            </a:r>
            <a:r>
              <a:rPr lang="en-US" sz="1000" u="sng">
                <a:solidFill>
                  <a:srgbClr val="8DC765"/>
                </a:solidFill>
                <a:latin typeface="Gill Sans MT"/>
              </a:rPr>
              <a:t>http://www2.microstrategy.com/software/business-intelligence/dashboards-and-scorecards/gallery/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1435680" y="274680"/>
            <a:ext cx="749700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Cubos</a:t>
            </a:r>
            <a:endParaRPr/>
          </a:p>
        </p:txBody>
      </p:sp>
      <p:pic>
        <p:nvPicPr>
          <p:cNvPr id="336" name="Picture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0120" y="1643040"/>
            <a:ext cx="6847560" cy="403740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1435680" y="274680"/>
            <a:ext cx="749700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Operaciones OLAP</a:t>
            </a:r>
            <a:endParaRPr/>
          </a:p>
        </p:txBody>
      </p:sp>
      <p:sp>
        <p:nvSpPr>
          <p:cNvPr id="338" name="CustomShape 2"/>
          <p:cNvSpPr/>
          <p:nvPr/>
        </p:nvSpPr>
        <p:spPr>
          <a:xfrm>
            <a:off x="1435680" y="1447920"/>
            <a:ext cx="7497000" cy="2268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roll-up: Agregar datos a un nivel mayor en una jerarquía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drill-down: Agregar datos a un nivel menor en una jerarquía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339" name="Picture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7840" y="3861000"/>
            <a:ext cx="5761440" cy="238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1435680" y="274680"/>
            <a:ext cx="749700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Operaciones OLAP</a:t>
            </a:r>
            <a:endParaRPr/>
          </a:p>
        </p:txBody>
      </p:sp>
      <p:sp>
        <p:nvSpPr>
          <p:cNvPr id="341" name="CustomShape 2"/>
          <p:cNvSpPr/>
          <p:nvPr/>
        </p:nvSpPr>
        <p:spPr>
          <a:xfrm>
            <a:off x="1435680" y="1447920"/>
            <a:ext cx="6735600" cy="684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Pivoting: cuando se mueve una o mas dimensión(es) a otro sitio.</a:t>
            </a:r>
            <a:endParaRPr/>
          </a:p>
        </p:txBody>
      </p:sp>
      <p:pic>
        <p:nvPicPr>
          <p:cNvPr id="342" name="Picture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8000" y="3141000"/>
            <a:ext cx="3773880" cy="1294920"/>
          </a:xfrm>
          <a:prstGeom prst="rect">
            <a:avLst/>
          </a:prstGeom>
          <a:ln>
            <a:noFill/>
          </a:ln>
        </p:spPr>
      </p:pic>
      <p:pic>
        <p:nvPicPr>
          <p:cNvPr id="343" name="Picture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20120" y="2061000"/>
            <a:ext cx="3970800" cy="3380400"/>
          </a:xfrm>
          <a:prstGeom prst="rect">
            <a:avLst/>
          </a:prstGeom>
          <a:ln>
            <a:noFill/>
          </a:ln>
        </p:spPr>
      </p:pic>
      <p:sp>
        <p:nvSpPr>
          <p:cNvPr id="344" name="CustomShape 3"/>
          <p:cNvSpPr/>
          <p:nvPr/>
        </p:nvSpPr>
        <p:spPr>
          <a:xfrm>
            <a:off x="1547640" y="5840280"/>
            <a:ext cx="6735600" cy="684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Slice &amp; Dice: Reducir la dimensionalidad.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1435680" y="274680"/>
            <a:ext cx="749700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Molap, Rolap y Holap</a:t>
            </a:r>
            <a:endParaRPr/>
          </a:p>
        </p:txBody>
      </p:sp>
      <p:sp>
        <p:nvSpPr>
          <p:cNvPr id="346" name="CustomShape 2"/>
          <p:cNvSpPr/>
          <p:nvPr/>
        </p:nvSpPr>
        <p:spPr>
          <a:xfrm>
            <a:off x="1435680" y="1447920"/>
            <a:ext cx="7497000" cy="4799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MOLAP Multidemensional On-Line Analytical Processing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800">
                <a:solidFill>
                  <a:srgbClr val="000000"/>
                </a:solidFill>
                <a:latin typeface="Gill Sans MT"/>
              </a:rPr>
              <a:t>Se almacenan los datos de forma multidimensional.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800">
                <a:solidFill>
                  <a:srgbClr val="000000"/>
                </a:solidFill>
                <a:latin typeface="Gill Sans MT"/>
              </a:rPr>
              <a:t>El lenguaje de consulta es MDX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800">
                <a:solidFill>
                  <a:srgbClr val="000000"/>
                </a:solidFill>
                <a:latin typeface="Gill Sans MT"/>
              </a:rPr>
              <a:t>Las agregaciones ocupan mucho espacio y pueden no ser utilizadas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800">
                <a:solidFill>
                  <a:srgbClr val="000000"/>
                </a:solidFill>
                <a:latin typeface="Gill Sans MT"/>
              </a:rPr>
              <a:t>Pocos flexibles para refresh ya que generalmente se debe actualizar gran parte del cubo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800">
                <a:solidFill>
                  <a:srgbClr val="000000"/>
                </a:solidFill>
                <a:latin typeface="Gill Sans MT"/>
              </a:rPr>
              <a:t>Se utiliza para datos que se consultan muy frecuentemente.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1435680" y="274680"/>
            <a:ext cx="749700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Molap, Rolap y Holap</a:t>
            </a:r>
            <a:endParaRPr/>
          </a:p>
        </p:txBody>
      </p:sp>
      <p:sp>
        <p:nvSpPr>
          <p:cNvPr id="348" name="CustomShape 2"/>
          <p:cNvSpPr/>
          <p:nvPr/>
        </p:nvSpPr>
        <p:spPr>
          <a:xfrm>
            <a:off x="1435680" y="1447920"/>
            <a:ext cx="7497000" cy="4799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ROLAP Relational On-Line Analytical Processing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800">
                <a:solidFill>
                  <a:srgbClr val="000000"/>
                </a:solidFill>
                <a:latin typeface="Gill Sans MT"/>
              </a:rPr>
              <a:t>Los datos se guardan en una base de datos relacional.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800">
                <a:solidFill>
                  <a:srgbClr val="000000"/>
                </a:solidFill>
                <a:latin typeface="Gill Sans MT"/>
              </a:rPr>
              <a:t>El lenguaje de consulta es SQL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800">
                <a:solidFill>
                  <a:srgbClr val="000000"/>
                </a:solidFill>
                <a:latin typeface="Gill Sans MT"/>
              </a:rPr>
              <a:t>Provee gran escalabilidad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800">
                <a:solidFill>
                  <a:srgbClr val="000000"/>
                </a:solidFill>
                <a:latin typeface="Gill Sans MT"/>
              </a:rPr>
              <a:t>Se requieren agregaciones pre calculadas para suplir inconvenientes de performance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Picture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5120" y="1196640"/>
            <a:ext cx="3753360" cy="2094480"/>
          </a:xfrm>
          <a:prstGeom prst="rect">
            <a:avLst/>
          </a:prstGeom>
          <a:ln>
            <a:noFill/>
          </a:ln>
        </p:spPr>
      </p:pic>
      <p:sp>
        <p:nvSpPr>
          <p:cNvPr id="137" name="CustomShape 1"/>
          <p:cNvSpPr/>
          <p:nvPr/>
        </p:nvSpPr>
        <p:spPr>
          <a:xfrm>
            <a:off x="1435680" y="188640"/>
            <a:ext cx="749700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Introducción</a:t>
            </a:r>
            <a:endParaRPr/>
          </a:p>
        </p:txBody>
      </p:sp>
      <p:pic>
        <p:nvPicPr>
          <p:cNvPr id="138" name="Picture 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36000" y="3873960"/>
            <a:ext cx="5363280" cy="2908800"/>
          </a:xfrm>
          <a:prstGeom prst="rect">
            <a:avLst/>
          </a:prstGeom>
          <a:ln>
            <a:noFill/>
          </a:ln>
        </p:spPr>
      </p:pic>
      <p:sp>
        <p:nvSpPr>
          <p:cNvPr id="139" name="CustomShape 2"/>
          <p:cNvSpPr/>
          <p:nvPr/>
        </p:nvSpPr>
        <p:spPr>
          <a:xfrm>
            <a:off x="914400" y="3657600"/>
            <a:ext cx="2864520" cy="3597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Gill Sans MT"/>
              </a:rPr>
              <a:t>El 75% de la información en el universo digital la generan particulares.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Gill Sans MT"/>
              </a:rPr>
              <a:t>Las empresas son responsables del 80% de esta información en algún punto de su vida digital.</a:t>
            </a:r>
            <a:endParaRPr/>
          </a:p>
        </p:txBody>
      </p:sp>
      <p:sp>
        <p:nvSpPr>
          <p:cNvPr id="140" name="CustomShape 3"/>
          <p:cNvSpPr/>
          <p:nvPr/>
        </p:nvSpPr>
        <p:spPr>
          <a:xfrm>
            <a:off x="5303520" y="914400"/>
            <a:ext cx="3695760" cy="3735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Gill Sans MT"/>
              </a:rPr>
              <a:t>La información digital en el mundo crece más del doble cada dos años.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Gill Sans MT"/>
              </a:rPr>
              <a:t>La cantidad de información que crean los particulares es mucho menor que la cantidad de información creada sobre ellos mismos en el universo digital.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1435680" y="274680"/>
            <a:ext cx="749700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Molap, Rolap y Holap</a:t>
            </a:r>
            <a:endParaRPr/>
          </a:p>
        </p:txBody>
      </p:sp>
      <p:sp>
        <p:nvSpPr>
          <p:cNvPr id="350" name="CustomShape 2"/>
          <p:cNvSpPr/>
          <p:nvPr/>
        </p:nvSpPr>
        <p:spPr>
          <a:xfrm>
            <a:off x="1435680" y="1447920"/>
            <a:ext cx="7497000" cy="4799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HOLAP Hybrid On-Line Analytical Processing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800">
                <a:solidFill>
                  <a:srgbClr val="000000"/>
                </a:solidFill>
                <a:latin typeface="Gill Sans MT"/>
              </a:rPr>
              <a:t>Es una combinación de las anteriores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800">
                <a:solidFill>
                  <a:srgbClr val="000000"/>
                </a:solidFill>
                <a:latin typeface="Gill Sans MT"/>
              </a:rPr>
              <a:t>Se guarda una parte de la información MOLAP y otra en ROLAP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800">
                <a:solidFill>
                  <a:srgbClr val="000000"/>
                </a:solidFill>
                <a:latin typeface="Gill Sans MT"/>
              </a:rPr>
              <a:t>Se guarda la información en MOLAP mas critica en cuanto al tiempo de respuesta de las consultas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800">
                <a:solidFill>
                  <a:srgbClr val="000000"/>
                </a:solidFill>
                <a:latin typeface="Gill Sans MT"/>
              </a:rPr>
              <a:t>Se guarda la información en ROLAP para optimizar los tiempos de carga y procesamiento/refresh del Cubo.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1435680" y="274680"/>
            <a:ext cx="749700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Aplicaciones</a:t>
            </a:r>
            <a:endParaRPr/>
          </a:p>
        </p:txBody>
      </p:sp>
      <p:sp>
        <p:nvSpPr>
          <p:cNvPr id="352" name="CustomShape 2"/>
          <p:cNvSpPr/>
          <p:nvPr/>
        </p:nvSpPr>
        <p:spPr>
          <a:xfrm>
            <a:off x="1435680" y="1447920"/>
            <a:ext cx="7497000" cy="4799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Mostrar ejemplos de aplicaciones utilizadas para BI disponibles en el mercado.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ETL: Informatica, ODI Oracle, MSIS Microsoft, etc.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BI OLAP y Visualizacion: MicroStrategy, Cognos, Business Objects etc.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1189080" y="0"/>
            <a:ext cx="749700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Definición</a:t>
            </a:r>
            <a:endParaRPr/>
          </a:p>
        </p:txBody>
      </p:sp>
      <p:sp>
        <p:nvSpPr>
          <p:cNvPr id="142" name="CustomShape 2"/>
          <p:cNvSpPr/>
          <p:nvPr/>
        </p:nvSpPr>
        <p:spPr>
          <a:xfrm>
            <a:off x="1097640" y="960480"/>
            <a:ext cx="7497000" cy="5713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Data warehouse es: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«Una colección de datos no volátil, integrada y variante en el tiempo, orientada al usuario que tiene como objetivo ser una herramienta para la toma de decisiones» Bill Inmon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«Una colección de datos derivada de las transacciones diseñada para la realización de consultas y análisis» Ralph Kimball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Picture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9640" y="4338360"/>
            <a:ext cx="4967640" cy="2473920"/>
          </a:xfrm>
          <a:prstGeom prst="rect">
            <a:avLst/>
          </a:prstGeom>
          <a:ln>
            <a:noFill/>
          </a:ln>
        </p:spPr>
      </p:pic>
      <p:sp>
        <p:nvSpPr>
          <p:cNvPr id="144" name="CustomShape 1"/>
          <p:cNvSpPr/>
          <p:nvPr/>
        </p:nvSpPr>
        <p:spPr>
          <a:xfrm>
            <a:off x="1435680" y="274680"/>
            <a:ext cx="749700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Definición</a:t>
            </a:r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1435680" y="1447920"/>
            <a:ext cx="7497000" cy="3204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200">
                <a:solidFill>
                  <a:srgbClr val="000000"/>
                </a:solidFill>
                <a:latin typeface="Gill Sans MT"/>
              </a:rPr>
              <a:t>Orientada al usuario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200">
                <a:solidFill>
                  <a:srgbClr val="000000"/>
                </a:solidFill>
                <a:latin typeface="Gill Sans MT"/>
              </a:rPr>
              <a:t>OLTP Software que utiliza la organización esta orientado a una tarea operacional.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200">
                <a:solidFill>
                  <a:srgbClr val="000000"/>
                </a:solidFill>
                <a:latin typeface="Gill Sans MT"/>
              </a:rPr>
              <a:t>Ej.: POS, RTTx, CRM, Logística, RRHH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200">
                <a:solidFill>
                  <a:srgbClr val="000000"/>
                </a:solidFill>
                <a:latin typeface="Gill Sans MT"/>
              </a:rPr>
              <a:t>El DW tiene como objetivo tener una visión global que permita ver a los objetos o entidades que son interesantes para el usuario.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200">
                <a:solidFill>
                  <a:srgbClr val="000000"/>
                </a:solidFill>
                <a:latin typeface="Gill Sans MT"/>
              </a:rPr>
              <a:t>Ej. Clientes, Ventas, Stock, Costos.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Picture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5640" y="1058400"/>
            <a:ext cx="5640120" cy="5609880"/>
          </a:xfrm>
          <a:prstGeom prst="rect">
            <a:avLst/>
          </a:prstGeom>
          <a:ln>
            <a:noFill/>
          </a:ln>
        </p:spPr>
      </p:pic>
      <p:sp>
        <p:nvSpPr>
          <p:cNvPr id="147" name="CustomShape 1"/>
          <p:cNvSpPr/>
          <p:nvPr/>
        </p:nvSpPr>
        <p:spPr>
          <a:xfrm>
            <a:off x="1435680" y="274680"/>
            <a:ext cx="749700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Definición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1435680" y="274680"/>
            <a:ext cx="749700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Definición</a:t>
            </a:r>
            <a:endParaRPr/>
          </a:p>
        </p:txBody>
      </p:sp>
      <p:sp>
        <p:nvSpPr>
          <p:cNvPr id="149" name="CustomShape 2"/>
          <p:cNvSpPr/>
          <p:nvPr/>
        </p:nvSpPr>
        <p:spPr>
          <a:xfrm>
            <a:off x="1435680" y="1447920"/>
            <a:ext cx="7497000" cy="3204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No volátil y variable en el tiempo	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Es un repositorio de datos históricos.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Los datos perduran mas tiempo que en las bases operacionales.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El concepto tiempo es fundamental para la utilidad de los análisis y como clave lógica física.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Se guarda una nueva versión para cada cambio del sujeto de análisis en contraste con la actualización de los operacionales.</a:t>
            </a:r>
            <a:endParaRPr/>
          </a:p>
        </p:txBody>
      </p:sp>
      <p:pic>
        <p:nvPicPr>
          <p:cNvPr id="150" name="Picture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0840" y="4536360"/>
            <a:ext cx="5122080" cy="220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1435680" y="274680"/>
            <a:ext cx="749700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Definición</a:t>
            </a:r>
            <a:endParaRPr/>
          </a:p>
        </p:txBody>
      </p:sp>
      <p:sp>
        <p:nvSpPr>
          <p:cNvPr id="152" name="CustomShape 2"/>
          <p:cNvSpPr/>
          <p:nvPr/>
        </p:nvSpPr>
        <p:spPr>
          <a:xfrm flipH="1" flipV="1">
            <a:off x="1623240" y="2193840"/>
            <a:ext cx="168480" cy="145800"/>
          </a:xfrm>
          <a:prstGeom prst="straightConnector1">
            <a:avLst/>
          </a:prstGeom>
          <a:noFill/>
          <a:ln w="9360">
            <a:solidFill>
              <a:srgbClr val="3891A7"/>
            </a:solidFill>
            <a:round/>
            <a:tailEnd type="arrow" w="med" len="med"/>
          </a:ln>
        </p:spPr>
      </p:sp>
      <p:sp>
        <p:nvSpPr>
          <p:cNvPr id="153" name="CustomShape 3"/>
          <p:cNvSpPr/>
          <p:nvPr/>
        </p:nvSpPr>
        <p:spPr>
          <a:xfrm flipH="1" flipV="1">
            <a:off x="3144960" y="4056840"/>
            <a:ext cx="63720" cy="570240"/>
          </a:xfrm>
          <a:prstGeom prst="straightConnector1">
            <a:avLst/>
          </a:prstGeom>
          <a:noFill/>
          <a:ln w="9360">
            <a:solidFill>
              <a:srgbClr val="3891A7"/>
            </a:solidFill>
            <a:round/>
            <a:tailEnd type="arrow" w="med" len="med"/>
          </a:ln>
        </p:spPr>
      </p:sp>
      <p:sp>
        <p:nvSpPr>
          <p:cNvPr id="154" name="CustomShape 4"/>
          <p:cNvSpPr/>
          <p:nvPr/>
        </p:nvSpPr>
        <p:spPr>
          <a:xfrm flipV="1">
            <a:off x="1169640" y="3279240"/>
            <a:ext cx="61200" cy="232920"/>
          </a:xfrm>
          <a:prstGeom prst="straightConnector1">
            <a:avLst/>
          </a:prstGeom>
          <a:noFill/>
          <a:ln w="9360">
            <a:solidFill>
              <a:srgbClr val="3891A7"/>
            </a:solidFill>
            <a:round/>
            <a:tailEnd type="arrow" w="med" len="med"/>
          </a:ln>
        </p:spPr>
      </p:sp>
      <p:sp>
        <p:nvSpPr>
          <p:cNvPr id="155" name="CustomShape 5"/>
          <p:cNvSpPr/>
          <p:nvPr/>
        </p:nvSpPr>
        <p:spPr>
          <a:xfrm flipH="1" flipV="1">
            <a:off x="2396880" y="4487040"/>
            <a:ext cx="404640" cy="286920"/>
          </a:xfrm>
          <a:prstGeom prst="straightConnector1">
            <a:avLst/>
          </a:prstGeom>
          <a:noFill/>
          <a:ln w="9360">
            <a:solidFill>
              <a:srgbClr val="3891A7"/>
            </a:solidFill>
            <a:round/>
            <a:tailEnd type="arrow" w="med" len="med"/>
          </a:ln>
        </p:spPr>
      </p:sp>
      <p:sp>
        <p:nvSpPr>
          <p:cNvPr id="156" name="CustomShape 6"/>
          <p:cNvSpPr/>
          <p:nvPr/>
        </p:nvSpPr>
        <p:spPr>
          <a:xfrm flipV="1">
            <a:off x="1576440" y="3593520"/>
            <a:ext cx="945720" cy="66600"/>
          </a:xfrm>
          <a:prstGeom prst="straightConnector1">
            <a:avLst/>
          </a:prstGeom>
          <a:noFill/>
          <a:ln w="9360">
            <a:solidFill>
              <a:srgbClr val="3891A7"/>
            </a:solidFill>
            <a:round/>
            <a:tailEnd type="arrow" w="med" len="med"/>
          </a:ln>
        </p:spPr>
      </p:sp>
      <p:sp>
        <p:nvSpPr>
          <p:cNvPr id="157" name="CustomShape 7"/>
          <p:cNvSpPr/>
          <p:nvPr/>
        </p:nvSpPr>
        <p:spPr>
          <a:xfrm flipH="1">
            <a:off x="2808720" y="2347920"/>
            <a:ext cx="367200" cy="230400"/>
          </a:xfrm>
          <a:prstGeom prst="straightConnector1">
            <a:avLst/>
          </a:prstGeom>
          <a:noFill/>
          <a:ln w="9360">
            <a:solidFill>
              <a:srgbClr val="3891A7"/>
            </a:solidFill>
            <a:round/>
            <a:tailEnd type="arrow" w="med" len="med"/>
          </a:ln>
        </p:spPr>
      </p:sp>
      <p:sp>
        <p:nvSpPr>
          <p:cNvPr id="158" name="CustomShape 8"/>
          <p:cNvSpPr/>
          <p:nvPr/>
        </p:nvSpPr>
        <p:spPr>
          <a:xfrm>
            <a:off x="3585240" y="2494800"/>
            <a:ext cx="174960" cy="954000"/>
          </a:xfrm>
          <a:prstGeom prst="straightConnector1">
            <a:avLst/>
          </a:prstGeom>
          <a:noFill/>
          <a:ln w="9360">
            <a:solidFill>
              <a:srgbClr val="3891A7"/>
            </a:solidFill>
            <a:round/>
            <a:tailEnd type="arrow" w="med" len="med"/>
          </a:ln>
        </p:spPr>
      </p:sp>
      <p:sp>
        <p:nvSpPr>
          <p:cNvPr id="159" name="CustomShape 9"/>
          <p:cNvSpPr/>
          <p:nvPr/>
        </p:nvSpPr>
        <p:spPr>
          <a:xfrm>
            <a:off x="3177720" y="2200320"/>
            <a:ext cx="814320" cy="289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Gill Sans MT"/>
              </a:rPr>
              <a:t>UPDATE</a:t>
            </a:r>
            <a:endParaRPr/>
          </a:p>
        </p:txBody>
      </p:sp>
      <p:sp>
        <p:nvSpPr>
          <p:cNvPr id="160" name="CustomShape 10"/>
          <p:cNvSpPr/>
          <p:nvPr/>
        </p:nvSpPr>
        <p:spPr>
          <a:xfrm>
            <a:off x="2803680" y="4628880"/>
            <a:ext cx="814320" cy="289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Gill Sans MT"/>
              </a:rPr>
              <a:t>DELETE</a:t>
            </a:r>
            <a:endParaRPr/>
          </a:p>
        </p:txBody>
      </p:sp>
      <p:sp>
        <p:nvSpPr>
          <p:cNvPr id="161" name="CustomShape 11"/>
          <p:cNvSpPr/>
          <p:nvPr/>
        </p:nvSpPr>
        <p:spPr>
          <a:xfrm>
            <a:off x="761760" y="3515400"/>
            <a:ext cx="813600" cy="288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Gill Sans MT"/>
              </a:rPr>
              <a:t>INSERT</a:t>
            </a:r>
            <a:endParaRPr/>
          </a:p>
        </p:txBody>
      </p:sp>
      <p:sp>
        <p:nvSpPr>
          <p:cNvPr id="162" name="CustomShape 12"/>
          <p:cNvSpPr/>
          <p:nvPr/>
        </p:nvSpPr>
        <p:spPr>
          <a:xfrm>
            <a:off x="808560" y="2048040"/>
            <a:ext cx="814680" cy="289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Gill Sans MT"/>
              </a:rPr>
              <a:t>SELECT</a:t>
            </a:r>
            <a:endParaRPr/>
          </a:p>
        </p:txBody>
      </p:sp>
      <p:sp>
        <p:nvSpPr>
          <p:cNvPr id="163" name="CustomShape 13"/>
          <p:cNvSpPr/>
          <p:nvPr/>
        </p:nvSpPr>
        <p:spPr>
          <a:xfrm>
            <a:off x="423360" y="2036160"/>
            <a:ext cx="3805560" cy="3285720"/>
          </a:xfrm>
          <a:prstGeom prst="rect">
            <a:avLst/>
          </a:prstGeom>
          <a:solidFill>
            <a:srgbClr val="FFFFFF"/>
          </a:solidFill>
          <a:ln w="25560">
            <a:solidFill>
              <a:srgbClr val="296B7B"/>
            </a:solidFill>
            <a:round/>
          </a:ln>
        </p:spPr>
      </p:sp>
      <p:sp>
        <p:nvSpPr>
          <p:cNvPr id="164" name="CustomShape 14"/>
          <p:cNvSpPr/>
          <p:nvPr/>
        </p:nvSpPr>
        <p:spPr>
          <a:xfrm>
            <a:off x="1015200" y="2421360"/>
            <a:ext cx="1437120" cy="859680"/>
          </a:xfrm>
          <a:prstGeom prst="roundRect">
            <a:avLst>
              <a:gd name="adj" fmla="val 16667"/>
            </a:avLst>
          </a:prstGeom>
          <a:solidFill>
            <a:srgbClr val="3891A7"/>
          </a:solidFill>
          <a:ln w="25560">
            <a:solidFill>
              <a:srgbClr val="296B7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Gill Sans MT"/>
              </a:rPr>
              <a:t>Logística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65" name="CustomShape 15"/>
          <p:cNvSpPr/>
          <p:nvPr/>
        </p:nvSpPr>
        <p:spPr>
          <a:xfrm>
            <a:off x="2284200" y="2636280"/>
            <a:ext cx="1691280" cy="1290240"/>
          </a:xfrm>
          <a:prstGeom prst="triangle">
            <a:avLst>
              <a:gd name="adj" fmla="val 50000"/>
            </a:avLst>
          </a:prstGeom>
          <a:solidFill>
            <a:srgbClr val="3891A7"/>
          </a:solidFill>
          <a:ln w="25560">
            <a:solidFill>
              <a:srgbClr val="296B7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Gill Sans MT"/>
              </a:rPr>
              <a:t>Stock</a:t>
            </a:r>
            <a:endParaRPr/>
          </a:p>
        </p:txBody>
      </p:sp>
      <p:sp>
        <p:nvSpPr>
          <p:cNvPr id="166" name="CustomShape 16"/>
          <p:cNvSpPr/>
          <p:nvPr/>
        </p:nvSpPr>
        <p:spPr>
          <a:xfrm>
            <a:off x="930600" y="3859560"/>
            <a:ext cx="1352160" cy="1204200"/>
          </a:xfrm>
          <a:prstGeom prst="ellipse">
            <a:avLst/>
          </a:prstGeom>
          <a:solidFill>
            <a:srgbClr val="3891A7"/>
          </a:solidFill>
          <a:ln w="25560">
            <a:solidFill>
              <a:srgbClr val="296B7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Gill Sans MT"/>
              </a:rPr>
              <a:t>Ventas</a:t>
            </a:r>
            <a:endParaRPr/>
          </a:p>
        </p:txBody>
      </p:sp>
      <p:sp>
        <p:nvSpPr>
          <p:cNvPr id="167" name="CustomShape 17"/>
          <p:cNvSpPr/>
          <p:nvPr/>
        </p:nvSpPr>
        <p:spPr>
          <a:xfrm>
            <a:off x="0" y="1463040"/>
            <a:ext cx="1962360" cy="762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Gill Sans MT"/>
              </a:rPr>
              <a:t>Operacionales</a:t>
            </a:r>
            <a:endParaRPr/>
          </a:p>
        </p:txBody>
      </p:sp>
      <p:sp>
        <p:nvSpPr>
          <p:cNvPr id="168" name="CustomShape 18"/>
          <p:cNvSpPr/>
          <p:nvPr/>
        </p:nvSpPr>
        <p:spPr>
          <a:xfrm>
            <a:off x="5245200" y="1990800"/>
            <a:ext cx="3806640" cy="3286080"/>
          </a:xfrm>
          <a:prstGeom prst="rect">
            <a:avLst/>
          </a:prstGeom>
          <a:solidFill>
            <a:srgbClr val="FFFFFF"/>
          </a:solidFill>
          <a:ln w="25560">
            <a:solidFill>
              <a:srgbClr val="296B7B"/>
            </a:solidFill>
            <a:round/>
          </a:ln>
        </p:spPr>
      </p:sp>
      <p:sp>
        <p:nvSpPr>
          <p:cNvPr id="169" name="CustomShape 19"/>
          <p:cNvSpPr/>
          <p:nvPr/>
        </p:nvSpPr>
        <p:spPr>
          <a:xfrm>
            <a:off x="5940000" y="2200320"/>
            <a:ext cx="2452680" cy="2889360"/>
          </a:xfrm>
          <a:prstGeom prst="can">
            <a:avLst>
              <a:gd name="adj" fmla="val 25000"/>
            </a:avLst>
          </a:prstGeom>
          <a:solidFill>
            <a:srgbClr val="E17B7C"/>
          </a:solidFill>
          <a:ln w="25560">
            <a:solidFill>
              <a:srgbClr val="296B7B"/>
            </a:solidFill>
            <a:round/>
          </a:ln>
        </p:spPr>
      </p:sp>
      <p:sp>
        <p:nvSpPr>
          <p:cNvPr id="170" name="CustomShape 20"/>
          <p:cNvSpPr/>
          <p:nvPr/>
        </p:nvSpPr>
        <p:spPr>
          <a:xfrm>
            <a:off x="6363360" y="3151080"/>
            <a:ext cx="590760" cy="753120"/>
          </a:xfrm>
          <a:prstGeom prst="can">
            <a:avLst>
              <a:gd name="adj" fmla="val 25000"/>
            </a:avLst>
          </a:prstGeom>
          <a:solidFill>
            <a:srgbClr val="3891A7"/>
          </a:solidFill>
          <a:ln w="25560">
            <a:solidFill>
              <a:srgbClr val="296B7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00">
                <a:solidFill>
                  <a:srgbClr val="FFFFFF"/>
                </a:solidFill>
                <a:latin typeface="Gill Sans MT"/>
              </a:rPr>
              <a:t>DM3</a:t>
            </a:r>
            <a:endParaRPr/>
          </a:p>
        </p:txBody>
      </p:sp>
      <p:sp>
        <p:nvSpPr>
          <p:cNvPr id="171" name="CustomShape 21"/>
          <p:cNvSpPr/>
          <p:nvPr/>
        </p:nvSpPr>
        <p:spPr>
          <a:xfrm>
            <a:off x="6870960" y="3434040"/>
            <a:ext cx="591120" cy="753120"/>
          </a:xfrm>
          <a:prstGeom prst="can">
            <a:avLst>
              <a:gd name="adj" fmla="val 25000"/>
            </a:avLst>
          </a:prstGeom>
          <a:solidFill>
            <a:srgbClr val="3891A7"/>
          </a:solidFill>
          <a:ln w="25560">
            <a:solidFill>
              <a:srgbClr val="296B7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00">
                <a:solidFill>
                  <a:srgbClr val="FFFFFF"/>
                </a:solidFill>
                <a:latin typeface="Gill Sans MT"/>
              </a:rPr>
              <a:t>DM2</a:t>
            </a:r>
            <a:endParaRPr/>
          </a:p>
        </p:txBody>
      </p:sp>
      <p:sp>
        <p:nvSpPr>
          <p:cNvPr id="172" name="CustomShape 22"/>
          <p:cNvSpPr/>
          <p:nvPr/>
        </p:nvSpPr>
        <p:spPr>
          <a:xfrm>
            <a:off x="7378560" y="3819600"/>
            <a:ext cx="590400" cy="753840"/>
          </a:xfrm>
          <a:prstGeom prst="can">
            <a:avLst>
              <a:gd name="adj" fmla="val 25000"/>
            </a:avLst>
          </a:prstGeom>
          <a:solidFill>
            <a:srgbClr val="3891A7"/>
          </a:solidFill>
          <a:ln w="25560">
            <a:solidFill>
              <a:srgbClr val="296B7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00">
                <a:solidFill>
                  <a:srgbClr val="FFFFFF"/>
                </a:solidFill>
                <a:latin typeface="Gill Sans MT"/>
              </a:rPr>
              <a:t>DM1</a:t>
            </a:r>
            <a:endParaRPr/>
          </a:p>
        </p:txBody>
      </p:sp>
      <p:sp>
        <p:nvSpPr>
          <p:cNvPr id="173" name="CustomShape 23"/>
          <p:cNvSpPr/>
          <p:nvPr/>
        </p:nvSpPr>
        <p:spPr>
          <a:xfrm>
            <a:off x="5161320" y="1560240"/>
            <a:ext cx="2047320" cy="762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Gill Sans MT"/>
              </a:rPr>
              <a:t>Data werehouse</a:t>
            </a:r>
            <a:endParaRPr/>
          </a:p>
        </p:txBody>
      </p:sp>
      <p:sp>
        <p:nvSpPr>
          <p:cNvPr id="174" name="CustomShape 24"/>
          <p:cNvSpPr/>
          <p:nvPr/>
        </p:nvSpPr>
        <p:spPr>
          <a:xfrm>
            <a:off x="4314600" y="2938320"/>
            <a:ext cx="760680" cy="360"/>
          </a:xfrm>
          <a:prstGeom prst="straightConnector1">
            <a:avLst/>
          </a:prstGeom>
          <a:noFill/>
          <a:ln w="9360">
            <a:solidFill>
              <a:srgbClr val="3891A7"/>
            </a:solidFill>
            <a:round/>
            <a:tailEnd type="arrow" w="med" len="med"/>
          </a:ln>
        </p:spPr>
      </p:sp>
      <p:sp>
        <p:nvSpPr>
          <p:cNvPr id="175" name="CustomShape 25"/>
          <p:cNvSpPr/>
          <p:nvPr/>
        </p:nvSpPr>
        <p:spPr>
          <a:xfrm>
            <a:off x="4314600" y="3283200"/>
            <a:ext cx="760680" cy="360"/>
          </a:xfrm>
          <a:prstGeom prst="straightConnector1">
            <a:avLst/>
          </a:prstGeom>
          <a:noFill/>
          <a:ln w="9360">
            <a:solidFill>
              <a:srgbClr val="3891A7"/>
            </a:solidFill>
            <a:round/>
            <a:tailEnd type="arrow" w="med" len="med"/>
          </a:ln>
        </p:spPr>
      </p:sp>
      <p:sp>
        <p:nvSpPr>
          <p:cNvPr id="176" name="CustomShape 26"/>
          <p:cNvSpPr/>
          <p:nvPr/>
        </p:nvSpPr>
        <p:spPr>
          <a:xfrm>
            <a:off x="4314600" y="3627000"/>
            <a:ext cx="760680" cy="360"/>
          </a:xfrm>
          <a:prstGeom prst="straightConnector1">
            <a:avLst/>
          </a:prstGeom>
          <a:noFill/>
          <a:ln w="9360">
            <a:solidFill>
              <a:srgbClr val="3891A7"/>
            </a:solidFill>
            <a:round/>
            <a:tailEnd type="arrow" w="med" len="med"/>
          </a:ln>
        </p:spPr>
      </p:sp>
      <p:sp>
        <p:nvSpPr>
          <p:cNvPr id="177" name="CustomShape 27"/>
          <p:cNvSpPr/>
          <p:nvPr/>
        </p:nvSpPr>
        <p:spPr>
          <a:xfrm>
            <a:off x="4260960" y="2249280"/>
            <a:ext cx="814680" cy="979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Gill Sans MT"/>
              </a:rPr>
              <a:t>Cargas Masivas</a:t>
            </a:r>
            <a:endParaRPr/>
          </a:p>
        </p:txBody>
      </p:sp>
      <p:sp>
        <p:nvSpPr>
          <p:cNvPr id="178" name="CustomShape 28"/>
          <p:cNvSpPr/>
          <p:nvPr/>
        </p:nvSpPr>
        <p:spPr>
          <a:xfrm>
            <a:off x="6599520" y="6184440"/>
            <a:ext cx="1267920" cy="39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Gill Sans MT"/>
              </a:rPr>
              <a:t>SELECT</a:t>
            </a:r>
            <a:endParaRPr/>
          </a:p>
        </p:txBody>
      </p:sp>
      <p:sp>
        <p:nvSpPr>
          <p:cNvPr id="179" name="CustomShape 29"/>
          <p:cNvSpPr/>
          <p:nvPr/>
        </p:nvSpPr>
        <p:spPr>
          <a:xfrm>
            <a:off x="6701400" y="5521320"/>
            <a:ext cx="360" cy="601560"/>
          </a:xfrm>
          <a:prstGeom prst="straightConnector1">
            <a:avLst/>
          </a:prstGeom>
          <a:noFill/>
          <a:ln w="9360">
            <a:solidFill>
              <a:srgbClr val="3891A7"/>
            </a:solidFill>
            <a:round/>
            <a:tailEnd type="arrow" w="med" len="med"/>
          </a:ln>
        </p:spPr>
      </p:sp>
      <p:sp>
        <p:nvSpPr>
          <p:cNvPr id="180" name="CustomShape 30"/>
          <p:cNvSpPr/>
          <p:nvPr/>
        </p:nvSpPr>
        <p:spPr>
          <a:xfrm>
            <a:off x="7124760" y="5521320"/>
            <a:ext cx="360" cy="601560"/>
          </a:xfrm>
          <a:prstGeom prst="straightConnector1">
            <a:avLst/>
          </a:prstGeom>
          <a:noFill/>
          <a:ln w="9360">
            <a:solidFill>
              <a:srgbClr val="3891A7"/>
            </a:solidFill>
            <a:round/>
            <a:tailEnd type="arrow" w="med" len="med"/>
          </a:ln>
        </p:spPr>
      </p:sp>
      <p:sp>
        <p:nvSpPr>
          <p:cNvPr id="181" name="CustomShape 31"/>
          <p:cNvSpPr/>
          <p:nvPr/>
        </p:nvSpPr>
        <p:spPr>
          <a:xfrm>
            <a:off x="7547760" y="5521320"/>
            <a:ext cx="360" cy="601560"/>
          </a:xfrm>
          <a:prstGeom prst="straightConnector1">
            <a:avLst/>
          </a:prstGeom>
          <a:noFill/>
          <a:ln w="9360">
            <a:solidFill>
              <a:srgbClr val="3891A7"/>
            </a:solidFill>
            <a:round/>
            <a:tailEnd type="arrow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1626</Words>
  <Application>Microsoft Office PowerPoint</Application>
  <PresentationFormat>Presentación en pantalla (4:3)</PresentationFormat>
  <Paragraphs>245</Paragraphs>
  <Slides>41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41</vt:i4>
      </vt:variant>
    </vt:vector>
  </HeadingPairs>
  <TitlesOfParts>
    <vt:vector size="44" baseType="lpstr">
      <vt:lpstr>Office Theme</vt:lpstr>
      <vt:lpstr>Office Theme</vt:lpstr>
      <vt:lpstr>Office Theme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  <vt:lpstr>Diapositiva 35</vt:lpstr>
      <vt:lpstr>Diapositiva 36</vt:lpstr>
      <vt:lpstr>Diapositiva 37</vt:lpstr>
      <vt:lpstr>Diapositiva 38</vt:lpstr>
      <vt:lpstr>Diapositiva 39</vt:lpstr>
      <vt:lpstr>Diapositiva 40</vt:lpstr>
      <vt:lpstr>Diapositiva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Aldo Valente</dc:creator>
  <cp:lastModifiedBy>aldo.valente</cp:lastModifiedBy>
  <cp:revision>1</cp:revision>
  <dcterms:modified xsi:type="dcterms:W3CDTF">2016-11-01T13:31:19Z</dcterms:modified>
</cp:coreProperties>
</file>