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91" r:id="rId2"/>
    <p:sldId id="292" r:id="rId3"/>
    <p:sldId id="281" r:id="rId4"/>
    <p:sldId id="279" r:id="rId5"/>
    <p:sldId id="289" r:id="rId6"/>
    <p:sldId id="282" r:id="rId7"/>
    <p:sldId id="290" r:id="rId8"/>
    <p:sldId id="283" r:id="rId9"/>
    <p:sldId id="284" r:id="rId10"/>
    <p:sldId id="285" r:id="rId11"/>
    <p:sldId id="286" r:id="rId12"/>
    <p:sldId id="287" r:id="rId13"/>
    <p:sldId id="288" r:id="rId14"/>
  </p:sldIdLst>
  <p:sldSz cx="9144000" cy="6858000" type="screen4x3"/>
  <p:notesSz cx="6858000" cy="9144000"/>
  <p:defaultTextStyle>
    <a:defPPr>
      <a:defRPr lang="es-CO"/>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03D6970-5EA8-4929-BC25-BF2EEABC1C6B}" type="datetimeFigureOut">
              <a:rPr lang="es-CO"/>
              <a:pPr>
                <a:defRPr/>
              </a:pPr>
              <a:t>18/04/2015</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O" noProof="0" smtClean="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15CEBFB-FF67-4511-BD94-E407020E033A}" type="slidenum">
              <a:rPr lang="es-CO"/>
              <a:pPr>
                <a:defRPr/>
              </a:pPr>
              <a:t>‹#›</a:t>
            </a:fld>
            <a:endParaRPr lang="es-CO"/>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12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13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14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15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16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17 Elipse"/>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18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19 Elipse"/>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20 Elipse"/>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7 Título"/>
          <p:cNvSpPr>
            <a:spLocks noGrp="1"/>
          </p:cNvSpPr>
          <p:nvPr>
            <p:ph type="ctrTitle"/>
          </p:nvPr>
        </p:nvSpPr>
        <p:spPr>
          <a:xfrm>
            <a:off x="2286000" y="3124200"/>
            <a:ext cx="6172200" cy="1894362"/>
          </a:xfrm>
        </p:spPr>
        <p:txBody>
          <a:bodyPr/>
          <a:lstStyle>
            <a:lvl1pPr>
              <a:defRPr b="1"/>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22" name="27 Marcador de fecha"/>
          <p:cNvSpPr>
            <a:spLocks noGrp="1"/>
          </p:cNvSpPr>
          <p:nvPr>
            <p:ph type="dt" sz="half" idx="10"/>
          </p:nvPr>
        </p:nvSpPr>
        <p:spPr bwMode="auto">
          <a:xfrm rot="5400000">
            <a:off x="7764463" y="1174750"/>
            <a:ext cx="2286000" cy="381000"/>
          </a:xfrm>
        </p:spPr>
        <p:txBody>
          <a:bodyPr/>
          <a:lstStyle>
            <a:lvl1pPr>
              <a:defRPr/>
            </a:lvl1pPr>
          </a:lstStyle>
          <a:p>
            <a:pPr>
              <a:defRPr/>
            </a:pPr>
            <a:fld id="{035F25E3-FC9B-4F72-974D-AB7D19331FA4}" type="datetimeFigureOut">
              <a:rPr lang="es-CO"/>
              <a:pPr>
                <a:defRPr/>
              </a:pPr>
              <a:t>18/04/2015</a:t>
            </a:fld>
            <a:endParaRPr lang="es-CO"/>
          </a:p>
        </p:txBody>
      </p:sp>
      <p:sp>
        <p:nvSpPr>
          <p:cNvPr id="23" name="16 Marcador de pie de página"/>
          <p:cNvSpPr>
            <a:spLocks noGrp="1"/>
          </p:cNvSpPr>
          <p:nvPr>
            <p:ph type="ftr" sz="quarter" idx="11"/>
          </p:nvPr>
        </p:nvSpPr>
        <p:spPr bwMode="auto">
          <a:xfrm rot="5400000">
            <a:off x="7077076" y="4181475"/>
            <a:ext cx="3657600" cy="384175"/>
          </a:xfrm>
        </p:spPr>
        <p:txBody>
          <a:bodyPr/>
          <a:lstStyle>
            <a:lvl1pPr>
              <a:defRPr/>
            </a:lvl1pPr>
          </a:lstStyle>
          <a:p>
            <a:pPr>
              <a:defRPr/>
            </a:pPr>
            <a:endParaRPr lang="es-CO"/>
          </a:p>
        </p:txBody>
      </p:sp>
      <p:sp>
        <p:nvSpPr>
          <p:cNvPr id="24" name="28 Marcador de número de diapositiva"/>
          <p:cNvSpPr>
            <a:spLocks noGrp="1"/>
          </p:cNvSpPr>
          <p:nvPr>
            <p:ph type="sldNum" sz="quarter" idx="12"/>
          </p:nvPr>
        </p:nvSpPr>
        <p:spPr bwMode="auto">
          <a:xfrm>
            <a:off x="1325563" y="4929188"/>
            <a:ext cx="609600" cy="517525"/>
          </a:xfrm>
        </p:spPr>
        <p:txBody>
          <a:bodyPr/>
          <a:lstStyle>
            <a:lvl1pPr>
              <a:defRPr/>
            </a:lvl1pPr>
          </a:lstStyle>
          <a:p>
            <a:pPr>
              <a:defRPr/>
            </a:pPr>
            <a:fld id="{8BC1F086-0690-4EC1-9260-5A3B243EA515}" type="slidenum">
              <a:rPr lang="es-CO"/>
              <a:pPr>
                <a:defRPr/>
              </a:pPr>
              <a:t>‹#›</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669C266A-BC01-41E3-A9D2-2577582C404B}" type="datetimeFigureOut">
              <a:rPr lang="es-CO"/>
              <a:pPr>
                <a:defRPr/>
              </a:pPr>
              <a:t>18/04/2015</a:t>
            </a:fld>
            <a:endParaRPr lang="es-CO"/>
          </a:p>
        </p:txBody>
      </p:sp>
      <p:sp>
        <p:nvSpPr>
          <p:cNvPr id="5" name="2 Marcador de pie de página"/>
          <p:cNvSpPr>
            <a:spLocks noGrp="1"/>
          </p:cNvSpPr>
          <p:nvPr>
            <p:ph type="ftr" sz="quarter" idx="11"/>
          </p:nvPr>
        </p:nvSpPr>
        <p:spPr/>
        <p:txBody>
          <a:bodyPr/>
          <a:lstStyle>
            <a:lvl1pPr>
              <a:defRPr/>
            </a:lvl1pPr>
          </a:lstStyle>
          <a:p>
            <a:pPr>
              <a:defRPr/>
            </a:pPr>
            <a:endParaRPr lang="es-CO"/>
          </a:p>
        </p:txBody>
      </p:sp>
      <p:sp>
        <p:nvSpPr>
          <p:cNvPr id="6" name="22 Marcador de número de diapositiva"/>
          <p:cNvSpPr>
            <a:spLocks noGrp="1"/>
          </p:cNvSpPr>
          <p:nvPr>
            <p:ph type="sldNum" sz="quarter" idx="12"/>
          </p:nvPr>
        </p:nvSpPr>
        <p:spPr/>
        <p:txBody>
          <a:bodyPr/>
          <a:lstStyle>
            <a:lvl1pPr>
              <a:defRPr/>
            </a:lvl1pPr>
          </a:lstStyle>
          <a:p>
            <a:pPr>
              <a:defRPr/>
            </a:pPr>
            <a:fld id="{BFC1ACD0-2621-485C-A052-14DF7E557EC7}" type="slidenum">
              <a:rPr lang="es-CO"/>
              <a:pPr>
                <a:defRPr/>
              </a:pPr>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7F66357A-5971-4C63-B937-A231A6BD1F4E}" type="datetimeFigureOut">
              <a:rPr lang="es-CO"/>
              <a:pPr>
                <a:defRPr/>
              </a:pPr>
              <a:t>18/04/2015</a:t>
            </a:fld>
            <a:endParaRPr lang="es-CO"/>
          </a:p>
        </p:txBody>
      </p:sp>
      <p:sp>
        <p:nvSpPr>
          <p:cNvPr id="5" name="2 Marcador de pie de página"/>
          <p:cNvSpPr>
            <a:spLocks noGrp="1"/>
          </p:cNvSpPr>
          <p:nvPr>
            <p:ph type="ftr" sz="quarter" idx="11"/>
          </p:nvPr>
        </p:nvSpPr>
        <p:spPr/>
        <p:txBody>
          <a:bodyPr/>
          <a:lstStyle>
            <a:lvl1pPr>
              <a:defRPr/>
            </a:lvl1pPr>
          </a:lstStyle>
          <a:p>
            <a:pPr>
              <a:defRPr/>
            </a:pPr>
            <a:endParaRPr lang="es-CO"/>
          </a:p>
        </p:txBody>
      </p:sp>
      <p:sp>
        <p:nvSpPr>
          <p:cNvPr id="6" name="22 Marcador de número de diapositiva"/>
          <p:cNvSpPr>
            <a:spLocks noGrp="1"/>
          </p:cNvSpPr>
          <p:nvPr>
            <p:ph type="sldNum" sz="quarter" idx="12"/>
          </p:nvPr>
        </p:nvSpPr>
        <p:spPr/>
        <p:txBody>
          <a:bodyPr/>
          <a:lstStyle>
            <a:lvl1pPr>
              <a:defRPr/>
            </a:lvl1pPr>
          </a:lstStyle>
          <a:p>
            <a:pPr>
              <a:defRPr/>
            </a:pPr>
            <a:fld id="{0BC3E204-9257-42DB-B26B-B92432FA1B1C}" type="slidenum">
              <a:rPr lang="es-CO"/>
              <a:pPr>
                <a:defRPr/>
              </a:pPr>
              <a:t>‹#›</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6 Marcador de fecha"/>
          <p:cNvSpPr>
            <a:spLocks noGrp="1"/>
          </p:cNvSpPr>
          <p:nvPr>
            <p:ph type="dt" sz="half" idx="10"/>
          </p:nvPr>
        </p:nvSpPr>
        <p:spPr/>
        <p:txBody>
          <a:bodyPr rtlCol="0"/>
          <a:lstStyle>
            <a:lvl1pPr>
              <a:defRPr/>
            </a:lvl1pPr>
          </a:lstStyle>
          <a:p>
            <a:pPr>
              <a:defRPr/>
            </a:pPr>
            <a:fld id="{95EDC3C8-C36C-42AC-BDF7-14A476B4A6DE}" type="datetimeFigureOut">
              <a:rPr lang="es-CO"/>
              <a:pPr>
                <a:defRPr/>
              </a:pPr>
              <a:t>18/04/2015</a:t>
            </a:fld>
            <a:endParaRPr lang="es-CO"/>
          </a:p>
        </p:txBody>
      </p:sp>
      <p:sp>
        <p:nvSpPr>
          <p:cNvPr id="5" name="8 Marcador de número de diapositiva"/>
          <p:cNvSpPr>
            <a:spLocks noGrp="1"/>
          </p:cNvSpPr>
          <p:nvPr>
            <p:ph type="sldNum" sz="quarter" idx="11"/>
          </p:nvPr>
        </p:nvSpPr>
        <p:spPr/>
        <p:txBody>
          <a:bodyPr rtlCol="0"/>
          <a:lstStyle>
            <a:lvl1pPr>
              <a:defRPr/>
            </a:lvl1pPr>
          </a:lstStyle>
          <a:p>
            <a:pPr>
              <a:defRPr/>
            </a:pPr>
            <a:fld id="{8069822D-95AF-4C58-AD48-1DEE0D2E5E61}" type="slidenum">
              <a:rPr lang="es-CO"/>
              <a:pPr>
                <a:defRPr/>
              </a:pPr>
              <a:t>‹#›</a:t>
            </a:fld>
            <a:endParaRPr lang="es-CO"/>
          </a:p>
        </p:txBody>
      </p:sp>
      <p:sp>
        <p:nvSpPr>
          <p:cNvPr id="6" name="9 Marcador de pie de página"/>
          <p:cNvSpPr>
            <a:spLocks noGrp="1"/>
          </p:cNvSpPr>
          <p:nvPr>
            <p:ph type="ftr" sz="quarter" idx="12"/>
          </p:nvPr>
        </p:nvSpPr>
        <p:spPr/>
        <p:txBody>
          <a:bodyPr rtlCol="0"/>
          <a:lstStyle>
            <a:lvl1pPr>
              <a:defRPr/>
            </a:lvl1pPr>
          </a:lstStyle>
          <a:p>
            <a:pPr>
              <a:defRPr/>
            </a:pPr>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7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12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13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14 Elipse"/>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15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16 Elipse"/>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17 Elipse"/>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18 Conector recto"/>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20" name="3 Marcador de fecha"/>
          <p:cNvSpPr>
            <a:spLocks noGrp="1"/>
          </p:cNvSpPr>
          <p:nvPr>
            <p:ph type="dt" sz="half" idx="10"/>
          </p:nvPr>
        </p:nvSpPr>
        <p:spPr bwMode="auto">
          <a:xfrm rot="5400000">
            <a:off x="7762875" y="1169988"/>
            <a:ext cx="2286000" cy="381000"/>
          </a:xfrm>
        </p:spPr>
        <p:txBody>
          <a:bodyPr/>
          <a:lstStyle>
            <a:lvl1pPr>
              <a:defRPr/>
            </a:lvl1pPr>
          </a:lstStyle>
          <a:p>
            <a:pPr>
              <a:defRPr/>
            </a:pPr>
            <a:fld id="{1C34FAA9-4797-4777-8356-D51F23975409}" type="datetimeFigureOut">
              <a:rPr lang="es-CO"/>
              <a:pPr>
                <a:defRPr/>
              </a:pPr>
              <a:t>18/04/2015</a:t>
            </a:fld>
            <a:endParaRPr lang="es-CO"/>
          </a:p>
        </p:txBody>
      </p:sp>
      <p:sp>
        <p:nvSpPr>
          <p:cNvPr id="21" name="4 Marcador de pie de página"/>
          <p:cNvSpPr>
            <a:spLocks noGrp="1"/>
          </p:cNvSpPr>
          <p:nvPr>
            <p:ph type="ftr" sz="quarter" idx="11"/>
          </p:nvPr>
        </p:nvSpPr>
        <p:spPr bwMode="auto">
          <a:xfrm rot="5400000">
            <a:off x="7077076" y="4178300"/>
            <a:ext cx="3657600" cy="384175"/>
          </a:xfrm>
        </p:spPr>
        <p:txBody>
          <a:bodyPr/>
          <a:lstStyle>
            <a:lvl1pPr>
              <a:defRPr/>
            </a:lvl1pPr>
          </a:lstStyle>
          <a:p>
            <a:pPr>
              <a:defRPr/>
            </a:pPr>
            <a:endParaRPr lang="es-CO"/>
          </a:p>
        </p:txBody>
      </p:sp>
      <p:sp>
        <p:nvSpPr>
          <p:cNvPr id="22" name="5 Marcador de número de diapositiva"/>
          <p:cNvSpPr>
            <a:spLocks noGrp="1"/>
          </p:cNvSpPr>
          <p:nvPr>
            <p:ph type="sldNum" sz="quarter" idx="12"/>
          </p:nvPr>
        </p:nvSpPr>
        <p:spPr bwMode="auto">
          <a:xfrm>
            <a:off x="1339850" y="4929188"/>
            <a:ext cx="609600" cy="517525"/>
          </a:xfrm>
        </p:spPr>
        <p:txBody>
          <a:bodyPr/>
          <a:lstStyle>
            <a:lvl1pPr>
              <a:defRPr/>
            </a:lvl1pPr>
          </a:lstStyle>
          <a:p>
            <a:pPr>
              <a:defRPr/>
            </a:pPr>
            <a:fld id="{84D49172-9A22-4230-800F-E79F5D7730DB}" type="slidenum">
              <a:rPr lang="es-CO"/>
              <a:pPr>
                <a:defRPr/>
              </a:pPr>
              <a:t>‹#›</a:t>
            </a:fld>
            <a:endParaRPr lang="es-C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fld id="{DCE1E709-B254-4EAA-B933-05C4EA21E6FC}" type="datetimeFigureOut">
              <a:rPr lang="es-CO"/>
              <a:pPr>
                <a:defRPr/>
              </a:pPr>
              <a:t>18/04/2015</a:t>
            </a:fld>
            <a:endParaRPr lang="es-CO"/>
          </a:p>
        </p:txBody>
      </p:sp>
      <p:sp>
        <p:nvSpPr>
          <p:cNvPr id="6" name="2 Marcador de pie de página"/>
          <p:cNvSpPr>
            <a:spLocks noGrp="1"/>
          </p:cNvSpPr>
          <p:nvPr>
            <p:ph type="ftr" sz="quarter" idx="11"/>
          </p:nvPr>
        </p:nvSpPr>
        <p:spPr/>
        <p:txBody>
          <a:bodyPr/>
          <a:lstStyle>
            <a:lvl1pPr>
              <a:defRPr/>
            </a:lvl1pPr>
          </a:lstStyle>
          <a:p>
            <a:pPr>
              <a:defRPr/>
            </a:pPr>
            <a:endParaRPr lang="es-CO"/>
          </a:p>
        </p:txBody>
      </p:sp>
      <p:sp>
        <p:nvSpPr>
          <p:cNvPr id="7" name="22 Marcador de número de diapositiva"/>
          <p:cNvSpPr>
            <a:spLocks noGrp="1"/>
          </p:cNvSpPr>
          <p:nvPr>
            <p:ph type="sldNum" sz="quarter" idx="12"/>
          </p:nvPr>
        </p:nvSpPr>
        <p:spPr/>
        <p:txBody>
          <a:bodyPr/>
          <a:lstStyle>
            <a:lvl1pPr>
              <a:defRPr/>
            </a:lvl1pPr>
          </a:lstStyle>
          <a:p>
            <a:pPr>
              <a:defRPr/>
            </a:pPr>
            <a:fld id="{F1A36814-948D-45C6-B1D4-CF543F7A14B5}" type="slidenum">
              <a:rPr lang="es-CO"/>
              <a:pPr>
                <a:defRPr/>
              </a:pPr>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smtClean="0"/>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7" name="13 Marcador de fecha"/>
          <p:cNvSpPr>
            <a:spLocks noGrp="1"/>
          </p:cNvSpPr>
          <p:nvPr>
            <p:ph type="dt" sz="half" idx="10"/>
          </p:nvPr>
        </p:nvSpPr>
        <p:spPr/>
        <p:txBody>
          <a:bodyPr/>
          <a:lstStyle>
            <a:lvl1pPr>
              <a:defRPr/>
            </a:lvl1pPr>
          </a:lstStyle>
          <a:p>
            <a:pPr>
              <a:defRPr/>
            </a:pPr>
            <a:fld id="{55991E5B-C54D-4985-BBA4-E0B4F0A7367A}" type="datetimeFigureOut">
              <a:rPr lang="es-CO"/>
              <a:pPr>
                <a:defRPr/>
              </a:pPr>
              <a:t>18/04/2015</a:t>
            </a:fld>
            <a:endParaRPr lang="es-CO"/>
          </a:p>
        </p:txBody>
      </p:sp>
      <p:sp>
        <p:nvSpPr>
          <p:cNvPr id="8" name="2 Marcador de pie de página"/>
          <p:cNvSpPr>
            <a:spLocks noGrp="1"/>
          </p:cNvSpPr>
          <p:nvPr>
            <p:ph type="ftr" sz="quarter" idx="11"/>
          </p:nvPr>
        </p:nvSpPr>
        <p:spPr/>
        <p:txBody>
          <a:bodyPr/>
          <a:lstStyle>
            <a:lvl1pPr>
              <a:defRPr/>
            </a:lvl1pPr>
          </a:lstStyle>
          <a:p>
            <a:pPr>
              <a:defRPr/>
            </a:pPr>
            <a:endParaRPr lang="es-CO"/>
          </a:p>
        </p:txBody>
      </p:sp>
      <p:sp>
        <p:nvSpPr>
          <p:cNvPr id="9" name="22 Marcador de número de diapositiva"/>
          <p:cNvSpPr>
            <a:spLocks noGrp="1"/>
          </p:cNvSpPr>
          <p:nvPr>
            <p:ph type="sldNum" sz="quarter" idx="12"/>
          </p:nvPr>
        </p:nvSpPr>
        <p:spPr/>
        <p:txBody>
          <a:bodyPr/>
          <a:lstStyle>
            <a:lvl1pPr>
              <a:defRPr/>
            </a:lvl1pPr>
          </a:lstStyle>
          <a:p>
            <a:pPr>
              <a:defRPr/>
            </a:pPr>
            <a:fld id="{8342702B-A262-4283-BAEF-2900D5971547}" type="slidenum">
              <a:rPr lang="es-CO"/>
              <a:pPr>
                <a:defRPr/>
              </a:pPr>
              <a:t>‹#›</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5 Marcador de fecha"/>
          <p:cNvSpPr>
            <a:spLocks noGrp="1"/>
          </p:cNvSpPr>
          <p:nvPr>
            <p:ph type="dt" sz="half" idx="10"/>
          </p:nvPr>
        </p:nvSpPr>
        <p:spPr/>
        <p:txBody>
          <a:bodyPr rtlCol="0"/>
          <a:lstStyle>
            <a:lvl1pPr>
              <a:defRPr/>
            </a:lvl1pPr>
          </a:lstStyle>
          <a:p>
            <a:pPr>
              <a:defRPr/>
            </a:pPr>
            <a:fld id="{D4CB8783-5FBB-4D02-B52A-4E695E2AD2A2}" type="datetimeFigureOut">
              <a:rPr lang="es-CO"/>
              <a:pPr>
                <a:defRPr/>
              </a:pPr>
              <a:t>18/04/2015</a:t>
            </a:fld>
            <a:endParaRPr lang="es-CO"/>
          </a:p>
        </p:txBody>
      </p:sp>
      <p:sp>
        <p:nvSpPr>
          <p:cNvPr id="4" name="6 Marcador de número de diapositiva"/>
          <p:cNvSpPr>
            <a:spLocks noGrp="1"/>
          </p:cNvSpPr>
          <p:nvPr>
            <p:ph type="sldNum" sz="quarter" idx="11"/>
          </p:nvPr>
        </p:nvSpPr>
        <p:spPr/>
        <p:txBody>
          <a:bodyPr rtlCol="0"/>
          <a:lstStyle>
            <a:lvl1pPr>
              <a:defRPr/>
            </a:lvl1pPr>
          </a:lstStyle>
          <a:p>
            <a:pPr>
              <a:defRPr/>
            </a:pPr>
            <a:fld id="{AD059945-9CEC-4C64-8B17-EDCE0B6443DF}" type="slidenum">
              <a:rPr lang="es-CO"/>
              <a:pPr>
                <a:defRPr/>
              </a:pPr>
              <a:t>‹#›</a:t>
            </a:fld>
            <a:endParaRPr lang="es-CO"/>
          </a:p>
        </p:txBody>
      </p:sp>
      <p:sp>
        <p:nvSpPr>
          <p:cNvPr id="5" name="7 Marcador de pie de página"/>
          <p:cNvSpPr>
            <a:spLocks noGrp="1"/>
          </p:cNvSpPr>
          <p:nvPr>
            <p:ph type="ftr" sz="quarter" idx="12"/>
          </p:nvPr>
        </p:nvSpPr>
        <p:spPr/>
        <p:txBody>
          <a:bodyPr rtlCol="0"/>
          <a:lstStyle>
            <a:lvl1pPr>
              <a:defRPr/>
            </a:lvl1pPr>
          </a:lstStyle>
          <a:p>
            <a:pPr>
              <a:defRPr/>
            </a:pPr>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E21FFC7E-CD7F-469B-B252-68D670CAC96C}" type="datetimeFigureOut">
              <a:rPr lang="es-CO"/>
              <a:pPr>
                <a:defRPr/>
              </a:pPr>
              <a:t>18/04/2015</a:t>
            </a:fld>
            <a:endParaRPr lang="es-CO"/>
          </a:p>
        </p:txBody>
      </p:sp>
      <p:sp>
        <p:nvSpPr>
          <p:cNvPr id="3" name="2 Marcador de pie de página"/>
          <p:cNvSpPr>
            <a:spLocks noGrp="1"/>
          </p:cNvSpPr>
          <p:nvPr>
            <p:ph type="ftr" sz="quarter" idx="11"/>
          </p:nvPr>
        </p:nvSpPr>
        <p:spPr/>
        <p:txBody>
          <a:bodyPr/>
          <a:lstStyle>
            <a:lvl1pPr>
              <a:defRPr/>
            </a:lvl1pPr>
          </a:lstStyle>
          <a:p>
            <a:pPr>
              <a:defRPr/>
            </a:pPr>
            <a:endParaRPr lang="es-CO"/>
          </a:p>
        </p:txBody>
      </p:sp>
      <p:sp>
        <p:nvSpPr>
          <p:cNvPr id="4" name="22 Marcador de número de diapositiva"/>
          <p:cNvSpPr>
            <a:spLocks noGrp="1"/>
          </p:cNvSpPr>
          <p:nvPr>
            <p:ph type="sldNum" sz="quarter" idx="12"/>
          </p:nvPr>
        </p:nvSpPr>
        <p:spPr/>
        <p:txBody>
          <a:bodyPr/>
          <a:lstStyle>
            <a:lvl1pPr>
              <a:defRPr/>
            </a:lvl1pPr>
          </a:lstStyle>
          <a:p>
            <a:pPr>
              <a:defRPr/>
            </a:pPr>
            <a:fld id="{E87881A3-A1B7-4D87-839F-7ADA6B0A01D7}" type="slidenum">
              <a:rPr lang="es-CO"/>
              <a:pPr>
                <a:defRPr/>
              </a:pPr>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5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6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7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20 Marcador de fecha"/>
          <p:cNvSpPr>
            <a:spLocks noGrp="1"/>
          </p:cNvSpPr>
          <p:nvPr>
            <p:ph type="dt" sz="half" idx="10"/>
          </p:nvPr>
        </p:nvSpPr>
        <p:spPr/>
        <p:txBody>
          <a:bodyPr rtlCol="0"/>
          <a:lstStyle>
            <a:lvl1pPr>
              <a:defRPr/>
            </a:lvl1pPr>
          </a:lstStyle>
          <a:p>
            <a:pPr>
              <a:defRPr/>
            </a:pPr>
            <a:fld id="{B2FE51E9-7834-4E12-AE33-06EC6E8E91D2}" type="datetimeFigureOut">
              <a:rPr lang="es-CO"/>
              <a:pPr>
                <a:defRPr/>
              </a:pPr>
              <a:t>18/04/2015</a:t>
            </a:fld>
            <a:endParaRPr lang="es-CO"/>
          </a:p>
        </p:txBody>
      </p:sp>
      <p:sp>
        <p:nvSpPr>
          <p:cNvPr id="13" name="21 Marcador de número de diapositiva"/>
          <p:cNvSpPr>
            <a:spLocks noGrp="1"/>
          </p:cNvSpPr>
          <p:nvPr>
            <p:ph type="sldNum" sz="quarter" idx="11"/>
          </p:nvPr>
        </p:nvSpPr>
        <p:spPr/>
        <p:txBody>
          <a:bodyPr rtlCol="0"/>
          <a:lstStyle>
            <a:lvl1pPr>
              <a:defRPr/>
            </a:lvl1pPr>
          </a:lstStyle>
          <a:p>
            <a:pPr>
              <a:defRPr/>
            </a:pPr>
            <a:fld id="{FDD6F38F-B1F4-4146-81D6-87E14B2451EF}" type="slidenum">
              <a:rPr lang="es-CO"/>
              <a:pPr>
                <a:defRPr/>
              </a:pPr>
              <a:t>‹#›</a:t>
            </a:fld>
            <a:endParaRPr lang="es-CO"/>
          </a:p>
        </p:txBody>
      </p:sp>
      <p:sp>
        <p:nvSpPr>
          <p:cNvPr id="14" name="22 Marcador de pie de página"/>
          <p:cNvSpPr>
            <a:spLocks noGrp="1"/>
          </p:cNvSpPr>
          <p:nvPr>
            <p:ph type="ftr" sz="quarter" idx="12"/>
          </p:nvPr>
        </p:nvSpPr>
        <p:spPr/>
        <p:txBody>
          <a:bodyPr rtlCol="0"/>
          <a:lstStyle>
            <a:lvl1pPr>
              <a:defRPr/>
            </a:lvl1pPr>
          </a:lstStyle>
          <a:p>
            <a:pPr>
              <a:defRPr/>
            </a:pPr>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5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6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7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8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10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1 Título"/>
          <p:cNvSpPr>
            <a:spLocks noGrp="1"/>
          </p:cNvSpPr>
          <p:nvPr>
            <p:ph type="title"/>
          </p:nvPr>
        </p:nvSpPr>
        <p:spPr>
          <a:xfrm rot="5400000">
            <a:off x="3350133" y="3200400"/>
            <a:ext cx="6309360" cy="457200"/>
          </a:xfrm>
        </p:spPr>
        <p:txBody>
          <a:bodyPr/>
          <a:lstStyle>
            <a:lvl1pPr algn="l">
              <a:buNone/>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12" name="16 Marcador de fecha"/>
          <p:cNvSpPr>
            <a:spLocks noGrp="1"/>
          </p:cNvSpPr>
          <p:nvPr>
            <p:ph type="dt" sz="half" idx="10"/>
          </p:nvPr>
        </p:nvSpPr>
        <p:spPr/>
        <p:txBody>
          <a:bodyPr rtlCol="0"/>
          <a:lstStyle>
            <a:lvl1pPr>
              <a:defRPr/>
            </a:lvl1pPr>
          </a:lstStyle>
          <a:p>
            <a:pPr>
              <a:defRPr/>
            </a:pPr>
            <a:fld id="{BC7580E8-F7E4-40F2-B7C0-158FFEB598B5}" type="datetimeFigureOut">
              <a:rPr lang="es-CO"/>
              <a:pPr>
                <a:defRPr/>
              </a:pPr>
              <a:t>18/04/2015</a:t>
            </a:fld>
            <a:endParaRPr lang="es-CO"/>
          </a:p>
        </p:txBody>
      </p:sp>
      <p:sp>
        <p:nvSpPr>
          <p:cNvPr id="13" name="17 Marcador de número de diapositiva"/>
          <p:cNvSpPr>
            <a:spLocks noGrp="1"/>
          </p:cNvSpPr>
          <p:nvPr>
            <p:ph type="sldNum" sz="quarter" idx="11"/>
          </p:nvPr>
        </p:nvSpPr>
        <p:spPr/>
        <p:txBody>
          <a:bodyPr rtlCol="0"/>
          <a:lstStyle>
            <a:lvl1pPr>
              <a:defRPr/>
            </a:lvl1pPr>
          </a:lstStyle>
          <a:p>
            <a:pPr>
              <a:defRPr/>
            </a:pPr>
            <a:fld id="{49BC6C99-4127-43B7-8999-5CB44DFA4EBA}" type="slidenum">
              <a:rPr lang="es-CO"/>
              <a:pPr>
                <a:defRPr/>
              </a:pPr>
              <a:t>‹#›</a:t>
            </a:fld>
            <a:endParaRPr lang="es-CO"/>
          </a:p>
        </p:txBody>
      </p:sp>
      <p:sp>
        <p:nvSpPr>
          <p:cNvPr id="14" name="20 Marcador de pie de página"/>
          <p:cNvSpPr>
            <a:spLocks noGrp="1"/>
          </p:cNvSpPr>
          <p:nvPr>
            <p:ph type="ftr" sz="quarter" idx="12"/>
          </p:nvPr>
        </p:nvSpPr>
        <p:spPr/>
        <p:txBody>
          <a:bodyPr rtlCol="0"/>
          <a:lstStyle>
            <a:lvl1pPr>
              <a:defRPr/>
            </a:lvl1pPr>
          </a:lstStyle>
          <a:p>
            <a:pPr>
              <a:defRPr/>
            </a:pPr>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smtClean="0"/>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smtClean="0">
                <a:solidFill>
                  <a:schemeClr val="tx2"/>
                </a:solidFill>
                <a:latin typeface="+mn-lt"/>
                <a:cs typeface="+mn-cs"/>
              </a:defRPr>
            </a:lvl1pPr>
          </a:lstStyle>
          <a:p>
            <a:pPr>
              <a:defRPr/>
            </a:pPr>
            <a:fld id="{EDA596EA-5B34-4DBF-B3AE-E7B96532CBEA}" type="datetimeFigureOut">
              <a:rPr lang="es-CO"/>
              <a:pPr>
                <a:defRPr/>
              </a:pPr>
              <a:t>18/04/2015</a:t>
            </a:fld>
            <a:endParaRPr lang="es-CO"/>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s-CO"/>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smtClean="0">
                <a:solidFill>
                  <a:srgbClr val="FFFFFF"/>
                </a:solidFill>
                <a:latin typeface="+mn-lt"/>
                <a:cs typeface="+mn-cs"/>
              </a:defRPr>
            </a:lvl1pPr>
          </a:lstStyle>
          <a:p>
            <a:pPr>
              <a:defRPr/>
            </a:pPr>
            <a:fld id="{67BF3C6E-A749-4CC3-B48D-A4BDC5B58BAC}" type="slidenum">
              <a:rPr lang="es-CO"/>
              <a:pPr>
                <a:defRPr/>
              </a:pPr>
              <a:t>‹#›</a:t>
            </a:fld>
            <a:endParaRPr lang="es-CO"/>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0" r:id="rId4"/>
    <p:sldLayoutId id="2147483751" r:id="rId5"/>
    <p:sldLayoutId id="2147483758" r:id="rId6"/>
    <p:sldLayoutId id="2147483752" r:id="rId7"/>
    <p:sldLayoutId id="2147483759" r:id="rId8"/>
    <p:sldLayoutId id="2147483760" r:id="rId9"/>
    <p:sldLayoutId id="2147483753" r:id="rId10"/>
    <p:sldLayoutId id="2147483754" r:id="rId11"/>
  </p:sldLayoutIdLst>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533400"/>
            <a:ext cx="6629400" cy="5105400"/>
          </a:xfrm>
        </p:spPr>
        <p:txBody>
          <a:bodyPr>
            <a:noAutofit/>
          </a:bodyPr>
          <a:lstStyle/>
          <a:p>
            <a:pPr algn="ct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n-US" sz="6000" i="1" dirty="0" smtClean="0">
                <a:solidFill>
                  <a:schemeClr val="accent1">
                    <a:lumMod val="50000"/>
                  </a:schemeClr>
                </a:solidFill>
              </a:rPr>
              <a:t/>
            </a:r>
            <a:br>
              <a:rPr lang="en-US" sz="6000" i="1" dirty="0" smtClean="0">
                <a:solidFill>
                  <a:schemeClr val="accent1">
                    <a:lumMod val="50000"/>
                  </a:schemeClr>
                </a:solidFill>
              </a:rPr>
            </a:br>
            <a:r>
              <a:rPr lang="en-US" sz="6000" b="1" i="1" dirty="0" err="1" smtClean="0">
                <a:solidFill>
                  <a:schemeClr val="accent3">
                    <a:lumMod val="50000"/>
                  </a:schemeClr>
                </a:solidFill>
                <a:latin typeface="Century Schoolbook" pitchFamily="18" charset="0"/>
              </a:rPr>
              <a:t>Tópicos</a:t>
            </a:r>
            <a:r>
              <a:rPr lang="en-US" sz="6000" b="1" i="1" dirty="0" smtClean="0">
                <a:solidFill>
                  <a:schemeClr val="accent3">
                    <a:lumMod val="50000"/>
                  </a:schemeClr>
                </a:solidFill>
                <a:latin typeface="Century Schoolbook" pitchFamily="18" charset="0"/>
              </a:rPr>
              <a:t> </a:t>
            </a:r>
            <a:r>
              <a:rPr lang="en-US" sz="6000" b="1" i="1" dirty="0" err="1" smtClean="0">
                <a:solidFill>
                  <a:schemeClr val="accent3">
                    <a:lumMod val="50000"/>
                  </a:schemeClr>
                </a:solidFill>
                <a:latin typeface="Century Schoolbook" pitchFamily="18" charset="0"/>
              </a:rPr>
              <a:t>Avanzados</a:t>
            </a:r>
            <a:r>
              <a:rPr lang="en-US" sz="6000" b="1" i="1" dirty="0" smtClean="0">
                <a:solidFill>
                  <a:schemeClr val="accent3">
                    <a:lumMod val="50000"/>
                  </a:schemeClr>
                </a:solidFill>
                <a:latin typeface="Century Schoolbook" pitchFamily="18" charset="0"/>
              </a:rPr>
              <a:t> de </a:t>
            </a:r>
            <a:r>
              <a:rPr lang="en-US" sz="6000" b="1" i="1" dirty="0" err="1" smtClean="0">
                <a:solidFill>
                  <a:schemeClr val="accent3">
                    <a:lumMod val="50000"/>
                  </a:schemeClr>
                </a:solidFill>
                <a:latin typeface="Century Schoolbook" pitchFamily="18" charset="0"/>
              </a:rPr>
              <a:t>Redes</a:t>
            </a:r>
            <a:r>
              <a:rPr lang="es-AR" sz="6000" i="1" dirty="0" smtClean="0">
                <a:solidFill>
                  <a:schemeClr val="accent1">
                    <a:lumMod val="50000"/>
                  </a:schemeClr>
                </a:solidFill>
              </a:rPr>
              <a:t/>
            </a:r>
            <a:br>
              <a:rPr lang="es-AR" sz="6000" i="1" dirty="0" smtClean="0">
                <a:solidFill>
                  <a:schemeClr val="accent1">
                    <a:lumMod val="50000"/>
                  </a:schemeClr>
                </a:solidFill>
              </a:rPr>
            </a:br>
            <a:endParaRPr lang="en-US" sz="6000" i="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584" y="548680"/>
            <a:ext cx="5934638" cy="523220"/>
          </a:xfrm>
          <a:prstGeom prst="rect">
            <a:avLst/>
          </a:prstGeom>
        </p:spPr>
        <p:txBody>
          <a:bodyPr wrap="none">
            <a:spAutoFit/>
          </a:bodyPr>
          <a:lstStyle/>
          <a:p>
            <a:pPr fontAlgn="auto">
              <a:lnSpc>
                <a:spcPct val="80000"/>
              </a:lnSpc>
              <a:spcAft>
                <a:spcPts val="0"/>
              </a:spcAft>
              <a:defRPr/>
            </a:pPr>
            <a:r>
              <a:rPr lang="en-US" sz="3500" b="1" cap="small" dirty="0" smtClean="0"/>
              <a:t>La </a:t>
            </a:r>
            <a:r>
              <a:rPr lang="en-US" sz="3500" b="1" cap="small" dirty="0" err="1" smtClean="0"/>
              <a:t>encapsulación</a:t>
            </a:r>
            <a:r>
              <a:rPr lang="en-US" sz="3500" b="1" cap="small" dirty="0" smtClean="0"/>
              <a:t> de </a:t>
            </a:r>
            <a:r>
              <a:rPr lang="en-US" sz="3500" b="1" cap="small" dirty="0" err="1" smtClean="0"/>
              <a:t>datos</a:t>
            </a:r>
          </a:p>
        </p:txBody>
      </p:sp>
      <p:sp>
        <p:nvSpPr>
          <p:cNvPr id="4" name="Rectangle 3"/>
          <p:cNvSpPr/>
          <p:nvPr/>
        </p:nvSpPr>
        <p:spPr>
          <a:xfrm>
            <a:off x="467544" y="1484784"/>
            <a:ext cx="7992888" cy="400110"/>
          </a:xfrm>
          <a:prstGeom prst="rect">
            <a:avLst/>
          </a:prstGeom>
        </p:spPr>
        <p:txBody>
          <a:bodyPr wrap="square">
            <a:spAutoFit/>
          </a:bodyPr>
          <a:lstStyle/>
          <a:p>
            <a:endParaRPr lang="en-US" sz="2000" dirty="0"/>
          </a:p>
        </p:txBody>
      </p:sp>
      <p:sp>
        <p:nvSpPr>
          <p:cNvPr id="5" name="Rectangle 4"/>
          <p:cNvSpPr/>
          <p:nvPr/>
        </p:nvSpPr>
        <p:spPr>
          <a:xfrm>
            <a:off x="899592" y="1700808"/>
            <a:ext cx="7380312" cy="2031325"/>
          </a:xfrm>
          <a:prstGeom prst="rect">
            <a:avLst/>
          </a:prstGeom>
        </p:spPr>
        <p:txBody>
          <a:bodyPr wrap="square">
            <a:spAutoFit/>
          </a:bodyPr>
          <a:lstStyle/>
          <a:p>
            <a:r>
              <a:rPr lang="es-ES" dirty="0" smtClean="0"/>
              <a:t>Este paquete completo se encapsula dentro de una trama cuando pasa a la capa 2. El hecho de encapsular quiere decir que todo el contenido del paquete de capa 3 será puesto dentro de una trama, la cual contiene un inicio de trama (encabezado de capa 2) y un fin de trama (</a:t>
            </a:r>
            <a:r>
              <a:rPr lang="es-ES" dirty="0" err="1" smtClean="0"/>
              <a:t>trailer</a:t>
            </a:r>
            <a:r>
              <a:rPr lang="es-ES" dirty="0" smtClean="0"/>
              <a:t>). </a:t>
            </a:r>
          </a:p>
          <a:p>
            <a:endParaRPr lang="es-ES" dirty="0" smtClean="0"/>
          </a:p>
          <a:p>
            <a:r>
              <a:rPr lang="es-ES" dirty="0" smtClean="0"/>
              <a:t>Todo este proceso se explica en la </a:t>
            </a:r>
            <a:r>
              <a:rPr lang="es-ES" smtClean="0"/>
              <a:t>siguiente imagen.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611560" y="1556792"/>
            <a:ext cx="7984264" cy="4788173"/>
          </a:xfrm>
          <a:prstGeom prst="rect">
            <a:avLst/>
          </a:prstGeom>
          <a:noFill/>
          <a:ln w="9525">
            <a:noFill/>
            <a:miter lim="800000"/>
            <a:headEnd/>
            <a:tailEnd/>
          </a:ln>
        </p:spPr>
      </p:pic>
      <p:sp>
        <p:nvSpPr>
          <p:cNvPr id="4" name="Rectangle 3"/>
          <p:cNvSpPr/>
          <p:nvPr/>
        </p:nvSpPr>
        <p:spPr>
          <a:xfrm>
            <a:off x="827584" y="548680"/>
            <a:ext cx="5934638" cy="523220"/>
          </a:xfrm>
          <a:prstGeom prst="rect">
            <a:avLst/>
          </a:prstGeom>
        </p:spPr>
        <p:txBody>
          <a:bodyPr wrap="none">
            <a:spAutoFit/>
          </a:bodyPr>
          <a:lstStyle/>
          <a:p>
            <a:pPr fontAlgn="auto">
              <a:lnSpc>
                <a:spcPct val="80000"/>
              </a:lnSpc>
              <a:spcAft>
                <a:spcPts val="0"/>
              </a:spcAft>
              <a:defRPr/>
            </a:pPr>
            <a:r>
              <a:rPr lang="en-US" sz="3500" b="1" cap="small" dirty="0" smtClean="0"/>
              <a:t>La </a:t>
            </a:r>
            <a:r>
              <a:rPr lang="en-US" sz="3500" b="1" cap="small" dirty="0" err="1" smtClean="0"/>
              <a:t>encapsulación</a:t>
            </a:r>
            <a:r>
              <a:rPr lang="en-US" sz="3500" b="1" cap="small" dirty="0" smtClean="0"/>
              <a:t> de </a:t>
            </a:r>
            <a:r>
              <a:rPr lang="en-US" sz="3500" b="1" cap="small" dirty="0" err="1" smtClean="0"/>
              <a:t>datos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1484784"/>
            <a:ext cx="7200800" cy="3139321"/>
          </a:xfrm>
          <a:prstGeom prst="rect">
            <a:avLst/>
          </a:prstGeom>
        </p:spPr>
        <p:txBody>
          <a:bodyPr wrap="square">
            <a:spAutoFit/>
          </a:bodyPr>
          <a:lstStyle/>
          <a:p>
            <a:r>
              <a:rPr lang="es-ES" dirty="0" smtClean="0"/>
              <a:t>La trama en la cual se pondrá el paquete es dependiente del medio físico por el cual se vaya a enviar. Si se enviará por cable se puede encapsular en una trama Ethernet o si el medio escogido es el aire se puede optar por encapsular en una trama 802.11 (</a:t>
            </a:r>
            <a:r>
              <a:rPr lang="es-ES" dirty="0" err="1" smtClean="0"/>
              <a:t>Wi</a:t>
            </a:r>
            <a:r>
              <a:rPr lang="es-ES" dirty="0" smtClean="0"/>
              <a:t>-Fi).</a:t>
            </a:r>
            <a:br>
              <a:rPr lang="es-ES" dirty="0" smtClean="0"/>
            </a:br>
            <a:endParaRPr lang="es-ES" dirty="0" smtClean="0"/>
          </a:p>
          <a:p>
            <a:r>
              <a:rPr lang="es-ES" dirty="0" smtClean="0"/>
              <a:t>Una vez que se tenga la información de todas las capas puestas en la trama estas se convierten en bits y son enviadas por el medio físico correspondiente en forma de pulsos de luz (fibra óptica), pulsos de voltaje (cableado convencional), ondas electromagnéticas (radio o </a:t>
            </a:r>
            <a:r>
              <a:rPr lang="es-ES" dirty="0" err="1" smtClean="0"/>
              <a:t>Wi</a:t>
            </a:r>
            <a:r>
              <a:rPr lang="es-ES" dirty="0" smtClean="0"/>
              <a:t>-Fi), etc.</a:t>
            </a:r>
          </a:p>
          <a:p>
            <a:endParaRPr lang="es-ES" dirty="0" smtClean="0"/>
          </a:p>
        </p:txBody>
      </p:sp>
      <p:sp>
        <p:nvSpPr>
          <p:cNvPr id="3" name="Rectangle 2"/>
          <p:cNvSpPr/>
          <p:nvPr/>
        </p:nvSpPr>
        <p:spPr>
          <a:xfrm>
            <a:off x="827584" y="548680"/>
            <a:ext cx="5934638" cy="523220"/>
          </a:xfrm>
          <a:prstGeom prst="rect">
            <a:avLst/>
          </a:prstGeom>
        </p:spPr>
        <p:txBody>
          <a:bodyPr wrap="none">
            <a:spAutoFit/>
          </a:bodyPr>
          <a:lstStyle/>
          <a:p>
            <a:pPr fontAlgn="auto">
              <a:lnSpc>
                <a:spcPct val="80000"/>
              </a:lnSpc>
              <a:spcAft>
                <a:spcPts val="0"/>
              </a:spcAft>
              <a:defRPr/>
            </a:pPr>
            <a:r>
              <a:rPr lang="en-US" sz="3500" b="1" cap="small" dirty="0" smtClean="0"/>
              <a:t>La </a:t>
            </a:r>
            <a:r>
              <a:rPr lang="en-US" sz="3500" b="1" cap="small" dirty="0" err="1" smtClean="0"/>
              <a:t>encapsulación</a:t>
            </a:r>
            <a:r>
              <a:rPr lang="en-US" sz="3500" b="1" cap="small" dirty="0" smtClean="0"/>
              <a:t> de </a:t>
            </a:r>
            <a:r>
              <a:rPr lang="en-US" sz="3500" b="1" cap="small" dirty="0" err="1" smtClean="0"/>
              <a:t>datos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1484784"/>
            <a:ext cx="6912768" cy="3139321"/>
          </a:xfrm>
          <a:prstGeom prst="rect">
            <a:avLst/>
          </a:prstGeom>
        </p:spPr>
        <p:txBody>
          <a:bodyPr wrap="square">
            <a:spAutoFit/>
          </a:bodyPr>
          <a:lstStyle/>
          <a:p>
            <a:r>
              <a:rPr lang="es-ES" dirty="0" smtClean="0"/>
              <a:t>A medida que el mensaje viaja por la red desde el origen hasta el destino, este puede pasar por múltiples dispositivos como </a:t>
            </a:r>
            <a:r>
              <a:rPr lang="es-ES" dirty="0" err="1" smtClean="0"/>
              <a:t>routers</a:t>
            </a:r>
            <a:r>
              <a:rPr lang="es-ES" dirty="0" smtClean="0"/>
              <a:t>, </a:t>
            </a:r>
            <a:r>
              <a:rPr lang="es-ES" dirty="0" err="1" smtClean="0"/>
              <a:t>switches</a:t>
            </a:r>
            <a:r>
              <a:rPr lang="es-ES" dirty="0" smtClean="0"/>
              <a:t>, cortafuegos, puentes, entre otros. Cada uno de estos dispositivos </a:t>
            </a:r>
            <a:r>
              <a:rPr lang="es-ES" dirty="0" err="1" smtClean="0"/>
              <a:t>desencapsula</a:t>
            </a:r>
            <a:r>
              <a:rPr lang="es-ES" dirty="0" smtClean="0"/>
              <a:t> la trama entrante para encontrar la información que le interesa según su propio funcionamiento. </a:t>
            </a:r>
          </a:p>
          <a:p>
            <a:endParaRPr lang="es-ES" dirty="0" smtClean="0"/>
          </a:p>
          <a:p>
            <a:r>
              <a:rPr lang="es-ES" dirty="0" smtClean="0"/>
              <a:t>Un </a:t>
            </a:r>
            <a:r>
              <a:rPr lang="es-ES" dirty="0" err="1" smtClean="0"/>
              <a:t>router</a:t>
            </a:r>
            <a:r>
              <a:rPr lang="es-ES" dirty="0" smtClean="0"/>
              <a:t> </a:t>
            </a:r>
            <a:r>
              <a:rPr lang="es-ES" dirty="0" err="1" smtClean="0"/>
              <a:t>desencapsulará</a:t>
            </a:r>
            <a:r>
              <a:rPr lang="es-ES" dirty="0" smtClean="0"/>
              <a:t> hasta la capa 3 ya que le interesa ver la dirección IP de origen y sobre todo de destino, mientras que un </a:t>
            </a:r>
            <a:r>
              <a:rPr lang="es-ES" dirty="0" err="1" smtClean="0"/>
              <a:t>switch</a:t>
            </a:r>
            <a:r>
              <a:rPr lang="es-ES" dirty="0" smtClean="0"/>
              <a:t> tradicional solamente abrirá la trama hasta determinar la dirección de capa 2 y volverá a encapsular nuevamente para realizar la conmutación.</a:t>
            </a:r>
          </a:p>
        </p:txBody>
      </p:sp>
      <p:sp>
        <p:nvSpPr>
          <p:cNvPr id="3" name="Rectangle 2"/>
          <p:cNvSpPr/>
          <p:nvPr/>
        </p:nvSpPr>
        <p:spPr>
          <a:xfrm>
            <a:off x="827584" y="548680"/>
            <a:ext cx="5934638" cy="523220"/>
          </a:xfrm>
          <a:prstGeom prst="rect">
            <a:avLst/>
          </a:prstGeom>
        </p:spPr>
        <p:txBody>
          <a:bodyPr wrap="none">
            <a:spAutoFit/>
          </a:bodyPr>
          <a:lstStyle/>
          <a:p>
            <a:pPr fontAlgn="auto">
              <a:lnSpc>
                <a:spcPct val="80000"/>
              </a:lnSpc>
              <a:spcAft>
                <a:spcPts val="0"/>
              </a:spcAft>
              <a:defRPr/>
            </a:pPr>
            <a:r>
              <a:rPr lang="en-US" sz="3500" b="1" cap="small" dirty="0" smtClean="0"/>
              <a:t>La </a:t>
            </a:r>
            <a:r>
              <a:rPr lang="en-US" sz="3500" b="1" cap="small" dirty="0" err="1" smtClean="0"/>
              <a:t>encapsulación</a:t>
            </a:r>
            <a:r>
              <a:rPr lang="en-US" sz="3500" b="1" cap="small" dirty="0" smtClean="0"/>
              <a:t> de </a:t>
            </a:r>
            <a:r>
              <a:rPr lang="en-US" sz="3500" b="1" cap="small" dirty="0" err="1" smtClean="0"/>
              <a:t>datos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611560" y="1268760"/>
            <a:ext cx="7467600" cy="715962"/>
          </a:xfrm>
          <a:prstGeom prst="rect">
            <a:avLst/>
          </a:prstGeom>
        </p:spPr>
        <p:txBody>
          <a:bodyPr>
            <a:noAutofit/>
          </a:bodyPr>
          <a:lstStyle/>
          <a:p>
            <a:pPr lvl="0" algn="ctr"/>
            <a:r>
              <a:rPr lang="es-AR" sz="6000" b="1" i="1" dirty="0" smtClean="0">
                <a:solidFill>
                  <a:schemeClr val="accent3">
                    <a:lumMod val="50000"/>
                  </a:schemeClr>
                </a:solidFill>
                <a:latin typeface="Century Schoolbook" pitchFamily="18" charset="0"/>
              </a:rPr>
              <a:t>Encapsulación de Datos  </a:t>
            </a:r>
          </a:p>
          <a:p>
            <a:pPr lvl="0" algn="ctr"/>
            <a:endParaRPr lang="es-AR" sz="6000" b="1" i="1" dirty="0" smtClean="0">
              <a:solidFill>
                <a:schemeClr val="accent3">
                  <a:lumMod val="50000"/>
                </a:schemeClr>
              </a:solidFill>
              <a:latin typeface="Century Schoolbook" pitchFamily="18" charset="0"/>
            </a:endParaRPr>
          </a:p>
          <a:p>
            <a:pPr lvl="0" algn="ctr"/>
            <a:r>
              <a:rPr lang="es-AR" sz="6000" b="1" i="1" dirty="0" smtClean="0">
                <a:solidFill>
                  <a:schemeClr val="accent3">
                    <a:lumMod val="50000"/>
                  </a:schemeClr>
                </a:solidFill>
                <a:latin typeface="Century Schoolbook" pitchFamily="18" charset="0"/>
              </a:rPr>
              <a:t>PDU</a:t>
            </a:r>
            <a:endParaRPr kumimoji="0" lang="en-US" sz="6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684213" y="188641"/>
            <a:ext cx="7848600" cy="504055"/>
          </a:xfrm>
          <a:prstGeom prst="rect">
            <a:avLst/>
          </a:prstGeom>
        </p:spPr>
        <p:txBody>
          <a:bodyPr anchor="b">
            <a:noAutofit/>
          </a:bodyPr>
          <a:lstStyle/>
          <a:p>
            <a:pPr fontAlgn="auto">
              <a:lnSpc>
                <a:spcPct val="80000"/>
              </a:lnSpc>
              <a:spcAft>
                <a:spcPts val="0"/>
              </a:spcAft>
              <a:defRPr/>
            </a:pPr>
            <a:r>
              <a:rPr lang="en-US" sz="3600" b="1" cap="small" dirty="0" smtClean="0"/>
              <a:t>La </a:t>
            </a:r>
            <a:r>
              <a:rPr lang="en-US" sz="3600" b="1" cap="small" dirty="0" err="1" smtClean="0"/>
              <a:t>encapsulación</a:t>
            </a:r>
            <a:r>
              <a:rPr lang="en-US" sz="3600" b="1" cap="small" dirty="0" smtClean="0"/>
              <a:t> de </a:t>
            </a:r>
            <a:r>
              <a:rPr lang="en-US" sz="3600" b="1" cap="small" dirty="0" err="1" smtClean="0"/>
              <a:t>datos</a:t>
            </a:r>
            <a:endParaRPr lang="en-US" sz="3600" b="1" cap="small" dirty="0" smtClean="0"/>
          </a:p>
        </p:txBody>
      </p:sp>
      <p:sp>
        <p:nvSpPr>
          <p:cNvPr id="4" name="Rectangle 3"/>
          <p:cNvSpPr/>
          <p:nvPr/>
        </p:nvSpPr>
        <p:spPr>
          <a:xfrm>
            <a:off x="539552" y="1124744"/>
            <a:ext cx="7992888" cy="1631216"/>
          </a:xfrm>
          <a:prstGeom prst="rect">
            <a:avLst/>
          </a:prstGeom>
        </p:spPr>
        <p:txBody>
          <a:bodyPr wrap="square">
            <a:spAutoFit/>
          </a:bodyPr>
          <a:lstStyle/>
          <a:p>
            <a:r>
              <a:rPr lang="es-ES" sz="2000" dirty="0" smtClean="0"/>
              <a:t>Básicamente se trabaja con dos modelos bien conocidos: OSI (Open </a:t>
            </a:r>
            <a:r>
              <a:rPr lang="es-ES" sz="2000" dirty="0" err="1" smtClean="0"/>
              <a:t>Systems</a:t>
            </a:r>
            <a:r>
              <a:rPr lang="es-ES" sz="2000" dirty="0" smtClean="0"/>
              <a:t> </a:t>
            </a:r>
            <a:r>
              <a:rPr lang="es-ES" sz="2000" dirty="0" err="1" smtClean="0"/>
              <a:t>Interconnection</a:t>
            </a:r>
            <a:r>
              <a:rPr lang="es-ES" sz="2000" dirty="0" smtClean="0"/>
              <a:t>) y TCP/IP, siendo el primero casi utilizado solamente para estudiar las redes y el segundo con seguridad ampliamente implementado en las redes actuales. Internet es una red basada en TCP/IP.</a:t>
            </a:r>
            <a:endParaRPr lang="en-US" sz="2000" dirty="0"/>
          </a:p>
        </p:txBody>
      </p:sp>
      <p:pic>
        <p:nvPicPr>
          <p:cNvPr id="6" name="Picture 5" descr="capasTcpIp-Osi.jpg"/>
          <p:cNvPicPr>
            <a:picLocks noChangeAspect="1"/>
          </p:cNvPicPr>
          <p:nvPr/>
        </p:nvPicPr>
        <p:blipFill>
          <a:blip r:embed="rId2" cstate="print"/>
          <a:stretch>
            <a:fillRect/>
          </a:stretch>
        </p:blipFill>
        <p:spPr>
          <a:xfrm>
            <a:off x="1979712" y="2996952"/>
            <a:ext cx="4919140" cy="386104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1412776"/>
            <a:ext cx="7632848" cy="3970318"/>
          </a:xfrm>
          <a:prstGeom prst="rect">
            <a:avLst/>
          </a:prstGeom>
        </p:spPr>
        <p:txBody>
          <a:bodyPr wrap="square">
            <a:spAutoFit/>
          </a:bodyPr>
          <a:lstStyle/>
          <a:p>
            <a:r>
              <a:rPr lang="es-ES" dirty="0" smtClean="0"/>
              <a:t>Cuando una aplicación genera datos, como por ejemplo un servidor de correos electrónico enviando el mensaje “Hola”, éstos no pueden ser enviados por la red por si solos ya que, al igual que una carta escrita, se necesitan más datos para poder enviar exitosamente el mensaje.</a:t>
            </a:r>
          </a:p>
          <a:p>
            <a:endParaRPr lang="es-ES" dirty="0" smtClean="0"/>
          </a:p>
          <a:p>
            <a:r>
              <a:rPr lang="es-ES" dirty="0" smtClean="0"/>
              <a:t> Una buena analogía para entender el proceso de encapsulación es justamente la utilización de una carta escrita en papel y que es enviada por el servicio tradicional de correos. </a:t>
            </a:r>
          </a:p>
          <a:p>
            <a:endParaRPr lang="es-ES" dirty="0" smtClean="0"/>
          </a:p>
          <a:p>
            <a:r>
              <a:rPr lang="es-ES" dirty="0" smtClean="0"/>
              <a:t>En ambos modelos la encapsulación difiere en algunos casos pero en términos generales es parecida. La capa de Aplicación genera el mensaje, esto se llama DATOS a secas. Cada capa tiene lo que se conoce como PDU (</a:t>
            </a:r>
            <a:r>
              <a:rPr lang="es-ES" dirty="0" err="1" smtClean="0"/>
              <a:t>Protocol</a:t>
            </a:r>
            <a:r>
              <a:rPr lang="es-ES" dirty="0" smtClean="0"/>
              <a:t> Data </a:t>
            </a:r>
            <a:r>
              <a:rPr lang="es-ES" dirty="0" err="1" smtClean="0"/>
              <a:t>Unit</a:t>
            </a:r>
            <a:r>
              <a:rPr lang="es-ES" dirty="0" smtClean="0"/>
              <a:t>) que es el resultado de la capa superior + la información de la misma capa.</a:t>
            </a:r>
            <a:endParaRPr lang="en-US" dirty="0"/>
          </a:p>
        </p:txBody>
      </p:sp>
      <p:sp>
        <p:nvSpPr>
          <p:cNvPr id="5" name="1 Título"/>
          <p:cNvSpPr txBox="1">
            <a:spLocks/>
          </p:cNvSpPr>
          <p:nvPr/>
        </p:nvSpPr>
        <p:spPr>
          <a:xfrm>
            <a:off x="683568" y="332656"/>
            <a:ext cx="7848600" cy="720080"/>
          </a:xfrm>
          <a:prstGeom prst="rect">
            <a:avLst/>
          </a:prstGeom>
        </p:spPr>
        <p:txBody>
          <a:bodyPr anchor="b">
            <a:normAutofit fontScale="97500"/>
          </a:bodyPr>
          <a:lstStyle/>
          <a:p>
            <a:pPr fontAlgn="auto">
              <a:lnSpc>
                <a:spcPct val="80000"/>
              </a:lnSpc>
              <a:spcAft>
                <a:spcPts val="0"/>
              </a:spcAft>
              <a:defRPr/>
            </a:pPr>
            <a:r>
              <a:rPr lang="en-US" sz="3600" b="1" cap="small" dirty="0" smtClean="0"/>
              <a:t>La </a:t>
            </a:r>
            <a:r>
              <a:rPr lang="en-US" sz="3600" b="1" cap="small" dirty="0" err="1" smtClean="0"/>
              <a:t>encapsulación</a:t>
            </a:r>
            <a:r>
              <a:rPr lang="en-US" sz="3600" b="1" cap="small" dirty="0" smtClean="0"/>
              <a:t> de </a:t>
            </a:r>
            <a:r>
              <a:rPr lang="en-US" sz="3600" b="1" cap="small" dirty="0" err="1" smtClean="0"/>
              <a:t>datos</a:t>
            </a:r>
            <a:endParaRPr lang="en-US" sz="3600" b="1" cap="small"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683568" y="332656"/>
            <a:ext cx="7848600" cy="720080"/>
          </a:xfrm>
          <a:prstGeom prst="rect">
            <a:avLst/>
          </a:prstGeom>
        </p:spPr>
        <p:txBody>
          <a:bodyPr anchor="b">
            <a:normAutofit fontScale="97500"/>
          </a:bodyPr>
          <a:lstStyle/>
          <a:p>
            <a:pPr fontAlgn="auto">
              <a:lnSpc>
                <a:spcPct val="80000"/>
              </a:lnSpc>
              <a:spcAft>
                <a:spcPts val="0"/>
              </a:spcAft>
              <a:defRPr/>
            </a:pPr>
            <a:r>
              <a:rPr lang="en-US" sz="3600" b="1" cap="small" dirty="0" smtClean="0"/>
              <a:t>La </a:t>
            </a:r>
            <a:r>
              <a:rPr lang="en-US" sz="3600" b="1" cap="small" dirty="0" err="1" smtClean="0"/>
              <a:t>encapsulación</a:t>
            </a:r>
            <a:r>
              <a:rPr lang="en-US" sz="3600" b="1" cap="small" dirty="0" smtClean="0"/>
              <a:t> de </a:t>
            </a:r>
            <a:r>
              <a:rPr lang="en-US" sz="3600" b="1" cap="small" dirty="0" err="1" smtClean="0"/>
              <a:t>datos</a:t>
            </a:r>
            <a:endParaRPr lang="en-US" sz="3600" b="1" cap="small" dirty="0" smtClean="0"/>
          </a:p>
        </p:txBody>
      </p:sp>
      <p:sp>
        <p:nvSpPr>
          <p:cNvPr id="3" name="Rectangle 2"/>
          <p:cNvSpPr/>
          <p:nvPr/>
        </p:nvSpPr>
        <p:spPr>
          <a:xfrm>
            <a:off x="539552" y="1988840"/>
            <a:ext cx="8136904" cy="2585323"/>
          </a:xfrm>
          <a:prstGeom prst="rect">
            <a:avLst/>
          </a:prstGeom>
        </p:spPr>
        <p:txBody>
          <a:bodyPr wrap="square">
            <a:spAutoFit/>
          </a:bodyPr>
          <a:lstStyle/>
          <a:p>
            <a:r>
              <a:rPr lang="es-ES" b="1" dirty="0" smtClean="0"/>
              <a:t>Datos: </a:t>
            </a:r>
            <a:r>
              <a:rPr lang="es-ES" dirty="0" smtClean="0"/>
              <a:t>término general que se utiliza en la capa de aplicación para la PDU</a:t>
            </a:r>
            <a:br>
              <a:rPr lang="es-ES" dirty="0" smtClean="0"/>
            </a:br>
            <a:r>
              <a:rPr lang="es-ES" dirty="0" smtClean="0"/>
              <a:t/>
            </a:r>
            <a:br>
              <a:rPr lang="es-ES" dirty="0" smtClean="0"/>
            </a:br>
            <a:r>
              <a:rPr lang="es-ES" b="1" dirty="0" smtClean="0"/>
              <a:t>Segmento: </a:t>
            </a:r>
            <a:r>
              <a:rPr lang="es-ES" dirty="0" smtClean="0"/>
              <a:t>PDU de la capa de transporte</a:t>
            </a:r>
            <a:br>
              <a:rPr lang="es-ES" dirty="0" smtClean="0"/>
            </a:br>
            <a:r>
              <a:rPr lang="es-ES" dirty="0" smtClean="0"/>
              <a:t/>
            </a:r>
            <a:br>
              <a:rPr lang="es-ES" dirty="0" smtClean="0"/>
            </a:br>
            <a:r>
              <a:rPr lang="es-ES" b="1" dirty="0" smtClean="0"/>
              <a:t>Paquete: </a:t>
            </a:r>
            <a:r>
              <a:rPr lang="es-ES" dirty="0" smtClean="0"/>
              <a:t>PDU de la capa de </a:t>
            </a:r>
            <a:r>
              <a:rPr lang="es-ES" dirty="0" err="1" smtClean="0"/>
              <a:t>internetwork</a:t>
            </a:r>
            <a:r>
              <a:rPr lang="es-ES" dirty="0" smtClean="0"/>
              <a:t/>
            </a:r>
            <a:br>
              <a:rPr lang="es-ES" dirty="0" smtClean="0"/>
            </a:br>
            <a:r>
              <a:rPr lang="es-ES" dirty="0" smtClean="0"/>
              <a:t/>
            </a:r>
            <a:br>
              <a:rPr lang="es-ES" dirty="0" smtClean="0"/>
            </a:br>
            <a:r>
              <a:rPr lang="es-ES" b="1" dirty="0" smtClean="0"/>
              <a:t>Trama: </a:t>
            </a:r>
            <a:r>
              <a:rPr lang="es-ES" dirty="0" smtClean="0"/>
              <a:t>PDU de la capa de acceso de red</a:t>
            </a:r>
            <a:br>
              <a:rPr lang="es-ES" dirty="0" smtClean="0"/>
            </a:br>
            <a:r>
              <a:rPr lang="es-ES" dirty="0" smtClean="0"/>
              <a:t/>
            </a:r>
            <a:br>
              <a:rPr lang="es-ES" dirty="0" smtClean="0"/>
            </a:br>
            <a:r>
              <a:rPr lang="es-ES" b="1" dirty="0" smtClean="0"/>
              <a:t>Bits: </a:t>
            </a:r>
            <a:r>
              <a:rPr lang="es-ES" dirty="0" smtClean="0"/>
              <a:t>PDU que se utiliza cuando se transmiten datos físicamente por el medio</a:t>
            </a:r>
            <a:endParaRPr lang="en-US" dirty="0"/>
          </a:p>
        </p:txBody>
      </p:sp>
      <p:sp>
        <p:nvSpPr>
          <p:cNvPr id="4" name="Rectangle 3"/>
          <p:cNvSpPr/>
          <p:nvPr/>
        </p:nvSpPr>
        <p:spPr>
          <a:xfrm>
            <a:off x="539552" y="1268760"/>
            <a:ext cx="4172937" cy="369332"/>
          </a:xfrm>
          <a:prstGeom prst="rect">
            <a:avLst/>
          </a:prstGeom>
        </p:spPr>
        <p:txBody>
          <a:bodyPr wrap="none">
            <a:spAutoFit/>
          </a:bodyPr>
          <a:lstStyle/>
          <a:p>
            <a:r>
              <a:rPr lang="es-ES" u="sng" dirty="0" smtClean="0"/>
              <a:t>Definiciones según la función del PDU</a:t>
            </a:r>
            <a:r>
              <a:rPr lang="es-E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600" y="1340768"/>
            <a:ext cx="3960440" cy="430887"/>
          </a:xfrm>
          <a:prstGeom prst="rect">
            <a:avLst/>
          </a:prstGeom>
        </p:spPr>
        <p:txBody>
          <a:bodyPr wrap="square">
            <a:spAutoFit/>
          </a:bodyPr>
          <a:lstStyle/>
          <a:p>
            <a:r>
              <a:rPr lang="es-ES" sz="2200" dirty="0" smtClean="0"/>
              <a:t>Las PDU de cada capa son:</a:t>
            </a:r>
            <a:endParaRPr lang="en-US" sz="2200" dirty="0" smtClean="0"/>
          </a:p>
        </p:txBody>
      </p:sp>
      <p:sp>
        <p:nvSpPr>
          <p:cNvPr id="6" name="1 Título"/>
          <p:cNvSpPr txBox="1">
            <a:spLocks/>
          </p:cNvSpPr>
          <p:nvPr/>
        </p:nvSpPr>
        <p:spPr>
          <a:xfrm>
            <a:off x="683568" y="332656"/>
            <a:ext cx="7848600" cy="720080"/>
          </a:xfrm>
          <a:prstGeom prst="rect">
            <a:avLst/>
          </a:prstGeom>
        </p:spPr>
        <p:txBody>
          <a:bodyPr anchor="b">
            <a:normAutofit fontScale="97500"/>
          </a:bodyPr>
          <a:lstStyle/>
          <a:p>
            <a:pPr fontAlgn="auto">
              <a:lnSpc>
                <a:spcPct val="80000"/>
              </a:lnSpc>
              <a:spcAft>
                <a:spcPts val="0"/>
              </a:spcAft>
              <a:defRPr/>
            </a:pPr>
            <a:r>
              <a:rPr lang="en-US" sz="3600" b="1" cap="small" dirty="0" smtClean="0"/>
              <a:t>La </a:t>
            </a:r>
            <a:r>
              <a:rPr lang="en-US" sz="3600" b="1" cap="small" dirty="0" err="1" smtClean="0"/>
              <a:t>encapsulación</a:t>
            </a:r>
            <a:r>
              <a:rPr lang="en-US" sz="3600" b="1" cap="small" dirty="0" smtClean="0"/>
              <a:t> de </a:t>
            </a:r>
            <a:r>
              <a:rPr lang="en-US" sz="3600" b="1" cap="small" dirty="0" err="1" smtClean="0"/>
              <a:t>datos</a:t>
            </a:r>
            <a:endParaRPr lang="en-US" sz="3600" b="1" cap="small" dirty="0" smtClean="0"/>
          </a:p>
        </p:txBody>
      </p:sp>
      <p:pic>
        <p:nvPicPr>
          <p:cNvPr id="7" name="Picture 6" descr="comunicacion entre capas.gif"/>
          <p:cNvPicPr>
            <a:picLocks noChangeAspect="1"/>
          </p:cNvPicPr>
          <p:nvPr/>
        </p:nvPicPr>
        <p:blipFill>
          <a:blip r:embed="rId2" cstate="print"/>
          <a:stretch>
            <a:fillRect/>
          </a:stretch>
        </p:blipFill>
        <p:spPr>
          <a:xfrm>
            <a:off x="1043608" y="1916832"/>
            <a:ext cx="6502579" cy="46805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683568" y="332656"/>
            <a:ext cx="7848600" cy="720080"/>
          </a:xfrm>
          <a:prstGeom prst="rect">
            <a:avLst/>
          </a:prstGeom>
        </p:spPr>
        <p:txBody>
          <a:bodyPr anchor="b">
            <a:normAutofit fontScale="97500"/>
          </a:bodyPr>
          <a:lstStyle/>
          <a:p>
            <a:pPr fontAlgn="auto">
              <a:lnSpc>
                <a:spcPct val="80000"/>
              </a:lnSpc>
              <a:spcAft>
                <a:spcPts val="0"/>
              </a:spcAft>
              <a:defRPr/>
            </a:pPr>
            <a:r>
              <a:rPr lang="en-US" sz="3600" b="1" cap="small" dirty="0" smtClean="0"/>
              <a:t>La </a:t>
            </a:r>
            <a:r>
              <a:rPr lang="en-US" sz="3600" b="1" cap="small" dirty="0" err="1" smtClean="0"/>
              <a:t>encapsulación</a:t>
            </a:r>
            <a:r>
              <a:rPr lang="en-US" sz="3600" b="1" cap="small" dirty="0" smtClean="0"/>
              <a:t> de </a:t>
            </a:r>
            <a:r>
              <a:rPr lang="en-US" sz="3600" b="1" cap="small" dirty="0" err="1" smtClean="0"/>
              <a:t>datos</a:t>
            </a:r>
            <a:endParaRPr lang="en-US" sz="3600" b="1" cap="small" dirty="0" smtClean="0"/>
          </a:p>
        </p:txBody>
      </p:sp>
      <p:pic>
        <p:nvPicPr>
          <p:cNvPr id="18434" name="Picture 2" descr="26._Encapsulacion.jpg"/>
          <p:cNvPicPr>
            <a:picLocks noChangeAspect="1" noChangeArrowheads="1"/>
          </p:cNvPicPr>
          <p:nvPr/>
        </p:nvPicPr>
        <p:blipFill>
          <a:blip r:embed="rId2" cstate="print"/>
          <a:srcRect/>
          <a:stretch>
            <a:fillRect/>
          </a:stretch>
        </p:blipFill>
        <p:spPr bwMode="auto">
          <a:xfrm>
            <a:off x="467544" y="1052736"/>
            <a:ext cx="8028628" cy="549133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166842"/>
            <a:ext cx="7704856" cy="3200876"/>
          </a:xfrm>
          <a:prstGeom prst="rect">
            <a:avLst/>
          </a:prstGeom>
        </p:spPr>
        <p:txBody>
          <a:bodyPr wrap="square">
            <a:spAutoFit/>
          </a:bodyPr>
          <a:lstStyle/>
          <a:p>
            <a:endParaRPr lang="es-ES" sz="2200" dirty="0" smtClean="0"/>
          </a:p>
          <a:p>
            <a:r>
              <a:rPr lang="es-ES" dirty="0" smtClean="0"/>
              <a:t>Cuando la capa de aplicación genera el mensaje se preocupa de pasarle esos datos a la siguiente capa en el modelo. Si seguimos la referencia de OSI, la capa siguiente será Presentación la cual se preocupa de la interpretación y semántica de los datos.</a:t>
            </a:r>
            <a:br>
              <a:rPr lang="es-ES" dirty="0" smtClean="0"/>
            </a:br>
            <a:r>
              <a:rPr lang="es-ES" dirty="0" smtClean="0"/>
              <a:t> </a:t>
            </a:r>
            <a:br>
              <a:rPr lang="es-ES" dirty="0" smtClean="0"/>
            </a:br>
            <a:r>
              <a:rPr lang="es-ES" dirty="0" smtClean="0"/>
              <a:t>Tipo de codificación y formato son parte de los datos que ingresa esta capa. Si no existiese la capa de presentación sería lo mismo como enviar una carta escrita en español a una persona que solamente habla japonés. La carta llegaría y haría todo el viaje, no perdería nada de su contenido original, pero el destinatario no podría comprender lo que se envió.</a:t>
            </a:r>
            <a:endParaRPr lang="en-US" dirty="0" smtClean="0"/>
          </a:p>
        </p:txBody>
      </p:sp>
      <p:sp>
        <p:nvSpPr>
          <p:cNvPr id="3" name="Rectangle 2"/>
          <p:cNvSpPr/>
          <p:nvPr/>
        </p:nvSpPr>
        <p:spPr>
          <a:xfrm>
            <a:off x="827584" y="548680"/>
            <a:ext cx="5934638" cy="523220"/>
          </a:xfrm>
          <a:prstGeom prst="rect">
            <a:avLst/>
          </a:prstGeom>
        </p:spPr>
        <p:txBody>
          <a:bodyPr wrap="none">
            <a:spAutoFit/>
          </a:bodyPr>
          <a:lstStyle/>
          <a:p>
            <a:pPr fontAlgn="auto">
              <a:lnSpc>
                <a:spcPct val="80000"/>
              </a:lnSpc>
              <a:spcAft>
                <a:spcPts val="0"/>
              </a:spcAft>
              <a:defRPr/>
            </a:pPr>
            <a:r>
              <a:rPr lang="en-US" sz="3500" b="1" cap="small" dirty="0" smtClean="0"/>
              <a:t>La </a:t>
            </a:r>
            <a:r>
              <a:rPr lang="en-US" sz="3500" b="1" cap="small" dirty="0" err="1" smtClean="0"/>
              <a:t>encapsulación</a:t>
            </a:r>
            <a:r>
              <a:rPr lang="en-US" sz="3500" b="1" cap="small" dirty="0" smtClean="0"/>
              <a:t> de </a:t>
            </a:r>
            <a:r>
              <a:rPr lang="en-US" sz="3500" b="1" cap="small" dirty="0" err="1" smtClean="0"/>
              <a:t>datos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584" y="548680"/>
            <a:ext cx="5934638" cy="523220"/>
          </a:xfrm>
          <a:prstGeom prst="rect">
            <a:avLst/>
          </a:prstGeom>
        </p:spPr>
        <p:txBody>
          <a:bodyPr wrap="none">
            <a:spAutoFit/>
          </a:bodyPr>
          <a:lstStyle/>
          <a:p>
            <a:pPr fontAlgn="auto">
              <a:lnSpc>
                <a:spcPct val="80000"/>
              </a:lnSpc>
              <a:spcAft>
                <a:spcPts val="0"/>
              </a:spcAft>
              <a:defRPr/>
            </a:pPr>
            <a:r>
              <a:rPr lang="en-US" sz="3500" b="1" cap="small" dirty="0" smtClean="0"/>
              <a:t>La </a:t>
            </a:r>
            <a:r>
              <a:rPr lang="en-US" sz="3500" b="1" cap="small" dirty="0" err="1" smtClean="0"/>
              <a:t>encapsulación</a:t>
            </a:r>
            <a:r>
              <a:rPr lang="en-US" sz="3500" b="1" cap="small" dirty="0" smtClean="0"/>
              <a:t> de </a:t>
            </a:r>
            <a:r>
              <a:rPr lang="en-US" sz="3500" b="1" cap="small" dirty="0" err="1" smtClean="0"/>
              <a:t>datos</a:t>
            </a:r>
          </a:p>
        </p:txBody>
      </p:sp>
      <p:sp>
        <p:nvSpPr>
          <p:cNvPr id="4" name="Rectangle 3"/>
          <p:cNvSpPr/>
          <p:nvPr/>
        </p:nvSpPr>
        <p:spPr>
          <a:xfrm>
            <a:off x="467544" y="1484784"/>
            <a:ext cx="7992888" cy="4247317"/>
          </a:xfrm>
          <a:prstGeom prst="rect">
            <a:avLst/>
          </a:prstGeom>
        </p:spPr>
        <p:txBody>
          <a:bodyPr wrap="square">
            <a:spAutoFit/>
          </a:bodyPr>
          <a:lstStyle/>
          <a:p>
            <a:r>
              <a:rPr lang="es-ES" dirty="0" smtClean="0"/>
              <a:t>Cada capa agrega su propio encabezado a la PDU de la capa superior (</a:t>
            </a:r>
            <a:r>
              <a:rPr lang="es-ES" dirty="0" err="1" smtClean="0"/>
              <a:t>header</a:t>
            </a:r>
            <a:r>
              <a:rPr lang="es-ES" dirty="0" smtClean="0"/>
              <a:t>) con información específica única. Esto es parte de la encapsulación. Así, la capa de sesión agrega su encabezado de sesión a los datos entregados por presentación. Cuando sesión entrega los datos a la capa de transporte (el cual ya viene con los datos originales de la capa de aplicación + el encabezado de presentación + el encabezado de sesión), se agrega el encabezado de transporte. Esto recibe el nombre de segmento. </a:t>
            </a:r>
          </a:p>
          <a:p>
            <a:endParaRPr lang="es-ES" dirty="0" smtClean="0"/>
          </a:p>
          <a:p>
            <a:r>
              <a:rPr lang="es-ES" dirty="0" smtClean="0"/>
              <a:t>Dentro de la información que va en el encabezado de transporte está el tipo de protocolo de transporte (TCP, UDP, número de puerto, etc.). Luego al segmento se le agrega el encabezado de red, que por lo general se trata de tipo IP. Este encabezado incluye campos como dirección IP de origen y destino, TTL, versión del protocolo IP y otros más. En esta capa se habla de “paquete”, que corresponde a la información contenida en un segmento + el encabezado IP</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1912</TotalTime>
  <Words>732</Words>
  <Application>Microsoft Office PowerPoint</Application>
  <PresentationFormat>On-screen Show (4:3)</PresentationFormat>
  <Paragraphs>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Mirador</vt:lpstr>
      <vt:lpstr>     Tópicos Avanzados de Redes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Admin</dc:creator>
  <cp:lastModifiedBy>guille</cp:lastModifiedBy>
  <cp:revision>87</cp:revision>
  <dcterms:created xsi:type="dcterms:W3CDTF">2010-08-23T03:42:08Z</dcterms:created>
  <dcterms:modified xsi:type="dcterms:W3CDTF">2015-04-18T22:00:37Z</dcterms:modified>
</cp:coreProperties>
</file>