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83" r:id="rId2"/>
    <p:sldId id="287" r:id="rId3"/>
    <p:sldId id="284" r:id="rId4"/>
    <p:sldId id="286" r:id="rId5"/>
    <p:sldId id="288" r:id="rId6"/>
    <p:sldId id="285" r:id="rId7"/>
    <p:sldId id="281" r:id="rId8"/>
    <p:sldId id="279" r:id="rId9"/>
    <p:sldId id="282" r:id="rId10"/>
  </p:sldIdLst>
  <p:sldSz cx="9144000" cy="6858000" type="screen4x3"/>
  <p:notesSz cx="6858000" cy="91440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03D6970-5EA8-4929-BC25-BF2EEABC1C6B}" type="datetimeFigureOut">
              <a:rPr lang="es-CO"/>
              <a:pPr>
                <a:defRPr/>
              </a:pPr>
              <a:t>17/04/2016</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15CEBFB-FF67-4511-BD94-E407020E033A}" type="slidenum">
              <a:rPr lang="es-CO"/>
              <a:pPr>
                <a:defRPr/>
              </a:pPr>
              <a:t>‹#›</a:t>
            </a:fld>
            <a:endParaRPr lang="es-CO"/>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035F25E3-FC9B-4F72-974D-AB7D19331FA4}" type="datetimeFigureOut">
              <a:rPr lang="es-CO"/>
              <a:pPr>
                <a:defRPr/>
              </a:pPr>
              <a:t>17/04/2016</a:t>
            </a:fld>
            <a:endParaRPr lang="es-CO"/>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CO"/>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8BC1F086-0690-4EC1-9260-5A3B243EA515}" type="slidenum">
              <a:rPr lang="es-CO"/>
              <a:pPr>
                <a:defRPr/>
              </a:pPr>
              <a:t>‹#›</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69C266A-BC01-41E3-A9D2-2577582C404B}" type="datetimeFigureOut">
              <a:rPr lang="es-CO"/>
              <a:pPr>
                <a:defRPr/>
              </a:pPr>
              <a:t>17/04/2016</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BFC1ACD0-2621-485C-A052-14DF7E557EC7}" type="slidenum">
              <a:rPr lang="es-CO"/>
              <a:pPr>
                <a:defRPr/>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F66357A-5971-4C63-B937-A231A6BD1F4E}" type="datetimeFigureOut">
              <a:rPr lang="es-CO"/>
              <a:pPr>
                <a:defRPr/>
              </a:pPr>
              <a:t>17/04/2016</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0BC3E204-9257-42DB-B26B-B92432FA1B1C}" type="slidenum">
              <a:rPr lang="es-CO"/>
              <a:pPr>
                <a:defRPr/>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95EDC3C8-C36C-42AC-BDF7-14A476B4A6DE}" type="datetimeFigureOut">
              <a:rPr lang="es-CO"/>
              <a:pPr>
                <a:defRPr/>
              </a:pPr>
              <a:t>17/04/2016</a:t>
            </a:fld>
            <a:endParaRPr lang="es-CO"/>
          </a:p>
        </p:txBody>
      </p:sp>
      <p:sp>
        <p:nvSpPr>
          <p:cNvPr id="5" name="8 Marcador de número de diapositiva"/>
          <p:cNvSpPr>
            <a:spLocks noGrp="1"/>
          </p:cNvSpPr>
          <p:nvPr>
            <p:ph type="sldNum" sz="quarter" idx="11"/>
          </p:nvPr>
        </p:nvSpPr>
        <p:spPr/>
        <p:txBody>
          <a:bodyPr rtlCol="0"/>
          <a:lstStyle>
            <a:lvl1pPr>
              <a:defRPr/>
            </a:lvl1pPr>
          </a:lstStyle>
          <a:p>
            <a:pPr>
              <a:defRPr/>
            </a:pPr>
            <a:fld id="{8069822D-95AF-4C58-AD48-1DEE0D2E5E61}" type="slidenum">
              <a:rPr lang="es-CO"/>
              <a:pPr>
                <a:defRPr/>
              </a:pPr>
              <a:t>‹#›</a:t>
            </a:fld>
            <a:endParaRPr lang="es-CO"/>
          </a:p>
        </p:txBody>
      </p:sp>
      <p:sp>
        <p:nvSpPr>
          <p:cNvPr id="6" name="9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1C34FAA9-4797-4777-8356-D51F23975409}" type="datetimeFigureOut">
              <a:rPr lang="es-CO"/>
              <a:pPr>
                <a:defRPr/>
              </a:pPr>
              <a:t>17/04/2016</a:t>
            </a:fld>
            <a:endParaRPr lang="es-CO"/>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CO"/>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84D49172-9A22-4230-800F-E79F5D7730DB}" type="slidenum">
              <a:rPr lang="es-CO"/>
              <a:pPr>
                <a:defRPr/>
              </a:pPr>
              <a:t>‹#›</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DCE1E709-B254-4EAA-B933-05C4EA21E6FC}" type="datetimeFigureOut">
              <a:rPr lang="es-CO"/>
              <a:pPr>
                <a:defRPr/>
              </a:pPr>
              <a:t>17/04/2016</a:t>
            </a:fld>
            <a:endParaRPr lang="es-CO"/>
          </a:p>
        </p:txBody>
      </p:sp>
      <p:sp>
        <p:nvSpPr>
          <p:cNvPr id="6" name="2 Marcador de pie de página"/>
          <p:cNvSpPr>
            <a:spLocks noGrp="1"/>
          </p:cNvSpPr>
          <p:nvPr>
            <p:ph type="ftr" sz="quarter" idx="11"/>
          </p:nvPr>
        </p:nvSpPr>
        <p:spPr/>
        <p:txBody>
          <a:bodyPr/>
          <a:lstStyle>
            <a:lvl1pPr>
              <a:defRPr/>
            </a:lvl1pPr>
          </a:lstStyle>
          <a:p>
            <a:pPr>
              <a:defRPr/>
            </a:pPr>
            <a:endParaRPr lang="es-CO"/>
          </a:p>
        </p:txBody>
      </p:sp>
      <p:sp>
        <p:nvSpPr>
          <p:cNvPr id="7" name="22 Marcador de número de diapositiva"/>
          <p:cNvSpPr>
            <a:spLocks noGrp="1"/>
          </p:cNvSpPr>
          <p:nvPr>
            <p:ph type="sldNum" sz="quarter" idx="12"/>
          </p:nvPr>
        </p:nvSpPr>
        <p:spPr/>
        <p:txBody>
          <a:bodyPr/>
          <a:lstStyle>
            <a:lvl1pPr>
              <a:defRPr/>
            </a:lvl1pPr>
          </a:lstStyle>
          <a:p>
            <a:pPr>
              <a:defRPr/>
            </a:pPr>
            <a:fld id="{F1A36814-948D-45C6-B1D4-CF543F7A14B5}" type="slidenum">
              <a:rPr lang="es-CO"/>
              <a:pPr>
                <a:defRPr/>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55991E5B-C54D-4985-BBA4-E0B4F0A7367A}" type="datetimeFigureOut">
              <a:rPr lang="es-CO"/>
              <a:pPr>
                <a:defRPr/>
              </a:pPr>
              <a:t>17/04/2016</a:t>
            </a:fld>
            <a:endParaRPr lang="es-CO"/>
          </a:p>
        </p:txBody>
      </p:sp>
      <p:sp>
        <p:nvSpPr>
          <p:cNvPr id="8" name="2 Marcador de pie de página"/>
          <p:cNvSpPr>
            <a:spLocks noGrp="1"/>
          </p:cNvSpPr>
          <p:nvPr>
            <p:ph type="ftr" sz="quarter" idx="11"/>
          </p:nvPr>
        </p:nvSpPr>
        <p:spPr/>
        <p:txBody>
          <a:bodyPr/>
          <a:lstStyle>
            <a:lvl1pPr>
              <a:defRPr/>
            </a:lvl1pPr>
          </a:lstStyle>
          <a:p>
            <a:pPr>
              <a:defRPr/>
            </a:pPr>
            <a:endParaRPr lang="es-CO"/>
          </a:p>
        </p:txBody>
      </p:sp>
      <p:sp>
        <p:nvSpPr>
          <p:cNvPr id="9" name="22 Marcador de número de diapositiva"/>
          <p:cNvSpPr>
            <a:spLocks noGrp="1"/>
          </p:cNvSpPr>
          <p:nvPr>
            <p:ph type="sldNum" sz="quarter" idx="12"/>
          </p:nvPr>
        </p:nvSpPr>
        <p:spPr/>
        <p:txBody>
          <a:bodyPr/>
          <a:lstStyle>
            <a:lvl1pPr>
              <a:defRPr/>
            </a:lvl1pPr>
          </a:lstStyle>
          <a:p>
            <a:pPr>
              <a:defRPr/>
            </a:pPr>
            <a:fld id="{8342702B-A262-4283-BAEF-2900D5971547}" type="slidenum">
              <a:rPr lang="es-CO"/>
              <a:pPr>
                <a:defRPr/>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D4CB8783-5FBB-4D02-B52A-4E695E2AD2A2}" type="datetimeFigureOut">
              <a:rPr lang="es-CO"/>
              <a:pPr>
                <a:defRPr/>
              </a:pPr>
              <a:t>17/04/2016</a:t>
            </a:fld>
            <a:endParaRPr lang="es-CO"/>
          </a:p>
        </p:txBody>
      </p:sp>
      <p:sp>
        <p:nvSpPr>
          <p:cNvPr id="4" name="6 Marcador de número de diapositiva"/>
          <p:cNvSpPr>
            <a:spLocks noGrp="1"/>
          </p:cNvSpPr>
          <p:nvPr>
            <p:ph type="sldNum" sz="quarter" idx="11"/>
          </p:nvPr>
        </p:nvSpPr>
        <p:spPr/>
        <p:txBody>
          <a:bodyPr rtlCol="0"/>
          <a:lstStyle>
            <a:lvl1pPr>
              <a:defRPr/>
            </a:lvl1pPr>
          </a:lstStyle>
          <a:p>
            <a:pPr>
              <a:defRPr/>
            </a:pPr>
            <a:fld id="{AD059945-9CEC-4C64-8B17-EDCE0B6443DF}" type="slidenum">
              <a:rPr lang="es-CO"/>
              <a:pPr>
                <a:defRPr/>
              </a:pPr>
              <a:t>‹#›</a:t>
            </a:fld>
            <a:endParaRPr lang="es-CO"/>
          </a:p>
        </p:txBody>
      </p:sp>
      <p:sp>
        <p:nvSpPr>
          <p:cNvPr id="5" name="7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E21FFC7E-CD7F-469B-B252-68D670CAC96C}" type="datetimeFigureOut">
              <a:rPr lang="es-CO"/>
              <a:pPr>
                <a:defRPr/>
              </a:pPr>
              <a:t>17/04/2016</a:t>
            </a:fld>
            <a:endParaRPr lang="es-CO"/>
          </a:p>
        </p:txBody>
      </p:sp>
      <p:sp>
        <p:nvSpPr>
          <p:cNvPr id="3" name="2 Marcador de pie de página"/>
          <p:cNvSpPr>
            <a:spLocks noGrp="1"/>
          </p:cNvSpPr>
          <p:nvPr>
            <p:ph type="ftr" sz="quarter" idx="11"/>
          </p:nvPr>
        </p:nvSpPr>
        <p:spPr/>
        <p:txBody>
          <a:bodyPr/>
          <a:lstStyle>
            <a:lvl1pPr>
              <a:defRPr/>
            </a:lvl1pPr>
          </a:lstStyle>
          <a:p>
            <a:pPr>
              <a:defRPr/>
            </a:pPr>
            <a:endParaRPr lang="es-CO"/>
          </a:p>
        </p:txBody>
      </p:sp>
      <p:sp>
        <p:nvSpPr>
          <p:cNvPr id="4" name="22 Marcador de número de diapositiva"/>
          <p:cNvSpPr>
            <a:spLocks noGrp="1"/>
          </p:cNvSpPr>
          <p:nvPr>
            <p:ph type="sldNum" sz="quarter" idx="12"/>
          </p:nvPr>
        </p:nvSpPr>
        <p:spPr/>
        <p:txBody>
          <a:bodyPr/>
          <a:lstStyle>
            <a:lvl1pPr>
              <a:defRPr/>
            </a:lvl1pPr>
          </a:lstStyle>
          <a:p>
            <a:pPr>
              <a:defRPr/>
            </a:pPr>
            <a:fld id="{E87881A3-A1B7-4D87-839F-7ADA6B0A01D7}" type="slidenum">
              <a:rPr lang="es-CO"/>
              <a:pPr>
                <a:defRPr/>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B2FE51E9-7834-4E12-AE33-06EC6E8E91D2}" type="datetimeFigureOut">
              <a:rPr lang="es-CO"/>
              <a:pPr>
                <a:defRPr/>
              </a:pPr>
              <a:t>17/04/2016</a:t>
            </a:fld>
            <a:endParaRPr lang="es-CO"/>
          </a:p>
        </p:txBody>
      </p:sp>
      <p:sp>
        <p:nvSpPr>
          <p:cNvPr id="13" name="21 Marcador de número de diapositiva"/>
          <p:cNvSpPr>
            <a:spLocks noGrp="1"/>
          </p:cNvSpPr>
          <p:nvPr>
            <p:ph type="sldNum" sz="quarter" idx="11"/>
          </p:nvPr>
        </p:nvSpPr>
        <p:spPr/>
        <p:txBody>
          <a:bodyPr rtlCol="0"/>
          <a:lstStyle>
            <a:lvl1pPr>
              <a:defRPr/>
            </a:lvl1pPr>
          </a:lstStyle>
          <a:p>
            <a:pPr>
              <a:defRPr/>
            </a:pPr>
            <a:fld id="{FDD6F38F-B1F4-4146-81D6-87E14B2451EF}" type="slidenum">
              <a:rPr lang="es-CO"/>
              <a:pPr>
                <a:defRPr/>
              </a:pPr>
              <a:t>‹#›</a:t>
            </a:fld>
            <a:endParaRPr lang="es-CO"/>
          </a:p>
        </p:txBody>
      </p:sp>
      <p:sp>
        <p:nvSpPr>
          <p:cNvPr id="14" name="22 Marcador de pie de página"/>
          <p:cNvSpPr>
            <a:spLocks noGrp="1"/>
          </p:cNvSpPr>
          <p:nvPr>
            <p:ph type="ftr" sz="quarter" idx="12"/>
          </p:nvPr>
        </p:nvSpPr>
        <p:spPr/>
        <p:txBody>
          <a:bodyPr rtlCol="0"/>
          <a:lstStyle>
            <a:lvl1pPr>
              <a:defRPr/>
            </a:lvl1pPr>
          </a:lstStyle>
          <a:p>
            <a:pPr>
              <a:defRPr/>
            </a:pPr>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BC7580E8-F7E4-40F2-B7C0-158FFEB598B5}" type="datetimeFigureOut">
              <a:rPr lang="es-CO"/>
              <a:pPr>
                <a:defRPr/>
              </a:pPr>
              <a:t>17/04/2016</a:t>
            </a:fld>
            <a:endParaRPr lang="es-CO"/>
          </a:p>
        </p:txBody>
      </p:sp>
      <p:sp>
        <p:nvSpPr>
          <p:cNvPr id="13" name="17 Marcador de número de diapositiva"/>
          <p:cNvSpPr>
            <a:spLocks noGrp="1"/>
          </p:cNvSpPr>
          <p:nvPr>
            <p:ph type="sldNum" sz="quarter" idx="11"/>
          </p:nvPr>
        </p:nvSpPr>
        <p:spPr/>
        <p:txBody>
          <a:bodyPr rtlCol="0"/>
          <a:lstStyle>
            <a:lvl1pPr>
              <a:defRPr/>
            </a:lvl1pPr>
          </a:lstStyle>
          <a:p>
            <a:pPr>
              <a:defRPr/>
            </a:pPr>
            <a:fld id="{49BC6C99-4127-43B7-8999-5CB44DFA4EBA}" type="slidenum">
              <a:rPr lang="es-CO"/>
              <a:pPr>
                <a:defRPr/>
              </a:pPr>
              <a:t>‹#›</a:t>
            </a:fld>
            <a:endParaRPr lang="es-CO"/>
          </a:p>
        </p:txBody>
      </p:sp>
      <p:sp>
        <p:nvSpPr>
          <p:cNvPr id="14" name="20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cs typeface="+mn-cs"/>
              </a:defRPr>
            </a:lvl1pPr>
          </a:lstStyle>
          <a:p>
            <a:pPr>
              <a:defRPr/>
            </a:pPr>
            <a:fld id="{EDA596EA-5B34-4DBF-B3AE-E7B96532CBEA}" type="datetimeFigureOut">
              <a:rPr lang="es-CO"/>
              <a:pPr>
                <a:defRPr/>
              </a:pPr>
              <a:t>17/04/2016</a:t>
            </a:fld>
            <a:endParaRPr lang="es-CO"/>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s-C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cs typeface="+mn-cs"/>
              </a:defRPr>
            </a:lvl1pPr>
          </a:lstStyle>
          <a:p>
            <a:pPr>
              <a:defRPr/>
            </a:pPr>
            <a:fld id="{67BF3C6E-A749-4CC3-B48D-A4BDC5B58BAC}" type="slidenum">
              <a:rPr lang="es-CO"/>
              <a:pPr>
                <a:defRPr/>
              </a:pPr>
              <a:t>‹#›</a:t>
            </a:fld>
            <a:endParaRPr lang="es-CO"/>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0" r:id="rId4"/>
    <p:sldLayoutId id="2147483751" r:id="rId5"/>
    <p:sldLayoutId id="2147483758" r:id="rId6"/>
    <p:sldLayoutId id="2147483752" r:id="rId7"/>
    <p:sldLayoutId id="2147483759" r:id="rId8"/>
    <p:sldLayoutId id="2147483760" r:id="rId9"/>
    <p:sldLayoutId id="2147483753" r:id="rId10"/>
    <p:sldLayoutId id="2147483754"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BOOTP" TargetMode="External"/><Relationship Id="rId2" Type="http://schemas.openxmlformats.org/officeDocument/2006/relationships/hyperlink" Target="https://es.wikipedia.org/wiki/DHCP" TargetMode="External"/><Relationship Id="rId1" Type="http://schemas.openxmlformats.org/officeDocument/2006/relationships/slideLayout" Target="../slideLayouts/slideLayout7.xml"/><Relationship Id="rId4" Type="http://schemas.openxmlformats.org/officeDocument/2006/relationships/hyperlink" Target="https://es.wikipedia.org/wiki/DN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9"/>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sp>
        <p:nvSpPr>
          <p:cNvPr id="3" name="Rectangle 2"/>
          <p:cNvSpPr/>
          <p:nvPr/>
        </p:nvSpPr>
        <p:spPr>
          <a:xfrm>
            <a:off x="683568" y="1700808"/>
            <a:ext cx="7344816" cy="2031325"/>
          </a:xfrm>
          <a:prstGeom prst="rect">
            <a:avLst/>
          </a:prstGeom>
        </p:spPr>
        <p:txBody>
          <a:bodyPr wrap="square">
            <a:spAutoFit/>
          </a:bodyPr>
          <a:lstStyle/>
          <a:p>
            <a:r>
              <a:rPr lang="es-ES" dirty="0" smtClean="0"/>
              <a:t>Los protocolos que forman la suite de protocolos TCP/IP pueden describirse en términos del modelo de referencia OSI. En el modelo OSI, la capa acceso a la red y la capa de aplicación del modelo TCP/IP están subdivididas para describir funciones discretas que deben producirse en estas capas.</a:t>
            </a:r>
            <a:br>
              <a:rPr lang="es-ES" dirty="0" smtClean="0"/>
            </a:br>
            <a:r>
              <a:rPr lang="es-ES" dirty="0" smtClean="0"/>
              <a:t/>
            </a:r>
            <a:br>
              <a:rPr lang="es-ES" dirty="0" smtClean="0"/>
            </a:br>
            <a:endParaRPr lang="en-US" dirty="0" smtClean="0"/>
          </a:p>
        </p:txBody>
      </p:sp>
      <p:pic>
        <p:nvPicPr>
          <p:cNvPr id="4" name="Picture 3"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12776"/>
            <a:ext cx="7632848" cy="1754326"/>
          </a:xfrm>
          <a:prstGeom prst="rect">
            <a:avLst/>
          </a:prstGeom>
        </p:spPr>
        <p:txBody>
          <a:bodyPr wrap="square">
            <a:spAutoFit/>
          </a:bodyPr>
          <a:lstStyle/>
          <a:p>
            <a:r>
              <a:rPr lang="es-ES" dirty="0" smtClean="0"/>
              <a:t>En la capa de acceso a la red, la suite de protocolos TCP/IP no especifica cuáles protocolos utilizar cuando se transmite por un medio físico; sólo describe la entrega desde la capa de Internet a los protocolos de red física. Las capas OSI 1 y 2 tratan los procedimientos necesarios para acceder a los medios y las maneras físicas de enviar datos por la red.</a:t>
            </a:r>
            <a:endParaRPr lang="en-US" dirty="0"/>
          </a:p>
        </p:txBody>
      </p:sp>
      <p:sp>
        <p:nvSpPr>
          <p:cNvPr id="3" name="Rectangle 2"/>
          <p:cNvSpPr/>
          <p:nvPr/>
        </p:nvSpPr>
        <p:spPr>
          <a:xfrm>
            <a:off x="467544" y="260649"/>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pic>
        <p:nvPicPr>
          <p:cNvPr id="4" name="Picture 3" descr="capasTcpIp-Osi.jpg"/>
          <p:cNvPicPr>
            <a:picLocks noChangeAspect="1"/>
          </p:cNvPicPr>
          <p:nvPr/>
        </p:nvPicPr>
        <p:blipFill>
          <a:blip r:embed="rId2" cstate="print"/>
          <a:stretch>
            <a:fillRect/>
          </a:stretch>
        </p:blipFill>
        <p:spPr>
          <a:xfrm>
            <a:off x="1475656" y="3140968"/>
            <a:ext cx="5904656" cy="35010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0"/>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sp>
        <p:nvSpPr>
          <p:cNvPr id="3" name="Rectangle 2"/>
          <p:cNvSpPr/>
          <p:nvPr/>
        </p:nvSpPr>
        <p:spPr>
          <a:xfrm>
            <a:off x="827584" y="1268760"/>
            <a:ext cx="7272808" cy="2031325"/>
          </a:xfrm>
          <a:prstGeom prst="rect">
            <a:avLst/>
          </a:prstGeom>
        </p:spPr>
        <p:txBody>
          <a:bodyPr wrap="square">
            <a:spAutoFit/>
          </a:bodyPr>
          <a:lstStyle/>
          <a:p>
            <a:r>
              <a:rPr lang="es-ES" dirty="0" smtClean="0"/>
              <a:t>Las semejanzas clave entre los dos modelos de red se producen en la Capa 3 y 4 del modelo OSI. La Capa 3 del modelo OSI, la capa de red, se usa casi universalmente para discutir y documentar todos los procesos que se producen en todas las redes de datos para direccionar y </a:t>
            </a:r>
            <a:r>
              <a:rPr lang="es-ES" dirty="0" err="1" smtClean="0"/>
              <a:t>enrutar</a:t>
            </a:r>
            <a:r>
              <a:rPr lang="es-ES" dirty="0" smtClean="0"/>
              <a:t> mensajes a través de una </a:t>
            </a:r>
            <a:r>
              <a:rPr lang="es-ES" dirty="0" err="1" smtClean="0"/>
              <a:t>internetwork</a:t>
            </a:r>
            <a:r>
              <a:rPr lang="es-ES" dirty="0" smtClean="0"/>
              <a:t>. El Protocolo de Internet (IP) es el protocolo de la suite TCP/IP que incluye la funcionalidad descrita en la Capa 3.</a:t>
            </a:r>
            <a:endParaRPr lang="en-US" dirty="0"/>
          </a:p>
        </p:txBody>
      </p:sp>
      <p:pic>
        <p:nvPicPr>
          <p:cNvPr id="5" name="Picture 4"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980728"/>
            <a:ext cx="7632848" cy="2308324"/>
          </a:xfrm>
          <a:prstGeom prst="rect">
            <a:avLst/>
          </a:prstGeom>
        </p:spPr>
        <p:txBody>
          <a:bodyPr wrap="square">
            <a:spAutoFit/>
          </a:bodyPr>
          <a:lstStyle/>
          <a:p>
            <a:r>
              <a:rPr lang="es-ES" dirty="0" smtClean="0"/>
              <a:t/>
            </a:r>
            <a:br>
              <a:rPr lang="es-ES" dirty="0" smtClean="0"/>
            </a:br>
            <a:r>
              <a:rPr lang="es-ES" dirty="0" smtClean="0"/>
              <a:t>La Capa 4, la capa de transporte del modelo OSI, se utiliza con frecuencia para describir los servicios o funciones generales que administran las conversaciones individuales entre los hosts de origen y destino. Estas funciones incluyen acuse de recibo, recuperación de errores y </a:t>
            </a:r>
            <a:r>
              <a:rPr lang="es-ES" dirty="0" err="1" smtClean="0"/>
              <a:t>secuenciamiento</a:t>
            </a:r>
            <a:r>
              <a:rPr lang="es-ES" dirty="0" smtClean="0"/>
              <a:t>. En esta capa, los protocolos TCP/IP, el Protocolo de control de transmisión (TCP) y el Protocolo de datagramas de usuario (UDP) proporcionan la funcionalidad necesaria.</a:t>
            </a:r>
            <a:endParaRPr lang="en-US" dirty="0"/>
          </a:p>
        </p:txBody>
      </p:sp>
      <p:sp>
        <p:nvSpPr>
          <p:cNvPr id="3" name="Rectangle 2"/>
          <p:cNvSpPr/>
          <p:nvPr/>
        </p:nvSpPr>
        <p:spPr>
          <a:xfrm>
            <a:off x="467544" y="0"/>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pic>
        <p:nvPicPr>
          <p:cNvPr id="4" name="Picture 3"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071546"/>
            <a:ext cx="7632848" cy="5293757"/>
          </a:xfrm>
          <a:prstGeom prst="rect">
            <a:avLst/>
          </a:prstGeom>
        </p:spPr>
        <p:txBody>
          <a:bodyPr wrap="square">
            <a:spAutoFit/>
          </a:bodyPr>
          <a:lstStyle/>
          <a:p>
            <a:r>
              <a:rPr lang="es-ES" dirty="0" smtClean="0"/>
              <a:t/>
            </a:r>
            <a:br>
              <a:rPr lang="es-ES" dirty="0" smtClean="0"/>
            </a:br>
            <a:r>
              <a:rPr lang="es-AR" sz="1600" b="1" dirty="0" smtClean="0"/>
              <a:t>El protocolo </a:t>
            </a:r>
            <a:r>
              <a:rPr lang="es-AR" sz="1600" b="1" dirty="0" smtClean="0"/>
              <a:t>UDP</a:t>
            </a:r>
            <a:br>
              <a:rPr lang="es-AR" sz="1600" b="1" dirty="0" smtClean="0"/>
            </a:br>
            <a:endParaRPr lang="es-AR" sz="1600" b="1" dirty="0" smtClean="0"/>
          </a:p>
          <a:p>
            <a:r>
              <a:rPr lang="es-AR" sz="1600" dirty="0" smtClean="0"/>
              <a:t>UDP es un protocolo no orientado a conexión. Es decir cuando una maquina A envía paquetes a una maquina B, el flujo es unidireccional. La transferencia de datos es realizada sin haber realizado previamente una conexión con la maquina de destino (maquina B), y el destinatario recibirá los datos sin enviar una confirmación al emisor (la maquina A). Esto es debido a que la encapsulación de datos enviada por el protocolo UDP no permite transmitir la información relacionada al emisor. Por ello el destinatario no conocerá al emisor de los datos excepto su IP. (</a:t>
            </a:r>
            <a:r>
              <a:rPr lang="es-AR" sz="1600" dirty="0" smtClean="0">
                <a:hlinkClick r:id="rId2" tooltip="DHCP"/>
              </a:rPr>
              <a:t>DHCP</a:t>
            </a:r>
            <a:r>
              <a:rPr lang="es-AR" sz="1600" dirty="0" smtClean="0"/>
              <a:t>, </a:t>
            </a:r>
            <a:r>
              <a:rPr lang="es-AR" sz="1600" dirty="0" smtClean="0">
                <a:hlinkClick r:id="rId3" tooltip="BOOTP"/>
              </a:rPr>
              <a:t>BOOTP</a:t>
            </a:r>
            <a:r>
              <a:rPr lang="es-AR" sz="1600" dirty="0" smtClean="0"/>
              <a:t>, </a:t>
            </a:r>
            <a:r>
              <a:rPr lang="es-AR" sz="1600" dirty="0" smtClean="0">
                <a:hlinkClick r:id="rId4" tooltip="DNS"/>
              </a:rPr>
              <a:t>DNS</a:t>
            </a:r>
            <a:r>
              <a:rPr lang="es-AR" sz="1600" dirty="0" smtClean="0"/>
              <a:t> )</a:t>
            </a:r>
            <a:r>
              <a:rPr lang="es-AR" sz="1600" dirty="0" smtClean="0"/>
              <a:t/>
            </a:r>
            <a:br>
              <a:rPr lang="es-AR" sz="1600" dirty="0" smtClean="0"/>
            </a:br>
            <a:r>
              <a:rPr lang="es-AR" sz="1600" dirty="0" smtClean="0"/>
              <a:t/>
            </a:r>
            <a:br>
              <a:rPr lang="es-AR" sz="1600" dirty="0" smtClean="0"/>
            </a:br>
            <a:r>
              <a:rPr lang="es-AR" sz="1600" b="1" dirty="0" smtClean="0"/>
              <a:t>El protocolo </a:t>
            </a:r>
            <a:r>
              <a:rPr lang="es-AR" sz="1600" b="1" dirty="0" smtClean="0"/>
              <a:t>TCP</a:t>
            </a:r>
            <a:br>
              <a:rPr lang="es-AR" sz="1600" b="1" dirty="0" smtClean="0"/>
            </a:br>
            <a:endParaRPr lang="es-AR" sz="1600" b="1" dirty="0" smtClean="0"/>
          </a:p>
          <a:p>
            <a:r>
              <a:rPr lang="es-AR" sz="1600" dirty="0" smtClean="0"/>
              <a:t>Contrariamente a UDP, el protocolo TCP está orientado a conexión. Cuando una máquina A envía datos a una máquina B, la máquina B es informada de la llegada de datos, y confirma su buena recepción. Aquí interviene el control CRC de datos que se basa en una ecuación matemática que permite verificar la integridad de los datos transmitidos. De este modo, si los datos recibidos son corruptos, el protocolo TCP permite que los destinatarios soliciten al emisor que vuelvan a enviar los datos corruptos</a:t>
            </a:r>
            <a:r>
              <a:rPr lang="es-AR" sz="1600" dirty="0" smtClean="0"/>
              <a:t>.</a:t>
            </a:r>
            <a:endParaRPr lang="en-US" sz="1600" dirty="0"/>
          </a:p>
        </p:txBody>
      </p:sp>
      <p:sp>
        <p:nvSpPr>
          <p:cNvPr id="3" name="Rectangle 2"/>
          <p:cNvSpPr/>
          <p:nvPr/>
        </p:nvSpPr>
        <p:spPr>
          <a:xfrm>
            <a:off x="467544" y="0"/>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628800"/>
            <a:ext cx="7416824" cy="1754326"/>
          </a:xfrm>
          <a:prstGeom prst="rect">
            <a:avLst/>
          </a:prstGeom>
        </p:spPr>
        <p:txBody>
          <a:bodyPr wrap="square">
            <a:spAutoFit/>
          </a:bodyPr>
          <a:lstStyle/>
          <a:p>
            <a:r>
              <a:rPr lang="es-ES" dirty="0" smtClean="0"/>
              <a:t>La capa de aplicación TCP/IP incluye un número de protocolos que proporciona funcionalidad específica a una variedad de aplicaciones de usuario final. Las Capas 5, 6 y 7 del modelo OSI se utilizan como referencias para proveedores y programadores de software de aplicación para fabricar productos que necesitan acceder a las redes para establecer comunicaciones.</a:t>
            </a:r>
            <a:endParaRPr lang="en-US" dirty="0"/>
          </a:p>
        </p:txBody>
      </p:sp>
      <p:sp>
        <p:nvSpPr>
          <p:cNvPr id="3" name="Rectangle 2"/>
          <p:cNvSpPr/>
          <p:nvPr/>
        </p:nvSpPr>
        <p:spPr>
          <a:xfrm>
            <a:off x="467544" y="260649"/>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pic>
        <p:nvPicPr>
          <p:cNvPr id="4" name="Picture 3"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4213" y="404813"/>
            <a:ext cx="7848600" cy="863600"/>
          </a:xfrm>
          <a:prstGeom prst="rect">
            <a:avLst/>
          </a:prstGeom>
        </p:spPr>
        <p:txBody>
          <a:bodyPr anchor="b">
            <a:normAutofit fontScale="97500"/>
          </a:bodyPr>
          <a:lstStyle/>
          <a:p>
            <a:pPr algn="ctr" fontAlgn="auto">
              <a:spcAft>
                <a:spcPts val="0"/>
              </a:spcAft>
              <a:defRPr/>
            </a:pPr>
            <a:r>
              <a:rPr lang="es-CO" sz="3600" cap="small" dirty="0" smtClean="0">
                <a:solidFill>
                  <a:schemeClr val="tx2"/>
                </a:solidFill>
                <a:latin typeface="+mj-lt"/>
                <a:ea typeface="+mj-ea"/>
                <a:cs typeface="+mj-cs"/>
              </a:rPr>
              <a:t>Modelo OSI vs Modelo TCP/IP</a:t>
            </a:r>
            <a:endParaRPr lang="es-CO" sz="3600" cap="small" dirty="0">
              <a:solidFill>
                <a:schemeClr val="tx2"/>
              </a:solidFill>
              <a:latin typeface="+mj-lt"/>
              <a:ea typeface="+mj-ea"/>
              <a:cs typeface="+mj-cs"/>
            </a:endParaRPr>
          </a:p>
        </p:txBody>
      </p:sp>
      <p:pic>
        <p:nvPicPr>
          <p:cNvPr id="3074" name="Picture 2" descr="24._Modelo_TCP-IP.jpg"/>
          <p:cNvPicPr>
            <a:picLocks noChangeAspect="1" noChangeArrowheads="1"/>
          </p:cNvPicPr>
          <p:nvPr/>
        </p:nvPicPr>
        <p:blipFill>
          <a:blip r:embed="rId2" cstate="print"/>
          <a:srcRect/>
          <a:stretch>
            <a:fillRect/>
          </a:stretch>
        </p:blipFill>
        <p:spPr bwMode="auto">
          <a:xfrm>
            <a:off x="611561" y="1340768"/>
            <a:ext cx="7910560" cy="551723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684213" y="404813"/>
            <a:ext cx="7848600" cy="503907"/>
          </a:xfrm>
          <a:prstGeom prst="rect">
            <a:avLst/>
          </a:prstGeom>
        </p:spPr>
        <p:txBody>
          <a:bodyPr anchor="b">
            <a:normAutofit fontScale="90000" lnSpcReduction="20000"/>
          </a:bodyPr>
          <a:lstStyle/>
          <a:p>
            <a:pPr algn="ctr" fontAlgn="auto">
              <a:spcAft>
                <a:spcPts val="0"/>
              </a:spcAft>
              <a:defRPr/>
            </a:pPr>
            <a:r>
              <a:rPr lang="es-CO" sz="3600" cap="small" dirty="0" smtClean="0">
                <a:solidFill>
                  <a:schemeClr val="tx2"/>
                </a:solidFill>
              </a:rPr>
              <a:t>Modelo OSI vs Modelo TCP/IP</a:t>
            </a:r>
            <a:endParaRPr lang="es-CO" sz="3600" cap="small" dirty="0">
              <a:solidFill>
                <a:schemeClr val="tx2"/>
              </a:solidFill>
            </a:endParaRPr>
          </a:p>
        </p:txBody>
      </p:sp>
      <p:pic>
        <p:nvPicPr>
          <p:cNvPr id="9" name="Picture 8" descr="comparacion-modelo-OSI y TCP.gif"/>
          <p:cNvPicPr>
            <a:picLocks noChangeAspect="1"/>
          </p:cNvPicPr>
          <p:nvPr/>
        </p:nvPicPr>
        <p:blipFill>
          <a:blip r:embed="rId2" cstate="print"/>
          <a:stretch>
            <a:fillRect/>
          </a:stretch>
        </p:blipFill>
        <p:spPr>
          <a:xfrm>
            <a:off x="2843808" y="889810"/>
            <a:ext cx="3384376" cy="593690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684213" y="404813"/>
            <a:ext cx="7848600" cy="503907"/>
          </a:xfrm>
          <a:prstGeom prst="rect">
            <a:avLst/>
          </a:prstGeom>
        </p:spPr>
        <p:txBody>
          <a:bodyPr anchor="b">
            <a:normAutofit fontScale="90000" lnSpcReduction="20000"/>
          </a:bodyPr>
          <a:lstStyle/>
          <a:p>
            <a:pPr algn="ctr" fontAlgn="auto">
              <a:spcAft>
                <a:spcPts val="0"/>
              </a:spcAft>
              <a:defRPr/>
            </a:pPr>
            <a:r>
              <a:rPr lang="es-CO" sz="3600" cap="small" dirty="0" smtClean="0">
                <a:solidFill>
                  <a:schemeClr val="tx2"/>
                </a:solidFill>
              </a:rPr>
              <a:t>Modelo OSI vs Modelo TCP/IP</a:t>
            </a:r>
            <a:endParaRPr lang="es-CO" sz="3600" cap="small" dirty="0">
              <a:solidFill>
                <a:schemeClr val="tx2"/>
              </a:solidFill>
            </a:endParaRPr>
          </a:p>
        </p:txBody>
      </p:sp>
      <p:pic>
        <p:nvPicPr>
          <p:cNvPr id="4" name="Picture 3" descr="Capa OSI TCPIP.png"/>
          <p:cNvPicPr>
            <a:picLocks noChangeAspect="1"/>
          </p:cNvPicPr>
          <p:nvPr/>
        </p:nvPicPr>
        <p:blipFill>
          <a:blip r:embed="rId2" cstate="print"/>
          <a:stretch>
            <a:fillRect/>
          </a:stretch>
        </p:blipFill>
        <p:spPr>
          <a:xfrm>
            <a:off x="2346403" y="877300"/>
            <a:ext cx="3881782" cy="59807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1328</TotalTime>
  <Words>335</Words>
  <Application>Microsoft Office PowerPoint</Application>
  <PresentationFormat>On-screen Show (4:3)</PresentationFormat>
  <Paragraphs>17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Mirador</vt:lpstr>
      <vt:lpstr>Slide 1</vt:lpstr>
      <vt:lpstr>Slide 2</vt:lpstr>
      <vt:lpstr>Slide 3</vt:lpstr>
      <vt:lpstr>Slide 4</vt:lpstr>
      <vt:lpstr>Slide 5</vt:lpstr>
      <vt:lpstr>Slide 6</vt:lpstr>
      <vt:lpstr>Slide 7</vt:lpstr>
      <vt:lpstr>Slide 8</vt:lpstr>
      <vt:lpstr>Slide 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dc:creator>
  <cp:lastModifiedBy>Guille</cp:lastModifiedBy>
  <cp:revision>98</cp:revision>
  <dcterms:created xsi:type="dcterms:W3CDTF">2010-08-23T03:42:08Z</dcterms:created>
  <dcterms:modified xsi:type="dcterms:W3CDTF">2016-04-18T00:28:04Z</dcterms:modified>
</cp:coreProperties>
</file>