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13716000" cy="24384000"/>
  <p:embeddedFontLst>
    <p:embeddedFont>
      <p:font typeface="EB Garamond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B4Xizv09EDGZv5jg5JTsVS+15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0DB678-F925-4582-9FA9-EF20A8DDF659}">
  <a:tblStyle styleId="{360DB678-F925-4582-9FA9-EF20A8DDF659}" styleName="Table_0">
    <a:wholeTbl>
      <a:tcTxStyle b="off" i="off">
        <a:font>
          <a:latin typeface="Sabon Next LT"/>
          <a:ea typeface="Sabon Next LT"/>
          <a:cs typeface="Sabon Next L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6F6"/>
          </a:solidFill>
        </a:fill>
      </a:tcStyle>
    </a:wholeTbl>
    <a:band1H>
      <a:tcTxStyle/>
      <a:tcStyle>
        <a:fill>
          <a:solidFill>
            <a:srgbClr val="FBEDED"/>
          </a:solidFill>
        </a:fill>
      </a:tcStyle>
    </a:band1H>
    <a:band2H>
      <a:tcTxStyle/>
    </a:band2H>
    <a:band1V>
      <a:tcTxStyle/>
      <a:tcStyle>
        <a:fill>
          <a:solidFill>
            <a:srgbClr val="FBEDED"/>
          </a:solidFill>
        </a:fill>
      </a:tcStyle>
    </a:band1V>
    <a:band2V>
      <a:tcTxStyle/>
    </a:band2V>
    <a:lastCol>
      <a:tcTxStyle b="on" i="off">
        <a:font>
          <a:latin typeface="Sabon Next LT"/>
          <a:ea typeface="Sabon Next LT"/>
          <a:cs typeface="Sabon Next L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abon Next LT"/>
          <a:ea typeface="Sabon Next LT"/>
          <a:cs typeface="Sabon Next L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abon Next LT"/>
          <a:ea typeface="Sabon Next LT"/>
          <a:cs typeface="Sabon Next L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2B00427-770F-4CCC-A94A-FF2A8B211CF6}" styleName="Table_1">
    <a:wholeTbl>
      <a:tcTxStyle b="off" i="off">
        <a:font>
          <a:latin typeface="Sabon Next LT"/>
          <a:ea typeface="Sabon Next LT"/>
          <a:cs typeface="Sabon Next LT"/>
        </a:font>
        <a:schemeClr val="lt1"/>
      </a:tcTxStyle>
      <a:tcStyle>
        <a:tcBdr>
          <a:left>
            <a:ln cap="flat" cmpd="sng" w="9525">
              <a:solidFill>
                <a:srgbClr val="EFCFC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EFCFC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EFCFC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EFCFC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456"/>
        <p:guide pos="2616" orient="horz"/>
        <p:guide pos="3264" orient="horz"/>
        <p:guide pos="6912"/>
        <p:guide pos="2136" orient="horz"/>
        <p:guide pos="4008" orient="horz"/>
        <p:guide pos="1152" orient="horz"/>
        <p:guide pos="2352" orient="horz"/>
        <p:guide pos="1512" orient="horz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960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BGaramond-regular.fntdata"/><Relationship Id="rId14" Type="http://schemas.openxmlformats.org/officeDocument/2006/relationships/slide" Target="slides/slide8.xml"/><Relationship Id="rId17" Type="http://schemas.openxmlformats.org/officeDocument/2006/relationships/font" Target="fonts/EBGaramond-italic.fntdata"/><Relationship Id="rId16" Type="http://schemas.openxmlformats.org/officeDocument/2006/relationships/font" Target="fonts/EBGaramond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B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8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1" name="Google Shape;11;p10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1600201" y="1153228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2795588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10"/>
          <p:cNvSpPr txBox="1"/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94" name="Google Shape;94;p19"/>
          <p:cNvSpPr/>
          <p:nvPr>
            <p:ph idx="2" type="pic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/>
          <p:nvPr>
            <p:ph idx="4" type="pic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6" type="body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/>
          <p:nvPr>
            <p:ph idx="7" type="pic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9"/>
          <p:cNvSpPr txBox="1"/>
          <p:nvPr>
            <p:ph idx="8" type="body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/>
          <p:nvPr>
            <p:ph idx="13" type="pic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9"/>
          <p:cNvSpPr txBox="1"/>
          <p:nvPr>
            <p:ph idx="14" type="body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5" type="body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9"/>
          <p:cNvSpPr/>
          <p:nvPr>
            <p:ph idx="16" type="pic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9"/>
          <p:cNvSpPr txBox="1"/>
          <p:nvPr>
            <p:ph idx="17" type="body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8" type="body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9"/>
          <p:cNvSpPr/>
          <p:nvPr>
            <p:ph idx="19" type="pic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9"/>
          <p:cNvSpPr txBox="1"/>
          <p:nvPr>
            <p:ph idx="20" type="body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21" type="body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9"/>
          <p:cNvSpPr/>
          <p:nvPr>
            <p:ph idx="22" type="pic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3" name="Google Shape;113;p19"/>
          <p:cNvSpPr txBox="1"/>
          <p:nvPr>
            <p:ph idx="23" type="body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4" type="body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/>
          <p:nvPr>
            <p:ph idx="25" type="pic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6" name="Google Shape;116;p19"/>
          <p:cNvSpPr txBox="1"/>
          <p:nvPr>
            <p:ph idx="26" type="body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27" type="body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/>
          <p:nvPr>
            <p:ph idx="2" type="pic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20"/>
          <p:cNvSpPr txBox="1"/>
          <p:nvPr>
            <p:ph idx="3" type="body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4" type="body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20"/>
          <p:cNvSpPr/>
          <p:nvPr>
            <p:ph idx="5" type="pic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20"/>
          <p:cNvSpPr txBox="1"/>
          <p:nvPr>
            <p:ph idx="6" type="body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7" type="body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20"/>
          <p:cNvSpPr/>
          <p:nvPr>
            <p:ph idx="8" type="pic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20"/>
          <p:cNvSpPr txBox="1"/>
          <p:nvPr>
            <p:ph idx="9" type="body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3" type="body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0"/>
          <p:cNvSpPr/>
          <p:nvPr>
            <p:ph idx="14" type="pic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8" name="Google Shape;138;p20"/>
          <p:cNvSpPr txBox="1"/>
          <p:nvPr>
            <p:ph idx="15" type="body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6" type="body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0"/>
          <p:cNvSpPr/>
          <p:nvPr>
            <p:ph idx="17" type="pic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1" name="Google Shape;141;p20"/>
          <p:cNvSpPr txBox="1"/>
          <p:nvPr>
            <p:ph idx="18" type="body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0"/>
            <a:ext cx="2838450" cy="2857958"/>
          </a:xfrm>
          <a:custGeom>
            <a:rect b="b" l="l" r="r" t="t"/>
            <a:pathLst>
              <a:path extrusionOk="0" h="2857958" w="283845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1" y="-1"/>
            <a:ext cx="1970627" cy="1990267"/>
          </a:xfrm>
          <a:custGeom>
            <a:rect b="b" l="l" r="r" t="t"/>
            <a:pathLst>
              <a:path extrusionOk="0" h="1990267" w="197062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" y="1"/>
            <a:ext cx="1003449" cy="1013015"/>
          </a:xfrm>
          <a:custGeom>
            <a:rect b="b" l="l" r="r" t="t"/>
            <a:pathLst>
              <a:path extrusionOk="0" h="1013015" w="1003449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descr="preencoded.png" id="148" name="Google Shape;148;p21"/>
          <p:cNvSpPr/>
          <p:nvPr/>
        </p:nvSpPr>
        <p:spPr>
          <a:xfrm>
            <a:off x="1458332" y="590133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1"/>
          <p:cNvSpPr txBox="1"/>
          <p:nvPr>
            <p:ph idx="3" type="body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1"/>
          <p:cNvSpPr txBox="1"/>
          <p:nvPr>
            <p:ph idx="4" type="body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1"/>
          <p:cNvSpPr txBox="1"/>
          <p:nvPr>
            <p:ph idx="5" type="body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1"/>
          <p:cNvSpPr txBox="1"/>
          <p:nvPr>
            <p:ph idx="6" type="body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7" type="body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8" type="body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9" type="body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3" type="body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9" name="Google Shape;159;p21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cap="flat" cmpd="sng" w="12700">
            <a:solidFill>
              <a:srgbClr val="F1D0D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reencoded.png" id="162" name="Google Shape;162;p22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63" name="Google Shape;16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65" name="Google Shape;165;p22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3" type="body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22"/>
          <p:cNvSpPr txBox="1"/>
          <p:nvPr>
            <p:ph idx="4" type="body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23"/>
          <p:cNvSpPr/>
          <p:nvPr>
            <p:ph idx="2" type="pic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8" name="Google Shape;178;p23"/>
          <p:cNvSpPr txBox="1"/>
          <p:nvPr>
            <p:ph idx="3" type="body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4" type="body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23"/>
          <p:cNvSpPr/>
          <p:nvPr>
            <p:ph idx="5" type="pic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1" name="Google Shape;181;p23"/>
          <p:cNvSpPr txBox="1"/>
          <p:nvPr>
            <p:ph idx="6" type="body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7" type="body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23"/>
          <p:cNvSpPr/>
          <p:nvPr>
            <p:ph idx="8" type="pic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84" name="Google Shape;184;p23"/>
          <p:cNvSpPr txBox="1"/>
          <p:nvPr>
            <p:ph idx="9" type="body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86" name="Google Shape;186;p24"/>
          <p:cNvSpPr/>
          <p:nvPr/>
        </p:nvSpPr>
        <p:spPr>
          <a:xfrm>
            <a:off x="8758238" y="-14287"/>
            <a:ext cx="3433763" cy="3452812"/>
          </a:xfrm>
          <a:custGeom>
            <a:rect b="b" l="l" r="r" t="t"/>
            <a:pathLst>
              <a:path extrusionOk="0" h="3452812" w="3433763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7" name="Google Shape;187;p24"/>
          <p:cNvSpPr/>
          <p:nvPr/>
        </p:nvSpPr>
        <p:spPr>
          <a:xfrm>
            <a:off x="8758238" y="3438525"/>
            <a:ext cx="3433763" cy="3433762"/>
          </a:xfrm>
          <a:custGeom>
            <a:rect b="b" l="l" r="r" t="t"/>
            <a:pathLst>
              <a:path extrusionOk="0" h="3433762" w="3433763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8" name="Google Shape;188;p24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9" name="Google Shape;189;p24"/>
          <p:cNvSpPr/>
          <p:nvPr/>
        </p:nvSpPr>
        <p:spPr>
          <a:xfrm flipH="1" rot="10800000">
            <a:off x="-20086" y="4580051"/>
            <a:ext cx="2277948" cy="2277948"/>
          </a:xfrm>
          <a:custGeom>
            <a:rect b="b" l="l" r="r" t="t"/>
            <a:pathLst>
              <a:path extrusionOk="0" h="2277948" w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0" name="Google Shape;19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descr="preencoded.png" id="191" name="Google Shape;191;p24"/>
          <p:cNvSpPr/>
          <p:nvPr/>
        </p:nvSpPr>
        <p:spPr>
          <a:xfrm>
            <a:off x="1707959" y="5667616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95" name="Google Shape;195;p24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97" name="Google Shape;197;p25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00" name="Google Shape;200;p25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6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7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2" name="Google Shape;222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8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1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11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11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11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descr="preencoded.png" id="23" name="Google Shape;23;p11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2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9866106" y="0"/>
            <a:ext cx="2325894" cy="2180854"/>
          </a:xfrm>
          <a:custGeom>
            <a:rect b="b" l="l" r="r" t="t"/>
            <a:pathLst>
              <a:path extrusionOk="0" h="2180854" w="232589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12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2062836" y="686475"/>
            <a:ext cx="7774629" cy="6193018"/>
          </a:xfrm>
          <a:custGeom>
            <a:rect b="b" l="l" r="r" t="t"/>
            <a:pathLst>
              <a:path extrusionOk="0" h="6193018" w="7774629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7610252" y="1"/>
            <a:ext cx="2273668" cy="3147998"/>
          </a:xfrm>
          <a:custGeom>
            <a:rect b="b" l="l" r="r" t="t"/>
            <a:pathLst>
              <a:path extrusionOk="0" h="3147998" w="227366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9883919" y="2"/>
            <a:ext cx="2254928" cy="3141557"/>
          </a:xfrm>
          <a:custGeom>
            <a:rect b="b" l="l" r="r" t="t"/>
            <a:pathLst>
              <a:path extrusionOk="0" h="3141557" w="2254928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3"/>
          <p:cNvSpPr/>
          <p:nvPr/>
        </p:nvSpPr>
        <p:spPr>
          <a:xfrm>
            <a:off x="8395730" y="2"/>
            <a:ext cx="2959203" cy="2352793"/>
          </a:xfrm>
          <a:custGeom>
            <a:rect b="b" l="l" r="r" t="t"/>
            <a:pathLst>
              <a:path extrusionOk="0" h="2352793" w="295920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13"/>
          <p:cNvSpPr/>
          <p:nvPr/>
        </p:nvSpPr>
        <p:spPr>
          <a:xfrm>
            <a:off x="1390854" y="3130662"/>
            <a:ext cx="3106248" cy="3748831"/>
          </a:xfrm>
          <a:custGeom>
            <a:rect b="b" l="l" r="r" t="t"/>
            <a:pathLst>
              <a:path extrusionOk="0" h="3748831" w="3106248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13"/>
          <p:cNvSpPr/>
          <p:nvPr/>
        </p:nvSpPr>
        <p:spPr>
          <a:xfrm>
            <a:off x="0" y="3130661"/>
            <a:ext cx="1400640" cy="3748832"/>
          </a:xfrm>
          <a:custGeom>
            <a:rect b="b" l="l" r="r" t="t"/>
            <a:pathLst>
              <a:path extrusionOk="0" h="3748832" w="140064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4"/>
          <p:cNvSpPr/>
          <p:nvPr/>
        </p:nvSpPr>
        <p:spPr>
          <a:xfrm>
            <a:off x="1" y="1"/>
            <a:ext cx="3423785" cy="3437345"/>
          </a:xfrm>
          <a:custGeom>
            <a:rect b="b" l="l" r="r" t="t"/>
            <a:pathLst>
              <a:path extrusionOk="0" h="3437345" w="342378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49" name="Google Shape;49;p14"/>
          <p:cNvSpPr/>
          <p:nvPr/>
        </p:nvSpPr>
        <p:spPr>
          <a:xfrm>
            <a:off x="1" y="869"/>
            <a:ext cx="3423785" cy="3436477"/>
          </a:xfrm>
          <a:custGeom>
            <a:rect b="b" l="l" r="r" t="t"/>
            <a:pathLst>
              <a:path extrusionOk="0" h="3436477" w="3423785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52" name="Google Shape;52;p15"/>
          <p:cNvSpPr/>
          <p:nvPr/>
        </p:nvSpPr>
        <p:spPr>
          <a:xfrm>
            <a:off x="7538626" y="13142"/>
            <a:ext cx="4653374" cy="6831717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53" name="Google Shape;5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 txBox="1"/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6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body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preencoded.png" id="67" name="Google Shape;67;p17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69" name="Google Shape;69;p17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7"/>
          <p:cNvSpPr/>
          <p:nvPr/>
        </p:nvSpPr>
        <p:spPr>
          <a:xfrm flipH="1">
            <a:off x="2535251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p17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/>
          <p:nvPr>
            <p:ph idx="4" type="pic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8"/>
          <p:cNvSpPr txBox="1"/>
          <p:nvPr>
            <p:ph idx="5" type="body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6" type="body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/>
          <p:nvPr>
            <p:ph idx="7" type="pic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5" name="Google Shape;85;p18"/>
          <p:cNvSpPr txBox="1"/>
          <p:nvPr>
            <p:ph idx="8" type="body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9" type="body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13" type="pic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8" name="Google Shape;88;p18"/>
          <p:cNvSpPr txBox="1"/>
          <p:nvPr>
            <p:ph idx="14" type="body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5" type="body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>
            <p:ph type="ctrTitle"/>
          </p:nvPr>
        </p:nvSpPr>
        <p:spPr>
          <a:xfrm>
            <a:off x="3403100" y="1216151"/>
            <a:ext cx="53859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ID"/>
              <a:t>EFE,IFE,CPM, SWOT &amp; QSPM INDOMARET</a:t>
            </a:r>
            <a:br>
              <a:rPr lang="en-ID"/>
            </a:br>
            <a:endParaRPr/>
          </a:p>
        </p:txBody>
      </p:sp>
      <p:sp>
        <p:nvSpPr>
          <p:cNvPr id="237" name="Google Shape;237;p1"/>
          <p:cNvSpPr txBox="1"/>
          <p:nvPr>
            <p:ph idx="1" type="subTitle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ID"/>
              <a:t>Fikri Hidayatulloh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ID"/>
              <a:t>[0320210031]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606328" y="738170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ID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CONTENT</a:t>
            </a:r>
            <a:endParaRPr/>
          </a:p>
        </p:txBody>
      </p:sp>
      <p:sp>
        <p:nvSpPr>
          <p:cNvPr id="243" name="Google Shape;243;p2"/>
          <p:cNvSpPr txBox="1"/>
          <p:nvPr>
            <p:ph idx="1" type="body"/>
          </p:nvPr>
        </p:nvSpPr>
        <p:spPr>
          <a:xfrm>
            <a:off x="762357" y="1773105"/>
            <a:ext cx="8359872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ID"/>
              <a:t>External</a:t>
            </a:r>
            <a:r>
              <a:rPr lang="en-ID" sz="2400"/>
              <a:t> F</a:t>
            </a:r>
            <a:r>
              <a:rPr lang="en-ID"/>
              <a:t>actor</a:t>
            </a:r>
            <a:r>
              <a:rPr lang="en-ID" sz="2400"/>
              <a:t> Evaluation </a:t>
            </a:r>
            <a:r>
              <a:rPr lang="en-ID"/>
              <a:t>(EFE​)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ID"/>
              <a:t>Internal</a:t>
            </a:r>
            <a:r>
              <a:rPr lang="en-ID" sz="2400"/>
              <a:t> F</a:t>
            </a:r>
            <a:r>
              <a:rPr lang="en-ID"/>
              <a:t>actor</a:t>
            </a:r>
            <a:r>
              <a:rPr lang="en-ID" sz="2400"/>
              <a:t> Evaluation</a:t>
            </a:r>
            <a:r>
              <a:rPr lang="en-ID"/>
              <a:t>(IFE)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ID" sz="2400"/>
              <a:t>Competitive Profile Matrix </a:t>
            </a:r>
            <a:r>
              <a:rPr lang="en-ID"/>
              <a:t>(CPM)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ID"/>
              <a:t>​Strengths, Weaknesses, Opportunities, and Threats (SWOT)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ID"/>
              <a:t>Quantitative Strategic Planning Matrix (QSPM)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ID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ANALISA EFE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Sistem Distribusi &amp; Marketing</a:t>
            </a:r>
            <a:endParaRPr/>
          </a:p>
        </p:txBody>
      </p:sp>
      <p:sp>
        <p:nvSpPr>
          <p:cNvPr id="250" name="Google Shape;250;p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graphicFrame>
        <p:nvGraphicFramePr>
          <p:cNvPr id="251" name="Google Shape;251;p3"/>
          <p:cNvGraphicFramePr/>
          <p:nvPr/>
        </p:nvGraphicFramePr>
        <p:xfrm>
          <a:off x="1200071" y="2079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{360DB678-F925-4582-9FA9-EF20A8DDF659}</a:tableStyleId>
              </a:tblPr>
              <a:tblGrid>
                <a:gridCol w="6685350"/>
                <a:gridCol w="912775"/>
                <a:gridCol w="1192000"/>
                <a:gridCol w="998700"/>
              </a:tblGrid>
              <a:tr h="33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URAIAN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Bobot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Nilai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Peluang(Opportunities)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Ekspansi ke daerah-daerah potensial</a:t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0,6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Cabang yang luas</a:t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0,6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Perlunya promosi untuk memperkenalkan Indomaret 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0,3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Ancaman(Threats)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Terdapat outlet lain yang menjadi rival 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Banyak daerah potensial yang belum bisa dimasuki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0,2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0,6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bertambahnya pesaing asing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0,2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0,8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/>
                        <a:t>1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/>
                        <a:t>3,05</a:t>
                      </a:r>
                      <a:endParaRPr/>
                    </a:p>
                  </a:txBody>
                  <a:tcPr marT="0" marB="0" marR="14300" marL="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ID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ANALISA </a:t>
            </a:r>
            <a:r>
              <a:rPr lang="en-ID"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b="1" lang="en-ID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FE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4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Sistem Distribusi &amp; Marketing</a:t>
            </a:r>
            <a:endParaRPr/>
          </a:p>
        </p:txBody>
      </p:sp>
      <p:sp>
        <p:nvSpPr>
          <p:cNvPr id="258" name="Google Shape;258;p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graphicFrame>
        <p:nvGraphicFramePr>
          <p:cNvPr id="259" name="Google Shape;259;p4"/>
          <p:cNvGraphicFramePr/>
          <p:nvPr/>
        </p:nvGraphicFramePr>
        <p:xfrm>
          <a:off x="1200071" y="2079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{360DB678-F925-4582-9FA9-EF20A8DDF659}</a:tableStyleId>
              </a:tblPr>
              <a:tblGrid>
                <a:gridCol w="6685350"/>
                <a:gridCol w="912775"/>
                <a:gridCol w="1192000"/>
                <a:gridCol w="998700"/>
              </a:tblGrid>
              <a:tr h="33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URAIAN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Bobot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Nilai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/>
                        <a:t>Keunggulan(Strengths)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Lokasi strategis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0,2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0,8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Memiliki fasilitas pembayaran yang dihubungkan dengan lembaga keuangan (Bank)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0,45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Produk yang dijual variatif dan cenderung lebih lengkap daripada pesaing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0,45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Kelemahan(Weaknessess)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Parkir yang kurang aman dan dipungut biaya parkir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0,3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Kurangnya pengamanan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0,15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0,3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Indomaret kurang dikenal oleh masyarakat daerah tertentu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0,2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0,2</a:t>
                      </a:r>
                      <a:endParaRPr/>
                    </a:p>
                  </a:txBody>
                  <a:tcPr marT="0" marB="0" marR="14300" marL="14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/>
                    </a:p>
                  </a:txBody>
                  <a:tcPr marT="0" marB="0" marR="14300" marL="143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/>
                        <a:t>1</a:t>
                      </a:r>
                      <a:endParaRPr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0" marB="0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200" u="none" cap="none" strike="noStrike"/>
                        <a:t>2,5</a:t>
                      </a:r>
                      <a:endParaRPr/>
                    </a:p>
                  </a:txBody>
                  <a:tcPr marT="0" marB="0" marR="14300" marL="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/>
          <p:nvPr>
            <p:ph type="title"/>
          </p:nvPr>
        </p:nvSpPr>
        <p:spPr>
          <a:xfrm>
            <a:off x="2706413" y="859536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ID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ANALISA CPM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265" name="Google Shape;265;p5"/>
          <p:cNvGraphicFramePr/>
          <p:nvPr/>
        </p:nvGraphicFramePr>
        <p:xfrm>
          <a:off x="1515131" y="2232025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E29999"/>
                    </a:gs>
                    <a:gs pos="50000">
                      <a:srgbClr val="E28787"/>
                    </a:gs>
                    <a:gs pos="100000">
                      <a:srgbClr val="CC7272"/>
                    </a:gs>
                  </a:gsLst>
                  <a:lin ang="5400000" scaled="0"/>
                </a:gradFill>
                <a:tableStyleId>{D2B00427-770F-4CCC-A94A-FF2A8B211CF6}</a:tableStyleId>
              </a:tblPr>
              <a:tblGrid>
                <a:gridCol w="589000"/>
                <a:gridCol w="2214675"/>
                <a:gridCol w="992975"/>
                <a:gridCol w="992975"/>
                <a:gridCol w="992975"/>
                <a:gridCol w="992975"/>
                <a:gridCol w="992975"/>
                <a:gridCol w="992975"/>
                <a:gridCol w="953675"/>
              </a:tblGrid>
              <a:tr h="8808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NO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Critical Succes Factors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PT Indomarco Prismatama (Indomaret)</a:t>
                      </a:r>
                      <a:endParaRPr b="0" i="0" sz="1200" u="none" cap="none" strike="noStrike">
                        <a:solidFill>
                          <a:srgbClr val="21212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PT Sumber Alfaria Trijaya Tbk  (Alfamart)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PT Midi Utama Indonesia Tbk (Alfamidi)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64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Weighted Score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Weighted Score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Weighted Score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Iklan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Kualitas pelayanan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Kompetisi Harga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Lokasi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Varian Produk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Ketersediaan Produk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D" sz="1100" u="none" cap="none" strike="noStrike"/>
                        <a:t>0,6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EB Garamond"/>
                        <a:buNone/>
                      </a:pPr>
                      <a:r>
                        <a:rPr b="1" lang="en-ID" sz="1100" u="none" cap="none" strike="noStrike"/>
                        <a:t>Total 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100" u="none" cap="none" strike="noStrike"/>
                        <a:t>1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100" u="none" cap="none" strike="noStrike"/>
                        <a:t> 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100" u="none" cap="none" strike="noStrike"/>
                        <a:t>2,9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100" u="none" cap="none" strike="noStrike"/>
                        <a:t> 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100" u="none" cap="none" strike="noStrike"/>
                        <a:t>2,75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100" u="none" cap="none" strike="noStrike"/>
                        <a:t> 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D" sz="1100" u="none" cap="none" strike="noStrike"/>
                        <a:t>2,9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/>
          <p:nvPr>
            <p:ph type="title"/>
          </p:nvPr>
        </p:nvSpPr>
        <p:spPr>
          <a:xfrm>
            <a:off x="3970633" y="1125973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ID"/>
              <a:t>SWOT</a:t>
            </a:r>
            <a:endParaRPr/>
          </a:p>
        </p:txBody>
      </p:sp>
      <p:sp>
        <p:nvSpPr>
          <p:cNvPr id="271" name="Google Shape;271;p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272" name="Google Shape;27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633" y="2024446"/>
            <a:ext cx="8034713" cy="323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2706413" y="859536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ID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ANALISA CSPM</a:t>
            </a:r>
            <a:endParaRPr b="1" sz="44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278" name="Google Shape;278;p7"/>
          <p:cNvGraphicFramePr/>
          <p:nvPr/>
        </p:nvGraphicFramePr>
        <p:xfrm>
          <a:off x="1581150" y="181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{D2B00427-770F-4CCC-A94A-FF2A8B211CF6}</a:tableStyleId>
              </a:tblPr>
              <a:tblGrid>
                <a:gridCol w="19050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Kerjasama Distributor Produk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Penggunaan Sosial Media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Perluasan Distribusi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Diversifikasi Produk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Penerapan diskon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Key External Factors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Bobot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Total 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Total 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Total 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Total 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Total Rating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Economy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Political/Governmental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Social/Cultural/Demographic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Environmental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Technological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0.52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Competitive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Key Internal Factors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Management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Marketing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Finance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Production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0.05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Management Information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0.15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cap="none" strike="noStrike"/>
                        <a:t>Total Bobot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2.29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2.76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2.1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1.86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u="none" cap="none" strike="noStrike"/>
                        <a:t>1.96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4775" marL="47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/>
          <p:nvPr>
            <p:ph type="ctrTitle"/>
          </p:nvPr>
        </p:nvSpPr>
        <p:spPr>
          <a:xfrm>
            <a:off x="1400924" y="3798649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ID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2022-10-19T03:03:01Z</dcterms:created>
  <dc:creator>FIKRI HIDAYATULLOH</dc:creator>
</cp:coreProperties>
</file>