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8"/>
  </p:notesMasterIdLst>
  <p:sldIdLst>
    <p:sldId id="256" r:id="rId2"/>
    <p:sldId id="265" r:id="rId3"/>
    <p:sldId id="260" r:id="rId4"/>
    <p:sldId id="306" r:id="rId5"/>
    <p:sldId id="262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3FF"/>
    <a:srgbClr val="BA997F"/>
    <a:srgbClr val="E3D6CC"/>
    <a:srgbClr val="AAA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D460F-5187-4AF4-9F05-DEA4A563C66A}" type="datetimeFigureOut">
              <a:rPr lang="en-ID" smtClean="0"/>
              <a:t>19/10/2022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A7DA2-AA1D-419A-9026-EA0AF8AC4E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616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C643-6120-4291-B5D3-463089EFE9E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DE9E-FDA4-4936-9C96-9925DE2FCBD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F97B-2E21-4B1E-87C2-E04EF136E4E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A166-6292-4BB0-882D-B2954CE963C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5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18C1-39AE-4987-A47D-563FCCE132B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E343-4D25-4AFD-ACEF-190797A2F61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4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3C80-6816-4101-9AC1-E70E22B01B9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7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840A3-8A6D-433E-A565-F84C5EE4026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D1-8032-4686-B941-06AE9665915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49F44DE9-010E-4759-B850-D2B1EEBA833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3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06A4-8BC5-43C2-8B49-0FCFC825488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4B30A68-C910-4105-9C07-FD9DB05C307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credits to rifdah.zahabiyah@polytechnic.astra.ac.id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96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C8274A-B647-A67A-7505-7E8B0ACA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133" y="2300437"/>
            <a:ext cx="3412067" cy="20955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Marketing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40D4-9366-066B-DCBE-76234C1B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101" y="5600338"/>
            <a:ext cx="3412067" cy="4948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FFFFFF">
                    <a:alpha val="75000"/>
                  </a:srgbClr>
                </a:solidFill>
                <a:latin typeface="+mj-lt"/>
              </a:rPr>
              <a:t>CREAted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  <a:latin typeface="+mj-lt"/>
              </a:rPr>
              <a:t> by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FFFF">
                    <a:alpha val="75000"/>
                  </a:srgbClr>
                </a:solidFill>
                <a:latin typeface="+mj-lt"/>
              </a:rPr>
              <a:t>Aditya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  <a:latin typeface="+mj-lt"/>
              </a:rPr>
              <a:t>arya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>
                    <a:alpha val="75000"/>
                  </a:srgbClr>
                </a:solidFill>
                <a:latin typeface="+mj-lt"/>
              </a:rPr>
              <a:t>pratama</a:t>
            </a:r>
            <a:r>
              <a:rPr lang="en-US" sz="1200" dirty="0">
                <a:solidFill>
                  <a:srgbClr val="FFFFFF">
                    <a:alpha val="75000"/>
                  </a:srgbClr>
                </a:solidFill>
                <a:latin typeface="+mj-lt"/>
              </a:rPr>
              <a:t> (0320210001)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D3A11B7-4B4A-8EA2-6542-FA30C898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421511"/>
            <a:ext cx="6764864" cy="39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3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3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3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81C008C-1BB3-8C9D-EABD-057B43972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888885"/>
              </p:ext>
            </p:extLst>
          </p:nvPr>
        </p:nvGraphicFramePr>
        <p:xfrm>
          <a:off x="4531955" y="593532"/>
          <a:ext cx="7221977" cy="565201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{8799B23B-EC83-4686-B30A-512413B5E67A}</a:tableStyleId>
              </a:tblPr>
              <a:tblGrid>
                <a:gridCol w="549362">
                  <a:extLst>
                    <a:ext uri="{9D8B030D-6E8A-4147-A177-3AD203B41FA5}">
                      <a16:colId xmlns:a16="http://schemas.microsoft.com/office/drawing/2014/main" val="1929815814"/>
                    </a:ext>
                  </a:extLst>
                </a:gridCol>
                <a:gridCol w="3841133">
                  <a:extLst>
                    <a:ext uri="{9D8B030D-6E8A-4147-A177-3AD203B41FA5}">
                      <a16:colId xmlns:a16="http://schemas.microsoft.com/office/drawing/2014/main" val="1064944612"/>
                    </a:ext>
                  </a:extLst>
                </a:gridCol>
                <a:gridCol w="893626">
                  <a:extLst>
                    <a:ext uri="{9D8B030D-6E8A-4147-A177-3AD203B41FA5}">
                      <a16:colId xmlns:a16="http://schemas.microsoft.com/office/drawing/2014/main" val="1736811027"/>
                    </a:ext>
                  </a:extLst>
                </a:gridCol>
                <a:gridCol w="822186">
                  <a:extLst>
                    <a:ext uri="{9D8B030D-6E8A-4147-A177-3AD203B41FA5}">
                      <a16:colId xmlns:a16="http://schemas.microsoft.com/office/drawing/2014/main" val="677917389"/>
                    </a:ext>
                  </a:extLst>
                </a:gridCol>
                <a:gridCol w="1115670">
                  <a:extLst>
                    <a:ext uri="{9D8B030D-6E8A-4147-A177-3AD203B41FA5}">
                      <a16:colId xmlns:a16="http://schemas.microsoft.com/office/drawing/2014/main" val="3619856025"/>
                    </a:ext>
                  </a:extLst>
                </a:gridCol>
              </a:tblGrid>
              <a:tr h="536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Key Internal Factors</a:t>
                      </a:r>
                      <a:endParaRPr lang="en-ID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ID" sz="14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  <a:endParaRPr lang="en-ID" sz="14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 dirty="0">
                          <a:solidFill>
                            <a:schemeClr val="bg1"/>
                          </a:solidFill>
                          <a:effectLst/>
                        </a:rPr>
                        <a:t>Weighted Score</a:t>
                      </a:r>
                      <a:endParaRPr lang="en-ID" sz="14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10894"/>
                  </a:ext>
                </a:extLst>
              </a:tr>
              <a:tr h="352174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cap="none" spc="0" dirty="0">
                          <a:solidFill>
                            <a:schemeClr val="tx1"/>
                          </a:solidFill>
                          <a:effectLst/>
                        </a:rPr>
                        <a:t>Strength</a:t>
                      </a:r>
                      <a:endParaRPr lang="en-ID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16607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Citra dan </a:t>
                      </a:r>
                      <a:r>
                        <a:rPr lang="en-US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Merek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kuat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,0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028183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berkualitas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92103"/>
                  </a:ext>
                </a:extLst>
              </a:tr>
              <a:tr h="536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Showroom,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Bengkel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resmi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toko parts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tersebar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diseluruh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Indonesia</a:t>
                      </a: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525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1665"/>
                  </a:ext>
                </a:extLst>
              </a:tr>
              <a:tr h="5049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Tawaran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beragam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banyak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pilihan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912265"/>
                  </a:ext>
                </a:extLst>
              </a:tr>
              <a:tr h="536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Kapasitas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produksi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175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72548"/>
                  </a:ext>
                </a:extLst>
              </a:tr>
              <a:tr h="352174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cap="none" spc="0" dirty="0">
                          <a:solidFill>
                            <a:schemeClr val="tx1"/>
                          </a:solidFill>
                          <a:effectLst/>
                        </a:rPr>
                        <a:t>Weakness</a:t>
                      </a:r>
                      <a:endParaRPr lang="en-ID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81008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42339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kurang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gencar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0,15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21780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Brand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Ambasador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kuat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mewakili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citra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28826"/>
                  </a:ext>
                </a:extLst>
              </a:tr>
              <a:tr h="352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sparepart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cukup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mahal</a:t>
                      </a:r>
                    </a:p>
                  </a:txBody>
                  <a:tcPr marL="94788" marR="56139" marT="72914" marB="7291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86317"/>
                  </a:ext>
                </a:extLst>
              </a:tr>
              <a:tr h="35217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D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,00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100" cap="none" spc="0" dirty="0">
                          <a:solidFill>
                            <a:schemeClr val="tx1"/>
                          </a:solidFill>
                          <a:effectLst/>
                        </a:rPr>
                        <a:t>2,82</a:t>
                      </a:r>
                      <a:endParaRPr lang="en-ID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88" marR="56139" marT="72914" marB="72914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383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E17446-A485-06B7-2E8C-19520D6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50" y="2578807"/>
            <a:ext cx="3412067" cy="17003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Factors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INTERNAL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PT. ASTRA HONDA MOTOR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6393887-E630-D6EF-51A1-ABCFFC02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809" y="5877202"/>
            <a:ext cx="3432008" cy="4986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distribusi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marketing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Aditya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arya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pratama</a:t>
            </a:r>
            <a:endParaRPr lang="en-US" sz="8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2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4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E5F3BE-351E-65EB-C32D-C0D2BAFB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52" y="2578807"/>
            <a:ext cx="3412067" cy="17003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Factors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External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PT. ASTRA HONDA MOTOR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5819-1206-7244-67C4-2A6729C9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809" y="5877202"/>
            <a:ext cx="3432008" cy="4986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distribusi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marketing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 Aditya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arya</a:t>
            </a:r>
            <a:r>
              <a:rPr lang="en-US" sz="8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pratama</a:t>
            </a:r>
            <a:endParaRPr lang="en-US" sz="8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793C9-C349-FCC5-BBD2-495221E4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142544"/>
              </p:ext>
            </p:extLst>
          </p:nvPr>
        </p:nvGraphicFramePr>
        <p:xfrm>
          <a:off x="4398102" y="601201"/>
          <a:ext cx="7288089" cy="568320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05586">
                  <a:extLst>
                    <a:ext uri="{9D8B030D-6E8A-4147-A177-3AD203B41FA5}">
                      <a16:colId xmlns:a16="http://schemas.microsoft.com/office/drawing/2014/main" val="2483781189"/>
                    </a:ext>
                  </a:extLst>
                </a:gridCol>
                <a:gridCol w="3837879">
                  <a:extLst>
                    <a:ext uri="{9D8B030D-6E8A-4147-A177-3AD203B41FA5}">
                      <a16:colId xmlns:a16="http://schemas.microsoft.com/office/drawing/2014/main" val="3472580291"/>
                    </a:ext>
                  </a:extLst>
                </a:gridCol>
                <a:gridCol w="921518">
                  <a:extLst>
                    <a:ext uri="{9D8B030D-6E8A-4147-A177-3AD203B41FA5}">
                      <a16:colId xmlns:a16="http://schemas.microsoft.com/office/drawing/2014/main" val="1399920715"/>
                    </a:ext>
                  </a:extLst>
                </a:gridCol>
                <a:gridCol w="848729">
                  <a:extLst>
                    <a:ext uri="{9D8B030D-6E8A-4147-A177-3AD203B41FA5}">
                      <a16:colId xmlns:a16="http://schemas.microsoft.com/office/drawing/2014/main" val="4078592990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454849874"/>
                    </a:ext>
                  </a:extLst>
                </a:gridCol>
              </a:tblGrid>
              <a:tr h="7814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Key External Factors</a:t>
                      </a:r>
                      <a:endParaRPr lang="en-ID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D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D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Weighted Score</a:t>
                      </a:r>
                      <a:endParaRPr lang="en-ID" sz="16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469878"/>
                  </a:ext>
                </a:extLst>
              </a:tr>
              <a:tr h="523460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Opportunities</a:t>
                      </a:r>
                      <a:endParaRPr lang="en-ID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91767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Pertumbuhan ekonomi cukup 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52717"/>
                  </a:ext>
                </a:extLst>
              </a:tr>
              <a:tr h="388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Produk yang berkualitas 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01618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memiliki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motor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,5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40677"/>
                  </a:ext>
                </a:extLst>
              </a:tr>
              <a:tr h="4164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Peluang ekspor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yang</a:t>
                      </a: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menjanjikan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65941"/>
                  </a:ext>
                </a:extLst>
              </a:tr>
              <a:tr h="543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Tingginya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kepercayaan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Honda</a:t>
                      </a: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300" cap="none" spc="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39574"/>
                  </a:ext>
                </a:extLst>
              </a:tr>
              <a:tr h="454852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Threats</a:t>
                      </a:r>
                      <a:endParaRPr lang="en-ID" sz="1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055636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Krisis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ekonomi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global</a:t>
                      </a: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0,15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009168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Fluktuasi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tukar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Rupiah</a:t>
                      </a:r>
                    </a:p>
                  </a:txBody>
                  <a:tcPr marL="51630" marR="51630" marT="48174" marB="4817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93187"/>
                  </a:ext>
                </a:extLst>
              </a:tr>
              <a:tr h="4313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Daya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beli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3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3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membaik</a:t>
                      </a:r>
                      <a:endParaRPr lang="en-ID" sz="13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0,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525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75653"/>
                  </a:ext>
                </a:extLst>
              </a:tr>
              <a:tr h="43135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300" b="1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D" sz="13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,00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d-ID" sz="12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3,30</a:t>
                      </a:r>
                      <a:endParaRPr lang="en-ID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30" marR="51630" marT="48174" marB="4817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91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451-5797-3660-7A1E-FF4A4043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58" y="741680"/>
            <a:ext cx="11029616" cy="580236"/>
          </a:xfrm>
        </p:spPr>
        <p:txBody>
          <a:bodyPr/>
          <a:lstStyle/>
          <a:p>
            <a:r>
              <a:rPr lang="en-US" dirty="0"/>
              <a:t>SWOT PT. ASTRA HONDA MOTOR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0858F0-7D90-12FC-3B4F-B16909095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6127"/>
              </p:ext>
            </p:extLst>
          </p:nvPr>
        </p:nvGraphicFramePr>
        <p:xfrm>
          <a:off x="580858" y="1539028"/>
          <a:ext cx="11029950" cy="4409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7061935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56836836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847423879"/>
                    </a:ext>
                  </a:extLst>
                </a:gridCol>
              </a:tblGrid>
              <a:tr h="15699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Strength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Citra dan Brand yang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kuat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berkualitas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Showroom, service station dan spare parts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mudah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Tawaran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beragam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Sumber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daya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manusia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kompeten</a:t>
                      </a:r>
                      <a:endParaRPr lang="en-ID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Weakness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Harga spare parts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cukup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mahal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kurang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atraktif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terbatas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brand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ambasador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mewakili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citra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endParaRPr lang="en-ID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01070"/>
                  </a:ext>
                </a:extLst>
              </a:tr>
              <a:tr h="152079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Opportunities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Pertumbuhan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ekonomi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cukup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Penduduk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besar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Trend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Peluang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ekspor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Tingginya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kepercayaan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teknologi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b="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en-ID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Honda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SO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Optimalisasi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kapasitas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produksi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Melakukan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edukasi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masyarakat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melalui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safety riding (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misal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sekolah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menggiatkan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ekspor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negara lain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WO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Membuat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harga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menarik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Edukasi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tentang</a:t>
                      </a:r>
                      <a:r>
                        <a:rPr lang="en-US" sz="1200" dirty="0">
                          <a:effectLst/>
                        </a:rPr>
                        <a:t> spare parts genuine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brand </a:t>
                      </a:r>
                      <a:r>
                        <a:rPr lang="en-US" sz="1200" dirty="0" err="1">
                          <a:effectLst/>
                        </a:rPr>
                        <a:t>ambasador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mewakili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citra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produk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304853"/>
                  </a:ext>
                </a:extLst>
              </a:tr>
              <a:tr h="131866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Threats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ID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>
                          <a:effectLst/>
                        </a:rPr>
                        <a:t>Krisis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ekonomi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Fluktuasi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nilai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tukar</a:t>
                      </a:r>
                      <a:r>
                        <a:rPr lang="en-US" sz="1200" b="0" dirty="0">
                          <a:effectLst/>
                        </a:rPr>
                        <a:t> Rupiah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>
                          <a:effectLst/>
                        </a:rPr>
                        <a:t>Daya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beli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masyarakat</a:t>
                      </a:r>
                      <a:r>
                        <a:rPr lang="en-US" sz="1200" b="0" dirty="0">
                          <a:effectLst/>
                        </a:rPr>
                        <a:t> yang </a:t>
                      </a:r>
                      <a:r>
                        <a:rPr lang="en-US" sz="1200" b="0" dirty="0" err="1">
                          <a:effectLst/>
                        </a:rPr>
                        <a:t>belum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membaik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US" sz="1200" b="0" dirty="0" err="1">
                          <a:effectLst/>
                        </a:rPr>
                        <a:t>Persaingan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produk</a:t>
                      </a:r>
                      <a:r>
                        <a:rPr lang="en-US" sz="1200" b="0" dirty="0">
                          <a:effectLst/>
                        </a:rPr>
                        <a:t> yang </a:t>
                      </a:r>
                      <a:r>
                        <a:rPr lang="en-US" sz="1200" b="0" dirty="0" err="1">
                          <a:effectLst/>
                        </a:rPr>
                        <a:t>ketat</a:t>
                      </a:r>
                      <a:endParaRPr lang="en-US" sz="1200" b="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ST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Menawarkan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masa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kredit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lama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Memperpanjang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masa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jaminan</a:t>
                      </a:r>
                      <a:endParaRPr lang="en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</a:rPr>
                        <a:t>WT</a:t>
                      </a:r>
                      <a:endParaRPr lang="en-ID" sz="1400" b="1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Menyediakan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parts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alternatif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(KW1) 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Promosi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lebih</a:t>
                      </a:r>
                      <a:r>
                        <a:rPr lang="en-ID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gencar</a:t>
                      </a:r>
                      <a:endParaRPr lang="en-ID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51997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6D64-DDCE-C54F-E3E5-0B15713D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credits to rifdah.zahabiyah@polytechnic.astra.ac.id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2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BB389-56DE-EFD5-D7F4-16EA365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 dirty="0">
                <a:effectLst/>
              </a:rPr>
              <a:t>Competitive Profile Matrix</a:t>
            </a:r>
            <a:r>
              <a:rPr lang="en-US" sz="3600" dirty="0">
                <a:effectLst/>
              </a:rPr>
              <a:t> (CPM) </a:t>
            </a:r>
            <a:br>
              <a:rPr lang="en-US" sz="3600" dirty="0">
                <a:effectLst/>
              </a:rPr>
            </a:br>
            <a:r>
              <a:rPr lang="en-US" sz="3600" dirty="0"/>
              <a:t>PT. ASTRA HONDA MOTOR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9DD5C-B6E3-C09D-51A9-96CDBD71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90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credits to rifdah.zahabiyah@polytechnic.astra.ac.id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2E5C8-3788-3002-57BF-9B420EF0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42198"/>
              </p:ext>
            </p:extLst>
          </p:nvPr>
        </p:nvGraphicFramePr>
        <p:xfrm>
          <a:off x="635257" y="2651677"/>
          <a:ext cx="10916465" cy="296934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783061">
                  <a:extLst>
                    <a:ext uri="{9D8B030D-6E8A-4147-A177-3AD203B41FA5}">
                      <a16:colId xmlns:a16="http://schemas.microsoft.com/office/drawing/2014/main" val="1957053479"/>
                    </a:ext>
                  </a:extLst>
                </a:gridCol>
                <a:gridCol w="2975163">
                  <a:extLst>
                    <a:ext uri="{9D8B030D-6E8A-4147-A177-3AD203B41FA5}">
                      <a16:colId xmlns:a16="http://schemas.microsoft.com/office/drawing/2014/main" val="2862410652"/>
                    </a:ext>
                  </a:extLst>
                </a:gridCol>
                <a:gridCol w="1011650">
                  <a:extLst>
                    <a:ext uri="{9D8B030D-6E8A-4147-A177-3AD203B41FA5}">
                      <a16:colId xmlns:a16="http://schemas.microsoft.com/office/drawing/2014/main" val="2451576173"/>
                    </a:ext>
                  </a:extLst>
                </a:gridCol>
                <a:gridCol w="955967">
                  <a:extLst>
                    <a:ext uri="{9D8B030D-6E8A-4147-A177-3AD203B41FA5}">
                      <a16:colId xmlns:a16="http://schemas.microsoft.com/office/drawing/2014/main" val="1705033846"/>
                    </a:ext>
                  </a:extLst>
                </a:gridCol>
                <a:gridCol w="1092896">
                  <a:extLst>
                    <a:ext uri="{9D8B030D-6E8A-4147-A177-3AD203B41FA5}">
                      <a16:colId xmlns:a16="http://schemas.microsoft.com/office/drawing/2014/main" val="3678327340"/>
                    </a:ext>
                  </a:extLst>
                </a:gridCol>
                <a:gridCol w="955967">
                  <a:extLst>
                    <a:ext uri="{9D8B030D-6E8A-4147-A177-3AD203B41FA5}">
                      <a16:colId xmlns:a16="http://schemas.microsoft.com/office/drawing/2014/main" val="1030853180"/>
                    </a:ext>
                  </a:extLst>
                </a:gridCol>
                <a:gridCol w="1092896">
                  <a:extLst>
                    <a:ext uri="{9D8B030D-6E8A-4147-A177-3AD203B41FA5}">
                      <a16:colId xmlns:a16="http://schemas.microsoft.com/office/drawing/2014/main" val="2670079317"/>
                    </a:ext>
                  </a:extLst>
                </a:gridCol>
                <a:gridCol w="955969">
                  <a:extLst>
                    <a:ext uri="{9D8B030D-6E8A-4147-A177-3AD203B41FA5}">
                      <a16:colId xmlns:a16="http://schemas.microsoft.com/office/drawing/2014/main" val="788278364"/>
                    </a:ext>
                  </a:extLst>
                </a:gridCol>
                <a:gridCol w="1092896">
                  <a:extLst>
                    <a:ext uri="{9D8B030D-6E8A-4147-A177-3AD203B41FA5}">
                      <a16:colId xmlns:a16="http://schemas.microsoft.com/office/drawing/2014/main" val="1820321085"/>
                    </a:ext>
                  </a:extLst>
                </a:gridCol>
              </a:tblGrid>
              <a:tr h="427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D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Critical Success Factors</a:t>
                      </a:r>
                      <a:endParaRPr lang="en-ID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D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Honda</a:t>
                      </a:r>
                      <a:endParaRPr lang="en-ID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Yamaha</a:t>
                      </a:r>
                      <a:endParaRPr lang="en-ID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Suzuki</a:t>
                      </a:r>
                      <a:endParaRPr lang="en-ID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10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D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Weight Score</a:t>
                      </a:r>
                      <a:endParaRPr lang="en-ID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D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Weight Score</a:t>
                      </a:r>
                      <a:endParaRPr lang="en-ID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D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Weight Score</a:t>
                      </a:r>
                      <a:endParaRPr lang="en-ID" sz="12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49180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Kualitas Produk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1,6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10574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Kompetisi harga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0,9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95929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Advertising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63824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Ekspansi Pasar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0,6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48467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Kualitas Layanan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50671"/>
                  </a:ext>
                </a:extLst>
              </a:tr>
              <a:tr h="3677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1,5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4,9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3,1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1,9</a:t>
                      </a:r>
                      <a:endParaRPr lang="en-ID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85" marR="11723" marT="17939" marB="13453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23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508A-56A9-8A83-238B-883F6E1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6805"/>
            <a:ext cx="11029616" cy="620341"/>
          </a:xfrm>
        </p:spPr>
        <p:txBody>
          <a:bodyPr/>
          <a:lstStyle/>
          <a:p>
            <a:r>
              <a:rPr lang="en-US" dirty="0"/>
              <a:t>QSPM PT. ASTRA HONDA MOTOR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B694DD-0428-BA47-086E-B72B40B5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266566"/>
              </p:ext>
            </p:extLst>
          </p:nvPr>
        </p:nvGraphicFramePr>
        <p:xfrm>
          <a:off x="2146434" y="2115880"/>
          <a:ext cx="8229600" cy="3955315"/>
        </p:xfrm>
        <a:graphic>
          <a:graphicData uri="http://schemas.openxmlformats.org/drawingml/2006/table">
            <a:tbl>
              <a:tblPr/>
              <a:tblGrid>
                <a:gridCol w="3173131">
                  <a:extLst>
                    <a:ext uri="{9D8B030D-6E8A-4147-A177-3AD203B41FA5}">
                      <a16:colId xmlns:a16="http://schemas.microsoft.com/office/drawing/2014/main" val="2531558214"/>
                    </a:ext>
                  </a:extLst>
                </a:gridCol>
                <a:gridCol w="1095758">
                  <a:extLst>
                    <a:ext uri="{9D8B030D-6E8A-4147-A177-3AD203B41FA5}">
                      <a16:colId xmlns:a16="http://schemas.microsoft.com/office/drawing/2014/main" val="2797945336"/>
                    </a:ext>
                  </a:extLst>
                </a:gridCol>
                <a:gridCol w="730506">
                  <a:extLst>
                    <a:ext uri="{9D8B030D-6E8A-4147-A177-3AD203B41FA5}">
                      <a16:colId xmlns:a16="http://schemas.microsoft.com/office/drawing/2014/main" val="1316292455"/>
                    </a:ext>
                  </a:extLst>
                </a:gridCol>
                <a:gridCol w="1289799">
                  <a:extLst>
                    <a:ext uri="{9D8B030D-6E8A-4147-A177-3AD203B41FA5}">
                      <a16:colId xmlns:a16="http://schemas.microsoft.com/office/drawing/2014/main" val="2500288284"/>
                    </a:ext>
                  </a:extLst>
                </a:gridCol>
                <a:gridCol w="730506">
                  <a:extLst>
                    <a:ext uri="{9D8B030D-6E8A-4147-A177-3AD203B41FA5}">
                      <a16:colId xmlns:a16="http://schemas.microsoft.com/office/drawing/2014/main" val="885748119"/>
                    </a:ext>
                  </a:extLst>
                </a:gridCol>
                <a:gridCol w="1209900">
                  <a:extLst>
                    <a:ext uri="{9D8B030D-6E8A-4147-A177-3AD203B41FA5}">
                      <a16:colId xmlns:a16="http://schemas.microsoft.com/office/drawing/2014/main" val="1068729200"/>
                    </a:ext>
                  </a:extLst>
                </a:gridCol>
              </a:tblGrid>
              <a:tr h="25753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STRATEGI 1</a:t>
                      </a:r>
                      <a:endParaRPr lang="en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ID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TRATEGI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18832"/>
                  </a:ext>
                </a:extLst>
              </a:tr>
              <a:tr h="25753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External Factors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Bobot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01360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39006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Political/Governmental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355196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Social/Cultural/Demographic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387274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61919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Technological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376518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Competitive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40948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Internal Factors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15084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82777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620295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57928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587394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 Information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29058"/>
                  </a:ext>
                </a:extLst>
              </a:tr>
              <a:tr h="26463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Bobot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6807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6B6C5-797F-0678-C4AE-263DBB88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41034"/>
            <a:ext cx="6917210" cy="365125"/>
          </a:xfr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aditya</a:t>
            </a:r>
            <a:r>
              <a:rPr lang="en-US" dirty="0"/>
              <a:t> </a:t>
            </a:r>
            <a:r>
              <a:rPr lang="en-US" dirty="0" err="1"/>
              <a:t>arya</a:t>
            </a:r>
            <a:r>
              <a:rPr lang="en-US" dirty="0"/>
              <a:t> </a:t>
            </a:r>
            <a:r>
              <a:rPr lang="en-US" dirty="0" err="1"/>
              <a:t>pratama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1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676</Words>
  <Application>Microsoft Office PowerPoint</Application>
  <PresentationFormat>Widescreen</PresentationFormat>
  <Paragraphs>311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Wingdings 2</vt:lpstr>
      <vt:lpstr>DividendVTI</vt:lpstr>
      <vt:lpstr>Sistem Distribusi dan Marketing</vt:lpstr>
      <vt:lpstr>Factors INTERNAL PT. ASTRA HONDA MOTOR</vt:lpstr>
      <vt:lpstr>Factors External PT. ASTRA HONDA MOTOR</vt:lpstr>
      <vt:lpstr>SWOT PT. ASTRA HONDA MOTOR</vt:lpstr>
      <vt:lpstr>Competitive Profile Matrix (CPM)  PT. ASTRA HONDA MOTOR</vt:lpstr>
      <vt:lpstr>QSPM PT. ASTRA HONDA MOTOR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Distribusi dan Marketing (PMI303)</dc:title>
  <dc:creator>Rifdah Zahabiyah</dc:creator>
  <cp:lastModifiedBy>ADITYA ARYA PRATAMA</cp:lastModifiedBy>
  <cp:revision>12</cp:revision>
  <dcterms:created xsi:type="dcterms:W3CDTF">2022-09-24T03:08:25Z</dcterms:created>
  <dcterms:modified xsi:type="dcterms:W3CDTF">2022-10-19T05:45:44Z</dcterms:modified>
</cp:coreProperties>
</file>