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1"/>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mon Tuesday" charset="1" panose="02000506040000020004"/>
      <p:regular r:id="rId10"/>
    </p:embeddedFont>
    <p:embeddedFont>
      <p:font typeface="Kalam Bold" charset="1" panose="02000000000000000000"/>
      <p:regular r:id="rId11"/>
    </p:embeddedFont>
    <p:embeddedFont>
      <p:font typeface="Kalam Light" charset="1" panose="02000000000000000000"/>
      <p:regular r:id="rId12"/>
    </p:embeddedFont>
    <p:embeddedFont>
      <p:font typeface="Kalam Light Bold"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42" Target="slides/slide29.xml" Type="http://schemas.openxmlformats.org/officeDocument/2006/relationships/slide"/><Relationship Id="rId43" Target="slides/slide30.xml" Type="http://schemas.openxmlformats.org/officeDocument/2006/relationships/slide"/><Relationship Id="rId44" Target="slides/slide31.xml" Type="http://schemas.openxmlformats.org/officeDocument/2006/relationships/slide"/><Relationship Id="rId45" Target="slides/slide32.xml" Type="http://schemas.openxmlformats.org/officeDocument/2006/relationships/slide"/><Relationship Id="rId46" Target="slides/slide33.xml" Type="http://schemas.openxmlformats.org/officeDocument/2006/relationships/slide"/><Relationship Id="rId47" Target="slides/slide34.xml" Type="http://schemas.openxmlformats.org/officeDocument/2006/relationships/slide"/><Relationship Id="rId48" Target="slides/slide35.xml" Type="http://schemas.openxmlformats.org/officeDocument/2006/relationships/slide"/><Relationship Id="rId49" Target="slides/slide36.xml" Type="http://schemas.openxmlformats.org/officeDocument/2006/relationships/slide"/><Relationship Id="rId5" Target="tableStyles.xml" Type="http://schemas.openxmlformats.org/officeDocument/2006/relationships/tableStyles"/><Relationship Id="rId50" Target="slides/slide37.xml" Type="http://schemas.openxmlformats.org/officeDocument/2006/relationships/slide"/><Relationship Id="rId51" Target="notesMasters/notesMaster1.xml" Type="http://schemas.openxmlformats.org/officeDocument/2006/relationships/notesMaster"/><Relationship Id="rId52" Target="theme/theme2.xml" Type="http://schemas.openxmlformats.org/officeDocument/2006/relationships/theme"/><Relationship Id="rId53" Target="notesSlides/notesSlide1.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slide3.xml" Type="http://schemas.openxmlformats.org/officeDocument/2006/relationships/slide"/><Relationship Id="rId15" Target="slide11.xml" Type="http://schemas.openxmlformats.org/officeDocument/2006/relationships/slide"/><Relationship Id="rId16" Target="slide13.xml" Type="http://schemas.openxmlformats.org/officeDocument/2006/relationships/slide"/><Relationship Id="rId17" Target="slide16.xml" Type="http://schemas.openxmlformats.org/officeDocument/2006/relationships/slide"/><Relationship Id="rId18" Target="slide22.xml" Type="http://schemas.openxmlformats.org/officeDocument/2006/relationships/slide"/><Relationship Id="rId19" Target="../media/image9.png" Type="http://schemas.openxmlformats.org/officeDocument/2006/relationships/image"/><Relationship Id="rId2" Target="../media/image11.png" Type="http://schemas.openxmlformats.org/officeDocument/2006/relationships/image"/><Relationship Id="rId20" Target="../media/image10.sv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slide10.xml" Type="http://schemas.openxmlformats.org/officeDocument/2006/relationships/slide"/><Relationship Id="rId12" Target="slide12.xml" Type="http://schemas.openxmlformats.org/officeDocument/2006/relationships/slide"/><Relationship Id="rId2" Target="../media/image7.png" Type="http://schemas.openxmlformats.org/officeDocument/2006/relationships/image"/><Relationship Id="rId3" Target="../media/image8.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45.png" Type="http://schemas.openxmlformats.org/officeDocument/2006/relationships/image"/><Relationship Id="rId9" Target="../media/image3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slide10.xml" Type="http://schemas.openxmlformats.org/officeDocument/2006/relationships/slide"/><Relationship Id="rId2" Target="../media/image7.png" Type="http://schemas.openxmlformats.org/officeDocument/2006/relationships/image"/><Relationship Id="rId3" Target="../media/image8.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46.png" Type="http://schemas.openxmlformats.org/officeDocument/2006/relationships/image"/><Relationship Id="rId9" Target="../media/image3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10.xml" Type="http://schemas.openxmlformats.org/officeDocument/2006/relationships/slide"/><Relationship Id="rId9" Target="slide12.xml" Type="http://schemas.openxmlformats.org/officeDocument/2006/relationships/slid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10.xml" Type="http://schemas.openxmlformats.org/officeDocument/2006/relationships/slide"/><Relationship Id="rId9" Target="slide12.xml" Type="http://schemas.openxmlformats.org/officeDocument/2006/relationships/slid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slide10.xml" Type="http://schemas.openxmlformats.org/officeDocument/2006/relationships/slide"/><Relationship Id="rId2" Target="../media/image7.png" Type="http://schemas.openxmlformats.org/officeDocument/2006/relationships/image"/><Relationship Id="rId3" Target="../media/image8.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10.xml" Type="http://schemas.openxmlformats.org/officeDocument/2006/relationships/slide"/><Relationship Id="rId9" Target="slide17.xml" Type="http://schemas.openxmlformats.org/officeDocument/2006/relationships/slid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18.xml" Type="http://schemas.openxmlformats.org/officeDocument/2006/relationships/slide"/><Relationship Id="rId9" Target="slide16.xml" Type="http://schemas.openxmlformats.org/officeDocument/2006/relationships/slid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19.xml" Type="http://schemas.openxmlformats.org/officeDocument/2006/relationships/slide"/><Relationship Id="rId9" Target="slide17.xml" Type="http://schemas.openxmlformats.org/officeDocument/2006/relationships/slid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20.xml" Type="http://schemas.openxmlformats.org/officeDocument/2006/relationships/slide"/><Relationship Id="rId9" Target="slide16.xml" Type="http://schemas.openxmlformats.org/officeDocument/2006/relationship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21.xml" Type="http://schemas.openxmlformats.org/officeDocument/2006/relationships/slide"/><Relationship Id="rId9" Target="slide19.xml" Type="http://schemas.openxmlformats.org/officeDocument/2006/relationships/slid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10.xml" Type="http://schemas.openxmlformats.org/officeDocument/2006/relationships/slid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slide11.xml" Type="http://schemas.openxmlformats.org/officeDocument/2006/relationships/slide"/><Relationship Id="rId11" Target="slide24.xml" Type="http://schemas.openxmlformats.org/officeDocument/2006/relationships/slide"/><Relationship Id="rId12" Target="slide26.xml" Type="http://schemas.openxmlformats.org/officeDocument/2006/relationships/slide"/><Relationship Id="rId13" Target="../media/image9.png" Type="http://schemas.openxmlformats.org/officeDocument/2006/relationships/image"/><Relationship Id="rId14" Target="../media/image10.svg" Type="http://schemas.openxmlformats.org/officeDocument/2006/relationships/image"/><Relationship Id="rId15" Target="../media/image39.png" Type="http://schemas.openxmlformats.org/officeDocument/2006/relationships/image"/><Relationship Id="rId16" Target="../media/image40.svg" Type="http://schemas.openxmlformats.org/officeDocument/2006/relationships/image"/><Relationship Id="rId17" Target="slide10.xml" Type="http://schemas.openxmlformats.org/officeDocument/2006/relationships/slide"/><Relationship Id="rId18" Target="slide25.xml" Type="http://schemas.openxmlformats.org/officeDocument/2006/relationships/slide"/><Relationship Id="rId19" Target="../media/image25.png" Type="http://schemas.openxmlformats.org/officeDocument/2006/relationships/image"/><Relationship Id="rId2" Target="../media/image7.png" Type="http://schemas.openxmlformats.org/officeDocument/2006/relationships/image"/><Relationship Id="rId20" Target="../media/image26.sv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22.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47.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4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49.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50.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slide3.xml" Type="http://schemas.openxmlformats.org/officeDocument/2006/relationships/slide"/><Relationship Id="rId15" Target="slide28.xml" Type="http://schemas.openxmlformats.org/officeDocument/2006/relationships/slide"/><Relationship Id="rId16" Target="slide29.xml" Type="http://schemas.openxmlformats.org/officeDocument/2006/relationships/slide"/><Relationship Id="rId17" Target="slide30.xml" Type="http://schemas.openxmlformats.org/officeDocument/2006/relationships/slide"/><Relationship Id="rId18" Target="slide31.xml" Type="http://schemas.openxmlformats.org/officeDocument/2006/relationships/slide"/><Relationship Id="rId19" Target="../media/image9.png" Type="http://schemas.openxmlformats.org/officeDocument/2006/relationships/image"/><Relationship Id="rId2" Target="../media/image11.png" Type="http://schemas.openxmlformats.org/officeDocument/2006/relationships/image"/><Relationship Id="rId20" Target="../media/image10.sv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51.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1.png" Type="http://schemas.openxmlformats.org/officeDocument/2006/relationships/image"/><Relationship Id="rId8" Target="../media/image32.svg" Type="http://schemas.openxmlformats.org/officeDocument/2006/relationships/image"/><Relationship Id="rId9" Target="../media/image5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slide4.xml" Type="http://schemas.openxmlformats.org/officeDocument/2006/relationships/slide"/><Relationship Id="rId13" Target="slide10.xml" Type="http://schemas.openxmlformats.org/officeDocument/2006/relationships/slide"/><Relationship Id="rId14" Target="slide27.xml" Type="http://schemas.openxmlformats.org/officeDocument/2006/relationships/slide"/><Relationship Id="rId15" Target="slide36.xml" Type="http://schemas.openxmlformats.org/officeDocument/2006/relationships/slide"/><Relationship Id="rId16" Target="../media/image7.png" Type="http://schemas.openxmlformats.org/officeDocument/2006/relationships/image"/><Relationship Id="rId17" Target="../media/image8.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slide27.xml" Type="http://schemas.openxmlformats.org/officeDocument/2006/relationships/slid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11" Target="slide32.xml" Type="http://schemas.openxmlformats.org/officeDocument/2006/relationships/slide"/><Relationship Id="rId12" Target="../media/image59.png" Type="http://schemas.openxmlformats.org/officeDocument/2006/relationships/image"/><Relationship Id="rId13" Target="../media/image60.svg" Type="http://schemas.openxmlformats.org/officeDocument/2006/relationships/image"/><Relationship Id="rId14" Target="slide35.xml" Type="http://schemas.openxmlformats.org/officeDocument/2006/relationships/slide"/><Relationship Id="rId15" Target="../media/image61.png" Type="http://schemas.openxmlformats.org/officeDocument/2006/relationships/image"/><Relationship Id="rId16" Target="../media/image62.svg" Type="http://schemas.openxmlformats.org/officeDocument/2006/relationships/image"/><Relationship Id="rId17" Target="slide34.xml" Type="http://schemas.openxmlformats.org/officeDocument/2006/relationships/slide"/><Relationship Id="rId18" Target="../media/image33.png" Type="http://schemas.openxmlformats.org/officeDocument/2006/relationships/image"/><Relationship Id="rId19" Target="../media/image34.svg" Type="http://schemas.openxmlformats.org/officeDocument/2006/relationships/image"/><Relationship Id="rId2" Target="../media/image7.png" Type="http://schemas.openxmlformats.org/officeDocument/2006/relationships/image"/><Relationship Id="rId20" Target="../media/image39.png" Type="http://schemas.openxmlformats.org/officeDocument/2006/relationships/image"/><Relationship Id="rId21" Target="../media/image40.svg" Type="http://schemas.openxmlformats.org/officeDocument/2006/relationships/image"/><Relationship Id="rId22" Target="slide27.xml" Type="http://schemas.openxmlformats.org/officeDocument/2006/relationships/slide"/><Relationship Id="rId23" Target="../media/image31.png" Type="http://schemas.openxmlformats.org/officeDocument/2006/relationships/image"/><Relationship Id="rId24" Target="../media/image32.svg" Type="http://schemas.openxmlformats.org/officeDocument/2006/relationships/image"/><Relationship Id="rId3" Target="../media/image8.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slide33.xml" Type="http://schemas.openxmlformats.org/officeDocument/2006/relationships/slid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31.xml" Type="http://schemas.openxmlformats.org/officeDocument/2006/relationships/slide"/><Relationship Id="rId9" Target="../media/image3.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31.xml" Type="http://schemas.openxmlformats.org/officeDocument/2006/relationships/slide"/><Relationship Id="rId9" Target="../media/image31.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31.xml" Type="http://schemas.openxmlformats.org/officeDocument/2006/relationships/slide"/><Relationship Id="rId9" Target="../media/image3.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slide31.xml" Type="http://schemas.openxmlformats.org/officeDocument/2006/relationships/slide"/><Relationship Id="rId9" Target="../media/image31.pn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slide3.xml" Type="http://schemas.openxmlformats.org/officeDocument/2006/relationships/slide"/><Relationship Id="rId13" Target="../media/image23.png" Type="http://schemas.openxmlformats.org/officeDocument/2006/relationships/image"/><Relationship Id="rId14" Target="../media/image24.svg" Type="http://schemas.openxmlformats.org/officeDocument/2006/relationships/image"/><Relationship Id="rId15" Target="../media/image9.png" Type="http://schemas.openxmlformats.org/officeDocument/2006/relationships/image"/><Relationship Id="rId16" Target="../media/image10.svg" Type="http://schemas.openxmlformats.org/officeDocument/2006/relationships/image"/><Relationship Id="rId17" Target="https://bit.ly/VideoDokumentasiCWMS" TargetMode="External" Type="http://schemas.openxmlformats.org/officeDocument/2006/relationships/hyperlink"/><Relationship Id="rId18" Target="https://bit.ly/VideoDemoCWMS" TargetMode="External" Type="http://schemas.openxmlformats.org/officeDocument/2006/relationships/hyperlink"/><Relationship Id="rId19" Target="https://bit.ly/SourceCodeCWMS" TargetMode="External" Type="http://schemas.openxmlformats.org/officeDocument/2006/relationships/hyperlink"/><Relationship Id="rId2" Target="../media/image7.png" Type="http://schemas.openxmlformats.org/officeDocument/2006/relationships/image"/><Relationship Id="rId20" Target="https://bit.ly/UserTestingCWMS" TargetMode="External" Type="http://schemas.openxmlformats.org/officeDocument/2006/relationships/hyperlink"/><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63.png" Type="http://schemas.openxmlformats.org/officeDocument/2006/relationships/image"/><Relationship Id="rId3" Target="../media/image64.svg" Type="http://schemas.openxmlformats.org/officeDocument/2006/relationships/image"/><Relationship Id="rId4" Target="../media/image65.png" Type="http://schemas.openxmlformats.org/officeDocument/2006/relationships/image"/><Relationship Id="rId5" Target="../media/image6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slide3.xml" Type="http://schemas.openxmlformats.org/officeDocument/2006/relationships/slide"/><Relationship Id="rId17" Target="slide6.xml" Type="http://schemas.openxmlformats.org/officeDocument/2006/relationships/slide"/><Relationship Id="rId18" Target="slide5.xml" Type="http://schemas.openxmlformats.org/officeDocument/2006/relationships/slide"/><Relationship Id="rId19" Target="slide9.xml" Type="http://schemas.openxmlformats.org/officeDocument/2006/relationships/slide"/><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2" Target="../notesSlides/notesSlide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slide4.xml" Type="http://schemas.openxmlformats.org/officeDocument/2006/relationships/slid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slide7.xml" Type="http://schemas.openxmlformats.org/officeDocument/2006/relationships/slide"/><Relationship Id="rId8" Target="../media/image33.png" Type="http://schemas.openxmlformats.org/officeDocument/2006/relationships/image"/><Relationship Id="rId9" Target="../media/image3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6.xml" Type="http://schemas.openxmlformats.org/officeDocument/2006/relationships/slide"/><Relationship Id="rId7" Target="slide8.xml" Type="http://schemas.openxmlformats.org/officeDocument/2006/relationships/slide"/><Relationship Id="rId8" Target="../media/image33.png" Type="http://schemas.openxmlformats.org/officeDocument/2006/relationships/image"/><Relationship Id="rId9" Target="../media/image3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33.png" Type="http://schemas.openxmlformats.org/officeDocument/2006/relationships/image"/><Relationship Id="rId8" Target="../media/image34.svg" Type="http://schemas.openxmlformats.org/officeDocument/2006/relationships/image"/><Relationship Id="rId9" Target="../media/image3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slide4.xml" Type="http://schemas.openxmlformats.org/officeDocument/2006/relationships/slide"/><Relationship Id="rId7" Target="../media/image43.png" Type="http://schemas.openxmlformats.org/officeDocument/2006/relationships/image"/><Relationship Id="rId8" Target="../media/image44.svg" Type="http://schemas.openxmlformats.org/officeDocument/2006/relationships/image"/><Relationship Id="rId9"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1983462">
            <a:off x="14559208" y="2648639"/>
            <a:ext cx="978340" cy="144647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413341">
            <a:off x="2536583" y="5397224"/>
            <a:ext cx="978340" cy="1446470"/>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262247" y="8156590"/>
            <a:ext cx="1798627" cy="195502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9709" y="-116460"/>
            <a:ext cx="2224505" cy="2180015"/>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274563" y="6895766"/>
            <a:ext cx="2650493" cy="968635"/>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356884" y="678288"/>
            <a:ext cx="1917679" cy="700825"/>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425960" y="4881777"/>
            <a:ext cx="1269827" cy="808072"/>
          </a:xfrm>
          <a:prstGeom prst="rect">
            <a:avLst/>
          </a:prstGeom>
        </p:spPr>
      </p:pic>
      <p:sp>
        <p:nvSpPr>
          <p:cNvPr name="TextBox 9" id="9"/>
          <p:cNvSpPr txBox="true"/>
          <p:nvPr/>
        </p:nvSpPr>
        <p:spPr>
          <a:xfrm rot="0">
            <a:off x="3239622" y="3800785"/>
            <a:ext cx="11808756" cy="2015490"/>
          </a:xfrm>
          <a:prstGeom prst="rect">
            <a:avLst/>
          </a:prstGeom>
        </p:spPr>
        <p:txBody>
          <a:bodyPr anchor="t" rtlCol="false" tIns="0" lIns="0" bIns="0" rIns="0">
            <a:spAutoFit/>
          </a:bodyPr>
          <a:lstStyle/>
          <a:p>
            <a:pPr algn="ctr">
              <a:lnSpc>
                <a:spcPts val="7920"/>
              </a:lnSpc>
            </a:pPr>
            <a:r>
              <a:rPr lang="en-US" sz="7200">
                <a:solidFill>
                  <a:srgbClr val="FFFFFF"/>
                </a:solidFill>
                <a:latin typeface="Lemon Tuesday"/>
              </a:rPr>
              <a:t>Computerized Warehouse Management System</a:t>
            </a:r>
          </a:p>
        </p:txBody>
      </p:sp>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54275" y="1643028"/>
            <a:ext cx="2341887" cy="855853"/>
          </a:xfrm>
          <a:prstGeom prst="rect">
            <a:avLst/>
          </a:prstGeom>
        </p:spPr>
      </p:pic>
      <p:sp>
        <p:nvSpPr>
          <p:cNvPr name="TextBox 11" id="11"/>
          <p:cNvSpPr txBox="true"/>
          <p:nvPr/>
        </p:nvSpPr>
        <p:spPr>
          <a:xfrm rot="0">
            <a:off x="4900031" y="1944806"/>
            <a:ext cx="8487937" cy="554355"/>
          </a:xfrm>
          <a:prstGeom prst="rect">
            <a:avLst/>
          </a:prstGeom>
        </p:spPr>
        <p:txBody>
          <a:bodyPr anchor="t" rtlCol="false" tIns="0" lIns="0" bIns="0" rIns="0">
            <a:spAutoFit/>
          </a:bodyPr>
          <a:lstStyle/>
          <a:p>
            <a:pPr algn="ctr">
              <a:lnSpc>
                <a:spcPts val="4290"/>
              </a:lnSpc>
            </a:pPr>
            <a:r>
              <a:rPr lang="en-US" sz="3900">
                <a:solidFill>
                  <a:srgbClr val="FFFFFF"/>
                </a:solidFill>
                <a:latin typeface="Kalam Bold"/>
              </a:rPr>
              <a:t>Rekayasa Perangkat Lunak</a:t>
            </a:r>
          </a:p>
        </p:txBody>
      </p:sp>
      <p:sp>
        <p:nvSpPr>
          <p:cNvPr name="TextBox 12" id="12"/>
          <p:cNvSpPr txBox="true"/>
          <p:nvPr/>
        </p:nvSpPr>
        <p:spPr>
          <a:xfrm rot="0">
            <a:off x="5238016" y="7102209"/>
            <a:ext cx="7811968" cy="681355"/>
          </a:xfrm>
          <a:prstGeom prst="rect">
            <a:avLst/>
          </a:prstGeom>
        </p:spPr>
        <p:txBody>
          <a:bodyPr anchor="t" rtlCol="false" tIns="0" lIns="0" bIns="0" rIns="0">
            <a:spAutoFit/>
          </a:bodyPr>
          <a:lstStyle/>
          <a:p>
            <a:pPr algn="ctr">
              <a:lnSpc>
                <a:spcPts val="5390"/>
              </a:lnSpc>
            </a:pPr>
            <a:r>
              <a:rPr lang="en-US" sz="4900">
                <a:solidFill>
                  <a:srgbClr val="FFFFFF"/>
                </a:solidFill>
                <a:latin typeface="Kalam Bold"/>
              </a:rPr>
              <a:t>Kelompok 3</a:t>
            </a:r>
          </a:p>
        </p:txBody>
      </p:sp>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373864">
            <a:off x="-2083531" y="8044144"/>
            <a:ext cx="4868585" cy="566526"/>
          </a:xfrm>
          <a:prstGeom prst="rect">
            <a:avLst/>
          </a:prstGeom>
        </p:spPr>
      </p:pic>
      <p:sp>
        <p:nvSpPr>
          <p:cNvPr name="AutoShape 14" id="14"/>
          <p:cNvSpPr/>
          <p:nvPr/>
        </p:nvSpPr>
        <p:spPr>
          <a:xfrm rot="0">
            <a:off x="0" y="0"/>
            <a:ext cx="350761" cy="10287000"/>
          </a:xfrm>
          <a:prstGeom prst="rect">
            <a:avLst/>
          </a:prstGeom>
          <a:solidFill>
            <a:srgbClr val="BF977B"/>
          </a:solidFill>
        </p:spPr>
      </p:sp>
      <p:sp>
        <p:nvSpPr>
          <p:cNvPr name="AutoShape 15" id="15"/>
          <p:cNvSpPr/>
          <p:nvPr/>
        </p:nvSpPr>
        <p:spPr>
          <a:xfrm rot="0">
            <a:off x="17937239" y="0"/>
            <a:ext cx="350761" cy="10287000"/>
          </a:xfrm>
          <a:prstGeom prst="rect">
            <a:avLst/>
          </a:prstGeom>
          <a:solidFill>
            <a:srgbClr val="BF977B"/>
          </a:solidFill>
        </p:spPr>
      </p:sp>
      <p:sp>
        <p:nvSpPr>
          <p:cNvPr name="AutoShape 16" id="16"/>
          <p:cNvSpPr/>
          <p:nvPr/>
        </p:nvSpPr>
        <p:spPr>
          <a:xfrm rot="5400000">
            <a:off x="8968619" y="-8968619"/>
            <a:ext cx="350761" cy="18288000"/>
          </a:xfrm>
          <a:prstGeom prst="rect">
            <a:avLst/>
          </a:prstGeom>
          <a:solidFill>
            <a:srgbClr val="BF977B"/>
          </a:solidFill>
        </p:spPr>
      </p:sp>
      <p:sp>
        <p:nvSpPr>
          <p:cNvPr name="AutoShape 17" id="17"/>
          <p:cNvSpPr/>
          <p:nvPr/>
        </p:nvSpPr>
        <p:spPr>
          <a:xfrm rot="5400000">
            <a:off x="2024515" y="9321186"/>
            <a:ext cx="201407" cy="1028700"/>
          </a:xfrm>
          <a:prstGeom prst="rect">
            <a:avLst/>
          </a:prstGeom>
          <a:solidFill>
            <a:srgbClr val="EEBDB5"/>
          </a:solidFill>
        </p:spPr>
      </p:sp>
      <p:sp>
        <p:nvSpPr>
          <p:cNvPr name="AutoShape 18" id="18"/>
          <p:cNvSpPr/>
          <p:nvPr/>
        </p:nvSpPr>
        <p:spPr>
          <a:xfrm rot="5400000">
            <a:off x="3572749" y="9321186"/>
            <a:ext cx="201407" cy="1028700"/>
          </a:xfrm>
          <a:prstGeom prst="rect">
            <a:avLst/>
          </a:prstGeom>
          <a:solidFill>
            <a:srgbClr val="BAE2DF"/>
          </a:solidFill>
        </p:spPr>
      </p:sp>
      <p:sp>
        <p:nvSpPr>
          <p:cNvPr name="AutoShape 19" id="19"/>
          <p:cNvSpPr/>
          <p:nvPr/>
        </p:nvSpPr>
        <p:spPr>
          <a:xfrm rot="5400000">
            <a:off x="8968619" y="967619"/>
            <a:ext cx="350761" cy="18288000"/>
          </a:xfrm>
          <a:prstGeom prst="rect">
            <a:avLst/>
          </a:prstGeom>
          <a:solidFill>
            <a:srgbClr val="BF977B"/>
          </a:solidFill>
        </p:spPr>
      </p:sp>
      <p:pic>
        <p:nvPicPr>
          <p:cNvPr name="Picture 20" id="2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7691491" y="8500060"/>
            <a:ext cx="2685634" cy="38087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73864">
            <a:off x="-2083531" y="8044144"/>
            <a:ext cx="4868585" cy="566526"/>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934053" y="3201320"/>
            <a:ext cx="2650493" cy="968635"/>
          </a:xfrm>
          <a:prstGeom prst="rect">
            <a:avLst/>
          </a:prstGeom>
        </p:spPr>
      </p:pic>
      <p:sp>
        <p:nvSpPr>
          <p:cNvPr name="AutoShape 5" id="5"/>
          <p:cNvSpPr/>
          <p:nvPr/>
        </p:nvSpPr>
        <p:spPr>
          <a:xfrm rot="0">
            <a:off x="17937239" y="0"/>
            <a:ext cx="350761" cy="10287000"/>
          </a:xfrm>
          <a:prstGeom prst="rect">
            <a:avLst/>
          </a:prstGeom>
          <a:solidFill>
            <a:srgbClr val="BF977B"/>
          </a:solidFill>
        </p:spPr>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9709" y="-116460"/>
            <a:ext cx="2224505" cy="2180015"/>
          </a:xfrm>
          <a:prstGeom prst="rect">
            <a:avLst/>
          </a:prstGeom>
        </p:spPr>
      </p:pic>
      <p:sp>
        <p:nvSpPr>
          <p:cNvPr name="AutoShape 7" id="7"/>
          <p:cNvSpPr/>
          <p:nvPr/>
        </p:nvSpPr>
        <p:spPr>
          <a:xfrm rot="5400000">
            <a:off x="8968619" y="-8968619"/>
            <a:ext cx="350761" cy="18288000"/>
          </a:xfrm>
          <a:prstGeom prst="rect">
            <a:avLst/>
          </a:prstGeom>
          <a:solidFill>
            <a:srgbClr val="BF977B"/>
          </a:solidFill>
        </p:spPr>
      </p:sp>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262247" y="8156590"/>
            <a:ext cx="1798627" cy="1955029"/>
          </a:xfrm>
          <a:prstGeom prst="rect">
            <a:avLst/>
          </a:prstGeom>
        </p:spPr>
      </p:pic>
      <p:sp>
        <p:nvSpPr>
          <p:cNvPr name="AutoShape 9" id="9"/>
          <p:cNvSpPr/>
          <p:nvPr/>
        </p:nvSpPr>
        <p:spPr>
          <a:xfrm rot="5400000">
            <a:off x="8968619" y="967619"/>
            <a:ext cx="350761" cy="18288000"/>
          </a:xfrm>
          <a:prstGeom prst="rect">
            <a:avLst/>
          </a:prstGeom>
          <a:solidFill>
            <a:srgbClr val="BF977B"/>
          </a:solidFill>
        </p:spPr>
      </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954513" y="2387810"/>
            <a:ext cx="2378975" cy="337382"/>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54275" y="1643028"/>
            <a:ext cx="2341887" cy="855853"/>
          </a:xfrm>
          <a:prstGeom prst="rect">
            <a:avLst/>
          </a:prstGeom>
        </p:spPr>
      </p:pic>
      <p:sp>
        <p:nvSpPr>
          <p:cNvPr name="AutoShape 12" id="12"/>
          <p:cNvSpPr/>
          <p:nvPr/>
        </p:nvSpPr>
        <p:spPr>
          <a:xfrm rot="5400000">
            <a:off x="2024515" y="9321186"/>
            <a:ext cx="201407" cy="1028700"/>
          </a:xfrm>
          <a:prstGeom prst="rect">
            <a:avLst/>
          </a:prstGeom>
          <a:solidFill>
            <a:srgbClr val="EEBDB5"/>
          </a:solidFill>
        </p:spPr>
      </p:sp>
      <p:sp>
        <p:nvSpPr>
          <p:cNvPr name="AutoShape 13" id="13"/>
          <p:cNvSpPr/>
          <p:nvPr/>
        </p:nvSpPr>
        <p:spPr>
          <a:xfrm rot="5400000">
            <a:off x="3572749" y="9321186"/>
            <a:ext cx="201407" cy="1028700"/>
          </a:xfrm>
          <a:prstGeom prst="rect">
            <a:avLst/>
          </a:prstGeom>
          <a:solidFill>
            <a:srgbClr val="BAE2DF"/>
          </a:solidFill>
        </p:spPr>
      </p:sp>
      <p:pic>
        <p:nvPicPr>
          <p:cNvPr name="Picture 14" id="14">
            <a:hlinkClick r:id="rId14" action="ppaction://hlinksldjump"/>
          </p:cNvPr>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422872" y="1028700"/>
            <a:ext cx="836428" cy="654505"/>
          </a:xfrm>
          <a:prstGeom prst="rect">
            <a:avLst/>
          </a:prstGeom>
        </p:spPr>
      </p:pic>
      <p:sp>
        <p:nvSpPr>
          <p:cNvPr name="TextBox 15" id="15"/>
          <p:cNvSpPr txBox="true"/>
          <p:nvPr/>
        </p:nvSpPr>
        <p:spPr>
          <a:xfrm rot="0">
            <a:off x="5899275" y="906872"/>
            <a:ext cx="6489450"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Analisa Masalah</a:t>
            </a:r>
          </a:p>
        </p:txBody>
      </p:sp>
      <p:sp>
        <p:nvSpPr>
          <p:cNvPr name="TextBox 16" id="16"/>
          <p:cNvSpPr txBox="true"/>
          <p:nvPr/>
        </p:nvSpPr>
        <p:spPr>
          <a:xfrm rot="0">
            <a:off x="2881327" y="4877922"/>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5" action="ppaction://hlinksldjump"/>
              </a:rPr>
              <a:t>Kebutuhan User</a:t>
            </a:r>
          </a:p>
        </p:txBody>
      </p:sp>
      <p:sp>
        <p:nvSpPr>
          <p:cNvPr name="TextBox 17" id="17"/>
          <p:cNvSpPr txBox="true"/>
          <p:nvPr/>
        </p:nvSpPr>
        <p:spPr>
          <a:xfrm rot="0">
            <a:off x="5312691" y="3438411"/>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1</a:t>
            </a:r>
          </a:p>
        </p:txBody>
      </p:sp>
      <p:sp>
        <p:nvSpPr>
          <p:cNvPr name="TextBox 18" id="18"/>
          <p:cNvSpPr txBox="true"/>
          <p:nvPr/>
        </p:nvSpPr>
        <p:spPr>
          <a:xfrm rot="0">
            <a:off x="12393155" y="3595326"/>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2</a:t>
            </a:r>
          </a:p>
        </p:txBody>
      </p:sp>
      <p:sp>
        <p:nvSpPr>
          <p:cNvPr name="TextBox 19" id="19"/>
          <p:cNvSpPr txBox="true"/>
          <p:nvPr/>
        </p:nvSpPr>
        <p:spPr>
          <a:xfrm rot="0">
            <a:off x="5312691" y="6203006"/>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3</a:t>
            </a:r>
          </a:p>
        </p:txBody>
      </p:sp>
      <p:sp>
        <p:nvSpPr>
          <p:cNvPr name="TextBox 20" id="20"/>
          <p:cNvSpPr txBox="true"/>
          <p:nvPr/>
        </p:nvSpPr>
        <p:spPr>
          <a:xfrm rot="0">
            <a:off x="9961790" y="4936134"/>
            <a:ext cx="5444882" cy="103736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6" action="ppaction://hlinksldjump"/>
              </a:rPr>
              <a:t>Pengertian dan pemilihan framework</a:t>
            </a:r>
          </a:p>
        </p:txBody>
      </p:sp>
      <p:sp>
        <p:nvSpPr>
          <p:cNvPr name="TextBox 21" id="21"/>
          <p:cNvSpPr txBox="true"/>
          <p:nvPr/>
        </p:nvSpPr>
        <p:spPr>
          <a:xfrm rot="0">
            <a:off x="2605165" y="7453125"/>
            <a:ext cx="5997207" cy="103736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7" action="ppaction://hlinksldjump"/>
              </a:rPr>
              <a:t>Infrastructure Configuration Management</a:t>
            </a:r>
          </a:p>
        </p:txBody>
      </p:sp>
      <p:sp>
        <p:nvSpPr>
          <p:cNvPr name="TextBox 22" id="22"/>
          <p:cNvSpPr txBox="true"/>
          <p:nvPr/>
        </p:nvSpPr>
        <p:spPr>
          <a:xfrm rot="0">
            <a:off x="12393155" y="6203006"/>
            <a:ext cx="582154"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4</a:t>
            </a:r>
          </a:p>
        </p:txBody>
      </p:sp>
      <p:sp>
        <p:nvSpPr>
          <p:cNvPr name="TextBox 23" id="23"/>
          <p:cNvSpPr txBox="true"/>
          <p:nvPr/>
        </p:nvSpPr>
        <p:spPr>
          <a:xfrm rot="0">
            <a:off x="9961790" y="7518692"/>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8" action="ppaction://hlinksldjump"/>
              </a:rPr>
              <a:t>Pembuatan Diagram</a:t>
            </a:r>
          </a:p>
        </p:txBody>
      </p:sp>
      <p:pic>
        <p:nvPicPr>
          <p:cNvPr name="Picture 24" id="24"/>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16624386" y="5969167"/>
            <a:ext cx="1269827" cy="80807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679858" y="6838212"/>
            <a:ext cx="1257381" cy="1366718"/>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954513" y="1745774"/>
            <a:ext cx="2378975" cy="337382"/>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2199282" y="2235556"/>
            <a:ext cx="13889436" cy="7194685"/>
          </a:xfrm>
          <a:prstGeom prst="rect">
            <a:avLst/>
          </a:prstGeom>
        </p:spPr>
      </p:pic>
      <p:sp>
        <p:nvSpPr>
          <p:cNvPr name="TextBox 10" id="10"/>
          <p:cNvSpPr txBox="true"/>
          <p:nvPr/>
        </p:nvSpPr>
        <p:spPr>
          <a:xfrm rot="0">
            <a:off x="4788475" y="518321"/>
            <a:ext cx="8889798"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Kebutuhan User</a:t>
            </a:r>
          </a:p>
        </p:txBody>
      </p:sp>
      <p:pic>
        <p:nvPicPr>
          <p:cNvPr name="Picture 11" id="11">
            <a:hlinkClick r:id="rId11" action="ppaction://hlinksldjump"/>
          </p:cNvPr>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20641" y="9079441"/>
            <a:ext cx="671399" cy="671399"/>
          </a:xfrm>
          <a:prstGeom prst="rect">
            <a:avLst/>
          </a:prstGeom>
        </p:spPr>
      </p:pic>
      <p:pic>
        <p:nvPicPr>
          <p:cNvPr name="Picture 12" id="12">
            <a:hlinkClick r:id="rId12" action="ppaction://hlinksldjump"/>
          </p:cNvPr>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0">
            <a:off x="16793568" y="9079441"/>
            <a:ext cx="671399" cy="671399"/>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679858" y="6838212"/>
            <a:ext cx="1257381" cy="1366718"/>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954513" y="1882795"/>
            <a:ext cx="2378975" cy="337382"/>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3419407" y="2601177"/>
            <a:ext cx="11449186" cy="7122355"/>
          </a:xfrm>
          <a:prstGeom prst="rect">
            <a:avLst/>
          </a:prstGeom>
        </p:spPr>
      </p:pic>
      <p:sp>
        <p:nvSpPr>
          <p:cNvPr name="TextBox 10" id="10"/>
          <p:cNvSpPr txBox="true"/>
          <p:nvPr/>
        </p:nvSpPr>
        <p:spPr>
          <a:xfrm rot="0">
            <a:off x="4788475" y="655341"/>
            <a:ext cx="8889798"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Kebutuhan User</a:t>
            </a:r>
          </a:p>
        </p:txBody>
      </p:sp>
      <p:pic>
        <p:nvPicPr>
          <p:cNvPr name="Picture 11" id="11">
            <a:hlinkClick r:id="rId11" action="ppaction://hlinksldjump"/>
          </p:cNvPr>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20641" y="9079441"/>
            <a:ext cx="671399" cy="671399"/>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882795"/>
            <a:ext cx="2378975" cy="337382"/>
          </a:xfrm>
          <a:prstGeom prst="rect">
            <a:avLst/>
          </a:prstGeom>
        </p:spPr>
      </p:pic>
      <p:sp>
        <p:nvSpPr>
          <p:cNvPr name="TextBox 8" id="8"/>
          <p:cNvSpPr txBox="true"/>
          <p:nvPr/>
        </p:nvSpPr>
        <p:spPr>
          <a:xfrm rot="0">
            <a:off x="2538177" y="566869"/>
            <a:ext cx="12554565" cy="1033143"/>
          </a:xfrm>
          <a:prstGeom prst="rect">
            <a:avLst/>
          </a:prstGeom>
        </p:spPr>
        <p:txBody>
          <a:bodyPr anchor="t" rtlCol="false" tIns="0" lIns="0" bIns="0" rIns="0">
            <a:spAutoFit/>
          </a:bodyPr>
          <a:lstStyle/>
          <a:p>
            <a:pPr algn="ctr">
              <a:lnSpc>
                <a:spcPts val="8320"/>
              </a:lnSpc>
            </a:pPr>
            <a:r>
              <a:rPr lang="en-US" sz="6400">
                <a:solidFill>
                  <a:srgbClr val="FFFFFF"/>
                </a:solidFill>
                <a:latin typeface="Lemon Tuesday"/>
              </a:rPr>
              <a:t>Pengertian  Framework</a:t>
            </a:r>
          </a:p>
        </p:txBody>
      </p:sp>
      <p:pic>
        <p:nvPicPr>
          <p:cNvPr name="Picture 9" id="9">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46762" y="9391383"/>
            <a:ext cx="671399" cy="671399"/>
          </a:xfrm>
          <a:prstGeom prst="rect">
            <a:avLst/>
          </a:prstGeom>
        </p:spPr>
      </p:pic>
      <p:sp>
        <p:nvSpPr>
          <p:cNvPr name="TextBox 10" id="10"/>
          <p:cNvSpPr txBox="true"/>
          <p:nvPr/>
        </p:nvSpPr>
        <p:spPr>
          <a:xfrm rot="0">
            <a:off x="927236" y="2820252"/>
            <a:ext cx="16631012" cy="5708016"/>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Dalam pengembangannya, CWMS menggunakan ASP.NET MVC sebagai framework . ASP.NET MVC merupakan salah satu cara yang dapat digunakan untuk membangun website dinamis. Karena, arsitektur ini memiliki kelebihan yaitu SEO(Search Engine Optimixer) friendly. Artiya arsitektur ini memiliki kelebihan dasar yaitu salah satunya dapat ter-index dengan mudah oleh search engine seperti Google , Yahoo, dan Bing. </a:t>
            </a:r>
          </a:p>
          <a:p>
            <a:pPr algn="just">
              <a:lnSpc>
                <a:spcPts val="3520"/>
              </a:lnSpc>
              <a:spcBef>
                <a:spcPct val="0"/>
              </a:spcBef>
            </a:pPr>
            <a:r>
              <a:rPr lang="en-US" sz="3200">
                <a:solidFill>
                  <a:srgbClr val="FFFFFF"/>
                </a:solidFill>
                <a:latin typeface="Kalam Light"/>
              </a:rPr>
              <a:t>ASP.NET dikembangkan oleh Microsoft yang di-realease pertama kali pada januari 2002 dan berlisensi open source. Framework ini dibangun menggunakan CLR(Common Languange Runtime) dan dapat menulis code untuk ASP.NET menggunakan bahasa pemograman berbasis .NET seperti C# dan Visual Basic. </a:t>
            </a:r>
          </a:p>
          <a:p>
            <a:pPr algn="just">
              <a:lnSpc>
                <a:spcPts val="3520"/>
              </a:lnSpc>
              <a:spcBef>
                <a:spcPct val="0"/>
              </a:spcBef>
            </a:pPr>
            <a:r>
              <a:rPr lang="en-US" sz="3200">
                <a:solidFill>
                  <a:srgbClr val="FFFFFF"/>
                </a:solidFill>
                <a:latin typeface="Kalam Light"/>
              </a:rPr>
              <a:t>Arsitektur MVC digunakan untuk membagi - bagi pengerjaan aplikasi menjadi bagian kecil yaitu dibagi menjadi model, view, dan controller. Dengan demikian proses pengerjaan menjadi lebih fokus karena pengembang mengerjakan aplikasi tersebut secara terpisah (terbagi atas front-end dan back-end) serta proses maintenance menjadi lebih fleksibel.</a:t>
            </a:r>
          </a:p>
        </p:txBody>
      </p:sp>
      <p:pic>
        <p:nvPicPr>
          <p:cNvPr name="Picture 11" id="11">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073526" y="9258300"/>
            <a:ext cx="671399" cy="671399"/>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882795"/>
            <a:ext cx="2378975" cy="337382"/>
          </a:xfrm>
          <a:prstGeom prst="rect">
            <a:avLst/>
          </a:prstGeom>
        </p:spPr>
      </p:pic>
      <p:sp>
        <p:nvSpPr>
          <p:cNvPr name="TextBox 8" id="8"/>
          <p:cNvSpPr txBox="true"/>
          <p:nvPr/>
        </p:nvSpPr>
        <p:spPr>
          <a:xfrm rot="0">
            <a:off x="2538177" y="566869"/>
            <a:ext cx="12554565" cy="1033143"/>
          </a:xfrm>
          <a:prstGeom prst="rect">
            <a:avLst/>
          </a:prstGeom>
        </p:spPr>
        <p:txBody>
          <a:bodyPr anchor="t" rtlCol="false" tIns="0" lIns="0" bIns="0" rIns="0">
            <a:spAutoFit/>
          </a:bodyPr>
          <a:lstStyle/>
          <a:p>
            <a:pPr algn="ctr">
              <a:lnSpc>
                <a:spcPts val="8320"/>
              </a:lnSpc>
            </a:pPr>
            <a:r>
              <a:rPr lang="en-US" sz="6400">
                <a:solidFill>
                  <a:srgbClr val="FFFFFF"/>
                </a:solidFill>
                <a:latin typeface="Lemon Tuesday"/>
              </a:rPr>
              <a:t>Pengertian  Framework</a:t>
            </a:r>
          </a:p>
        </p:txBody>
      </p:sp>
      <p:pic>
        <p:nvPicPr>
          <p:cNvPr name="Picture 9" id="9">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46762" y="9391383"/>
            <a:ext cx="671399" cy="671399"/>
          </a:xfrm>
          <a:prstGeom prst="rect">
            <a:avLst/>
          </a:prstGeom>
        </p:spPr>
      </p:pic>
      <p:pic>
        <p:nvPicPr>
          <p:cNvPr name="Picture 10" id="10">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073526" y="9258300"/>
            <a:ext cx="671399" cy="671399"/>
          </a:xfrm>
          <a:prstGeom prst="rect">
            <a:avLst/>
          </a:prstGeom>
        </p:spPr>
      </p:pic>
      <p:sp>
        <p:nvSpPr>
          <p:cNvPr name="TextBox 11" id="11"/>
          <p:cNvSpPr txBox="true"/>
          <p:nvPr/>
        </p:nvSpPr>
        <p:spPr>
          <a:xfrm rot="0">
            <a:off x="771538" y="2308834"/>
            <a:ext cx="16744924" cy="7022466"/>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Bussines Layer (Model) memiliki peran untuk merepresentasikan keadaan pada aspek - aspek tertentu, maksudnya model mengimplementasikan logic untuk data domain pada aplikasi, sebagai contoh ketika dalam pengembangan  membuat suatu objek barang yang terdiri dari atribut seperti nama barang, jenis barang dan lain sebagainnya. Model juga memiliki peran lain yaitu memproses data seperti koneksi database, querying database, dan mengimplementasikan business rule. Data pada lapisan logic ini dapat digunakan untuk diakses (pass data) dari controller ke view. </a:t>
            </a:r>
          </a:p>
          <a:p>
            <a:pPr algn="just">
              <a:lnSpc>
                <a:spcPts val="3520"/>
              </a:lnSpc>
              <a:spcBef>
                <a:spcPct val="0"/>
              </a:spcBef>
            </a:pPr>
            <a:r>
              <a:rPr lang="en-US" sz="3200">
                <a:solidFill>
                  <a:srgbClr val="FFFFFF"/>
                </a:solidFill>
                <a:latin typeface="Kalam Light"/>
              </a:rPr>
              <a:t> </a:t>
            </a:r>
          </a:p>
          <a:p>
            <a:pPr algn="just">
              <a:lnSpc>
                <a:spcPts val="3520"/>
              </a:lnSpc>
              <a:spcBef>
                <a:spcPct val="0"/>
              </a:spcBef>
            </a:pPr>
            <a:r>
              <a:rPr lang="en-US" sz="3200">
                <a:solidFill>
                  <a:srgbClr val="FFFFFF"/>
                </a:solidFill>
                <a:latin typeface="Kalam Light"/>
              </a:rPr>
              <a:t>Kemudian Display Layer(View) dapat menggunakan model untuk menampilkan data pada sebuah halaman. Display Layer (View) adalah data yang dipresentasikan secara grafis terlepas dari pemrosesan real data. Pada lapisan inilah komponen - komponen User Interface (UI) seperti textbox, dropdown, button dan lain sebagainya digunakan untuk berinteraksi dengan pengguna. </a:t>
            </a:r>
          </a:p>
          <a:p>
            <a:pPr algn="just">
              <a:lnSpc>
                <a:spcPts val="3520"/>
              </a:lnSpc>
              <a:spcBef>
                <a:spcPct val="0"/>
              </a:spcBef>
            </a:pPr>
            <a:r>
              <a:rPr lang="en-US" sz="3200">
                <a:solidFill>
                  <a:srgbClr val="FFFFFF"/>
                </a:solidFill>
                <a:latin typeface="Kalam Light"/>
              </a:rPr>
              <a:t>Input Control (Controller) memiliki peran untuk menerima input dari pengguna yang kemudian akan menjadi action. Contohnya ketika pengguna berpindah dari satu halaman ke halaman lainnya, pengguna secara tidak langsung akan memberi input dari view kepada suatu controller lalu controller akan menampilkan halaman yang diminta. Sementara controller bertindak sebagai koordinator antara view dan model. [1]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679858" y="6838212"/>
            <a:ext cx="1257381" cy="1366718"/>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669081" y="2900551"/>
            <a:ext cx="2378975" cy="337382"/>
          </a:xfrm>
          <a:prstGeom prst="rect">
            <a:avLst/>
          </a:prstGeom>
        </p:spPr>
      </p:pic>
      <p:sp>
        <p:nvSpPr>
          <p:cNvPr name="TextBox 9" id="9"/>
          <p:cNvSpPr txBox="true"/>
          <p:nvPr/>
        </p:nvSpPr>
        <p:spPr>
          <a:xfrm rot="0">
            <a:off x="2705637" y="1523388"/>
            <a:ext cx="12554565" cy="1033143"/>
          </a:xfrm>
          <a:prstGeom prst="rect">
            <a:avLst/>
          </a:prstGeom>
        </p:spPr>
        <p:txBody>
          <a:bodyPr anchor="t" rtlCol="false" tIns="0" lIns="0" bIns="0" rIns="0">
            <a:spAutoFit/>
          </a:bodyPr>
          <a:lstStyle/>
          <a:p>
            <a:pPr algn="ctr">
              <a:lnSpc>
                <a:spcPts val="8320"/>
              </a:lnSpc>
            </a:pPr>
            <a:r>
              <a:rPr lang="en-US" sz="6400">
                <a:solidFill>
                  <a:srgbClr val="FFFFFF"/>
                </a:solidFill>
                <a:latin typeface="Lemon Tuesday"/>
              </a:rPr>
              <a:t>Pemilihan Framework</a:t>
            </a:r>
          </a:p>
        </p:txBody>
      </p:sp>
      <p:sp>
        <p:nvSpPr>
          <p:cNvPr name="TextBox 10" id="10"/>
          <p:cNvSpPr txBox="true"/>
          <p:nvPr/>
        </p:nvSpPr>
        <p:spPr>
          <a:xfrm rot="0">
            <a:off x="3007489" y="4958192"/>
            <a:ext cx="12273023" cy="888365"/>
          </a:xfrm>
          <a:prstGeom prst="rect">
            <a:avLst/>
          </a:prstGeom>
        </p:spPr>
        <p:txBody>
          <a:bodyPr anchor="t" rtlCol="false" tIns="0" lIns="0" bIns="0" rIns="0">
            <a:spAutoFit/>
          </a:bodyPr>
          <a:lstStyle/>
          <a:p>
            <a:pPr>
              <a:lnSpc>
                <a:spcPts val="3520"/>
              </a:lnSpc>
              <a:spcBef>
                <a:spcPct val="0"/>
              </a:spcBef>
            </a:pPr>
            <a:r>
              <a:rPr lang="en-US" sz="3200">
                <a:solidFill>
                  <a:srgbClr val="FFFFFF"/>
                </a:solidFill>
                <a:latin typeface="Kalam Light"/>
              </a:rPr>
              <a:t>Framework Computerized Warehouse Management System (CWMS) dikembangkan dengan bahasa pemrograman ASP.NET MVC (Web).</a:t>
            </a:r>
          </a:p>
        </p:txBody>
      </p:sp>
      <p:sp>
        <p:nvSpPr>
          <p:cNvPr name="AutoShape 11" id="11"/>
          <p:cNvSpPr/>
          <p:nvPr/>
        </p:nvSpPr>
        <p:spPr>
          <a:xfrm rot="5400000">
            <a:off x="8968619" y="967619"/>
            <a:ext cx="350761" cy="18288000"/>
          </a:xfrm>
          <a:prstGeom prst="rect">
            <a:avLst/>
          </a:prstGeom>
          <a:solidFill>
            <a:srgbClr val="BF977B"/>
          </a:solidFill>
        </p:spPr>
      </p:sp>
      <p:pic>
        <p:nvPicPr>
          <p:cNvPr name="Picture 12" id="12">
            <a:hlinkClick r:id="rId10" action="ppaction://hlinksldjump"/>
          </p:cNvPr>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28700" y="8586901"/>
            <a:ext cx="671399" cy="671399"/>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903736"/>
            <a:ext cx="2378975" cy="337382"/>
          </a:xfrm>
          <a:prstGeom prst="rect">
            <a:avLst/>
          </a:prstGeom>
        </p:spPr>
      </p:pic>
      <p:sp>
        <p:nvSpPr>
          <p:cNvPr name="TextBox 8" id="8"/>
          <p:cNvSpPr txBox="true"/>
          <p:nvPr/>
        </p:nvSpPr>
        <p:spPr>
          <a:xfrm rot="0">
            <a:off x="4256237" y="590507"/>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Web Servers</a:t>
            </a:r>
          </a:p>
        </p:txBody>
      </p:sp>
      <p:sp>
        <p:nvSpPr>
          <p:cNvPr name="AutoShape 9" id="9"/>
          <p:cNvSpPr/>
          <p:nvPr/>
        </p:nvSpPr>
        <p:spPr>
          <a:xfrm rot="5400000">
            <a:off x="8968619" y="967619"/>
            <a:ext cx="350761" cy="18288000"/>
          </a:xfrm>
          <a:prstGeom prst="rect">
            <a:avLst/>
          </a:prstGeom>
          <a:solidFill>
            <a:srgbClr val="BF977B"/>
          </a:solidFill>
        </p:spPr>
      </p:sp>
      <p:pic>
        <p:nvPicPr>
          <p:cNvPr name="Picture 10" id="10">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37341" y="8922601"/>
            <a:ext cx="671399" cy="671399"/>
          </a:xfrm>
          <a:prstGeom prst="rect">
            <a:avLst/>
          </a:prstGeom>
        </p:spPr>
      </p:pic>
      <p:sp>
        <p:nvSpPr>
          <p:cNvPr name="TextBox 11" id="11"/>
          <p:cNvSpPr txBox="true"/>
          <p:nvPr/>
        </p:nvSpPr>
        <p:spPr>
          <a:xfrm rot="0">
            <a:off x="846762" y="2383993"/>
            <a:ext cx="16637249" cy="6562725"/>
          </a:xfrm>
          <a:prstGeom prst="rect">
            <a:avLst/>
          </a:prstGeom>
        </p:spPr>
        <p:txBody>
          <a:bodyPr anchor="t" rtlCol="false" tIns="0" lIns="0" bIns="0" rIns="0">
            <a:spAutoFit/>
          </a:bodyPr>
          <a:lstStyle/>
          <a:p>
            <a:pPr algn="just">
              <a:lnSpc>
                <a:spcPts val="3299"/>
              </a:lnSpc>
              <a:spcBef>
                <a:spcPct val="0"/>
              </a:spcBef>
            </a:pPr>
            <a:r>
              <a:rPr lang="en-US" sz="2999">
                <a:solidFill>
                  <a:srgbClr val="FFFFFF"/>
                </a:solidFill>
                <a:latin typeface="Kalam Light"/>
              </a:rPr>
              <a:t>Web server merupakan komputer yang menyimpan, memproses dan mengirim file website ke web browser. Web server terdiri dari hardware dan software yang menggunakan HTTP (Hypertext Transfer Protocol) untuk merespon permintaan pengguna web dari World Wide Web.</a:t>
            </a:r>
          </a:p>
          <a:p>
            <a:pPr algn="just">
              <a:lnSpc>
                <a:spcPts val="3299"/>
              </a:lnSpc>
              <a:spcBef>
                <a:spcPct val="0"/>
              </a:spcBef>
            </a:pPr>
            <a:r>
              <a:rPr lang="en-US" sz="2999">
                <a:solidFill>
                  <a:srgbClr val="FFFFFF"/>
                </a:solidFill>
                <a:latin typeface="Kalam Light"/>
              </a:rPr>
              <a:t>Untuk memproses permintaan klien web ini, cara kerja web server adalah:</a:t>
            </a:r>
          </a:p>
          <a:p>
            <a:pPr algn="just" marL="647698" indent="-323849" lvl="1">
              <a:lnSpc>
                <a:spcPts val="3299"/>
              </a:lnSpc>
              <a:spcBef>
                <a:spcPct val="0"/>
              </a:spcBef>
              <a:buFont typeface="Arial"/>
              <a:buChar char="•"/>
            </a:pPr>
            <a:r>
              <a:rPr lang="en-US" sz="2999">
                <a:solidFill>
                  <a:srgbClr val="FFFFFF"/>
                </a:solidFill>
                <a:latin typeface="Kalam Light"/>
              </a:rPr>
              <a:t>pengguna web ingin mengakses konten website, browser akan meminta akses melalui internet, yang disebut HTTP request.</a:t>
            </a:r>
          </a:p>
          <a:p>
            <a:pPr algn="just" marL="647698" indent="-323849" lvl="1">
              <a:lnSpc>
                <a:spcPts val="3299"/>
              </a:lnSpc>
              <a:spcBef>
                <a:spcPct val="0"/>
              </a:spcBef>
              <a:buFont typeface="Arial"/>
              <a:buChar char="•"/>
            </a:pPr>
            <a:r>
              <a:rPr lang="en-US" sz="2999">
                <a:solidFill>
                  <a:srgbClr val="FFFFFF"/>
                </a:solidFill>
                <a:latin typeface="Kalam Light"/>
              </a:rPr>
              <a:t>B</a:t>
            </a:r>
            <a:r>
              <a:rPr lang="en-US" sz="2999">
                <a:solidFill>
                  <a:srgbClr val="FFFFFF"/>
                </a:solidFill>
                <a:latin typeface="Kalam Light"/>
              </a:rPr>
              <a:t>rowser mencari alamat IP website yang diminta dengan menerjemahkan URL halaman web melalui sistem domain atau pencarian dalam cache. Proses ini akan menemukan web server yang menghosting file website tersebut.</a:t>
            </a:r>
          </a:p>
          <a:p>
            <a:pPr algn="just" marL="647698" indent="-323849" lvl="1">
              <a:lnSpc>
                <a:spcPts val="3299"/>
              </a:lnSpc>
              <a:spcBef>
                <a:spcPct val="0"/>
              </a:spcBef>
              <a:buFont typeface="Arial"/>
              <a:buChar char="•"/>
            </a:pPr>
            <a:r>
              <a:rPr lang="en-US" sz="2999">
                <a:solidFill>
                  <a:srgbClr val="FFFFFF"/>
                </a:solidFill>
                <a:latin typeface="Kalam Light"/>
              </a:rPr>
              <a:t>Web server menerima permintaan HTTP, lalu memprosesnya melalui server HTTP.</a:t>
            </a:r>
          </a:p>
          <a:p>
            <a:pPr algn="just" marL="647698" indent="-323849" lvl="1">
              <a:lnSpc>
                <a:spcPts val="3299"/>
              </a:lnSpc>
              <a:spcBef>
                <a:spcPct val="0"/>
              </a:spcBef>
              <a:buFont typeface="Arial"/>
              <a:buChar char="•"/>
            </a:pPr>
            <a:r>
              <a:rPr lang="en-US" sz="2999">
                <a:solidFill>
                  <a:srgbClr val="FFFFFF"/>
                </a:solidFill>
                <a:latin typeface="Kalam Light"/>
              </a:rPr>
              <a:t>Begitu permintaan diterima, server HTTP ini akan menelusuri file server untuk mengambil data yang relevan.</a:t>
            </a:r>
          </a:p>
          <a:p>
            <a:pPr algn="just" marL="647698" indent="-323849" lvl="1">
              <a:lnSpc>
                <a:spcPts val="3299"/>
              </a:lnSpc>
              <a:spcBef>
                <a:spcPct val="0"/>
              </a:spcBef>
              <a:buFont typeface="Arial"/>
              <a:buChar char="•"/>
            </a:pPr>
            <a:r>
              <a:rPr lang="en-US" sz="2999">
                <a:solidFill>
                  <a:srgbClr val="FFFFFF"/>
                </a:solidFill>
                <a:latin typeface="Kalam Light"/>
              </a:rPr>
              <a:t>Setelah itu, web server mengembalikan hasil dalam bentuk file website ke browser yang tadi mengirimkan permintaan. Kemudian, pengguna pun bisa melihat konten website.</a:t>
            </a:r>
          </a:p>
          <a:p>
            <a:pPr algn="just">
              <a:lnSpc>
                <a:spcPts val="3299"/>
              </a:lnSpc>
              <a:spcBef>
                <a:spcPct val="0"/>
              </a:spcBef>
            </a:pPr>
            <a:r>
              <a:rPr lang="en-US" sz="2999">
                <a:solidFill>
                  <a:srgbClr val="FFFFFF"/>
                </a:solidFill>
                <a:latin typeface="Kalam Light"/>
              </a:rPr>
              <a:t>Web server ini digunakan pada aplikasi CWMS untuk menghosting website agar bisa diakses di internet . [2]</a:t>
            </a:r>
          </a:p>
        </p:txBody>
      </p:sp>
      <p:pic>
        <p:nvPicPr>
          <p:cNvPr name="Picture 12" id="12">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409225" y="8922601"/>
            <a:ext cx="671399" cy="671399"/>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903736"/>
            <a:ext cx="2378975" cy="337382"/>
          </a:xfrm>
          <a:prstGeom prst="rect">
            <a:avLst/>
          </a:prstGeom>
        </p:spPr>
      </p:pic>
      <p:sp>
        <p:nvSpPr>
          <p:cNvPr name="TextBox 8" id="8"/>
          <p:cNvSpPr txBox="true"/>
          <p:nvPr/>
        </p:nvSpPr>
        <p:spPr>
          <a:xfrm rot="0">
            <a:off x="4256237" y="590507"/>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Application Servers</a:t>
            </a:r>
          </a:p>
        </p:txBody>
      </p:sp>
      <p:sp>
        <p:nvSpPr>
          <p:cNvPr name="AutoShape 9" id="9"/>
          <p:cNvSpPr/>
          <p:nvPr/>
        </p:nvSpPr>
        <p:spPr>
          <a:xfrm rot="5400000">
            <a:off x="8968619" y="967619"/>
            <a:ext cx="350761" cy="18288000"/>
          </a:xfrm>
          <a:prstGeom prst="rect">
            <a:avLst/>
          </a:prstGeom>
          <a:solidFill>
            <a:srgbClr val="BF977B"/>
          </a:solidFill>
        </p:spPr>
      </p:sp>
      <p:sp>
        <p:nvSpPr>
          <p:cNvPr name="TextBox 10" id="10"/>
          <p:cNvSpPr txBox="true"/>
          <p:nvPr/>
        </p:nvSpPr>
        <p:spPr>
          <a:xfrm rot="0">
            <a:off x="1608739" y="3552683"/>
            <a:ext cx="15131963" cy="3517265"/>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Aplikasi server merupakan sebuah aplikasi komputer dengan fungsi untuk melayani permintaan user terhadap permintaan akses yang berasal dari komputer client. Untuk server yang digunakan pada aplikasi CWMS adalah Internet Information Service (IIS) merupakan komponen yang dapat digunakan untuk mengelola web, File Transfer Protocol (FTP), Ghoper, dan Network News Transfer Protocol (NNTP). Server aplikasi juga membantu menyediakan daya pemrosesan dan memori untuk menjalankan aplikasi sehingga dapat memproses data, kemudian mengembalikan hasilnya ke server web, yang dapat menghasilkan hasil di browser web. [3]</a:t>
            </a:r>
          </a:p>
        </p:txBody>
      </p:sp>
      <p:pic>
        <p:nvPicPr>
          <p:cNvPr name="Picture 11" id="11">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073526" y="8922601"/>
            <a:ext cx="671399" cy="671399"/>
          </a:xfrm>
          <a:prstGeom prst="rect">
            <a:avLst/>
          </a:prstGeom>
        </p:spPr>
      </p:pic>
      <p:pic>
        <p:nvPicPr>
          <p:cNvPr name="Picture 12" id="12">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73040" y="8922601"/>
            <a:ext cx="671399" cy="671399"/>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903736"/>
            <a:ext cx="2378975" cy="337382"/>
          </a:xfrm>
          <a:prstGeom prst="rect">
            <a:avLst/>
          </a:prstGeom>
        </p:spPr>
      </p:pic>
      <p:sp>
        <p:nvSpPr>
          <p:cNvPr name="TextBox 8" id="8"/>
          <p:cNvSpPr txBox="true"/>
          <p:nvPr/>
        </p:nvSpPr>
        <p:spPr>
          <a:xfrm rot="0">
            <a:off x="4256237" y="590507"/>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Database</a:t>
            </a:r>
          </a:p>
        </p:txBody>
      </p:sp>
      <p:sp>
        <p:nvSpPr>
          <p:cNvPr name="AutoShape 9" id="9"/>
          <p:cNvSpPr/>
          <p:nvPr/>
        </p:nvSpPr>
        <p:spPr>
          <a:xfrm rot="5400000">
            <a:off x="8968619" y="967619"/>
            <a:ext cx="350761" cy="18288000"/>
          </a:xfrm>
          <a:prstGeom prst="rect">
            <a:avLst/>
          </a:prstGeom>
          <a:solidFill>
            <a:srgbClr val="BF977B"/>
          </a:solidFill>
        </p:spPr>
      </p:sp>
      <p:sp>
        <p:nvSpPr>
          <p:cNvPr name="TextBox 10" id="10"/>
          <p:cNvSpPr txBox="true"/>
          <p:nvPr/>
        </p:nvSpPr>
        <p:spPr>
          <a:xfrm rot="0">
            <a:off x="1028700" y="2869768"/>
            <a:ext cx="16235732" cy="5269865"/>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Database mempunyai berbagai macam model diantaranya yang paling populer adalah relational data model untuk sebuah data dapat disimpan dalam sebuah tabel ataupun beberapa tabel sebagai value yang mempunyai relasi antara satu sama lain. Database dapat memudahkan proses identifikasi data,  selain itu penyimpanan data dengan skala besar dapat dipermudahkan menggunakan fasilitas yang terdapat pada sistem manajemen database dan menghindari duplikasi data.</a:t>
            </a:r>
          </a:p>
          <a:p>
            <a:pPr algn="just">
              <a:lnSpc>
                <a:spcPts val="3520"/>
              </a:lnSpc>
              <a:spcBef>
                <a:spcPct val="0"/>
              </a:spcBef>
            </a:pPr>
          </a:p>
          <a:p>
            <a:pPr algn="just">
              <a:lnSpc>
                <a:spcPts val="3520"/>
              </a:lnSpc>
              <a:spcBef>
                <a:spcPct val="0"/>
              </a:spcBef>
            </a:pPr>
            <a:r>
              <a:rPr lang="en-US" sz="3200">
                <a:solidFill>
                  <a:srgbClr val="FFFFFF"/>
                </a:solidFill>
                <a:latin typeface="Kalam Light"/>
              </a:rPr>
              <a:t>Pada Framework CWMS ini menggunakan SQL Server sebagai database-nya. Sistem manajemen database berjenis Relational Database Management System (RDBMS) yang dikembangkan oleh Microsoft. Merupakan salah satu  database yang bersifat client server, karena memiliki komponen client server untuk menampilkan dan memanipulasi data serta komponen server yang berfungsi menyimpan, memanggil dan mengamankan database. [4]</a:t>
            </a:r>
          </a:p>
        </p:txBody>
      </p:sp>
      <p:pic>
        <p:nvPicPr>
          <p:cNvPr name="Picture 11" id="11">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263827" y="8814263"/>
            <a:ext cx="671399" cy="671399"/>
          </a:xfrm>
          <a:prstGeom prst="rect">
            <a:avLst/>
          </a:prstGeom>
        </p:spPr>
      </p:pic>
      <p:pic>
        <p:nvPicPr>
          <p:cNvPr name="Picture 12" id="12">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73040" y="8922601"/>
            <a:ext cx="671399" cy="671399"/>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54513" y="1903736"/>
            <a:ext cx="2378975" cy="337382"/>
          </a:xfrm>
          <a:prstGeom prst="rect">
            <a:avLst/>
          </a:prstGeom>
        </p:spPr>
      </p:pic>
      <p:sp>
        <p:nvSpPr>
          <p:cNvPr name="TextBox 8" id="8"/>
          <p:cNvSpPr txBox="true"/>
          <p:nvPr/>
        </p:nvSpPr>
        <p:spPr>
          <a:xfrm rot="0">
            <a:off x="4256237" y="590507"/>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Firewalls</a:t>
            </a:r>
          </a:p>
        </p:txBody>
      </p:sp>
      <p:sp>
        <p:nvSpPr>
          <p:cNvPr name="AutoShape 9" id="9"/>
          <p:cNvSpPr/>
          <p:nvPr/>
        </p:nvSpPr>
        <p:spPr>
          <a:xfrm rot="5400000">
            <a:off x="8968619" y="967619"/>
            <a:ext cx="350761" cy="18288000"/>
          </a:xfrm>
          <a:prstGeom prst="rect">
            <a:avLst/>
          </a:prstGeom>
          <a:solidFill>
            <a:srgbClr val="BF977B"/>
          </a:solidFill>
        </p:spPr>
      </p:sp>
      <p:sp>
        <p:nvSpPr>
          <p:cNvPr name="TextBox 10" id="10"/>
          <p:cNvSpPr txBox="true"/>
          <p:nvPr/>
        </p:nvSpPr>
        <p:spPr>
          <a:xfrm rot="0">
            <a:off x="1165671" y="3223974"/>
            <a:ext cx="15914953" cy="3955415"/>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Firewall merupakan sistem keamanan yang melindungi komputer dari berbagai serangan atau ancaman di jaringan internet. Pada firewall pengguna dapat mengatur data, informasi dan kegiatan apa yang boleh lalu lalang dari internet ke komputer dan begitu pula sebaliknya.</a:t>
            </a:r>
          </a:p>
          <a:p>
            <a:pPr algn="just">
              <a:lnSpc>
                <a:spcPts val="3520"/>
              </a:lnSpc>
              <a:spcBef>
                <a:spcPct val="0"/>
              </a:spcBef>
            </a:pPr>
          </a:p>
          <a:p>
            <a:pPr algn="just">
              <a:lnSpc>
                <a:spcPts val="3520"/>
              </a:lnSpc>
              <a:spcBef>
                <a:spcPct val="0"/>
              </a:spcBef>
            </a:pPr>
            <a:r>
              <a:rPr lang="en-US" sz="3200">
                <a:solidFill>
                  <a:srgbClr val="FFFFFF"/>
                </a:solidFill>
                <a:latin typeface="Kalam Light"/>
              </a:rPr>
              <a:t>Pada aplikasi CWMS tidak diterapkannya firewall, karena tujuan adanya penggunaan firewall adalah dapat menyaring lalu lintas jaringan dan memblokir pihak luar agar tidak dapat mengakses data pribadi dikomputer, selain itu firewall juga bekerja dalam menjaga titik masuk atau port dikomputer dan hanya alamat IP yang diizinkan dapat masuk oleh pengguna. Sehingga penerapan firewall pada pembuatan aplikasi CWMS tidak dibutuhkan. [5]</a:t>
            </a:r>
          </a:p>
        </p:txBody>
      </p:sp>
      <p:pic>
        <p:nvPicPr>
          <p:cNvPr name="Picture 11" id="11">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587901" y="8586901"/>
            <a:ext cx="671399" cy="671399"/>
          </a:xfrm>
          <a:prstGeom prst="rect">
            <a:avLst/>
          </a:prstGeom>
        </p:spPr>
      </p:pic>
      <p:pic>
        <p:nvPicPr>
          <p:cNvPr name="Picture 12" id="12">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37341" y="8788462"/>
            <a:ext cx="671399" cy="67139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6003436">
            <a:off x="2274693" y="7056457"/>
            <a:ext cx="601006" cy="277775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50696">
            <a:off x="14758192" y="979605"/>
            <a:ext cx="2133136" cy="143114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150696">
            <a:off x="15442612" y="1215886"/>
            <a:ext cx="787430" cy="768818"/>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970666">
            <a:off x="10619209" y="9776240"/>
            <a:ext cx="9610711" cy="401902"/>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970666">
            <a:off x="-3776655" y="723990"/>
            <a:ext cx="9610711" cy="401902"/>
          </a:xfrm>
          <a:prstGeom prst="rect">
            <a:avLst/>
          </a:prstGeom>
        </p:spPr>
      </p:pic>
      <p:sp>
        <p:nvSpPr>
          <p:cNvPr name="AutoShape 7" id="7"/>
          <p:cNvSpPr/>
          <p:nvPr/>
        </p:nvSpPr>
        <p:spPr>
          <a:xfrm rot="0">
            <a:off x="0" y="0"/>
            <a:ext cx="350761" cy="10287000"/>
          </a:xfrm>
          <a:prstGeom prst="rect">
            <a:avLst/>
          </a:prstGeom>
          <a:solidFill>
            <a:srgbClr val="BF977B"/>
          </a:solidFill>
        </p:spPr>
      </p:sp>
      <p:sp>
        <p:nvSpPr>
          <p:cNvPr name="AutoShape 8" id="8"/>
          <p:cNvSpPr/>
          <p:nvPr/>
        </p:nvSpPr>
        <p:spPr>
          <a:xfrm rot="0">
            <a:off x="17937239" y="0"/>
            <a:ext cx="350761" cy="10287000"/>
          </a:xfrm>
          <a:prstGeom prst="rect">
            <a:avLst/>
          </a:prstGeom>
          <a:solidFill>
            <a:srgbClr val="BF977B"/>
          </a:solidFill>
        </p:spPr>
      </p:sp>
      <p:sp>
        <p:nvSpPr>
          <p:cNvPr name="AutoShape 9" id="9"/>
          <p:cNvSpPr/>
          <p:nvPr/>
        </p:nvSpPr>
        <p:spPr>
          <a:xfrm rot="5400000">
            <a:off x="8968619" y="-8968619"/>
            <a:ext cx="350761" cy="18288000"/>
          </a:xfrm>
          <a:prstGeom prst="rect">
            <a:avLst/>
          </a:prstGeom>
          <a:solidFill>
            <a:srgbClr val="BF977B"/>
          </a:solidFill>
        </p:spPr>
      </p:sp>
      <p:sp>
        <p:nvSpPr>
          <p:cNvPr name="AutoShape 10" id="10"/>
          <p:cNvSpPr/>
          <p:nvPr/>
        </p:nvSpPr>
        <p:spPr>
          <a:xfrm rot="5400000">
            <a:off x="8968619" y="967619"/>
            <a:ext cx="350761" cy="18288000"/>
          </a:xfrm>
          <a:prstGeom prst="rect">
            <a:avLst/>
          </a:prstGeom>
          <a:solidFill>
            <a:srgbClr val="BF977B"/>
          </a:solidFill>
        </p:spPr>
      </p:sp>
      <p:sp>
        <p:nvSpPr>
          <p:cNvPr name="TextBox 11" id="11"/>
          <p:cNvSpPr txBox="true"/>
          <p:nvPr/>
        </p:nvSpPr>
        <p:spPr>
          <a:xfrm rot="0">
            <a:off x="5238016" y="1470411"/>
            <a:ext cx="7811968" cy="681355"/>
          </a:xfrm>
          <a:prstGeom prst="rect">
            <a:avLst/>
          </a:prstGeom>
        </p:spPr>
        <p:txBody>
          <a:bodyPr anchor="t" rtlCol="false" tIns="0" lIns="0" bIns="0" rIns="0">
            <a:spAutoFit/>
          </a:bodyPr>
          <a:lstStyle/>
          <a:p>
            <a:pPr algn="ctr">
              <a:lnSpc>
                <a:spcPts val="5390"/>
              </a:lnSpc>
            </a:pPr>
            <a:r>
              <a:rPr lang="en-US" sz="4900">
                <a:solidFill>
                  <a:srgbClr val="FFFFFF"/>
                </a:solidFill>
                <a:latin typeface="Kalam Bold"/>
              </a:rPr>
              <a:t>Kelompok 3</a:t>
            </a:r>
          </a:p>
        </p:txBody>
      </p:sp>
      <p:pic>
        <p:nvPicPr>
          <p:cNvPr name="Picture 12" id="1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548285" y="8445336"/>
            <a:ext cx="2685634" cy="380872"/>
          </a:xfrm>
          <a:prstGeom prst="rect">
            <a:avLst/>
          </a:prstGeom>
        </p:spPr>
      </p:pic>
      <p:sp>
        <p:nvSpPr>
          <p:cNvPr name="AutoShape 13" id="13"/>
          <p:cNvSpPr/>
          <p:nvPr/>
        </p:nvSpPr>
        <p:spPr>
          <a:xfrm rot="5400000">
            <a:off x="2024515" y="9321186"/>
            <a:ext cx="201407" cy="1028700"/>
          </a:xfrm>
          <a:prstGeom prst="rect">
            <a:avLst/>
          </a:prstGeom>
          <a:solidFill>
            <a:srgbClr val="EEBDB5"/>
          </a:solidFill>
        </p:spPr>
      </p:sp>
      <p:sp>
        <p:nvSpPr>
          <p:cNvPr name="AutoShape 14" id="14"/>
          <p:cNvSpPr/>
          <p:nvPr/>
        </p:nvSpPr>
        <p:spPr>
          <a:xfrm rot="5400000">
            <a:off x="3572749" y="9321186"/>
            <a:ext cx="201407" cy="1028700"/>
          </a:xfrm>
          <a:prstGeom prst="rect">
            <a:avLst/>
          </a:prstGeom>
          <a:solidFill>
            <a:srgbClr val="BAE2DF"/>
          </a:solidFill>
        </p:spPr>
      </p:sp>
      <p:sp>
        <p:nvSpPr>
          <p:cNvPr name="TextBox 15" id="15"/>
          <p:cNvSpPr txBox="true"/>
          <p:nvPr/>
        </p:nvSpPr>
        <p:spPr>
          <a:xfrm rot="0">
            <a:off x="2112881" y="3685291"/>
            <a:ext cx="4252114" cy="88836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Aditya Arya Pratama</a:t>
            </a:r>
          </a:p>
          <a:p>
            <a:pPr algn="ctr">
              <a:lnSpc>
                <a:spcPts val="3520"/>
              </a:lnSpc>
            </a:pPr>
            <a:r>
              <a:rPr lang="en-US" sz="3200">
                <a:solidFill>
                  <a:srgbClr val="FFFFFF"/>
                </a:solidFill>
                <a:latin typeface="Kalam Bold"/>
              </a:rPr>
              <a:t>(03020210001)</a:t>
            </a:r>
          </a:p>
        </p:txBody>
      </p:sp>
      <p:sp>
        <p:nvSpPr>
          <p:cNvPr name="TextBox 16" id="16"/>
          <p:cNvSpPr txBox="true"/>
          <p:nvPr/>
        </p:nvSpPr>
        <p:spPr>
          <a:xfrm rot="0">
            <a:off x="6765045" y="3685291"/>
            <a:ext cx="4252114" cy="88836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Fikri Hidayatulloh</a:t>
            </a:r>
          </a:p>
          <a:p>
            <a:pPr algn="ctr">
              <a:lnSpc>
                <a:spcPts val="3520"/>
              </a:lnSpc>
            </a:pPr>
            <a:r>
              <a:rPr lang="en-US" sz="3200">
                <a:solidFill>
                  <a:srgbClr val="FFFFFF"/>
                </a:solidFill>
                <a:latin typeface="Kalam Bold"/>
              </a:rPr>
              <a:t>(03020210031)</a:t>
            </a:r>
          </a:p>
        </p:txBody>
      </p:sp>
      <p:sp>
        <p:nvSpPr>
          <p:cNvPr name="TextBox 17" id="17"/>
          <p:cNvSpPr txBox="true"/>
          <p:nvPr/>
        </p:nvSpPr>
        <p:spPr>
          <a:xfrm rot="0">
            <a:off x="11417208" y="3685291"/>
            <a:ext cx="4252114" cy="88836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Katon Hayu Nugroho</a:t>
            </a:r>
          </a:p>
          <a:p>
            <a:pPr algn="ctr">
              <a:lnSpc>
                <a:spcPts val="3520"/>
              </a:lnSpc>
            </a:pPr>
            <a:r>
              <a:rPr lang="en-US" sz="3200">
                <a:solidFill>
                  <a:srgbClr val="FFFFFF"/>
                </a:solidFill>
                <a:latin typeface="Kalam Bold"/>
              </a:rPr>
              <a:t>(03020210034)</a:t>
            </a:r>
          </a:p>
        </p:txBody>
      </p:sp>
      <p:sp>
        <p:nvSpPr>
          <p:cNvPr name="TextBox 18" id="18"/>
          <p:cNvSpPr txBox="true"/>
          <p:nvPr/>
        </p:nvSpPr>
        <p:spPr>
          <a:xfrm rot="0">
            <a:off x="1919579" y="6103879"/>
            <a:ext cx="4151261" cy="132651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Noviani Putri Sugihartanti</a:t>
            </a:r>
          </a:p>
          <a:p>
            <a:pPr algn="ctr">
              <a:lnSpc>
                <a:spcPts val="3520"/>
              </a:lnSpc>
            </a:pPr>
            <a:r>
              <a:rPr lang="en-US" sz="3200">
                <a:solidFill>
                  <a:srgbClr val="FFFFFF"/>
                </a:solidFill>
                <a:latin typeface="Kalam Bold"/>
              </a:rPr>
              <a:t>(03020210050)</a:t>
            </a:r>
          </a:p>
        </p:txBody>
      </p:sp>
      <p:sp>
        <p:nvSpPr>
          <p:cNvPr name="TextBox 19" id="19"/>
          <p:cNvSpPr txBox="true"/>
          <p:nvPr/>
        </p:nvSpPr>
        <p:spPr>
          <a:xfrm rot="0">
            <a:off x="6765045" y="6103879"/>
            <a:ext cx="4252114" cy="132651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Sekar Puspita Anggraini</a:t>
            </a:r>
          </a:p>
          <a:p>
            <a:pPr algn="ctr">
              <a:lnSpc>
                <a:spcPts val="3520"/>
              </a:lnSpc>
            </a:pPr>
            <a:r>
              <a:rPr lang="en-US" sz="3200">
                <a:solidFill>
                  <a:srgbClr val="FFFFFF"/>
                </a:solidFill>
                <a:latin typeface="Kalam Bold"/>
              </a:rPr>
              <a:t>(03020210058)</a:t>
            </a:r>
          </a:p>
        </p:txBody>
      </p:sp>
      <p:sp>
        <p:nvSpPr>
          <p:cNvPr name="TextBox 20" id="20"/>
          <p:cNvSpPr txBox="true"/>
          <p:nvPr/>
        </p:nvSpPr>
        <p:spPr>
          <a:xfrm rot="0">
            <a:off x="11417208" y="6103879"/>
            <a:ext cx="4252114" cy="132651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Virganesha Galuh Pramesti</a:t>
            </a:r>
          </a:p>
          <a:p>
            <a:pPr algn="ctr">
              <a:lnSpc>
                <a:spcPts val="3520"/>
              </a:lnSpc>
            </a:pPr>
            <a:r>
              <a:rPr lang="en-US" sz="3200">
                <a:solidFill>
                  <a:srgbClr val="FFFFFF"/>
                </a:solidFill>
                <a:latin typeface="Kalam Bold"/>
              </a:rPr>
              <a:t>(03020210077)</a:t>
            </a:r>
          </a:p>
        </p:txBody>
      </p:sp>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892711" y="1028700"/>
            <a:ext cx="973580" cy="870912"/>
          </a:xfrm>
          <a:prstGeom prst="rect">
            <a:avLst/>
          </a:prstGeom>
        </p:spPr>
      </p:pic>
      <p:pic>
        <p:nvPicPr>
          <p:cNvPr name="Picture 22" id="2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836327" y="7906907"/>
            <a:ext cx="973580" cy="870912"/>
          </a:xfrm>
          <a:prstGeom prst="rect">
            <a:avLst/>
          </a:prstGeom>
        </p:spPr>
      </p:pic>
      <p:pic>
        <p:nvPicPr>
          <p:cNvPr name="Picture 23" id="2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3929921" y="2799648"/>
            <a:ext cx="404365" cy="826768"/>
          </a:xfrm>
          <a:prstGeom prst="rect">
            <a:avLst/>
          </a:prstGeom>
        </p:spPr>
      </p:pic>
      <p:pic>
        <p:nvPicPr>
          <p:cNvPr name="Picture 24" id="2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8646818" y="2799648"/>
            <a:ext cx="404365" cy="826768"/>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13046083" y="2793640"/>
            <a:ext cx="404365" cy="826768"/>
          </a:xfrm>
          <a:prstGeom prst="rect">
            <a:avLst/>
          </a:prstGeom>
        </p:spPr>
      </p:pic>
      <p:pic>
        <p:nvPicPr>
          <p:cNvPr name="Picture 26" id="2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8646818" y="5179808"/>
            <a:ext cx="404365" cy="826768"/>
          </a:xfrm>
          <a:prstGeom prst="rect">
            <a:avLst/>
          </a:prstGeom>
        </p:spPr>
      </p:pic>
      <p:pic>
        <p:nvPicPr>
          <p:cNvPr name="Picture 27" id="2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3929921" y="5179808"/>
            <a:ext cx="404365" cy="826768"/>
          </a:xfrm>
          <a:prstGeom prst="rect">
            <a:avLst/>
          </a:prstGeom>
        </p:spPr>
      </p:pic>
      <p:pic>
        <p:nvPicPr>
          <p:cNvPr name="Picture 28" id="2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28464">
            <a:off x="13046083" y="5219564"/>
            <a:ext cx="404365" cy="826768"/>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48769" y="2198713"/>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206169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07301" y="3526203"/>
            <a:ext cx="2378975" cy="337382"/>
          </a:xfrm>
          <a:prstGeom prst="rect">
            <a:avLst/>
          </a:prstGeom>
        </p:spPr>
      </p:pic>
      <p:sp>
        <p:nvSpPr>
          <p:cNvPr name="TextBox 8" id="8"/>
          <p:cNvSpPr txBox="true"/>
          <p:nvPr/>
        </p:nvSpPr>
        <p:spPr>
          <a:xfrm rot="0">
            <a:off x="3885305" y="2099792"/>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Directory Service</a:t>
            </a:r>
          </a:p>
        </p:txBody>
      </p:sp>
      <p:sp>
        <p:nvSpPr>
          <p:cNvPr name="AutoShape 9" id="9"/>
          <p:cNvSpPr/>
          <p:nvPr/>
        </p:nvSpPr>
        <p:spPr>
          <a:xfrm rot="5400000">
            <a:off x="8968619" y="967619"/>
            <a:ext cx="350761" cy="18288000"/>
          </a:xfrm>
          <a:prstGeom prst="rect">
            <a:avLst/>
          </a:prstGeom>
          <a:solidFill>
            <a:srgbClr val="BF977B"/>
          </a:solidFill>
        </p:spPr>
      </p:sp>
      <p:sp>
        <p:nvSpPr>
          <p:cNvPr name="TextBox 10" id="10"/>
          <p:cNvSpPr txBox="true"/>
          <p:nvPr/>
        </p:nvSpPr>
        <p:spPr>
          <a:xfrm rot="0">
            <a:off x="1640456" y="5343465"/>
            <a:ext cx="14570476" cy="1326515"/>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Pada framework CWMS ini tidak menggunakan directory service karena system CWMS menggunakan  SQL Server sebagai database, dimana otentikasi sandi pengguna dilakukan dengan mengambil data dari database SQL Server.</a:t>
            </a:r>
          </a:p>
        </p:txBody>
      </p:sp>
      <p:pic>
        <p:nvPicPr>
          <p:cNvPr name="Picture 11" id="11">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397792" y="8687698"/>
            <a:ext cx="671399" cy="671399"/>
          </a:xfrm>
          <a:prstGeom prst="rect">
            <a:avLst/>
          </a:prstGeom>
        </p:spPr>
      </p:pic>
      <p:pic>
        <p:nvPicPr>
          <p:cNvPr name="Picture 12" id="12">
            <a:hlinkClick r:id="rId9"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04757" y="8687698"/>
            <a:ext cx="671399" cy="671399"/>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46762"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TextBox 7" id="7"/>
          <p:cNvSpPr txBox="true"/>
          <p:nvPr/>
        </p:nvSpPr>
        <p:spPr>
          <a:xfrm rot="0">
            <a:off x="4256237" y="689709"/>
            <a:ext cx="10622966" cy="1197380"/>
          </a:xfrm>
          <a:prstGeom prst="rect">
            <a:avLst/>
          </a:prstGeom>
        </p:spPr>
        <p:txBody>
          <a:bodyPr anchor="t" rtlCol="false" tIns="0" lIns="0" bIns="0" rIns="0">
            <a:spAutoFit/>
          </a:bodyPr>
          <a:lstStyle/>
          <a:p>
            <a:pPr algn="ctr">
              <a:lnSpc>
                <a:spcPts val="4710"/>
              </a:lnSpc>
            </a:pPr>
            <a:r>
              <a:rPr lang="en-US" sz="4281">
                <a:solidFill>
                  <a:srgbClr val="FFFFFF"/>
                </a:solidFill>
                <a:latin typeface="Kalam Bold"/>
              </a:rPr>
              <a:t>Infrastructure Configuration Management</a:t>
            </a:r>
          </a:p>
          <a:p>
            <a:pPr algn="ctr">
              <a:lnSpc>
                <a:spcPts val="4710"/>
              </a:lnSpc>
            </a:pPr>
            <a:r>
              <a:rPr lang="en-US" sz="4281">
                <a:solidFill>
                  <a:srgbClr val="FFFFFF"/>
                </a:solidFill>
                <a:latin typeface="Kalam Bold"/>
              </a:rPr>
              <a:t>LAN / WAN Devices</a:t>
            </a:r>
          </a:p>
        </p:txBody>
      </p:sp>
      <p:sp>
        <p:nvSpPr>
          <p:cNvPr name="AutoShape 8" id="8"/>
          <p:cNvSpPr/>
          <p:nvPr/>
        </p:nvSpPr>
        <p:spPr>
          <a:xfrm rot="5400000">
            <a:off x="8968619" y="967619"/>
            <a:ext cx="350761" cy="18288000"/>
          </a:xfrm>
          <a:prstGeom prst="rect">
            <a:avLst/>
          </a:prstGeom>
          <a:solidFill>
            <a:srgbClr val="BF977B"/>
          </a:solidFill>
        </p:spPr>
      </p:sp>
      <p:sp>
        <p:nvSpPr>
          <p:cNvPr name="TextBox 9" id="9"/>
          <p:cNvSpPr txBox="true"/>
          <p:nvPr/>
        </p:nvSpPr>
        <p:spPr>
          <a:xfrm rot="0">
            <a:off x="1608739" y="2807228"/>
            <a:ext cx="15488226" cy="5269865"/>
          </a:xfrm>
          <a:prstGeom prst="rect">
            <a:avLst/>
          </a:prstGeom>
        </p:spPr>
        <p:txBody>
          <a:bodyPr anchor="t" rtlCol="false" tIns="0" lIns="0" bIns="0" rIns="0">
            <a:spAutoFit/>
          </a:bodyPr>
          <a:lstStyle/>
          <a:p>
            <a:pPr algn="just">
              <a:lnSpc>
                <a:spcPts val="3520"/>
              </a:lnSpc>
              <a:spcBef>
                <a:spcPct val="0"/>
              </a:spcBef>
            </a:pPr>
            <a:r>
              <a:rPr lang="en-US" sz="3200">
                <a:solidFill>
                  <a:srgbClr val="FFFFFF"/>
                </a:solidFill>
                <a:latin typeface="Kalam Light"/>
              </a:rPr>
              <a:t>Pada sistem CWMS ini menggunakan Jaringan WAN (Wide Area Network), WAN dapat memberi solusi alternatif karena dapat mengurangi biaya pembuatan infrastruktur jaringan dan memotong biaya operasional dengan memanfaatkan fasilitas internet sebagai media komunikasinya. Wide Area Network (WAN) merupakan sebuah jaringan komputer yang saling berjauhan dan mencakup daerah geografis yang luas, seringkali mencakup sebuah negara atau benua menggunakan satelit sebagai media perantara untyk pengaksesan data dengan terkoneksi internet [6] .</a:t>
            </a:r>
          </a:p>
          <a:p>
            <a:pPr algn="just">
              <a:lnSpc>
                <a:spcPts val="3520"/>
              </a:lnSpc>
              <a:spcBef>
                <a:spcPct val="0"/>
              </a:spcBef>
            </a:pPr>
          </a:p>
          <a:p>
            <a:pPr algn="just">
              <a:lnSpc>
                <a:spcPts val="3520"/>
              </a:lnSpc>
              <a:spcBef>
                <a:spcPct val="0"/>
              </a:spcBef>
            </a:pPr>
            <a:r>
              <a:rPr lang="en-US" sz="3200">
                <a:solidFill>
                  <a:srgbClr val="FFFFFF"/>
                </a:solidFill>
                <a:latin typeface="Kalam Light"/>
              </a:rPr>
              <a:t>Implementasi Jaringan WAN (Wide Area Network) yang dilakukan pada sistem CWMS membantu memudahkan mahasiswa dan karyawan dalam melakukan  peminjaman transaksi booking yang terdapat pada sistem, sehingga data barang dan informasi yang terdapat pada sistem dapat diakses walaupun tidak di area Politeknik Astra.</a:t>
            </a:r>
          </a:p>
        </p:txBody>
      </p:sp>
      <p:pic>
        <p:nvPicPr>
          <p:cNvPr name="Picture 10" id="10">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73040" y="8670967"/>
            <a:ext cx="671399" cy="671399"/>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735627" y="1643028"/>
            <a:ext cx="2650493" cy="968635"/>
          </a:xfrm>
          <a:prstGeom prst="rect">
            <a:avLst/>
          </a:prstGeom>
        </p:spPr>
      </p:pic>
      <p:sp>
        <p:nvSpPr>
          <p:cNvPr name="AutoShape 4" id="4"/>
          <p:cNvSpPr/>
          <p:nvPr/>
        </p:nvSpPr>
        <p:spPr>
          <a:xfrm rot="0">
            <a:off x="17937239" y="0"/>
            <a:ext cx="350761" cy="10287000"/>
          </a:xfrm>
          <a:prstGeom prst="rect">
            <a:avLst/>
          </a:prstGeom>
          <a:solidFill>
            <a:srgbClr val="BF977B"/>
          </a:solidFill>
        </p:spPr>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99709" y="-116460"/>
            <a:ext cx="2224505" cy="2180015"/>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09126" y="7034605"/>
            <a:ext cx="1428112" cy="1552296"/>
          </a:xfrm>
          <a:prstGeom prst="rect">
            <a:avLst/>
          </a:prstGeom>
        </p:spPr>
      </p:pic>
      <p:sp>
        <p:nvSpPr>
          <p:cNvPr name="AutoShape 8" id="8"/>
          <p:cNvSpPr/>
          <p:nvPr/>
        </p:nvSpPr>
        <p:spPr>
          <a:xfrm rot="5400000">
            <a:off x="8968619" y="967619"/>
            <a:ext cx="350761" cy="18288000"/>
          </a:xfrm>
          <a:prstGeom prst="rect">
            <a:avLst/>
          </a:prstGeom>
          <a:solidFill>
            <a:srgbClr val="BF977B"/>
          </a:solidFill>
        </p:spPr>
      </p:sp>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954513" y="2387810"/>
            <a:ext cx="2378975" cy="337382"/>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4275" y="1643028"/>
            <a:ext cx="2341887" cy="855853"/>
          </a:xfrm>
          <a:prstGeom prst="rect">
            <a:avLst/>
          </a:prstGeom>
        </p:spPr>
      </p:pic>
      <p:sp>
        <p:nvSpPr>
          <p:cNvPr name="AutoShape 11" id="11"/>
          <p:cNvSpPr/>
          <p:nvPr/>
        </p:nvSpPr>
        <p:spPr>
          <a:xfrm rot="5400000">
            <a:off x="2024515" y="9321186"/>
            <a:ext cx="201407" cy="1028700"/>
          </a:xfrm>
          <a:prstGeom prst="rect">
            <a:avLst/>
          </a:prstGeom>
          <a:solidFill>
            <a:srgbClr val="EEBDB5"/>
          </a:solidFill>
        </p:spPr>
      </p:sp>
      <p:sp>
        <p:nvSpPr>
          <p:cNvPr name="AutoShape 12" id="12"/>
          <p:cNvSpPr/>
          <p:nvPr/>
        </p:nvSpPr>
        <p:spPr>
          <a:xfrm rot="5400000">
            <a:off x="3572749" y="9321186"/>
            <a:ext cx="201407" cy="1028700"/>
          </a:xfrm>
          <a:prstGeom prst="rect">
            <a:avLst/>
          </a:prstGeom>
          <a:solidFill>
            <a:srgbClr val="BAE2DF"/>
          </a:solidFill>
        </p:spPr>
      </p:sp>
      <p:sp>
        <p:nvSpPr>
          <p:cNvPr name="TextBox 13" id="13"/>
          <p:cNvSpPr txBox="true"/>
          <p:nvPr/>
        </p:nvSpPr>
        <p:spPr>
          <a:xfrm rot="0">
            <a:off x="5338320" y="906872"/>
            <a:ext cx="7611360"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Pembuatan Diagram</a:t>
            </a:r>
          </a:p>
        </p:txBody>
      </p:sp>
      <p:sp>
        <p:nvSpPr>
          <p:cNvPr name="TextBox 14" id="14"/>
          <p:cNvSpPr txBox="true"/>
          <p:nvPr/>
        </p:nvSpPr>
        <p:spPr>
          <a:xfrm rot="0">
            <a:off x="3454102" y="4375023"/>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0" action="ppaction://hlinksldjump"/>
              </a:rPr>
              <a:t>Use Case Diagram</a:t>
            </a:r>
          </a:p>
        </p:txBody>
      </p:sp>
      <p:sp>
        <p:nvSpPr>
          <p:cNvPr name="TextBox 15" id="15"/>
          <p:cNvSpPr txBox="true"/>
          <p:nvPr/>
        </p:nvSpPr>
        <p:spPr>
          <a:xfrm rot="0">
            <a:off x="9810203" y="4375023"/>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1" action="ppaction://hlinksldjump"/>
              </a:rPr>
              <a:t>Activity Diagram</a:t>
            </a:r>
          </a:p>
        </p:txBody>
      </p:sp>
      <p:sp>
        <p:nvSpPr>
          <p:cNvPr name="TextBox 16" id="16"/>
          <p:cNvSpPr txBox="true"/>
          <p:nvPr/>
        </p:nvSpPr>
        <p:spPr>
          <a:xfrm rot="0">
            <a:off x="9810203" y="6653597"/>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2" action="ppaction://hlinksldjump"/>
              </a:rPr>
              <a:t>State Machine Diagram</a:t>
            </a:r>
          </a:p>
        </p:txBody>
      </p:sp>
      <p:pic>
        <p:nvPicPr>
          <p:cNvPr name="Picture 17" id="17"/>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5262247" y="569511"/>
            <a:ext cx="1269827" cy="808072"/>
          </a:xfrm>
          <a:prstGeom prst="rect">
            <a:avLst/>
          </a:prstGeom>
        </p:spPr>
      </p:pic>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350761" y="4256673"/>
            <a:ext cx="1180103" cy="1282720"/>
          </a:xfrm>
          <a:prstGeom prst="rect">
            <a:avLst/>
          </a:prstGeom>
        </p:spPr>
      </p:pic>
      <p:pic>
        <p:nvPicPr>
          <p:cNvPr name="Picture 19" id="19">
            <a:hlinkClick r:id="rId17" action="ppaction://hlinksldjump"/>
          </p:cNvPr>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1028700" y="8586901"/>
            <a:ext cx="671399" cy="671399"/>
          </a:xfrm>
          <a:prstGeom prst="rect">
            <a:avLst/>
          </a:prstGeom>
        </p:spPr>
      </p:pic>
      <p:sp>
        <p:nvSpPr>
          <p:cNvPr name="TextBox 20" id="20"/>
          <p:cNvSpPr txBox="true"/>
          <p:nvPr/>
        </p:nvSpPr>
        <p:spPr>
          <a:xfrm rot="0">
            <a:off x="3799306" y="6653597"/>
            <a:ext cx="5099679"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8" action="ppaction://hlinksldjump"/>
              </a:rPr>
              <a:t>Sequence Diagram</a:t>
            </a:r>
          </a:p>
        </p:txBody>
      </p:sp>
      <p:pic>
        <p:nvPicPr>
          <p:cNvPr name="Picture 21" id="21"/>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828464">
            <a:off x="5974361" y="3473847"/>
            <a:ext cx="404365" cy="826768"/>
          </a:xfrm>
          <a:prstGeom prst="rect">
            <a:avLst/>
          </a:prstGeom>
        </p:spPr>
      </p:pic>
      <p:pic>
        <p:nvPicPr>
          <p:cNvPr name="Picture 22" id="22"/>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828464">
            <a:off x="5992092" y="5752421"/>
            <a:ext cx="404365" cy="826768"/>
          </a:xfrm>
          <a:prstGeom prst="rect">
            <a:avLst/>
          </a:prstGeom>
        </p:spPr>
      </p:pic>
      <p:pic>
        <p:nvPicPr>
          <p:cNvPr name="Picture 23" id="23"/>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828464">
            <a:off x="12403762" y="3382480"/>
            <a:ext cx="404365" cy="826768"/>
          </a:xfrm>
          <a:prstGeom prst="rect">
            <a:avLst/>
          </a:prstGeom>
        </p:spPr>
      </p:pic>
      <p:pic>
        <p:nvPicPr>
          <p:cNvPr name="Picture 24" id="24"/>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828464">
            <a:off x="12179380" y="5752421"/>
            <a:ext cx="404365" cy="826768"/>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4321067" y="2025515"/>
            <a:ext cx="9645866" cy="7543691"/>
          </a:xfrm>
          <a:prstGeom prst="rect">
            <a:avLst/>
          </a:prstGeom>
        </p:spPr>
      </p:pic>
      <p:sp>
        <p:nvSpPr>
          <p:cNvPr name="TextBox 11" id="11"/>
          <p:cNvSpPr txBox="true"/>
          <p:nvPr/>
        </p:nvSpPr>
        <p:spPr>
          <a:xfrm rot="0">
            <a:off x="4699101" y="655341"/>
            <a:ext cx="8889798"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Use Case Diagram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3442129" y="2146047"/>
            <a:ext cx="11495699" cy="7530084"/>
          </a:xfrm>
          <a:prstGeom prst="rect">
            <a:avLst/>
          </a:prstGeom>
        </p:spPr>
      </p:pic>
      <p:sp>
        <p:nvSpPr>
          <p:cNvPr name="TextBox 11" id="11"/>
          <p:cNvSpPr txBox="true"/>
          <p:nvPr/>
        </p:nvSpPr>
        <p:spPr>
          <a:xfrm rot="0">
            <a:off x="4699101" y="658485"/>
            <a:ext cx="8889798"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Actifity Diagram</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2458848" y="2585084"/>
            <a:ext cx="13370304" cy="6551830"/>
          </a:xfrm>
          <a:prstGeom prst="rect">
            <a:avLst/>
          </a:prstGeom>
        </p:spPr>
      </p:pic>
      <p:sp>
        <p:nvSpPr>
          <p:cNvPr name="TextBox 11" id="11"/>
          <p:cNvSpPr txBox="true"/>
          <p:nvPr/>
        </p:nvSpPr>
        <p:spPr>
          <a:xfrm rot="0">
            <a:off x="4699101" y="674032"/>
            <a:ext cx="8889798"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Sequence Diagram</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6057378" y="2177659"/>
            <a:ext cx="6534411" cy="7394775"/>
          </a:xfrm>
          <a:prstGeom prst="rect">
            <a:avLst/>
          </a:prstGeom>
        </p:spPr>
      </p:pic>
      <p:sp>
        <p:nvSpPr>
          <p:cNvPr name="TextBox 11" id="11"/>
          <p:cNvSpPr txBox="true"/>
          <p:nvPr/>
        </p:nvSpPr>
        <p:spPr>
          <a:xfrm rot="0">
            <a:off x="4224447" y="674032"/>
            <a:ext cx="9839106" cy="1139823"/>
          </a:xfrm>
          <a:prstGeom prst="rect">
            <a:avLst/>
          </a:prstGeom>
        </p:spPr>
        <p:txBody>
          <a:bodyPr anchor="t" rtlCol="false" tIns="0" lIns="0" bIns="0" rIns="0">
            <a:spAutoFit/>
          </a:bodyPr>
          <a:lstStyle/>
          <a:p>
            <a:pPr algn="ctr">
              <a:lnSpc>
                <a:spcPts val="9100"/>
              </a:lnSpc>
            </a:pPr>
            <a:r>
              <a:rPr lang="en-US" sz="7000">
                <a:solidFill>
                  <a:srgbClr val="FFFFFF"/>
                </a:solidFill>
                <a:latin typeface="Lemon Tuesday"/>
              </a:rPr>
              <a:t>State Machine Diagram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73864">
            <a:off x="-2083531" y="8044144"/>
            <a:ext cx="4868585" cy="566526"/>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934053" y="3201320"/>
            <a:ext cx="2650493" cy="968635"/>
          </a:xfrm>
          <a:prstGeom prst="rect">
            <a:avLst/>
          </a:prstGeom>
        </p:spPr>
      </p:pic>
      <p:sp>
        <p:nvSpPr>
          <p:cNvPr name="AutoShape 5" id="5"/>
          <p:cNvSpPr/>
          <p:nvPr/>
        </p:nvSpPr>
        <p:spPr>
          <a:xfrm rot="0">
            <a:off x="17937239" y="0"/>
            <a:ext cx="350761" cy="10287000"/>
          </a:xfrm>
          <a:prstGeom prst="rect">
            <a:avLst/>
          </a:prstGeom>
          <a:solidFill>
            <a:srgbClr val="BF977B"/>
          </a:solidFill>
        </p:spPr>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9709" y="-116460"/>
            <a:ext cx="2224505" cy="2180015"/>
          </a:xfrm>
          <a:prstGeom prst="rect">
            <a:avLst/>
          </a:prstGeom>
        </p:spPr>
      </p:pic>
      <p:sp>
        <p:nvSpPr>
          <p:cNvPr name="AutoShape 7" id="7"/>
          <p:cNvSpPr/>
          <p:nvPr/>
        </p:nvSpPr>
        <p:spPr>
          <a:xfrm rot="5400000">
            <a:off x="8968619" y="-8968619"/>
            <a:ext cx="350761" cy="18288000"/>
          </a:xfrm>
          <a:prstGeom prst="rect">
            <a:avLst/>
          </a:prstGeom>
          <a:solidFill>
            <a:srgbClr val="BF977B"/>
          </a:solidFill>
        </p:spPr>
      </p:sp>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262247" y="8156590"/>
            <a:ext cx="1798627" cy="1955029"/>
          </a:xfrm>
          <a:prstGeom prst="rect">
            <a:avLst/>
          </a:prstGeom>
        </p:spPr>
      </p:pic>
      <p:sp>
        <p:nvSpPr>
          <p:cNvPr name="AutoShape 9" id="9"/>
          <p:cNvSpPr/>
          <p:nvPr/>
        </p:nvSpPr>
        <p:spPr>
          <a:xfrm rot="5400000">
            <a:off x="8968619" y="967619"/>
            <a:ext cx="350761" cy="18288000"/>
          </a:xfrm>
          <a:prstGeom prst="rect">
            <a:avLst/>
          </a:prstGeom>
          <a:solidFill>
            <a:srgbClr val="BF977B"/>
          </a:solidFill>
        </p:spPr>
      </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954513" y="2387810"/>
            <a:ext cx="2378975" cy="337382"/>
          </a:xfrm>
          <a:prstGeom prst="rect">
            <a:avLst/>
          </a:prstGeom>
        </p:spPr>
      </p:pic>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54275" y="1643028"/>
            <a:ext cx="2341887" cy="855853"/>
          </a:xfrm>
          <a:prstGeom prst="rect">
            <a:avLst/>
          </a:prstGeom>
        </p:spPr>
      </p:pic>
      <p:sp>
        <p:nvSpPr>
          <p:cNvPr name="AutoShape 12" id="12"/>
          <p:cNvSpPr/>
          <p:nvPr/>
        </p:nvSpPr>
        <p:spPr>
          <a:xfrm rot="5400000">
            <a:off x="2024515" y="9321186"/>
            <a:ext cx="201407" cy="1028700"/>
          </a:xfrm>
          <a:prstGeom prst="rect">
            <a:avLst/>
          </a:prstGeom>
          <a:solidFill>
            <a:srgbClr val="EEBDB5"/>
          </a:solidFill>
        </p:spPr>
      </p:sp>
      <p:sp>
        <p:nvSpPr>
          <p:cNvPr name="AutoShape 13" id="13"/>
          <p:cNvSpPr/>
          <p:nvPr/>
        </p:nvSpPr>
        <p:spPr>
          <a:xfrm rot="5400000">
            <a:off x="3572749" y="9321186"/>
            <a:ext cx="201407" cy="1028700"/>
          </a:xfrm>
          <a:prstGeom prst="rect">
            <a:avLst/>
          </a:prstGeom>
          <a:solidFill>
            <a:srgbClr val="BAE2DF"/>
          </a:solidFill>
        </p:spPr>
      </p:sp>
      <p:pic>
        <p:nvPicPr>
          <p:cNvPr name="Picture 14" id="14">
            <a:hlinkClick r:id="rId14" action="ppaction://hlinksldjump"/>
          </p:cNvPr>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422872" y="1028700"/>
            <a:ext cx="836428" cy="654505"/>
          </a:xfrm>
          <a:prstGeom prst="rect">
            <a:avLst/>
          </a:prstGeom>
        </p:spPr>
      </p:pic>
      <p:sp>
        <p:nvSpPr>
          <p:cNvPr name="TextBox 15" id="15"/>
          <p:cNvSpPr txBox="true"/>
          <p:nvPr/>
        </p:nvSpPr>
        <p:spPr>
          <a:xfrm rot="0">
            <a:off x="7211047" y="962025"/>
            <a:ext cx="3865906"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Desain</a:t>
            </a:r>
          </a:p>
        </p:txBody>
      </p:sp>
      <p:sp>
        <p:nvSpPr>
          <p:cNvPr name="TextBox 16" id="16"/>
          <p:cNvSpPr txBox="true"/>
          <p:nvPr/>
        </p:nvSpPr>
        <p:spPr>
          <a:xfrm rot="0">
            <a:off x="3209270" y="4985004"/>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5" action="ppaction://hlinksldjump"/>
              </a:rPr>
              <a:t>Class Diagram</a:t>
            </a:r>
          </a:p>
        </p:txBody>
      </p:sp>
      <p:sp>
        <p:nvSpPr>
          <p:cNvPr name="TextBox 17" id="17"/>
          <p:cNvSpPr txBox="true"/>
          <p:nvPr/>
        </p:nvSpPr>
        <p:spPr>
          <a:xfrm rot="0">
            <a:off x="5640634" y="3576483"/>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1</a:t>
            </a:r>
          </a:p>
        </p:txBody>
      </p:sp>
      <p:sp>
        <p:nvSpPr>
          <p:cNvPr name="TextBox 18" id="18"/>
          <p:cNvSpPr txBox="true"/>
          <p:nvPr/>
        </p:nvSpPr>
        <p:spPr>
          <a:xfrm rot="0">
            <a:off x="12065212" y="3733225"/>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2</a:t>
            </a:r>
          </a:p>
        </p:txBody>
      </p:sp>
      <p:sp>
        <p:nvSpPr>
          <p:cNvPr name="TextBox 19" id="19"/>
          <p:cNvSpPr txBox="true"/>
          <p:nvPr/>
        </p:nvSpPr>
        <p:spPr>
          <a:xfrm rot="0">
            <a:off x="5640634" y="6025705"/>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3</a:t>
            </a:r>
          </a:p>
        </p:txBody>
      </p:sp>
      <p:sp>
        <p:nvSpPr>
          <p:cNvPr name="TextBox 20" id="20"/>
          <p:cNvSpPr txBox="true"/>
          <p:nvPr/>
        </p:nvSpPr>
        <p:spPr>
          <a:xfrm rot="0">
            <a:off x="9633847" y="4984831"/>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6" action="ppaction://hlinksldjump"/>
              </a:rPr>
              <a:t>Wireframe</a:t>
            </a:r>
          </a:p>
        </p:txBody>
      </p:sp>
      <p:sp>
        <p:nvSpPr>
          <p:cNvPr name="TextBox 21" id="21"/>
          <p:cNvSpPr txBox="true"/>
          <p:nvPr/>
        </p:nvSpPr>
        <p:spPr>
          <a:xfrm rot="0">
            <a:off x="3209270" y="7341391"/>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7" action="ppaction://hlinksldjump"/>
              </a:rPr>
              <a:t>Fitur Aplikasi</a:t>
            </a:r>
          </a:p>
        </p:txBody>
      </p:sp>
      <p:sp>
        <p:nvSpPr>
          <p:cNvPr name="TextBox 22" id="22"/>
          <p:cNvSpPr txBox="true"/>
          <p:nvPr/>
        </p:nvSpPr>
        <p:spPr>
          <a:xfrm rot="0">
            <a:off x="12065212" y="5942907"/>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3</a:t>
            </a:r>
          </a:p>
        </p:txBody>
      </p:sp>
      <p:sp>
        <p:nvSpPr>
          <p:cNvPr name="TextBox 23" id="23"/>
          <p:cNvSpPr txBox="true"/>
          <p:nvPr/>
        </p:nvSpPr>
        <p:spPr>
          <a:xfrm rot="0">
            <a:off x="9633847" y="7258593"/>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8" action="ppaction://hlinksldjump"/>
              </a:rPr>
              <a:t>Fungsi dan Hak Akses</a:t>
            </a:r>
          </a:p>
        </p:txBody>
      </p:sp>
      <p:pic>
        <p:nvPicPr>
          <p:cNvPr name="Picture 24" id="24"/>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16624386" y="5969167"/>
            <a:ext cx="1269827" cy="808072"/>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sp>
        <p:nvSpPr>
          <p:cNvPr name="TextBox 9" id="9"/>
          <p:cNvSpPr txBox="true"/>
          <p:nvPr/>
        </p:nvSpPr>
        <p:spPr>
          <a:xfrm rot="0">
            <a:off x="4224447" y="717459"/>
            <a:ext cx="9839106"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Class Diagram</a:t>
            </a:r>
          </a:p>
        </p:txBody>
      </p:sp>
      <p:pic>
        <p:nvPicPr>
          <p:cNvPr name="Picture 10" id="10"/>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1" id="11"/>
          <p:cNvPicPr>
            <a:picLocks noChangeAspect="true"/>
          </p:cNvPicPr>
          <p:nvPr/>
        </p:nvPicPr>
        <p:blipFill>
          <a:blip r:embed="rId9"/>
          <a:srcRect l="0" t="0" r="0" b="0"/>
          <a:stretch>
            <a:fillRect/>
          </a:stretch>
        </p:blipFill>
        <p:spPr>
          <a:xfrm flipH="false" flipV="false" rot="0">
            <a:off x="4149252" y="2235142"/>
            <a:ext cx="10081453" cy="7023158"/>
          </a:xfrm>
          <a:prstGeom prst="rect">
            <a:avLst/>
          </a:prstGeom>
        </p:spPr>
      </p:pic>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6679858" y="6838212"/>
            <a:ext cx="1257381" cy="1366718"/>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4250504" y="2248416"/>
            <a:ext cx="9786993" cy="7388856"/>
          </a:xfrm>
          <a:prstGeom prst="rect">
            <a:avLst/>
          </a:prstGeom>
        </p:spPr>
      </p:pic>
      <p:sp>
        <p:nvSpPr>
          <p:cNvPr name="TextBox 11" id="11"/>
          <p:cNvSpPr txBox="true"/>
          <p:nvPr/>
        </p:nvSpPr>
        <p:spPr>
          <a:xfrm rot="0">
            <a:off x="4224447" y="721995"/>
            <a:ext cx="9839106" cy="1227453"/>
          </a:xfrm>
          <a:prstGeom prst="rect">
            <a:avLst/>
          </a:prstGeom>
        </p:spPr>
        <p:txBody>
          <a:bodyPr anchor="t" rtlCol="false" tIns="0" lIns="0" bIns="0" rIns="0">
            <a:spAutoFit/>
          </a:bodyPr>
          <a:lstStyle/>
          <a:p>
            <a:pPr algn="ctr">
              <a:lnSpc>
                <a:spcPts val="9880"/>
              </a:lnSpc>
            </a:pPr>
            <a:r>
              <a:rPr lang="en-US" sz="7600">
                <a:solidFill>
                  <a:srgbClr val="FFFFFF"/>
                </a:solidFill>
                <a:latin typeface="Lemon Tuesday"/>
              </a:rPr>
              <a:t>Wireframe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0279">
            <a:off x="-1825550" y="8749953"/>
            <a:ext cx="5708500" cy="101669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230435" y="867320"/>
            <a:ext cx="2057731" cy="3378364"/>
          </a:xfrm>
          <a:prstGeom prst="rect">
            <a:avLst/>
          </a:prstGeom>
        </p:spPr>
      </p:pic>
      <p:sp>
        <p:nvSpPr>
          <p:cNvPr name="AutoShape 4" id="4"/>
          <p:cNvSpPr/>
          <p:nvPr/>
        </p:nvSpPr>
        <p:spPr>
          <a:xfrm rot="0">
            <a:off x="0" y="0"/>
            <a:ext cx="350761" cy="10287000"/>
          </a:xfrm>
          <a:prstGeom prst="rect">
            <a:avLst/>
          </a:prstGeom>
          <a:solidFill>
            <a:srgbClr val="BF977B"/>
          </a:solidFill>
        </p:spPr>
      </p:sp>
      <p:sp>
        <p:nvSpPr>
          <p:cNvPr name="AutoShape 5" id="5"/>
          <p:cNvSpPr/>
          <p:nvPr/>
        </p:nvSpPr>
        <p:spPr>
          <a:xfrm rot="0">
            <a:off x="17937239" y="0"/>
            <a:ext cx="350761" cy="10287000"/>
          </a:xfrm>
          <a:prstGeom prst="rect">
            <a:avLst/>
          </a:prstGeom>
          <a:solidFill>
            <a:srgbClr val="BF977B"/>
          </a:solidFill>
        </p:spPr>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9709" y="-116460"/>
            <a:ext cx="2224505" cy="2180015"/>
          </a:xfrm>
          <a:prstGeom prst="rect">
            <a:avLst/>
          </a:prstGeom>
        </p:spPr>
      </p:pic>
      <p:sp>
        <p:nvSpPr>
          <p:cNvPr name="AutoShape 7" id="7"/>
          <p:cNvSpPr/>
          <p:nvPr/>
        </p:nvSpPr>
        <p:spPr>
          <a:xfrm rot="5400000">
            <a:off x="8968619" y="-8968619"/>
            <a:ext cx="350761" cy="18288000"/>
          </a:xfrm>
          <a:prstGeom prst="rect">
            <a:avLst/>
          </a:prstGeom>
          <a:solidFill>
            <a:srgbClr val="BF977B"/>
          </a:solidFill>
        </p:spPr>
      </p:sp>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317275" y="8277271"/>
            <a:ext cx="1619963" cy="1760830"/>
          </a:xfrm>
          <a:prstGeom prst="rect">
            <a:avLst/>
          </a:prstGeom>
        </p:spPr>
      </p:pic>
      <p:sp>
        <p:nvSpPr>
          <p:cNvPr name="AutoShape 9" id="9"/>
          <p:cNvSpPr/>
          <p:nvPr/>
        </p:nvSpPr>
        <p:spPr>
          <a:xfrm rot="5400000">
            <a:off x="8968619" y="967619"/>
            <a:ext cx="350761" cy="18288000"/>
          </a:xfrm>
          <a:prstGeom prst="rect">
            <a:avLst/>
          </a:prstGeom>
          <a:solidFill>
            <a:srgbClr val="BF977B"/>
          </a:solidFill>
        </p:spPr>
      </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954513" y="2387810"/>
            <a:ext cx="2378975" cy="337382"/>
          </a:xfrm>
          <a:prstGeom prst="rect">
            <a:avLst/>
          </a:prstGeom>
        </p:spPr>
      </p:pic>
      <p:sp>
        <p:nvSpPr>
          <p:cNvPr name="TextBox 11" id="11"/>
          <p:cNvSpPr txBox="true"/>
          <p:nvPr/>
        </p:nvSpPr>
        <p:spPr>
          <a:xfrm rot="0">
            <a:off x="7211047" y="962025"/>
            <a:ext cx="3865906" cy="1074423"/>
          </a:xfrm>
          <a:prstGeom prst="rect">
            <a:avLst/>
          </a:prstGeom>
        </p:spPr>
        <p:txBody>
          <a:bodyPr anchor="t" rtlCol="false" tIns="0" lIns="0" bIns="0" rIns="0">
            <a:spAutoFit/>
          </a:bodyPr>
          <a:lstStyle/>
          <a:p>
            <a:pPr>
              <a:lnSpc>
                <a:spcPts val="8648"/>
              </a:lnSpc>
            </a:pPr>
            <a:r>
              <a:rPr lang="en-US" sz="6652">
                <a:solidFill>
                  <a:srgbClr val="FFFFFF"/>
                </a:solidFill>
                <a:latin typeface="Lemon Tuesday"/>
              </a:rPr>
              <a:t>Daftar isi</a:t>
            </a:r>
          </a:p>
        </p:txBody>
      </p:sp>
      <p:sp>
        <p:nvSpPr>
          <p:cNvPr name="TextBox 12" id="12"/>
          <p:cNvSpPr txBox="true"/>
          <p:nvPr/>
        </p:nvSpPr>
        <p:spPr>
          <a:xfrm rot="0">
            <a:off x="4888605" y="5108134"/>
            <a:ext cx="3627300"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2" action="ppaction://hlinksldjump"/>
              </a:rPr>
              <a:t>Planning</a:t>
            </a:r>
          </a:p>
        </p:txBody>
      </p:sp>
      <p:sp>
        <p:nvSpPr>
          <p:cNvPr name="TextBox 13" id="13"/>
          <p:cNvSpPr txBox="true"/>
          <p:nvPr/>
        </p:nvSpPr>
        <p:spPr>
          <a:xfrm rot="0">
            <a:off x="9772095" y="5000474"/>
            <a:ext cx="3627300"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3" action="ppaction://hlinksldjump"/>
              </a:rPr>
              <a:t>Analisa Masalah</a:t>
            </a:r>
          </a:p>
        </p:txBody>
      </p:sp>
      <p:sp>
        <p:nvSpPr>
          <p:cNvPr name="TextBox 14" id="14"/>
          <p:cNvSpPr txBox="true"/>
          <p:nvPr/>
        </p:nvSpPr>
        <p:spPr>
          <a:xfrm rot="0">
            <a:off x="6411178" y="3683995"/>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1</a:t>
            </a:r>
          </a:p>
        </p:txBody>
      </p:sp>
      <p:sp>
        <p:nvSpPr>
          <p:cNvPr name="TextBox 15" id="15"/>
          <p:cNvSpPr txBox="true"/>
          <p:nvPr/>
        </p:nvSpPr>
        <p:spPr>
          <a:xfrm rot="0">
            <a:off x="11294668" y="3726415"/>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2</a:t>
            </a:r>
          </a:p>
        </p:txBody>
      </p:sp>
      <p:sp>
        <p:nvSpPr>
          <p:cNvPr name="TextBox 16" id="16"/>
          <p:cNvSpPr txBox="true"/>
          <p:nvPr/>
        </p:nvSpPr>
        <p:spPr>
          <a:xfrm rot="0">
            <a:off x="4938579" y="7699006"/>
            <a:ext cx="352735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4" action="ppaction://hlinksldjump"/>
              </a:rPr>
              <a:t>Desain</a:t>
            </a:r>
          </a:p>
        </p:txBody>
      </p:sp>
      <p:sp>
        <p:nvSpPr>
          <p:cNvPr name="TextBox 17" id="17"/>
          <p:cNvSpPr txBox="true"/>
          <p:nvPr/>
        </p:nvSpPr>
        <p:spPr>
          <a:xfrm rot="0">
            <a:off x="6519947" y="6358903"/>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3</a:t>
            </a:r>
          </a:p>
        </p:txBody>
      </p:sp>
      <p:sp>
        <p:nvSpPr>
          <p:cNvPr name="TextBox 18" id="18"/>
          <p:cNvSpPr txBox="true"/>
          <p:nvPr/>
        </p:nvSpPr>
        <p:spPr>
          <a:xfrm rot="0">
            <a:off x="9772095" y="7699006"/>
            <a:ext cx="3627300"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5" action="ppaction://hlinksldjump"/>
              </a:rPr>
              <a:t>Implementasi</a:t>
            </a:r>
          </a:p>
        </p:txBody>
      </p:sp>
      <p:sp>
        <p:nvSpPr>
          <p:cNvPr name="TextBox 19" id="19"/>
          <p:cNvSpPr txBox="true"/>
          <p:nvPr/>
        </p:nvSpPr>
        <p:spPr>
          <a:xfrm rot="0">
            <a:off x="11294668" y="6429551"/>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4</a:t>
            </a:r>
          </a:p>
        </p:txBody>
      </p:sp>
      <p:pic>
        <p:nvPicPr>
          <p:cNvPr name="Picture 20" id="20"/>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954275" y="1643028"/>
            <a:ext cx="2341887" cy="855853"/>
          </a:xfrm>
          <a:prstGeom prst="rect">
            <a:avLst/>
          </a:prstGeom>
        </p:spPr>
      </p:pic>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30279">
            <a:off x="-3114517" y="8823472"/>
            <a:ext cx="5708500" cy="1016693"/>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482567" y="867320"/>
            <a:ext cx="2057731" cy="3378364"/>
          </a:xfrm>
          <a:prstGeom prst="rect">
            <a:avLst/>
          </a:prstGeom>
        </p:spPr>
      </p:pic>
      <p:sp>
        <p:nvSpPr>
          <p:cNvPr name="AutoShape 4" id="4"/>
          <p:cNvSpPr/>
          <p:nvPr/>
        </p:nvSpPr>
        <p:spPr>
          <a:xfrm rot="0">
            <a:off x="0" y="0"/>
            <a:ext cx="350761" cy="10287000"/>
          </a:xfrm>
          <a:prstGeom prst="rect">
            <a:avLst/>
          </a:prstGeom>
          <a:solidFill>
            <a:srgbClr val="BF977B"/>
          </a:solidFill>
        </p:spPr>
      </p:sp>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3801" y="3206605"/>
            <a:ext cx="973580" cy="870912"/>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932110" y="1511672"/>
            <a:ext cx="973580" cy="870912"/>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932110" y="6857142"/>
            <a:ext cx="973580" cy="870912"/>
          </a:xfrm>
          <a:prstGeom prst="rect">
            <a:avLst/>
          </a:prstGeom>
        </p:spPr>
      </p:pic>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932110" y="4192047"/>
            <a:ext cx="973580" cy="870912"/>
          </a:xfrm>
          <a:prstGeom prst="rect">
            <a:avLst/>
          </a:prstGeom>
        </p:spPr>
      </p:pic>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3801" y="6152322"/>
            <a:ext cx="973580" cy="870912"/>
          </a:xfrm>
          <a:prstGeom prst="rect">
            <a:avLst/>
          </a:prstGeom>
        </p:spPr>
      </p:pic>
      <p:sp>
        <p:nvSpPr>
          <p:cNvPr name="AutoShape 13" id="13"/>
          <p:cNvSpPr/>
          <p:nvPr/>
        </p:nvSpPr>
        <p:spPr>
          <a:xfrm rot="5400000">
            <a:off x="2024515" y="9321186"/>
            <a:ext cx="201407" cy="1028700"/>
          </a:xfrm>
          <a:prstGeom prst="rect">
            <a:avLst/>
          </a:prstGeom>
          <a:solidFill>
            <a:srgbClr val="EEBDB5"/>
          </a:solidFill>
        </p:spPr>
      </p:sp>
      <p:sp>
        <p:nvSpPr>
          <p:cNvPr name="AutoShape 14" id="14"/>
          <p:cNvSpPr/>
          <p:nvPr/>
        </p:nvSpPr>
        <p:spPr>
          <a:xfrm rot="5400000">
            <a:off x="3572749" y="9321186"/>
            <a:ext cx="201407" cy="1028700"/>
          </a:xfrm>
          <a:prstGeom prst="rect">
            <a:avLst/>
          </a:prstGeom>
          <a:solidFill>
            <a:srgbClr val="BAE2DF"/>
          </a:solidFill>
        </p:spPr>
      </p:sp>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260341" y="1980996"/>
            <a:ext cx="2014081" cy="285633"/>
          </a:xfrm>
          <a:prstGeom prst="rect">
            <a:avLst/>
          </a:prstGeom>
        </p:spPr>
      </p:pic>
      <p:pic>
        <p:nvPicPr>
          <p:cNvPr name="Picture 16" id="16">
            <a:hlinkClick r:id="rId12" action="ppaction://hlinksldjump"/>
          </p:cNvPr>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587901" y="8586901"/>
            <a:ext cx="671399" cy="671399"/>
          </a:xfrm>
          <a:prstGeom prst="rect">
            <a:avLst/>
          </a:prstGeom>
        </p:spPr>
      </p:pic>
      <p:sp>
        <p:nvSpPr>
          <p:cNvPr name="TextBox 17" id="17"/>
          <p:cNvSpPr txBox="true"/>
          <p:nvPr/>
        </p:nvSpPr>
        <p:spPr>
          <a:xfrm rot="0">
            <a:off x="1309375" y="876039"/>
            <a:ext cx="6361774" cy="981074"/>
          </a:xfrm>
          <a:prstGeom prst="rect">
            <a:avLst/>
          </a:prstGeom>
        </p:spPr>
        <p:txBody>
          <a:bodyPr anchor="t" rtlCol="false" tIns="0" lIns="0" bIns="0" rIns="0">
            <a:spAutoFit/>
          </a:bodyPr>
          <a:lstStyle/>
          <a:p>
            <a:pPr>
              <a:lnSpc>
                <a:spcPts val="7800"/>
              </a:lnSpc>
            </a:pPr>
            <a:r>
              <a:rPr lang="en-US" sz="6000">
                <a:solidFill>
                  <a:srgbClr val="FFFFFF"/>
                </a:solidFill>
                <a:latin typeface="Lemon Tuesday"/>
              </a:rPr>
              <a:t>Fitur Aplikasi</a:t>
            </a:r>
          </a:p>
        </p:txBody>
      </p:sp>
      <p:sp>
        <p:nvSpPr>
          <p:cNvPr name="TextBox 18" id="18"/>
          <p:cNvSpPr txBox="true"/>
          <p:nvPr/>
        </p:nvSpPr>
        <p:spPr>
          <a:xfrm rot="0">
            <a:off x="3599204" y="3235180"/>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Login</a:t>
            </a:r>
          </a:p>
        </p:txBody>
      </p:sp>
      <p:sp>
        <p:nvSpPr>
          <p:cNvPr name="TextBox 19" id="19"/>
          <p:cNvSpPr txBox="true"/>
          <p:nvPr/>
        </p:nvSpPr>
        <p:spPr>
          <a:xfrm rot="0">
            <a:off x="10237513" y="1540247"/>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Kelola Data</a:t>
            </a:r>
          </a:p>
        </p:txBody>
      </p:sp>
      <p:sp>
        <p:nvSpPr>
          <p:cNvPr name="TextBox 20" id="20"/>
          <p:cNvSpPr txBox="true"/>
          <p:nvPr/>
        </p:nvSpPr>
        <p:spPr>
          <a:xfrm rot="0">
            <a:off x="10237513" y="6887398"/>
            <a:ext cx="324310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Laporan</a:t>
            </a:r>
          </a:p>
        </p:txBody>
      </p:sp>
      <p:sp>
        <p:nvSpPr>
          <p:cNvPr name="TextBox 21" id="21"/>
          <p:cNvSpPr txBox="true"/>
          <p:nvPr/>
        </p:nvSpPr>
        <p:spPr>
          <a:xfrm rot="0">
            <a:off x="10239065" y="4220622"/>
            <a:ext cx="3254078"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Transaksi</a:t>
            </a:r>
          </a:p>
        </p:txBody>
      </p:sp>
      <p:sp>
        <p:nvSpPr>
          <p:cNvPr name="TextBox 22" id="22"/>
          <p:cNvSpPr txBox="true"/>
          <p:nvPr/>
        </p:nvSpPr>
        <p:spPr>
          <a:xfrm rot="0">
            <a:off x="10225072" y="2142862"/>
            <a:ext cx="5519652" cy="1276350"/>
          </a:xfrm>
          <a:prstGeom prst="rect">
            <a:avLst/>
          </a:prstGeom>
        </p:spPr>
        <p:txBody>
          <a:bodyPr anchor="t" rtlCol="false" tIns="0" lIns="0" bIns="0" rIns="0">
            <a:spAutoFit/>
          </a:bodyPr>
          <a:lstStyle/>
          <a:p>
            <a:pPr algn="just">
              <a:lnSpc>
                <a:spcPts val="3300"/>
              </a:lnSpc>
            </a:pPr>
            <a:r>
              <a:rPr lang="en-US" sz="3000">
                <a:solidFill>
                  <a:srgbClr val="FFFFFF"/>
                </a:solidFill>
                <a:latin typeface="Kalam Light"/>
              </a:rPr>
              <a:t>Kelola mahasiswa, kelola karwayan, kelola barang, kelola kategori, kelola jenis barang, kelola ruangan</a:t>
            </a:r>
          </a:p>
        </p:txBody>
      </p:sp>
      <p:sp>
        <p:nvSpPr>
          <p:cNvPr name="TextBox 23" id="23"/>
          <p:cNvSpPr txBox="true"/>
          <p:nvPr/>
        </p:nvSpPr>
        <p:spPr>
          <a:xfrm rot="0">
            <a:off x="10239065" y="4809267"/>
            <a:ext cx="5002195" cy="1276350"/>
          </a:xfrm>
          <a:prstGeom prst="rect">
            <a:avLst/>
          </a:prstGeom>
        </p:spPr>
        <p:txBody>
          <a:bodyPr anchor="t" rtlCol="false" tIns="0" lIns="0" bIns="0" rIns="0">
            <a:spAutoFit/>
          </a:bodyPr>
          <a:lstStyle/>
          <a:p>
            <a:pPr algn="just">
              <a:lnSpc>
                <a:spcPts val="3300"/>
              </a:lnSpc>
            </a:pPr>
            <a:r>
              <a:rPr lang="en-US" sz="3000">
                <a:solidFill>
                  <a:srgbClr val="FFFFFF"/>
                </a:solidFill>
                <a:latin typeface="Kalam Light"/>
              </a:rPr>
              <a:t>Transaksi peminjaman alat, pengambilan alat, pengembalian alat, dan booking alat</a:t>
            </a:r>
          </a:p>
        </p:txBody>
      </p:sp>
      <p:sp>
        <p:nvSpPr>
          <p:cNvPr name="TextBox 24" id="24"/>
          <p:cNvSpPr txBox="true"/>
          <p:nvPr/>
        </p:nvSpPr>
        <p:spPr>
          <a:xfrm rot="0">
            <a:off x="10226538" y="7498978"/>
            <a:ext cx="5237519" cy="1276350"/>
          </a:xfrm>
          <a:prstGeom prst="rect">
            <a:avLst/>
          </a:prstGeom>
        </p:spPr>
        <p:txBody>
          <a:bodyPr anchor="t" rtlCol="false" tIns="0" lIns="0" bIns="0" rIns="0">
            <a:spAutoFit/>
          </a:bodyPr>
          <a:lstStyle/>
          <a:p>
            <a:pPr>
              <a:lnSpc>
                <a:spcPts val="3300"/>
              </a:lnSpc>
            </a:pPr>
            <a:r>
              <a:rPr lang="en-US" sz="3000">
                <a:solidFill>
                  <a:srgbClr val="FFFFFF"/>
                </a:solidFill>
                <a:latin typeface="Kalam Light"/>
              </a:rPr>
              <a:t>Laporan peminjaman, laporan barang rusak, laporan barang hilang</a:t>
            </a:r>
          </a:p>
        </p:txBody>
      </p:sp>
      <p:sp>
        <p:nvSpPr>
          <p:cNvPr name="TextBox 25" id="25"/>
          <p:cNvSpPr txBox="true"/>
          <p:nvPr/>
        </p:nvSpPr>
        <p:spPr>
          <a:xfrm rot="0">
            <a:off x="3599204" y="3837796"/>
            <a:ext cx="4682828" cy="857250"/>
          </a:xfrm>
          <a:prstGeom prst="rect">
            <a:avLst/>
          </a:prstGeom>
        </p:spPr>
        <p:txBody>
          <a:bodyPr anchor="t" rtlCol="false" tIns="0" lIns="0" bIns="0" rIns="0">
            <a:spAutoFit/>
          </a:bodyPr>
          <a:lstStyle/>
          <a:p>
            <a:pPr>
              <a:lnSpc>
                <a:spcPts val="3300"/>
              </a:lnSpc>
            </a:pPr>
            <a:r>
              <a:rPr lang="en-US" sz="3000">
                <a:solidFill>
                  <a:srgbClr val="FFFFFF"/>
                </a:solidFill>
                <a:latin typeface="Kalam Light"/>
              </a:rPr>
              <a:t>Login sebagai karyawan ataupun mahasiswa</a:t>
            </a:r>
          </a:p>
        </p:txBody>
      </p:sp>
      <p:sp>
        <p:nvSpPr>
          <p:cNvPr name="TextBox 26" id="26"/>
          <p:cNvSpPr txBox="true"/>
          <p:nvPr/>
        </p:nvSpPr>
        <p:spPr>
          <a:xfrm rot="0">
            <a:off x="3599204" y="6180897"/>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Dashboard</a:t>
            </a:r>
          </a:p>
        </p:txBody>
      </p:sp>
      <p:sp>
        <p:nvSpPr>
          <p:cNvPr name="TextBox 27" id="27"/>
          <p:cNvSpPr txBox="true"/>
          <p:nvPr/>
        </p:nvSpPr>
        <p:spPr>
          <a:xfrm rot="0">
            <a:off x="3586763" y="6783512"/>
            <a:ext cx="5011972" cy="1578610"/>
          </a:xfrm>
          <a:prstGeom prst="rect">
            <a:avLst/>
          </a:prstGeom>
        </p:spPr>
        <p:txBody>
          <a:bodyPr anchor="t" rtlCol="false" tIns="0" lIns="0" bIns="0" rIns="0">
            <a:spAutoFit/>
          </a:bodyPr>
          <a:lstStyle/>
          <a:p>
            <a:pPr algn="just">
              <a:lnSpc>
                <a:spcPts val="3080"/>
              </a:lnSpc>
            </a:pPr>
            <a:r>
              <a:rPr lang="en-US" sz="2800">
                <a:solidFill>
                  <a:srgbClr val="FFFFFF"/>
                </a:solidFill>
                <a:latin typeface="Kalam Light"/>
              </a:rPr>
              <a:t>Terdapat informasi terkait berapa jumlah barang, barang yang sering dipinjam, peminjaman aktif dan jumlah mahasiswa</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17937239" y="0"/>
            <a:ext cx="350761" cy="10287000"/>
          </a:xfrm>
          <a:prstGeom prst="rect">
            <a:avLst/>
          </a:prstGeom>
          <a:solidFill>
            <a:srgbClr val="BF977B"/>
          </a:solidFill>
        </p:spPr>
      </p:sp>
      <p:sp>
        <p:nvSpPr>
          <p:cNvPr name="AutoShape 3" id="3"/>
          <p:cNvSpPr/>
          <p:nvPr/>
        </p:nvSpPr>
        <p:spPr>
          <a:xfrm rot="0">
            <a:off x="0" y="0"/>
            <a:ext cx="350761" cy="10287000"/>
          </a:xfrm>
          <a:prstGeom prst="rect">
            <a:avLst/>
          </a:prstGeom>
          <a:solidFill>
            <a:srgbClr val="BF977B"/>
          </a:solidFill>
        </p:spPr>
      </p:sp>
      <p:sp>
        <p:nvSpPr>
          <p:cNvPr name="AutoShape 4" id="4"/>
          <p:cNvSpPr/>
          <p:nvPr/>
        </p:nvSpPr>
        <p:spPr>
          <a:xfrm rot="5400000">
            <a:off x="8968619" y="-8968619"/>
            <a:ext cx="350761" cy="18288000"/>
          </a:xfrm>
          <a:prstGeom prst="rect">
            <a:avLst/>
          </a:prstGeom>
          <a:solidFill>
            <a:srgbClr val="BF977B"/>
          </a:solidFill>
        </p:spPr>
      </p:sp>
      <p:sp>
        <p:nvSpPr>
          <p:cNvPr name="AutoShape 5" id="5"/>
          <p:cNvSpPr/>
          <p:nvPr/>
        </p:nvSpPr>
        <p:spPr>
          <a:xfrm rot="5400000">
            <a:off x="8968619" y="967619"/>
            <a:ext cx="350761" cy="18288000"/>
          </a:xfrm>
          <a:prstGeom prst="rect">
            <a:avLst/>
          </a:prstGeom>
          <a:solidFill>
            <a:srgbClr val="BF977B"/>
          </a:solidFill>
        </p:spPr>
      </p:sp>
      <p:sp>
        <p:nvSpPr>
          <p:cNvPr name="AutoShape 6" id="6"/>
          <p:cNvSpPr/>
          <p:nvPr/>
        </p:nvSpPr>
        <p:spPr>
          <a:xfrm rot="5400000">
            <a:off x="2024515" y="9321186"/>
            <a:ext cx="201407" cy="1028700"/>
          </a:xfrm>
          <a:prstGeom prst="rect">
            <a:avLst/>
          </a:prstGeom>
          <a:solidFill>
            <a:srgbClr val="EEBDB5"/>
          </a:solidFill>
        </p:spPr>
      </p:sp>
      <p:sp>
        <p:nvSpPr>
          <p:cNvPr name="AutoShape 7" id="7"/>
          <p:cNvSpPr/>
          <p:nvPr/>
        </p:nvSpPr>
        <p:spPr>
          <a:xfrm rot="5400000">
            <a:off x="3572749" y="9321186"/>
            <a:ext cx="201407" cy="1028700"/>
          </a:xfrm>
          <a:prstGeom prst="rect">
            <a:avLst/>
          </a:prstGeom>
          <a:solidFill>
            <a:srgbClr val="BAE2DF"/>
          </a:solidFill>
        </p:spPr>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47406" y="867320"/>
            <a:ext cx="2339739" cy="855068"/>
          </a:xfrm>
          <a:prstGeom prst="rect">
            <a:avLst/>
          </a:prstGeom>
        </p:spPr>
      </p:pic>
      <p:pic>
        <p:nvPicPr>
          <p:cNvPr name="Picture 9" id="9">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998237" y="3883357"/>
            <a:ext cx="2129874" cy="1746497"/>
          </a:xfrm>
          <a:prstGeom prst="rect">
            <a:avLst/>
          </a:prstGeom>
        </p:spPr>
      </p:pic>
      <p:sp>
        <p:nvSpPr>
          <p:cNvPr name="AutoShape 10" id="10"/>
          <p:cNvSpPr/>
          <p:nvPr/>
        </p:nvSpPr>
        <p:spPr>
          <a:xfrm rot="-1677584">
            <a:off x="4461240" y="3928999"/>
            <a:ext cx="3489321" cy="0"/>
          </a:xfrm>
          <a:prstGeom prst="line">
            <a:avLst/>
          </a:prstGeom>
          <a:ln cap="flat" w="95250">
            <a:solidFill>
              <a:srgbClr val="FFFFFF"/>
            </a:solidFill>
            <a:prstDash val="solid"/>
            <a:headEnd type="none" len="sm" w="sm"/>
            <a:tailEnd type="arrow" len="sm" w="med"/>
          </a:ln>
        </p:spPr>
      </p:sp>
      <p:pic>
        <p:nvPicPr>
          <p:cNvPr name="Picture 11" id="11"/>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515725" y="3397582"/>
            <a:ext cx="1607259" cy="3804164"/>
          </a:xfrm>
          <a:prstGeom prst="rect">
            <a:avLst/>
          </a:prstGeom>
        </p:spPr>
      </p:pic>
      <p:pic>
        <p:nvPicPr>
          <p:cNvPr name="Picture 12" id="12">
            <a:hlinkClick r:id="rId11" action="ppaction://hlinksldjump"/>
          </p:cNvPr>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8615675" y="906781"/>
            <a:ext cx="2059756" cy="1931021"/>
          </a:xfrm>
          <a:prstGeom prst="rect">
            <a:avLst/>
          </a:prstGeom>
        </p:spPr>
      </p:pic>
      <p:pic>
        <p:nvPicPr>
          <p:cNvPr name="Picture 13" id="13">
            <a:hlinkClick r:id="rId14" action="ppaction://hlinksldjump"/>
          </p:cNvPr>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2925629" y="3309635"/>
            <a:ext cx="1896414" cy="3940600"/>
          </a:xfrm>
          <a:prstGeom prst="rect">
            <a:avLst/>
          </a:prstGeom>
        </p:spPr>
      </p:pic>
      <p:sp>
        <p:nvSpPr>
          <p:cNvPr name="AutoShape 14" id="14"/>
          <p:cNvSpPr/>
          <p:nvPr/>
        </p:nvSpPr>
        <p:spPr>
          <a:xfrm rot="-75943">
            <a:off x="4665561" y="5328205"/>
            <a:ext cx="3056977" cy="0"/>
          </a:xfrm>
          <a:prstGeom prst="line">
            <a:avLst/>
          </a:prstGeom>
          <a:ln cap="flat" w="95250">
            <a:solidFill>
              <a:srgbClr val="FFFFFF"/>
            </a:solidFill>
            <a:prstDash val="solid"/>
            <a:headEnd type="none" len="sm" w="sm"/>
            <a:tailEnd type="arrow" len="sm" w="med"/>
          </a:ln>
        </p:spPr>
      </p:sp>
      <p:sp>
        <p:nvSpPr>
          <p:cNvPr name="AutoShape 15" id="15"/>
          <p:cNvSpPr/>
          <p:nvPr/>
        </p:nvSpPr>
        <p:spPr>
          <a:xfrm rot="1799999">
            <a:off x="4403806" y="6867540"/>
            <a:ext cx="3557616" cy="0"/>
          </a:xfrm>
          <a:prstGeom prst="line">
            <a:avLst/>
          </a:prstGeom>
          <a:ln cap="flat" w="95250">
            <a:solidFill>
              <a:srgbClr val="FFFFFF"/>
            </a:solidFill>
            <a:prstDash val="solid"/>
            <a:headEnd type="none" len="sm" w="sm"/>
            <a:tailEnd type="arrow" len="sm" w="med"/>
          </a:ln>
        </p:spPr>
      </p:sp>
      <p:pic>
        <p:nvPicPr>
          <p:cNvPr name="Picture 16" id="16">
            <a:hlinkClick r:id="rId17" action="ppaction://hlinksldjump"/>
          </p:cNvPr>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8652512" y="6827270"/>
            <a:ext cx="1901686" cy="1901686"/>
          </a:xfrm>
          <a:prstGeom prst="rect">
            <a:avLst/>
          </a:prstGeom>
        </p:spPr>
      </p:pic>
      <p:sp>
        <p:nvSpPr>
          <p:cNvPr name="TextBox 17" id="17"/>
          <p:cNvSpPr txBox="true"/>
          <p:nvPr/>
        </p:nvSpPr>
        <p:spPr>
          <a:xfrm rot="0">
            <a:off x="8658081" y="5868417"/>
            <a:ext cx="2508740" cy="398254"/>
          </a:xfrm>
          <a:prstGeom prst="rect">
            <a:avLst/>
          </a:prstGeom>
        </p:spPr>
        <p:txBody>
          <a:bodyPr anchor="t" rtlCol="false" tIns="0" lIns="0" bIns="0" rIns="0">
            <a:spAutoFit/>
          </a:bodyPr>
          <a:lstStyle/>
          <a:p>
            <a:pPr algn="ctr">
              <a:lnSpc>
                <a:spcPts val="3144"/>
              </a:lnSpc>
            </a:pPr>
            <a:r>
              <a:rPr lang="en-US" sz="2858">
                <a:solidFill>
                  <a:srgbClr val="FFFFFF"/>
                </a:solidFill>
                <a:latin typeface="Kalam Bold"/>
              </a:rPr>
              <a:t>Admin</a:t>
            </a:r>
          </a:p>
        </p:txBody>
      </p:sp>
      <p:sp>
        <p:nvSpPr>
          <p:cNvPr name="TextBox 18" id="18"/>
          <p:cNvSpPr txBox="true"/>
          <p:nvPr/>
        </p:nvSpPr>
        <p:spPr>
          <a:xfrm rot="0">
            <a:off x="8391183" y="3010122"/>
            <a:ext cx="2508740" cy="387459"/>
          </a:xfrm>
          <a:prstGeom prst="rect">
            <a:avLst/>
          </a:prstGeom>
        </p:spPr>
        <p:txBody>
          <a:bodyPr anchor="t" rtlCol="false" tIns="0" lIns="0" bIns="0" rIns="0">
            <a:spAutoFit/>
          </a:bodyPr>
          <a:lstStyle/>
          <a:p>
            <a:pPr algn="ctr">
              <a:lnSpc>
                <a:spcPts val="3034"/>
              </a:lnSpc>
            </a:pPr>
            <a:r>
              <a:rPr lang="en-US" sz="2758">
                <a:solidFill>
                  <a:srgbClr val="FFFFFF"/>
                </a:solidFill>
                <a:latin typeface="Kalam Bold"/>
              </a:rPr>
              <a:t>Karyawan</a:t>
            </a:r>
          </a:p>
        </p:txBody>
      </p:sp>
      <p:sp>
        <p:nvSpPr>
          <p:cNvPr name="TextBox 19" id="19"/>
          <p:cNvSpPr txBox="true"/>
          <p:nvPr/>
        </p:nvSpPr>
        <p:spPr>
          <a:xfrm rot="0">
            <a:off x="2109569" y="7645416"/>
            <a:ext cx="2508740" cy="429369"/>
          </a:xfrm>
          <a:prstGeom prst="rect">
            <a:avLst/>
          </a:prstGeom>
        </p:spPr>
        <p:txBody>
          <a:bodyPr anchor="t" rtlCol="false" tIns="0" lIns="0" bIns="0" rIns="0">
            <a:spAutoFit/>
          </a:bodyPr>
          <a:lstStyle/>
          <a:p>
            <a:pPr algn="ctr">
              <a:lnSpc>
                <a:spcPts val="3364"/>
              </a:lnSpc>
            </a:pPr>
            <a:r>
              <a:rPr lang="en-US" sz="3058">
                <a:solidFill>
                  <a:srgbClr val="FFFFFF"/>
                </a:solidFill>
                <a:latin typeface="Kalam Bold"/>
              </a:rPr>
              <a:t>Karyawan</a:t>
            </a:r>
          </a:p>
        </p:txBody>
      </p:sp>
      <p:sp>
        <p:nvSpPr>
          <p:cNvPr name="TextBox 20" id="20"/>
          <p:cNvSpPr txBox="true"/>
          <p:nvPr/>
        </p:nvSpPr>
        <p:spPr>
          <a:xfrm rot="0">
            <a:off x="7723108" y="8992760"/>
            <a:ext cx="3396949" cy="387459"/>
          </a:xfrm>
          <a:prstGeom prst="rect">
            <a:avLst/>
          </a:prstGeom>
        </p:spPr>
        <p:txBody>
          <a:bodyPr anchor="t" rtlCol="false" tIns="0" lIns="0" bIns="0" rIns="0">
            <a:spAutoFit/>
          </a:bodyPr>
          <a:lstStyle/>
          <a:p>
            <a:pPr algn="ctr">
              <a:lnSpc>
                <a:spcPts val="3034"/>
              </a:lnSpc>
            </a:pPr>
            <a:r>
              <a:rPr lang="en-US" sz="2758">
                <a:solidFill>
                  <a:srgbClr val="FFFFFF"/>
                </a:solidFill>
                <a:latin typeface="Kalam Bold"/>
              </a:rPr>
              <a:t>Koordinator Tingkat</a:t>
            </a:r>
          </a:p>
        </p:txBody>
      </p:sp>
      <p:sp>
        <p:nvSpPr>
          <p:cNvPr name="TextBox 21" id="21"/>
          <p:cNvSpPr txBox="true"/>
          <p:nvPr/>
        </p:nvSpPr>
        <p:spPr>
          <a:xfrm rot="0">
            <a:off x="12638666" y="7630900"/>
            <a:ext cx="2508740" cy="429369"/>
          </a:xfrm>
          <a:prstGeom prst="rect">
            <a:avLst/>
          </a:prstGeom>
        </p:spPr>
        <p:txBody>
          <a:bodyPr anchor="t" rtlCol="false" tIns="0" lIns="0" bIns="0" rIns="0">
            <a:spAutoFit/>
          </a:bodyPr>
          <a:lstStyle/>
          <a:p>
            <a:pPr algn="ctr">
              <a:lnSpc>
                <a:spcPts val="3364"/>
              </a:lnSpc>
            </a:pPr>
            <a:r>
              <a:rPr lang="en-US" sz="3058">
                <a:solidFill>
                  <a:srgbClr val="FFFFFF"/>
                </a:solidFill>
                <a:latin typeface="Kalam Bold"/>
              </a:rPr>
              <a:t>Mahasiswa</a:t>
            </a:r>
          </a:p>
        </p:txBody>
      </p:sp>
      <p:sp>
        <p:nvSpPr>
          <p:cNvPr name="TextBox 22" id="22"/>
          <p:cNvSpPr txBox="true"/>
          <p:nvPr/>
        </p:nvSpPr>
        <p:spPr>
          <a:xfrm rot="0">
            <a:off x="1309375" y="1071619"/>
            <a:ext cx="5739847" cy="785493"/>
          </a:xfrm>
          <a:prstGeom prst="rect">
            <a:avLst/>
          </a:prstGeom>
        </p:spPr>
        <p:txBody>
          <a:bodyPr anchor="t" rtlCol="false" tIns="0" lIns="0" bIns="0" rIns="0">
            <a:spAutoFit/>
          </a:bodyPr>
          <a:lstStyle/>
          <a:p>
            <a:pPr>
              <a:lnSpc>
                <a:spcPts val="6370"/>
              </a:lnSpc>
            </a:pPr>
            <a:r>
              <a:rPr lang="en-US" sz="4900">
                <a:solidFill>
                  <a:srgbClr val="FFFFFF"/>
                </a:solidFill>
                <a:latin typeface="Lemon Tuesday"/>
              </a:rPr>
              <a:t>Fungsi dan hak akses</a:t>
            </a:r>
          </a:p>
        </p:txBody>
      </p:sp>
      <p:pic>
        <p:nvPicPr>
          <p:cNvPr name="Picture 23" id="2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902582" y="2016903"/>
            <a:ext cx="2014081" cy="285633"/>
          </a:xfrm>
          <a:prstGeom prst="rect">
            <a:avLst/>
          </a:prstGeom>
        </p:spPr>
      </p:pic>
      <p:pic>
        <p:nvPicPr>
          <p:cNvPr name="Picture 24" id="24">
            <a:hlinkClick r:id="rId22" action="ppaction://hlinksldjump"/>
          </p:cNvPr>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6587901" y="8586901"/>
            <a:ext cx="671399" cy="671399"/>
          </a:xfrm>
          <a:prstGeom prst="rect">
            <a:avLst/>
          </a:prstGeom>
        </p:spPr>
      </p:pic>
      <p:pic>
        <p:nvPicPr>
          <p:cNvPr name="Picture 25" id="25"/>
          <p:cNvPicPr>
            <a:picLocks noChangeAspect="true"/>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l="0" t="0" r="0" b="0"/>
          <a:stretch>
            <a:fillRect/>
          </a:stretch>
        </p:blipFill>
        <p:spPr>
          <a:xfrm flipH="false" flipV="false" rot="0">
            <a:off x="16679858" y="2945403"/>
            <a:ext cx="1257381" cy="1366718"/>
          </a:xfrm>
          <a:prstGeom prst="rect">
            <a:avLst/>
          </a:prstGeom>
        </p:spPr>
      </p:pic>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04449">
            <a:off x="-993398" y="679843"/>
            <a:ext cx="5191729" cy="604129"/>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97105">
            <a:off x="13934912" y="679843"/>
            <a:ext cx="5191729" cy="604129"/>
          </a:xfrm>
          <a:prstGeom prst="rect">
            <a:avLst/>
          </a:prstGeom>
        </p:spPr>
      </p:pic>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AutoShape 8" id="8"/>
          <p:cNvSpPr/>
          <p:nvPr/>
        </p:nvSpPr>
        <p:spPr>
          <a:xfrm rot="5400000">
            <a:off x="2024515" y="9321186"/>
            <a:ext cx="201407" cy="1028700"/>
          </a:xfrm>
          <a:prstGeom prst="rect">
            <a:avLst/>
          </a:prstGeom>
          <a:solidFill>
            <a:srgbClr val="EEBDB5"/>
          </a:solidFill>
        </p:spPr>
      </p:sp>
      <p:sp>
        <p:nvSpPr>
          <p:cNvPr name="AutoShape 9" id="9"/>
          <p:cNvSpPr/>
          <p:nvPr/>
        </p:nvSpPr>
        <p:spPr>
          <a:xfrm rot="5400000">
            <a:off x="3572749" y="9321186"/>
            <a:ext cx="201407" cy="1028700"/>
          </a:xfrm>
          <a:prstGeom prst="rect">
            <a:avLst/>
          </a:prstGeom>
          <a:solidFill>
            <a:srgbClr val="BAE2DF"/>
          </a:solidFill>
        </p:spPr>
      </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655976" y="3558986"/>
            <a:ext cx="2641611" cy="2476510"/>
          </a:xfrm>
          <a:prstGeom prst="rect">
            <a:avLst/>
          </a:prstGeom>
        </p:spPr>
      </p:pic>
      <p:sp>
        <p:nvSpPr>
          <p:cNvPr name="TextBox 11" id="11"/>
          <p:cNvSpPr txBox="true"/>
          <p:nvPr/>
        </p:nvSpPr>
        <p:spPr>
          <a:xfrm rot="0">
            <a:off x="2368067" y="6248648"/>
            <a:ext cx="3217428" cy="495459"/>
          </a:xfrm>
          <a:prstGeom prst="rect">
            <a:avLst/>
          </a:prstGeom>
        </p:spPr>
        <p:txBody>
          <a:bodyPr anchor="t" rtlCol="false" tIns="0" lIns="0" bIns="0" rIns="0">
            <a:spAutoFit/>
          </a:bodyPr>
          <a:lstStyle/>
          <a:p>
            <a:pPr algn="ctr">
              <a:lnSpc>
                <a:spcPts val="3891"/>
              </a:lnSpc>
            </a:pPr>
            <a:r>
              <a:rPr lang="en-US" sz="3537">
                <a:solidFill>
                  <a:srgbClr val="FFFFFF"/>
                </a:solidFill>
                <a:latin typeface="Kalam Bold"/>
              </a:rPr>
              <a:t>Karyawan</a:t>
            </a:r>
          </a:p>
        </p:txBody>
      </p:sp>
      <p:sp>
        <p:nvSpPr>
          <p:cNvPr name="TextBox 12" id="12"/>
          <p:cNvSpPr txBox="true"/>
          <p:nvPr/>
        </p:nvSpPr>
        <p:spPr>
          <a:xfrm rot="0">
            <a:off x="7301388" y="3737461"/>
            <a:ext cx="9015888" cy="888246"/>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Karyawan dapat mem-booking barang, untuk sekali mem-booking  hanya bisa untuk satu barang. </a:t>
            </a:r>
          </a:p>
        </p:txBody>
      </p:sp>
      <p:sp>
        <p:nvSpPr>
          <p:cNvPr name="TextBox 13" id="13"/>
          <p:cNvSpPr txBox="true"/>
          <p:nvPr/>
        </p:nvSpPr>
        <p:spPr>
          <a:xfrm rot="0">
            <a:off x="6897100" y="3170406"/>
            <a:ext cx="7603073" cy="471805"/>
          </a:xfrm>
          <a:prstGeom prst="rect">
            <a:avLst/>
          </a:prstGeom>
        </p:spPr>
        <p:txBody>
          <a:bodyPr anchor="t" rtlCol="false" tIns="0" lIns="0" bIns="0" rIns="0">
            <a:spAutoFit/>
          </a:bodyPr>
          <a:lstStyle/>
          <a:p>
            <a:pPr>
              <a:lnSpc>
                <a:spcPts val="3740"/>
              </a:lnSpc>
            </a:pPr>
            <a:r>
              <a:rPr lang="en-US" sz="3400">
                <a:solidFill>
                  <a:srgbClr val="FFFFFF"/>
                </a:solidFill>
                <a:latin typeface="Kalam Bold"/>
              </a:rPr>
              <a:t>1. Dapat untuk mem-Booking barang</a:t>
            </a:r>
          </a:p>
        </p:txBody>
      </p:sp>
      <p:sp>
        <p:nvSpPr>
          <p:cNvPr name="TextBox 14" id="14"/>
          <p:cNvSpPr txBox="true"/>
          <p:nvPr/>
        </p:nvSpPr>
        <p:spPr>
          <a:xfrm rot="0">
            <a:off x="7301388" y="5828358"/>
            <a:ext cx="9015888" cy="1326515"/>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Karyawan dapat riwayat booking barang pada dashboard sistem aplikasi CWMS (Computerized Warehaouse Managemet System)</a:t>
            </a:r>
          </a:p>
        </p:txBody>
      </p:sp>
      <p:sp>
        <p:nvSpPr>
          <p:cNvPr name="TextBox 15" id="15"/>
          <p:cNvSpPr txBox="true"/>
          <p:nvPr/>
        </p:nvSpPr>
        <p:spPr>
          <a:xfrm rot="0">
            <a:off x="6797117" y="5263306"/>
            <a:ext cx="8023298" cy="471805"/>
          </a:xfrm>
          <a:prstGeom prst="rect">
            <a:avLst/>
          </a:prstGeom>
        </p:spPr>
        <p:txBody>
          <a:bodyPr anchor="t" rtlCol="false" tIns="0" lIns="0" bIns="0" rIns="0">
            <a:spAutoFit/>
          </a:bodyPr>
          <a:lstStyle/>
          <a:p>
            <a:pPr>
              <a:lnSpc>
                <a:spcPts val="3740"/>
              </a:lnSpc>
            </a:pPr>
            <a:r>
              <a:rPr lang="en-US" sz="3400">
                <a:solidFill>
                  <a:srgbClr val="FFFFFF"/>
                </a:solidFill>
                <a:latin typeface="Kalam Bold"/>
              </a:rPr>
              <a:t>2. Dapat melihat riwayat booking barang</a:t>
            </a:r>
          </a:p>
        </p:txBody>
      </p:sp>
      <p:pic>
        <p:nvPicPr>
          <p:cNvPr name="Picture 16" id="16">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87901" y="8586901"/>
            <a:ext cx="671399" cy="671399"/>
          </a:xfrm>
          <a:prstGeom prst="rect">
            <a:avLst/>
          </a:prstGeom>
        </p:spPr>
      </p:pic>
      <p:pic>
        <p:nvPicPr>
          <p:cNvPr name="Picture 17" id="1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0">
            <a:off x="350761" y="4235975"/>
            <a:ext cx="1180103" cy="1282720"/>
          </a:xfrm>
          <a:prstGeom prst="rect">
            <a:avLst/>
          </a:prstGeom>
        </p:spPr>
      </p:pic>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04449">
            <a:off x="-993398" y="679843"/>
            <a:ext cx="5191729" cy="604129"/>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97105">
            <a:off x="13934912" y="679843"/>
            <a:ext cx="5191729" cy="604129"/>
          </a:xfrm>
          <a:prstGeom prst="rect">
            <a:avLst/>
          </a:prstGeom>
        </p:spPr>
      </p:pic>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AutoShape 8" id="8"/>
          <p:cNvSpPr/>
          <p:nvPr/>
        </p:nvSpPr>
        <p:spPr>
          <a:xfrm rot="5400000">
            <a:off x="2024515" y="9321186"/>
            <a:ext cx="201407" cy="1028700"/>
          </a:xfrm>
          <a:prstGeom prst="rect">
            <a:avLst/>
          </a:prstGeom>
          <a:solidFill>
            <a:srgbClr val="EEBDB5"/>
          </a:solidFill>
        </p:spPr>
      </p:sp>
      <p:sp>
        <p:nvSpPr>
          <p:cNvPr name="AutoShape 9" id="9"/>
          <p:cNvSpPr/>
          <p:nvPr/>
        </p:nvSpPr>
        <p:spPr>
          <a:xfrm rot="5400000">
            <a:off x="3572749" y="9321186"/>
            <a:ext cx="201407" cy="1028700"/>
          </a:xfrm>
          <a:prstGeom prst="rect">
            <a:avLst/>
          </a:prstGeom>
          <a:solidFill>
            <a:srgbClr val="BAE2DF"/>
          </a:solidFill>
        </p:spPr>
      </p:sp>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518082" y="3496503"/>
            <a:ext cx="2824693" cy="2316248"/>
          </a:xfrm>
          <a:prstGeom prst="rect">
            <a:avLst/>
          </a:prstGeom>
        </p:spPr>
      </p:pic>
      <p:sp>
        <p:nvSpPr>
          <p:cNvPr name="TextBox 11" id="11"/>
          <p:cNvSpPr txBox="true"/>
          <p:nvPr/>
        </p:nvSpPr>
        <p:spPr>
          <a:xfrm rot="0">
            <a:off x="2266851" y="6272050"/>
            <a:ext cx="3327154" cy="518447"/>
          </a:xfrm>
          <a:prstGeom prst="rect">
            <a:avLst/>
          </a:prstGeom>
        </p:spPr>
        <p:txBody>
          <a:bodyPr anchor="t" rtlCol="false" tIns="0" lIns="0" bIns="0" rIns="0">
            <a:spAutoFit/>
          </a:bodyPr>
          <a:lstStyle/>
          <a:p>
            <a:pPr algn="ctr">
              <a:lnSpc>
                <a:spcPts val="4170"/>
              </a:lnSpc>
            </a:pPr>
            <a:r>
              <a:rPr lang="en-US" sz="3791">
                <a:solidFill>
                  <a:srgbClr val="FFFFFF"/>
                </a:solidFill>
                <a:latin typeface="Kalam Bold"/>
              </a:rPr>
              <a:t>Admin</a:t>
            </a:r>
          </a:p>
        </p:txBody>
      </p:sp>
      <p:sp>
        <p:nvSpPr>
          <p:cNvPr name="TextBox 12" id="12"/>
          <p:cNvSpPr txBox="true"/>
          <p:nvPr/>
        </p:nvSpPr>
        <p:spPr>
          <a:xfrm rot="0">
            <a:off x="6664935" y="2653019"/>
            <a:ext cx="7603073" cy="438150"/>
          </a:xfrm>
          <a:prstGeom prst="rect">
            <a:avLst/>
          </a:prstGeom>
        </p:spPr>
        <p:txBody>
          <a:bodyPr anchor="t" rtlCol="false" tIns="0" lIns="0" bIns="0" rIns="0">
            <a:spAutoFit/>
          </a:bodyPr>
          <a:lstStyle/>
          <a:p>
            <a:pPr>
              <a:lnSpc>
                <a:spcPts val="3300"/>
              </a:lnSpc>
            </a:pPr>
            <a:r>
              <a:rPr lang="en-US" sz="3000">
                <a:solidFill>
                  <a:srgbClr val="FFFFFF"/>
                </a:solidFill>
                <a:latin typeface="Kalam Bold"/>
              </a:rPr>
              <a:t> 1. Dapat mengelola master data</a:t>
            </a:r>
          </a:p>
        </p:txBody>
      </p:sp>
      <p:sp>
        <p:nvSpPr>
          <p:cNvPr name="TextBox 13" id="13"/>
          <p:cNvSpPr txBox="true"/>
          <p:nvPr/>
        </p:nvSpPr>
        <p:spPr>
          <a:xfrm rot="0">
            <a:off x="7150488" y="3110219"/>
            <a:ext cx="9015888" cy="1187728"/>
          </a:xfrm>
          <a:prstGeom prst="rect">
            <a:avLst/>
          </a:prstGeom>
        </p:spPr>
        <p:txBody>
          <a:bodyPr anchor="t" rtlCol="false" tIns="0" lIns="0" bIns="0" rIns="0">
            <a:spAutoFit/>
          </a:bodyPr>
          <a:lstStyle/>
          <a:p>
            <a:pPr>
              <a:lnSpc>
                <a:spcPts val="3080"/>
              </a:lnSpc>
            </a:pPr>
            <a:r>
              <a:rPr lang="en-US" sz="2800">
                <a:solidFill>
                  <a:srgbClr val="FFFFFF"/>
                </a:solidFill>
                <a:latin typeface="Kalam Light"/>
              </a:rPr>
              <a:t>Admin dapat menambah, mengubah, dan menghapus data barang, jenis barang, kategori, dan ruangan, kecuali data user.</a:t>
            </a:r>
            <a:r>
              <a:rPr lang="en-US" sz="2800">
                <a:solidFill>
                  <a:srgbClr val="FFFFFF"/>
                </a:solidFill>
                <a:latin typeface="Kalam Light"/>
              </a:rPr>
              <a:t> </a:t>
            </a:r>
          </a:p>
        </p:txBody>
      </p:sp>
      <p:sp>
        <p:nvSpPr>
          <p:cNvPr name="TextBox 14" id="14"/>
          <p:cNvSpPr txBox="true"/>
          <p:nvPr/>
        </p:nvSpPr>
        <p:spPr>
          <a:xfrm rot="0">
            <a:off x="6664935" y="4680285"/>
            <a:ext cx="8987769" cy="407035"/>
          </a:xfrm>
          <a:prstGeom prst="rect">
            <a:avLst/>
          </a:prstGeom>
        </p:spPr>
        <p:txBody>
          <a:bodyPr anchor="t" rtlCol="false" tIns="0" lIns="0" bIns="0" rIns="0">
            <a:spAutoFit/>
          </a:bodyPr>
          <a:lstStyle/>
          <a:p>
            <a:pPr>
              <a:lnSpc>
                <a:spcPts val="3080"/>
              </a:lnSpc>
            </a:pPr>
            <a:r>
              <a:rPr lang="en-US" sz="2800">
                <a:solidFill>
                  <a:srgbClr val="FFFFFF"/>
                </a:solidFill>
                <a:latin typeface="Kalam Bold"/>
              </a:rPr>
              <a:t>2. Dapat Melakukan transaksi peminjaman</a:t>
            </a:r>
          </a:p>
        </p:txBody>
      </p:sp>
      <p:sp>
        <p:nvSpPr>
          <p:cNvPr name="TextBox 15" id="15"/>
          <p:cNvSpPr txBox="true"/>
          <p:nvPr/>
        </p:nvSpPr>
        <p:spPr>
          <a:xfrm rot="0">
            <a:off x="7150488" y="5154836"/>
            <a:ext cx="9693161" cy="797560"/>
          </a:xfrm>
          <a:prstGeom prst="rect">
            <a:avLst/>
          </a:prstGeom>
        </p:spPr>
        <p:txBody>
          <a:bodyPr anchor="t" rtlCol="false" tIns="0" lIns="0" bIns="0" rIns="0">
            <a:spAutoFit/>
          </a:bodyPr>
          <a:lstStyle/>
          <a:p>
            <a:pPr>
              <a:lnSpc>
                <a:spcPts val="3080"/>
              </a:lnSpc>
            </a:pPr>
            <a:r>
              <a:rPr lang="en-US" sz="2800">
                <a:solidFill>
                  <a:srgbClr val="FFFFFF"/>
                </a:solidFill>
                <a:latin typeface="Kalam Light"/>
              </a:rPr>
              <a:t>Admin dapat melakukan transaksi peminjaman alat dengan karyawan dan mahasiswa yang ingin meminjam alat.</a:t>
            </a:r>
          </a:p>
        </p:txBody>
      </p:sp>
      <p:sp>
        <p:nvSpPr>
          <p:cNvPr name="TextBox 16" id="16"/>
          <p:cNvSpPr txBox="true"/>
          <p:nvPr/>
        </p:nvSpPr>
        <p:spPr>
          <a:xfrm rot="0">
            <a:off x="7150488" y="6849598"/>
            <a:ext cx="9015888" cy="797560"/>
          </a:xfrm>
          <a:prstGeom prst="rect">
            <a:avLst/>
          </a:prstGeom>
        </p:spPr>
        <p:txBody>
          <a:bodyPr anchor="t" rtlCol="false" tIns="0" lIns="0" bIns="0" rIns="0">
            <a:spAutoFit/>
          </a:bodyPr>
          <a:lstStyle/>
          <a:p>
            <a:pPr>
              <a:lnSpc>
                <a:spcPts val="3080"/>
              </a:lnSpc>
            </a:pPr>
            <a:r>
              <a:rPr lang="en-US" sz="2800">
                <a:solidFill>
                  <a:srgbClr val="FFFFFF"/>
                </a:solidFill>
                <a:latin typeface="Kalam Light"/>
              </a:rPr>
              <a:t>Admin dapat melakukan transaksi pengembalian dengan karyawan dan mahasiswa yang ingin mengembalikan alat.</a:t>
            </a:r>
          </a:p>
        </p:txBody>
      </p:sp>
      <p:sp>
        <p:nvSpPr>
          <p:cNvPr name="TextBox 17" id="17"/>
          <p:cNvSpPr txBox="true"/>
          <p:nvPr/>
        </p:nvSpPr>
        <p:spPr>
          <a:xfrm rot="0">
            <a:off x="6664935" y="6342921"/>
            <a:ext cx="8107343" cy="438150"/>
          </a:xfrm>
          <a:prstGeom prst="rect">
            <a:avLst/>
          </a:prstGeom>
        </p:spPr>
        <p:txBody>
          <a:bodyPr anchor="t" rtlCol="false" tIns="0" lIns="0" bIns="0" rIns="0">
            <a:spAutoFit/>
          </a:bodyPr>
          <a:lstStyle/>
          <a:p>
            <a:pPr>
              <a:lnSpc>
                <a:spcPts val="3300"/>
              </a:lnSpc>
            </a:pPr>
            <a:r>
              <a:rPr lang="en-US" sz="3000">
                <a:solidFill>
                  <a:srgbClr val="FFFFFF"/>
                </a:solidFill>
                <a:latin typeface="Kalam Bold"/>
              </a:rPr>
              <a:t>3. Dapat melakukan transaksi pengembalian</a:t>
            </a:r>
          </a:p>
        </p:txBody>
      </p:sp>
      <p:pic>
        <p:nvPicPr>
          <p:cNvPr name="Picture 18" id="18">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87901" y="8586901"/>
            <a:ext cx="671399" cy="671399"/>
          </a:xfrm>
          <a:prstGeom prst="rect">
            <a:avLst/>
          </a:prstGeom>
        </p:spPr>
      </p:pic>
      <p:pic>
        <p:nvPicPr>
          <p:cNvPr name="Picture 19" id="1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679858" y="6838212"/>
            <a:ext cx="1257381" cy="1366718"/>
          </a:xfrm>
          <a:prstGeom prst="rect">
            <a:avLst/>
          </a:prstGeom>
        </p:spPr>
      </p:pic>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04449">
            <a:off x="-993398" y="679843"/>
            <a:ext cx="5191729" cy="604129"/>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97105">
            <a:off x="13934912" y="679843"/>
            <a:ext cx="5191729" cy="604129"/>
          </a:xfrm>
          <a:prstGeom prst="rect">
            <a:avLst/>
          </a:prstGeom>
        </p:spPr>
      </p:pic>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AutoShape 8" id="8"/>
          <p:cNvSpPr/>
          <p:nvPr/>
        </p:nvSpPr>
        <p:spPr>
          <a:xfrm rot="5400000">
            <a:off x="2024515" y="9321186"/>
            <a:ext cx="201407" cy="1028700"/>
          </a:xfrm>
          <a:prstGeom prst="rect">
            <a:avLst/>
          </a:prstGeom>
          <a:solidFill>
            <a:srgbClr val="EEBDB5"/>
          </a:solidFill>
        </p:spPr>
      </p:sp>
      <p:sp>
        <p:nvSpPr>
          <p:cNvPr name="AutoShape 9" id="9"/>
          <p:cNvSpPr/>
          <p:nvPr/>
        </p:nvSpPr>
        <p:spPr>
          <a:xfrm rot="5400000">
            <a:off x="3572749" y="9321186"/>
            <a:ext cx="201407" cy="1028700"/>
          </a:xfrm>
          <a:prstGeom prst="rect">
            <a:avLst/>
          </a:prstGeom>
          <a:solidFill>
            <a:srgbClr val="BAE2DF"/>
          </a:solidFill>
        </p:spPr>
      </p:sp>
      <p:sp>
        <p:nvSpPr>
          <p:cNvPr name="TextBox 10" id="10"/>
          <p:cNvSpPr txBox="true"/>
          <p:nvPr/>
        </p:nvSpPr>
        <p:spPr>
          <a:xfrm rot="0">
            <a:off x="7267770" y="4736494"/>
            <a:ext cx="9604203" cy="1764427"/>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Koordinator tingkat hanya bisa melihat Data Jam Minus Mahasiswa  yang terdapat khusus pada aplikasi CWMS yang nantinya di export menjadi Excel dan dijadikan sebagai laporan jam minus.</a:t>
            </a:r>
          </a:p>
        </p:txBody>
      </p:sp>
      <p:sp>
        <p:nvSpPr>
          <p:cNvPr name="TextBox 11" id="11"/>
          <p:cNvSpPr txBox="true"/>
          <p:nvPr/>
        </p:nvSpPr>
        <p:spPr>
          <a:xfrm rot="0">
            <a:off x="7267770" y="3887599"/>
            <a:ext cx="7603073" cy="471746"/>
          </a:xfrm>
          <a:prstGeom prst="rect">
            <a:avLst/>
          </a:prstGeom>
        </p:spPr>
        <p:txBody>
          <a:bodyPr anchor="t" rtlCol="false" tIns="0" lIns="0" bIns="0" rIns="0">
            <a:spAutoFit/>
          </a:bodyPr>
          <a:lstStyle/>
          <a:p>
            <a:pPr>
              <a:lnSpc>
                <a:spcPts val="3740"/>
              </a:lnSpc>
            </a:pPr>
            <a:r>
              <a:rPr lang="en-US" sz="3400">
                <a:solidFill>
                  <a:srgbClr val="FFFFFF"/>
                </a:solidFill>
                <a:latin typeface="Kalam Bold"/>
              </a:rPr>
              <a:t>Dapat melihat dan export jam minus</a:t>
            </a:r>
          </a:p>
        </p:txBody>
      </p:sp>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213431" y="3526275"/>
            <a:ext cx="2409335" cy="2409335"/>
          </a:xfrm>
          <a:prstGeom prst="rect">
            <a:avLst/>
          </a:prstGeom>
        </p:spPr>
      </p:pic>
      <p:sp>
        <p:nvSpPr>
          <p:cNvPr name="TextBox 13" id="13"/>
          <p:cNvSpPr txBox="true"/>
          <p:nvPr/>
        </p:nvSpPr>
        <p:spPr>
          <a:xfrm rot="0">
            <a:off x="2035925" y="6271732"/>
            <a:ext cx="4303754" cy="488993"/>
          </a:xfrm>
          <a:prstGeom prst="rect">
            <a:avLst/>
          </a:prstGeom>
        </p:spPr>
        <p:txBody>
          <a:bodyPr anchor="t" rtlCol="false" tIns="0" lIns="0" bIns="0" rIns="0">
            <a:spAutoFit/>
          </a:bodyPr>
          <a:lstStyle/>
          <a:p>
            <a:pPr algn="ctr">
              <a:lnSpc>
                <a:spcPts val="3844"/>
              </a:lnSpc>
            </a:pPr>
            <a:r>
              <a:rPr lang="en-US" sz="3495">
                <a:solidFill>
                  <a:srgbClr val="FFFFFF"/>
                </a:solidFill>
                <a:latin typeface="Kalam Bold"/>
              </a:rPr>
              <a:t>Koordinator Tingkat</a:t>
            </a:r>
          </a:p>
        </p:txBody>
      </p:sp>
      <p:pic>
        <p:nvPicPr>
          <p:cNvPr name="Picture 14" id="14">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87901" y="8586901"/>
            <a:ext cx="671399" cy="671399"/>
          </a:xfrm>
          <a:prstGeom prst="rect">
            <a:avLst/>
          </a:prstGeom>
        </p:spPr>
      </p:pic>
      <p:pic>
        <p:nvPicPr>
          <p:cNvPr name="Picture 15" id="15"/>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true" flipV="false" rot="0">
            <a:off x="350761" y="4235975"/>
            <a:ext cx="1180103" cy="1282720"/>
          </a:xfrm>
          <a:prstGeom prst="rect">
            <a:avLst/>
          </a:prstGeom>
        </p:spPr>
      </p:pic>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504449">
            <a:off x="-993398" y="679843"/>
            <a:ext cx="5191729" cy="604129"/>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697105">
            <a:off x="13934912" y="679843"/>
            <a:ext cx="5191729" cy="604129"/>
          </a:xfrm>
          <a:prstGeom prst="rect">
            <a:avLst/>
          </a:prstGeom>
        </p:spPr>
      </p:pic>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AutoShape 8" id="8"/>
          <p:cNvSpPr/>
          <p:nvPr/>
        </p:nvSpPr>
        <p:spPr>
          <a:xfrm rot="5400000">
            <a:off x="2024515" y="9321186"/>
            <a:ext cx="201407" cy="1028700"/>
          </a:xfrm>
          <a:prstGeom prst="rect">
            <a:avLst/>
          </a:prstGeom>
          <a:solidFill>
            <a:srgbClr val="EEBDB5"/>
          </a:solidFill>
        </p:spPr>
      </p:sp>
      <p:sp>
        <p:nvSpPr>
          <p:cNvPr name="AutoShape 9" id="9"/>
          <p:cNvSpPr/>
          <p:nvPr/>
        </p:nvSpPr>
        <p:spPr>
          <a:xfrm rot="5400000">
            <a:off x="3572749" y="9321186"/>
            <a:ext cx="201407" cy="1028700"/>
          </a:xfrm>
          <a:prstGeom prst="rect">
            <a:avLst/>
          </a:prstGeom>
          <a:solidFill>
            <a:srgbClr val="BAE2DF"/>
          </a:solidFill>
        </p:spPr>
      </p:sp>
      <p:sp>
        <p:nvSpPr>
          <p:cNvPr name="TextBox 10" id="10"/>
          <p:cNvSpPr txBox="true"/>
          <p:nvPr/>
        </p:nvSpPr>
        <p:spPr>
          <a:xfrm rot="0">
            <a:off x="7237074" y="2557682"/>
            <a:ext cx="9015888" cy="888246"/>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Mahasiswa dapat mem-booking barang, untuk sekali mem-booking  hanya bisa untuk satu barang.</a:t>
            </a:r>
          </a:p>
        </p:txBody>
      </p:sp>
      <p:sp>
        <p:nvSpPr>
          <p:cNvPr name="TextBox 11" id="11"/>
          <p:cNvSpPr txBox="true"/>
          <p:nvPr/>
        </p:nvSpPr>
        <p:spPr>
          <a:xfrm rot="0">
            <a:off x="6732804" y="2057302"/>
            <a:ext cx="7603073" cy="471805"/>
          </a:xfrm>
          <a:prstGeom prst="rect">
            <a:avLst/>
          </a:prstGeom>
        </p:spPr>
        <p:txBody>
          <a:bodyPr anchor="t" rtlCol="false" tIns="0" lIns="0" bIns="0" rIns="0">
            <a:spAutoFit/>
          </a:bodyPr>
          <a:lstStyle/>
          <a:p>
            <a:pPr>
              <a:lnSpc>
                <a:spcPts val="3740"/>
              </a:lnSpc>
            </a:pPr>
            <a:r>
              <a:rPr lang="en-US" sz="3400">
                <a:solidFill>
                  <a:srgbClr val="FFFFFF"/>
                </a:solidFill>
                <a:latin typeface="Kalam Bold"/>
              </a:rPr>
              <a:t>1. Dapat untuk mem-Booking barang</a:t>
            </a:r>
          </a:p>
        </p:txBody>
      </p:sp>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039186" y="2925557"/>
            <a:ext cx="2146256" cy="4459753"/>
          </a:xfrm>
          <a:prstGeom prst="rect">
            <a:avLst/>
          </a:prstGeom>
        </p:spPr>
      </p:pic>
      <p:sp>
        <p:nvSpPr>
          <p:cNvPr name="TextBox 13" id="13"/>
          <p:cNvSpPr txBox="true"/>
          <p:nvPr/>
        </p:nvSpPr>
        <p:spPr>
          <a:xfrm rot="0">
            <a:off x="2713544" y="7787570"/>
            <a:ext cx="2839253" cy="489701"/>
          </a:xfrm>
          <a:prstGeom prst="rect">
            <a:avLst/>
          </a:prstGeom>
        </p:spPr>
        <p:txBody>
          <a:bodyPr anchor="t" rtlCol="false" tIns="0" lIns="0" bIns="0" rIns="0">
            <a:spAutoFit/>
          </a:bodyPr>
          <a:lstStyle/>
          <a:p>
            <a:pPr algn="ctr">
              <a:lnSpc>
                <a:spcPts val="3807"/>
              </a:lnSpc>
            </a:pPr>
            <a:r>
              <a:rPr lang="en-US" sz="3461">
                <a:solidFill>
                  <a:srgbClr val="FFFFFF"/>
                </a:solidFill>
                <a:latin typeface="Kalam Bold"/>
              </a:rPr>
              <a:t>Mahasiswa</a:t>
            </a:r>
          </a:p>
        </p:txBody>
      </p:sp>
      <p:sp>
        <p:nvSpPr>
          <p:cNvPr name="TextBox 14" id="14"/>
          <p:cNvSpPr txBox="true"/>
          <p:nvPr/>
        </p:nvSpPr>
        <p:spPr>
          <a:xfrm rot="0">
            <a:off x="7237074" y="4535702"/>
            <a:ext cx="9015888" cy="1326337"/>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Mahasiswa dapat melihat jam minus pada dashboard sistem aplikasi CWMS (Computerized Warehaouse Managemet System)</a:t>
            </a:r>
          </a:p>
        </p:txBody>
      </p:sp>
      <p:sp>
        <p:nvSpPr>
          <p:cNvPr name="TextBox 15" id="15"/>
          <p:cNvSpPr txBox="true"/>
          <p:nvPr/>
        </p:nvSpPr>
        <p:spPr>
          <a:xfrm rot="0">
            <a:off x="6732804" y="3968706"/>
            <a:ext cx="7603073" cy="471746"/>
          </a:xfrm>
          <a:prstGeom prst="rect">
            <a:avLst/>
          </a:prstGeom>
        </p:spPr>
        <p:txBody>
          <a:bodyPr anchor="t" rtlCol="false" tIns="0" lIns="0" bIns="0" rIns="0">
            <a:spAutoFit/>
          </a:bodyPr>
          <a:lstStyle/>
          <a:p>
            <a:pPr>
              <a:lnSpc>
                <a:spcPts val="3740"/>
              </a:lnSpc>
            </a:pPr>
            <a:r>
              <a:rPr lang="en-US" sz="3400">
                <a:solidFill>
                  <a:srgbClr val="FFFFFF"/>
                </a:solidFill>
                <a:latin typeface="Kalam Bold"/>
              </a:rPr>
              <a:t>2. Dapat melihat jam minus</a:t>
            </a:r>
          </a:p>
        </p:txBody>
      </p:sp>
      <p:sp>
        <p:nvSpPr>
          <p:cNvPr name="TextBox 16" id="16"/>
          <p:cNvSpPr txBox="true"/>
          <p:nvPr/>
        </p:nvSpPr>
        <p:spPr>
          <a:xfrm rot="0">
            <a:off x="7237074" y="6950935"/>
            <a:ext cx="9015888" cy="1326337"/>
          </a:xfrm>
          <a:prstGeom prst="rect">
            <a:avLst/>
          </a:prstGeom>
        </p:spPr>
        <p:txBody>
          <a:bodyPr anchor="t" rtlCol="false" tIns="0" lIns="0" bIns="0" rIns="0">
            <a:spAutoFit/>
          </a:bodyPr>
          <a:lstStyle/>
          <a:p>
            <a:pPr>
              <a:lnSpc>
                <a:spcPts val="3520"/>
              </a:lnSpc>
            </a:pPr>
            <a:r>
              <a:rPr lang="en-US" sz="3200">
                <a:solidFill>
                  <a:srgbClr val="FFFFFF"/>
                </a:solidFill>
                <a:latin typeface="Kalam Light"/>
              </a:rPr>
              <a:t>Mahasiswa dapat riwayat booking barang pada dashboard sistem aplikasi CWMS (Computerized Warehaouse Managemet System)</a:t>
            </a:r>
          </a:p>
        </p:txBody>
      </p:sp>
      <p:sp>
        <p:nvSpPr>
          <p:cNvPr name="TextBox 17" id="17"/>
          <p:cNvSpPr txBox="true"/>
          <p:nvPr/>
        </p:nvSpPr>
        <p:spPr>
          <a:xfrm rot="0">
            <a:off x="6732804" y="6385913"/>
            <a:ext cx="8023298" cy="471746"/>
          </a:xfrm>
          <a:prstGeom prst="rect">
            <a:avLst/>
          </a:prstGeom>
        </p:spPr>
        <p:txBody>
          <a:bodyPr anchor="t" rtlCol="false" tIns="0" lIns="0" bIns="0" rIns="0">
            <a:spAutoFit/>
          </a:bodyPr>
          <a:lstStyle/>
          <a:p>
            <a:pPr>
              <a:lnSpc>
                <a:spcPts val="3740"/>
              </a:lnSpc>
            </a:pPr>
            <a:r>
              <a:rPr lang="en-US" sz="3400">
                <a:solidFill>
                  <a:srgbClr val="FFFFFF"/>
                </a:solidFill>
                <a:latin typeface="Kalam Bold"/>
              </a:rPr>
              <a:t>3. Dapat melihat riwayat booking barang</a:t>
            </a:r>
          </a:p>
        </p:txBody>
      </p:sp>
      <p:pic>
        <p:nvPicPr>
          <p:cNvPr name="Picture 18" id="18">
            <a:hlinkClick r:id="rId8" action="ppaction://hlinksldjump"/>
          </p:cNvPr>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587901" y="8586901"/>
            <a:ext cx="671399" cy="671399"/>
          </a:xfrm>
          <a:prstGeom prst="rect">
            <a:avLst/>
          </a:prstGeom>
        </p:spPr>
      </p:pic>
      <p:pic>
        <p:nvPicPr>
          <p:cNvPr name="Picture 19" id="1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679858" y="2945403"/>
            <a:ext cx="1257381" cy="1366718"/>
          </a:xfrm>
          <a:prstGeom prst="rect">
            <a:avLst/>
          </a:prstGeom>
        </p:spPr>
      </p:pic>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934053" y="2394732"/>
            <a:ext cx="2650493" cy="968635"/>
          </a:xfrm>
          <a:prstGeom prst="rect">
            <a:avLst/>
          </a:prstGeom>
        </p:spPr>
      </p:pic>
      <p:sp>
        <p:nvSpPr>
          <p:cNvPr name="AutoShape 4" id="4"/>
          <p:cNvSpPr/>
          <p:nvPr/>
        </p:nvSpPr>
        <p:spPr>
          <a:xfrm rot="0">
            <a:off x="17937239" y="0"/>
            <a:ext cx="350761" cy="10287000"/>
          </a:xfrm>
          <a:prstGeom prst="rect">
            <a:avLst/>
          </a:prstGeom>
          <a:solidFill>
            <a:srgbClr val="BF977B"/>
          </a:solidFill>
        </p:spPr>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99709" y="-116460"/>
            <a:ext cx="2224505" cy="2180015"/>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313993" y="8104848"/>
            <a:ext cx="1798627" cy="1955029"/>
          </a:xfrm>
          <a:prstGeom prst="rect">
            <a:avLst/>
          </a:prstGeom>
        </p:spPr>
      </p:pic>
      <p:sp>
        <p:nvSpPr>
          <p:cNvPr name="AutoShape 8" id="8"/>
          <p:cNvSpPr/>
          <p:nvPr/>
        </p:nvSpPr>
        <p:spPr>
          <a:xfrm rot="5400000">
            <a:off x="8968619" y="967619"/>
            <a:ext cx="350761" cy="18288000"/>
          </a:xfrm>
          <a:prstGeom prst="rect">
            <a:avLst/>
          </a:prstGeom>
          <a:solidFill>
            <a:srgbClr val="BF977B"/>
          </a:solidFill>
        </p:spPr>
      </p:sp>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954513" y="2387810"/>
            <a:ext cx="2378975" cy="337382"/>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4275" y="1643028"/>
            <a:ext cx="2341887" cy="855853"/>
          </a:xfrm>
          <a:prstGeom prst="rect">
            <a:avLst/>
          </a:prstGeom>
        </p:spPr>
      </p:pic>
      <p:sp>
        <p:nvSpPr>
          <p:cNvPr name="AutoShape 11" id="11"/>
          <p:cNvSpPr/>
          <p:nvPr/>
        </p:nvSpPr>
        <p:spPr>
          <a:xfrm rot="5400000">
            <a:off x="2024515" y="9321186"/>
            <a:ext cx="201407" cy="1028700"/>
          </a:xfrm>
          <a:prstGeom prst="rect">
            <a:avLst/>
          </a:prstGeom>
          <a:solidFill>
            <a:srgbClr val="EEBDB5"/>
          </a:solidFill>
        </p:spPr>
      </p:sp>
      <p:sp>
        <p:nvSpPr>
          <p:cNvPr name="AutoShape 12" id="12"/>
          <p:cNvSpPr/>
          <p:nvPr/>
        </p:nvSpPr>
        <p:spPr>
          <a:xfrm rot="5400000">
            <a:off x="3572749" y="9321186"/>
            <a:ext cx="201407" cy="1028700"/>
          </a:xfrm>
          <a:prstGeom prst="rect">
            <a:avLst/>
          </a:prstGeom>
          <a:solidFill>
            <a:srgbClr val="BAE2DF"/>
          </a:solidFill>
        </p:spPr>
      </p:sp>
      <p:pic>
        <p:nvPicPr>
          <p:cNvPr name="Picture 13" id="13">
            <a:hlinkClick r:id="rId12" action="ppaction://hlinksldjump"/>
          </p:cNvPr>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422872" y="1028700"/>
            <a:ext cx="836428" cy="654505"/>
          </a:xfrm>
          <a:prstGeom prst="rect">
            <a:avLst/>
          </a:prstGeom>
        </p:spPr>
      </p:pic>
      <p:sp>
        <p:nvSpPr>
          <p:cNvPr name="TextBox 14" id="14"/>
          <p:cNvSpPr txBox="true"/>
          <p:nvPr/>
        </p:nvSpPr>
        <p:spPr>
          <a:xfrm rot="0">
            <a:off x="6552946" y="919725"/>
            <a:ext cx="5182108"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Implementasi</a:t>
            </a:r>
          </a:p>
        </p:txBody>
      </p:sp>
      <p:pic>
        <p:nvPicPr>
          <p:cNvPr name="Picture 15" id="15"/>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2318945" y="3363367"/>
            <a:ext cx="973580" cy="870912"/>
          </a:xfrm>
          <a:prstGeom prst="rect">
            <a:avLst/>
          </a:prstGeom>
        </p:spPr>
      </p:pic>
      <p:sp>
        <p:nvSpPr>
          <p:cNvPr name="TextBox 16" id="16"/>
          <p:cNvSpPr txBox="true"/>
          <p:nvPr/>
        </p:nvSpPr>
        <p:spPr>
          <a:xfrm rot="0">
            <a:off x="3624348" y="3391942"/>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Source Code</a:t>
            </a:r>
          </a:p>
        </p:txBody>
      </p:sp>
      <p:pic>
        <p:nvPicPr>
          <p:cNvPr name="Picture 17" id="17"/>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9230577" y="6509701"/>
            <a:ext cx="973580" cy="870912"/>
          </a:xfrm>
          <a:prstGeom prst="rect">
            <a:avLst/>
          </a:prstGeom>
        </p:spPr>
      </p:pic>
      <p:sp>
        <p:nvSpPr>
          <p:cNvPr name="TextBox 18" id="18"/>
          <p:cNvSpPr txBox="true"/>
          <p:nvPr/>
        </p:nvSpPr>
        <p:spPr>
          <a:xfrm rot="0">
            <a:off x="10537532" y="6538276"/>
            <a:ext cx="3254078"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User Guide</a:t>
            </a:r>
          </a:p>
        </p:txBody>
      </p:sp>
      <p:sp>
        <p:nvSpPr>
          <p:cNvPr name="TextBox 19" id="19"/>
          <p:cNvSpPr txBox="true"/>
          <p:nvPr/>
        </p:nvSpPr>
        <p:spPr>
          <a:xfrm rot="0">
            <a:off x="3611907" y="3994557"/>
            <a:ext cx="5519652" cy="1276350"/>
          </a:xfrm>
          <a:prstGeom prst="rect">
            <a:avLst/>
          </a:prstGeom>
        </p:spPr>
        <p:txBody>
          <a:bodyPr anchor="t" rtlCol="false" tIns="0" lIns="0" bIns="0" rIns="0">
            <a:spAutoFit/>
          </a:bodyPr>
          <a:lstStyle/>
          <a:p>
            <a:pPr>
              <a:lnSpc>
                <a:spcPts val="3300"/>
              </a:lnSpc>
            </a:pPr>
            <a:r>
              <a:rPr lang="en-US" sz="3000">
                <a:solidFill>
                  <a:srgbClr val="FFFFFF"/>
                </a:solidFill>
                <a:latin typeface="Kalam Light"/>
              </a:rPr>
              <a:t>Berupa Program Website Computerized Warehouse Management System (CWMS)</a:t>
            </a:r>
          </a:p>
        </p:txBody>
      </p:sp>
      <p:sp>
        <p:nvSpPr>
          <p:cNvPr name="TextBox 20" id="20"/>
          <p:cNvSpPr txBox="true"/>
          <p:nvPr/>
        </p:nvSpPr>
        <p:spPr>
          <a:xfrm rot="0">
            <a:off x="10537532" y="7126921"/>
            <a:ext cx="5002195" cy="438150"/>
          </a:xfrm>
          <a:prstGeom prst="rect">
            <a:avLst/>
          </a:prstGeom>
        </p:spPr>
        <p:txBody>
          <a:bodyPr anchor="t" rtlCol="false" tIns="0" lIns="0" bIns="0" rIns="0">
            <a:spAutoFit/>
          </a:bodyPr>
          <a:lstStyle/>
          <a:p>
            <a:pPr algn="just">
              <a:lnSpc>
                <a:spcPts val="3300"/>
              </a:lnSpc>
            </a:pPr>
            <a:r>
              <a:rPr lang="en-US" sz="3000">
                <a:solidFill>
                  <a:srgbClr val="FFFFFF"/>
                </a:solidFill>
                <a:latin typeface="Kalam Light"/>
              </a:rPr>
              <a:t>Panduan user</a:t>
            </a:r>
          </a:p>
        </p:txBody>
      </p:sp>
      <p:pic>
        <p:nvPicPr>
          <p:cNvPr name="Picture 21" id="21"/>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2318945" y="6509701"/>
            <a:ext cx="973580" cy="870912"/>
          </a:xfrm>
          <a:prstGeom prst="rect">
            <a:avLst/>
          </a:prstGeom>
        </p:spPr>
      </p:pic>
      <p:sp>
        <p:nvSpPr>
          <p:cNvPr name="TextBox 22" id="22"/>
          <p:cNvSpPr txBox="true"/>
          <p:nvPr/>
        </p:nvSpPr>
        <p:spPr>
          <a:xfrm rot="0">
            <a:off x="3624348" y="6538276"/>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User Testing</a:t>
            </a:r>
          </a:p>
        </p:txBody>
      </p:sp>
      <p:sp>
        <p:nvSpPr>
          <p:cNvPr name="TextBox 23" id="23"/>
          <p:cNvSpPr txBox="true"/>
          <p:nvPr/>
        </p:nvSpPr>
        <p:spPr>
          <a:xfrm rot="0">
            <a:off x="3611907" y="7140891"/>
            <a:ext cx="5519652" cy="1276350"/>
          </a:xfrm>
          <a:prstGeom prst="rect">
            <a:avLst/>
          </a:prstGeom>
        </p:spPr>
        <p:txBody>
          <a:bodyPr anchor="t" rtlCol="false" tIns="0" lIns="0" bIns="0" rIns="0">
            <a:spAutoFit/>
          </a:bodyPr>
          <a:lstStyle/>
          <a:p>
            <a:pPr>
              <a:lnSpc>
                <a:spcPts val="3300"/>
              </a:lnSpc>
            </a:pPr>
            <a:r>
              <a:rPr lang="en-US" sz="3000">
                <a:solidFill>
                  <a:srgbClr val="FFFFFF"/>
                </a:solidFill>
                <a:latin typeface="Kalam Light"/>
              </a:rPr>
              <a:t>Unit testing, integration testing, validation testing dan system testing</a:t>
            </a:r>
          </a:p>
        </p:txBody>
      </p:sp>
      <p:pic>
        <p:nvPicPr>
          <p:cNvPr name="Picture 24" id="24"/>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16624386" y="5969167"/>
            <a:ext cx="1269827" cy="808072"/>
          </a:xfrm>
          <a:prstGeom prst="rect">
            <a:avLst/>
          </a:prstGeom>
        </p:spPr>
      </p:pic>
      <p:sp>
        <p:nvSpPr>
          <p:cNvPr name="TextBox 25" id="25"/>
          <p:cNvSpPr txBox="true"/>
          <p:nvPr/>
        </p:nvSpPr>
        <p:spPr>
          <a:xfrm rot="0">
            <a:off x="10489350" y="7727451"/>
            <a:ext cx="6135037" cy="438150"/>
          </a:xfrm>
          <a:prstGeom prst="rect">
            <a:avLst/>
          </a:prstGeom>
        </p:spPr>
        <p:txBody>
          <a:bodyPr anchor="t" rtlCol="false" tIns="0" lIns="0" bIns="0" rIns="0">
            <a:spAutoFit/>
          </a:bodyPr>
          <a:lstStyle/>
          <a:p>
            <a:pPr algn="just">
              <a:lnSpc>
                <a:spcPts val="3300"/>
              </a:lnSpc>
            </a:pPr>
            <a:r>
              <a:rPr lang="en-US" sz="3000" u="sng">
                <a:solidFill>
                  <a:srgbClr val="FFFFFF"/>
                </a:solidFill>
                <a:latin typeface="Kalam Light"/>
                <a:hlinkClick r:id="rId17" tooltip="https://bit.ly/VideoDokumentasiCWMS"/>
              </a:rPr>
              <a:t>https://bit.ly/UserGuideCWMS</a:t>
            </a:r>
          </a:p>
        </p:txBody>
      </p:sp>
      <p:pic>
        <p:nvPicPr>
          <p:cNvPr name="Picture 26" id="26"/>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9230577" y="3363367"/>
            <a:ext cx="973580" cy="870912"/>
          </a:xfrm>
          <a:prstGeom prst="rect">
            <a:avLst/>
          </a:prstGeom>
        </p:spPr>
      </p:pic>
      <p:sp>
        <p:nvSpPr>
          <p:cNvPr name="TextBox 27" id="27"/>
          <p:cNvSpPr txBox="true"/>
          <p:nvPr/>
        </p:nvSpPr>
        <p:spPr>
          <a:xfrm rot="0">
            <a:off x="10535980" y="3391942"/>
            <a:ext cx="3186842" cy="450215"/>
          </a:xfrm>
          <a:prstGeom prst="rect">
            <a:avLst/>
          </a:prstGeom>
        </p:spPr>
        <p:txBody>
          <a:bodyPr anchor="t" rtlCol="false" tIns="0" lIns="0" bIns="0" rIns="0">
            <a:spAutoFit/>
          </a:bodyPr>
          <a:lstStyle/>
          <a:p>
            <a:pPr>
              <a:lnSpc>
                <a:spcPts val="3520"/>
              </a:lnSpc>
            </a:pPr>
            <a:r>
              <a:rPr lang="en-US" sz="3200">
                <a:solidFill>
                  <a:srgbClr val="FFFFFF"/>
                </a:solidFill>
                <a:latin typeface="Kalam Bold"/>
              </a:rPr>
              <a:t>Dokumentasi</a:t>
            </a:r>
          </a:p>
        </p:txBody>
      </p:sp>
      <p:sp>
        <p:nvSpPr>
          <p:cNvPr name="TextBox 28" id="28"/>
          <p:cNvSpPr txBox="true"/>
          <p:nvPr/>
        </p:nvSpPr>
        <p:spPr>
          <a:xfrm rot="0">
            <a:off x="10523539" y="3994557"/>
            <a:ext cx="5519652" cy="1276350"/>
          </a:xfrm>
          <a:prstGeom prst="rect">
            <a:avLst/>
          </a:prstGeom>
        </p:spPr>
        <p:txBody>
          <a:bodyPr anchor="t" rtlCol="false" tIns="0" lIns="0" bIns="0" rIns="0">
            <a:spAutoFit/>
          </a:bodyPr>
          <a:lstStyle/>
          <a:p>
            <a:pPr>
              <a:lnSpc>
                <a:spcPts val="3300"/>
              </a:lnSpc>
            </a:pPr>
            <a:r>
              <a:rPr lang="en-US" sz="3000">
                <a:solidFill>
                  <a:srgbClr val="FFFFFF"/>
                </a:solidFill>
                <a:latin typeface="Kalam Light"/>
              </a:rPr>
              <a:t>Berupa video demo pemakaian Website Computerized Warehouse Management System (CWMS)</a:t>
            </a:r>
          </a:p>
        </p:txBody>
      </p:sp>
      <p:sp>
        <p:nvSpPr>
          <p:cNvPr name="TextBox 29" id="29"/>
          <p:cNvSpPr txBox="true"/>
          <p:nvPr/>
        </p:nvSpPr>
        <p:spPr>
          <a:xfrm rot="0">
            <a:off x="10535980" y="5423308"/>
            <a:ext cx="5519652" cy="438150"/>
          </a:xfrm>
          <a:prstGeom prst="rect">
            <a:avLst/>
          </a:prstGeom>
        </p:spPr>
        <p:txBody>
          <a:bodyPr anchor="t" rtlCol="false" tIns="0" lIns="0" bIns="0" rIns="0">
            <a:spAutoFit/>
          </a:bodyPr>
          <a:lstStyle/>
          <a:p>
            <a:pPr>
              <a:lnSpc>
                <a:spcPts val="3300"/>
              </a:lnSpc>
            </a:pPr>
            <a:r>
              <a:rPr lang="en-US" sz="3000" u="sng">
                <a:solidFill>
                  <a:srgbClr val="FFFFFF"/>
                </a:solidFill>
                <a:latin typeface="Kalam Light"/>
                <a:hlinkClick r:id="rId18" tooltip="https://bit.ly/VideoDemoCWMS"/>
              </a:rPr>
              <a:t>https://bit.ly/VideoDemoCWMS</a:t>
            </a:r>
          </a:p>
        </p:txBody>
      </p:sp>
      <p:sp>
        <p:nvSpPr>
          <p:cNvPr name="TextBox 30" id="30"/>
          <p:cNvSpPr txBox="true"/>
          <p:nvPr/>
        </p:nvSpPr>
        <p:spPr>
          <a:xfrm rot="0">
            <a:off x="3611907" y="5423308"/>
            <a:ext cx="5519652" cy="438150"/>
          </a:xfrm>
          <a:prstGeom prst="rect">
            <a:avLst/>
          </a:prstGeom>
        </p:spPr>
        <p:txBody>
          <a:bodyPr anchor="t" rtlCol="false" tIns="0" lIns="0" bIns="0" rIns="0">
            <a:spAutoFit/>
          </a:bodyPr>
          <a:lstStyle/>
          <a:p>
            <a:pPr>
              <a:lnSpc>
                <a:spcPts val="3300"/>
              </a:lnSpc>
            </a:pPr>
            <a:r>
              <a:rPr lang="en-US" sz="3000" u="sng">
                <a:solidFill>
                  <a:srgbClr val="FFFFFF"/>
                </a:solidFill>
                <a:latin typeface="Kalam Light"/>
                <a:hlinkClick r:id="rId19" tooltip="https://bit.ly/SourceCodeCWMS"/>
              </a:rPr>
              <a:t>https://bit.ly/SourceCodeCWMS</a:t>
            </a:r>
          </a:p>
        </p:txBody>
      </p:sp>
      <p:sp>
        <p:nvSpPr>
          <p:cNvPr name="TextBox 31" id="31"/>
          <p:cNvSpPr txBox="true"/>
          <p:nvPr/>
        </p:nvSpPr>
        <p:spPr>
          <a:xfrm rot="0">
            <a:off x="3611907" y="8569641"/>
            <a:ext cx="5519652" cy="438150"/>
          </a:xfrm>
          <a:prstGeom prst="rect">
            <a:avLst/>
          </a:prstGeom>
        </p:spPr>
        <p:txBody>
          <a:bodyPr anchor="t" rtlCol="false" tIns="0" lIns="0" bIns="0" rIns="0">
            <a:spAutoFit/>
          </a:bodyPr>
          <a:lstStyle/>
          <a:p>
            <a:pPr>
              <a:lnSpc>
                <a:spcPts val="3300"/>
              </a:lnSpc>
            </a:pPr>
            <a:r>
              <a:rPr lang="en-US" sz="3000" u="sng">
                <a:solidFill>
                  <a:srgbClr val="FFFFFF"/>
                </a:solidFill>
                <a:latin typeface="Kalam Light"/>
                <a:hlinkClick r:id="rId20" tooltip="https://bit.ly/UserTestingCWMS"/>
              </a:rPr>
              <a:t>https://bit.ly/UserTestingCWMS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3991" y="9451112"/>
            <a:ext cx="8551152" cy="839568"/>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736848" y="9451112"/>
            <a:ext cx="8551152" cy="839568"/>
          </a:xfrm>
          <a:prstGeom prst="rect">
            <a:avLst/>
          </a:prstGeom>
        </p:spPr>
      </p:pic>
      <p:sp>
        <p:nvSpPr>
          <p:cNvPr name="AutoShape 4" id="4"/>
          <p:cNvSpPr/>
          <p:nvPr/>
        </p:nvSpPr>
        <p:spPr>
          <a:xfrm rot="0">
            <a:off x="0" y="0"/>
            <a:ext cx="350761" cy="10287000"/>
          </a:xfrm>
          <a:prstGeom prst="rect">
            <a:avLst/>
          </a:prstGeom>
          <a:solidFill>
            <a:srgbClr val="BF977B"/>
          </a:solidFill>
        </p:spPr>
      </p:sp>
      <p:sp>
        <p:nvSpPr>
          <p:cNvPr name="AutoShape 5" id="5"/>
          <p:cNvSpPr/>
          <p:nvPr/>
        </p:nvSpPr>
        <p:spPr>
          <a:xfrm rot="0">
            <a:off x="17937239" y="0"/>
            <a:ext cx="350761" cy="10287000"/>
          </a:xfrm>
          <a:prstGeom prst="rect">
            <a:avLst/>
          </a:prstGeom>
          <a:solidFill>
            <a:srgbClr val="BF977B"/>
          </a:solidFill>
        </p:spPr>
      </p:sp>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4313484">
            <a:off x="6398702" y="8673988"/>
            <a:ext cx="4509914" cy="1721967"/>
          </a:xfrm>
          <a:prstGeom prst="rect">
            <a:avLst/>
          </a:prstGeom>
        </p:spPr>
      </p:pic>
      <p:sp>
        <p:nvSpPr>
          <p:cNvPr name="AutoShape 8" id="8"/>
          <p:cNvSpPr/>
          <p:nvPr/>
        </p:nvSpPr>
        <p:spPr>
          <a:xfrm rot="5400000">
            <a:off x="8968619" y="967619"/>
            <a:ext cx="350761" cy="18288000"/>
          </a:xfrm>
          <a:prstGeom prst="rect">
            <a:avLst/>
          </a:prstGeom>
          <a:solidFill>
            <a:srgbClr val="BF977B"/>
          </a:solidFill>
        </p:spPr>
      </p:sp>
      <p:sp>
        <p:nvSpPr>
          <p:cNvPr name="TextBox 9" id="9"/>
          <p:cNvSpPr txBox="true"/>
          <p:nvPr/>
        </p:nvSpPr>
        <p:spPr>
          <a:xfrm rot="0">
            <a:off x="3523773" y="5453088"/>
            <a:ext cx="11240454" cy="450215"/>
          </a:xfrm>
          <a:prstGeom prst="rect">
            <a:avLst/>
          </a:prstGeom>
        </p:spPr>
        <p:txBody>
          <a:bodyPr anchor="t" rtlCol="false" tIns="0" lIns="0" bIns="0" rIns="0">
            <a:spAutoFit/>
          </a:bodyPr>
          <a:lstStyle/>
          <a:p>
            <a:pPr algn="ctr">
              <a:lnSpc>
                <a:spcPts val="3520"/>
              </a:lnSpc>
            </a:pPr>
            <a:r>
              <a:rPr lang="en-US" sz="3200">
                <a:solidFill>
                  <a:srgbClr val="FFFFFF"/>
                </a:solidFill>
                <a:latin typeface="Kalam Bold"/>
              </a:rPr>
              <a:t>Do you have any questions before we go?</a:t>
            </a:r>
          </a:p>
        </p:txBody>
      </p:sp>
      <p:sp>
        <p:nvSpPr>
          <p:cNvPr name="TextBox 10" id="10"/>
          <p:cNvSpPr txBox="true"/>
          <p:nvPr/>
        </p:nvSpPr>
        <p:spPr>
          <a:xfrm rot="0">
            <a:off x="3523773" y="3279112"/>
            <a:ext cx="11240454" cy="1524934"/>
          </a:xfrm>
          <a:prstGeom prst="rect">
            <a:avLst/>
          </a:prstGeom>
        </p:spPr>
        <p:txBody>
          <a:bodyPr anchor="t" rtlCol="false" tIns="0" lIns="0" bIns="0" rIns="0">
            <a:spAutoFit/>
          </a:bodyPr>
          <a:lstStyle/>
          <a:p>
            <a:pPr algn="ctr">
              <a:lnSpc>
                <a:spcPts val="12350"/>
              </a:lnSpc>
            </a:pPr>
            <a:r>
              <a:rPr lang="en-US" sz="9500">
                <a:solidFill>
                  <a:srgbClr val="FFFFFF"/>
                </a:solidFill>
                <a:latin typeface="Lemon Tuesday"/>
              </a:rPr>
              <a:t>Thank you!</a:t>
            </a:r>
          </a:p>
        </p:txBody>
      </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5630294" y="1028700"/>
            <a:ext cx="1504144" cy="549696"/>
          </a:xfrm>
          <a:prstGeom prst="rect">
            <a:avLst/>
          </a:prstGeom>
        </p:spPr>
      </p:pic>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540075" y="3679469"/>
            <a:ext cx="1504144" cy="549696"/>
          </a:xfrm>
          <a:prstGeom prst="rect">
            <a:avLst/>
          </a:prstGeom>
        </p:spPr>
      </p:pic>
      <p:pic>
        <p:nvPicPr>
          <p:cNvPr name="Picture 13" id="1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184034" y="2211410"/>
            <a:ext cx="2339739" cy="855068"/>
          </a:xfrm>
          <a:prstGeom prst="rect">
            <a:avLst/>
          </a:prstGeom>
        </p:spPr>
      </p:pic>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1998343" y="8068079"/>
            <a:ext cx="2014081" cy="285633"/>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163244" y="8068079"/>
            <a:ext cx="2014081" cy="285633"/>
          </a:xfrm>
          <a:prstGeom prst="rect">
            <a:avLst/>
          </a:prstGeom>
        </p:spPr>
      </p:pic>
      <p:pic>
        <p:nvPicPr>
          <p:cNvPr name="Picture 16" id="1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19664" y="1293894"/>
            <a:ext cx="1872483" cy="183503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373864">
            <a:off x="-2083531" y="8044144"/>
            <a:ext cx="4868585" cy="566526"/>
          </a:xfrm>
          <a:prstGeom prst="rect">
            <a:avLst/>
          </a:prstGeom>
        </p:spPr>
      </p:pic>
      <p:sp>
        <p:nvSpPr>
          <p:cNvPr name="AutoShape 3" id="3"/>
          <p:cNvSpPr/>
          <p:nvPr/>
        </p:nvSpPr>
        <p:spPr>
          <a:xfrm rot="0">
            <a:off x="0" y="0"/>
            <a:ext cx="350761" cy="10287000"/>
          </a:xfrm>
          <a:prstGeom prst="rect">
            <a:avLst/>
          </a:prstGeom>
          <a:solidFill>
            <a:srgbClr val="BF977B"/>
          </a:solidFill>
        </p:spPr>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934053" y="3201320"/>
            <a:ext cx="2650493" cy="968635"/>
          </a:xfrm>
          <a:prstGeom prst="rect">
            <a:avLst/>
          </a:prstGeom>
        </p:spPr>
      </p:pic>
      <p:sp>
        <p:nvSpPr>
          <p:cNvPr name="AutoShape 5" id="5"/>
          <p:cNvSpPr/>
          <p:nvPr/>
        </p:nvSpPr>
        <p:spPr>
          <a:xfrm rot="0">
            <a:off x="17937239" y="0"/>
            <a:ext cx="350761" cy="10287000"/>
          </a:xfrm>
          <a:prstGeom prst="rect">
            <a:avLst/>
          </a:prstGeom>
          <a:solidFill>
            <a:srgbClr val="BF977B"/>
          </a:solidFill>
        </p:spPr>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299709" y="-116460"/>
            <a:ext cx="2224505" cy="2180015"/>
          </a:xfrm>
          <a:prstGeom prst="rect">
            <a:avLst/>
          </a:prstGeom>
        </p:spPr>
      </p:pic>
      <p:sp>
        <p:nvSpPr>
          <p:cNvPr name="AutoShape 7" id="7"/>
          <p:cNvSpPr/>
          <p:nvPr/>
        </p:nvSpPr>
        <p:spPr>
          <a:xfrm rot="5400000">
            <a:off x="8968619" y="-8968619"/>
            <a:ext cx="350761" cy="18288000"/>
          </a:xfrm>
          <a:prstGeom prst="rect">
            <a:avLst/>
          </a:prstGeom>
          <a:solidFill>
            <a:srgbClr val="BF977B"/>
          </a:solidFill>
        </p:spPr>
      </p:sp>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262247" y="8156590"/>
            <a:ext cx="1798627" cy="1955029"/>
          </a:xfrm>
          <a:prstGeom prst="rect">
            <a:avLst/>
          </a:prstGeom>
        </p:spPr>
      </p:pic>
      <p:sp>
        <p:nvSpPr>
          <p:cNvPr name="AutoShape 9" id="9"/>
          <p:cNvSpPr/>
          <p:nvPr/>
        </p:nvSpPr>
        <p:spPr>
          <a:xfrm rot="5400000">
            <a:off x="8968619" y="967619"/>
            <a:ext cx="350761" cy="18288000"/>
          </a:xfrm>
          <a:prstGeom prst="rect">
            <a:avLst/>
          </a:prstGeom>
          <a:solidFill>
            <a:srgbClr val="BF977B"/>
          </a:solidFill>
        </p:spPr>
      </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954513" y="2387810"/>
            <a:ext cx="2378975" cy="337382"/>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624386" y="5969167"/>
            <a:ext cx="1269827" cy="808072"/>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54275" y="1643028"/>
            <a:ext cx="2341887" cy="855853"/>
          </a:xfrm>
          <a:prstGeom prst="rect">
            <a:avLst/>
          </a:prstGeom>
        </p:spPr>
      </p:pic>
      <p:sp>
        <p:nvSpPr>
          <p:cNvPr name="AutoShape 13" id="13"/>
          <p:cNvSpPr/>
          <p:nvPr/>
        </p:nvSpPr>
        <p:spPr>
          <a:xfrm rot="5400000">
            <a:off x="2024515" y="9321186"/>
            <a:ext cx="201407" cy="1028700"/>
          </a:xfrm>
          <a:prstGeom prst="rect">
            <a:avLst/>
          </a:prstGeom>
          <a:solidFill>
            <a:srgbClr val="EEBDB5"/>
          </a:solidFill>
        </p:spPr>
      </p:sp>
      <p:sp>
        <p:nvSpPr>
          <p:cNvPr name="AutoShape 14" id="14"/>
          <p:cNvSpPr/>
          <p:nvPr/>
        </p:nvSpPr>
        <p:spPr>
          <a:xfrm rot="5400000">
            <a:off x="3572749" y="9321186"/>
            <a:ext cx="201407" cy="1028700"/>
          </a:xfrm>
          <a:prstGeom prst="rect">
            <a:avLst/>
          </a:prstGeom>
          <a:solidFill>
            <a:srgbClr val="BAE2DF"/>
          </a:solidFill>
        </p:spPr>
      </p:sp>
      <p:pic>
        <p:nvPicPr>
          <p:cNvPr name="Picture 15" id="15">
            <a:hlinkClick r:id="rId16" action="ppaction://hlinksldjump"/>
          </p:cNvPr>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6422872" y="1028700"/>
            <a:ext cx="836428" cy="654505"/>
          </a:xfrm>
          <a:prstGeom prst="rect">
            <a:avLst/>
          </a:prstGeom>
        </p:spPr>
      </p:pic>
      <p:sp>
        <p:nvSpPr>
          <p:cNvPr name="TextBox 16" id="16"/>
          <p:cNvSpPr txBox="true"/>
          <p:nvPr/>
        </p:nvSpPr>
        <p:spPr>
          <a:xfrm rot="0">
            <a:off x="7211047" y="962025"/>
            <a:ext cx="3865906" cy="1077561"/>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Planning</a:t>
            </a:r>
          </a:p>
        </p:txBody>
      </p:sp>
      <p:sp>
        <p:nvSpPr>
          <p:cNvPr name="TextBox 17" id="17"/>
          <p:cNvSpPr txBox="true"/>
          <p:nvPr/>
        </p:nvSpPr>
        <p:spPr>
          <a:xfrm rot="0">
            <a:off x="9383852" y="4651825"/>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7" action="ppaction://hlinksldjump"/>
              </a:rPr>
              <a:t>User Story</a:t>
            </a:r>
          </a:p>
        </p:txBody>
      </p:sp>
      <p:sp>
        <p:nvSpPr>
          <p:cNvPr name="TextBox 18" id="18"/>
          <p:cNvSpPr txBox="true"/>
          <p:nvPr/>
        </p:nvSpPr>
        <p:spPr>
          <a:xfrm rot="0">
            <a:off x="5890630" y="3379249"/>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1</a:t>
            </a:r>
          </a:p>
        </p:txBody>
      </p:sp>
      <p:sp>
        <p:nvSpPr>
          <p:cNvPr name="TextBox 19" id="19"/>
          <p:cNvSpPr txBox="true"/>
          <p:nvPr/>
        </p:nvSpPr>
        <p:spPr>
          <a:xfrm rot="0">
            <a:off x="11815216" y="3536164"/>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2</a:t>
            </a:r>
          </a:p>
        </p:txBody>
      </p:sp>
      <p:sp>
        <p:nvSpPr>
          <p:cNvPr name="TextBox 20" id="20"/>
          <p:cNvSpPr txBox="true"/>
          <p:nvPr/>
        </p:nvSpPr>
        <p:spPr>
          <a:xfrm rot="0">
            <a:off x="8852923" y="5562304"/>
            <a:ext cx="582154" cy="1077560"/>
          </a:xfrm>
          <a:prstGeom prst="rect">
            <a:avLst/>
          </a:prstGeom>
        </p:spPr>
        <p:txBody>
          <a:bodyPr anchor="t" rtlCol="false" tIns="0" lIns="0" bIns="0" rIns="0">
            <a:spAutoFit/>
          </a:bodyPr>
          <a:lstStyle/>
          <a:p>
            <a:pPr algn="ctr">
              <a:lnSpc>
                <a:spcPts val="8648"/>
              </a:lnSpc>
            </a:pPr>
            <a:r>
              <a:rPr lang="en-US" sz="6652">
                <a:solidFill>
                  <a:srgbClr val="FFFFFF"/>
                </a:solidFill>
                <a:latin typeface="Lemon Tuesday"/>
              </a:rPr>
              <a:t>3</a:t>
            </a:r>
          </a:p>
        </p:txBody>
      </p:sp>
      <p:sp>
        <p:nvSpPr>
          <p:cNvPr name="TextBox 21" id="21"/>
          <p:cNvSpPr txBox="true"/>
          <p:nvPr/>
        </p:nvSpPr>
        <p:spPr>
          <a:xfrm rot="0">
            <a:off x="3459266" y="4651825"/>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8" action="ppaction://hlinksldjump"/>
              </a:rPr>
              <a:t>Latar Belakang</a:t>
            </a:r>
          </a:p>
        </p:txBody>
      </p:sp>
      <p:sp>
        <p:nvSpPr>
          <p:cNvPr name="TextBox 22" id="22"/>
          <p:cNvSpPr txBox="true"/>
          <p:nvPr/>
        </p:nvSpPr>
        <p:spPr>
          <a:xfrm rot="0">
            <a:off x="6421559" y="6877989"/>
            <a:ext cx="5444882" cy="523010"/>
          </a:xfrm>
          <a:prstGeom prst="rect">
            <a:avLst/>
          </a:prstGeom>
        </p:spPr>
        <p:txBody>
          <a:bodyPr anchor="t" rtlCol="false" tIns="0" lIns="0" bIns="0" rIns="0">
            <a:spAutoFit/>
          </a:bodyPr>
          <a:lstStyle/>
          <a:p>
            <a:pPr algn="ctr">
              <a:lnSpc>
                <a:spcPts val="4050"/>
              </a:lnSpc>
            </a:pPr>
            <a:r>
              <a:rPr lang="en-US" sz="3681" u="sng">
                <a:solidFill>
                  <a:srgbClr val="FFFFFF"/>
                </a:solidFill>
                <a:latin typeface="Kalam Bold"/>
                <a:hlinkClick r:id="rId19" action="ppaction://hlinksldjump"/>
              </a:rPr>
              <a:t>Tujuan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994977" y="188869"/>
            <a:ext cx="2298045" cy="839831"/>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5475455" y="802724"/>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343461">
            <a:off x="10675254" y="9250078"/>
            <a:ext cx="5191729" cy="604129"/>
          </a:xfrm>
          <a:prstGeom prst="rect">
            <a:avLst/>
          </a:prstGeom>
        </p:spPr>
      </p:pic>
      <p:sp>
        <p:nvSpPr>
          <p:cNvPr name="AutoShape 8" id="8"/>
          <p:cNvSpPr/>
          <p:nvPr/>
        </p:nvSpPr>
        <p:spPr>
          <a:xfrm rot="5400000">
            <a:off x="8968619" y="967619"/>
            <a:ext cx="350761" cy="18288000"/>
          </a:xfrm>
          <a:prstGeom prst="rect">
            <a:avLst/>
          </a:prstGeom>
          <a:solidFill>
            <a:srgbClr val="BF977B"/>
          </a:solidFill>
        </p:spPr>
      </p:sp>
      <p:pic>
        <p:nvPicPr>
          <p:cNvPr name="Picture 9" id="9">
            <a:hlinkClick r:id="rId9" action="ppaction://hlinksldjump"/>
          </p:cNvPr>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067526" y="8586901"/>
            <a:ext cx="671399" cy="671399"/>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123660" y="2912020"/>
            <a:ext cx="4928972" cy="4462961"/>
          </a:xfrm>
          <a:prstGeom prst="rect">
            <a:avLst/>
          </a:prstGeom>
        </p:spPr>
      </p:pic>
      <p:sp>
        <p:nvSpPr>
          <p:cNvPr name="TextBox 11" id="11"/>
          <p:cNvSpPr txBox="true"/>
          <p:nvPr/>
        </p:nvSpPr>
        <p:spPr>
          <a:xfrm rot="0">
            <a:off x="1424663" y="1731135"/>
            <a:ext cx="8889798" cy="1227454"/>
          </a:xfrm>
          <a:prstGeom prst="rect">
            <a:avLst/>
          </a:prstGeom>
        </p:spPr>
        <p:txBody>
          <a:bodyPr anchor="t" rtlCol="false" tIns="0" lIns="0" bIns="0" rIns="0">
            <a:spAutoFit/>
          </a:bodyPr>
          <a:lstStyle/>
          <a:p>
            <a:pPr>
              <a:lnSpc>
                <a:spcPts val="9880"/>
              </a:lnSpc>
            </a:pPr>
            <a:r>
              <a:rPr lang="en-US" sz="7600">
                <a:solidFill>
                  <a:srgbClr val="FFFFFF"/>
                </a:solidFill>
                <a:latin typeface="Lemon Tuesday"/>
              </a:rPr>
              <a:t>Latar Belakang</a:t>
            </a:r>
          </a:p>
        </p:txBody>
      </p:sp>
      <p:sp>
        <p:nvSpPr>
          <p:cNvPr name="TextBox 12" id="12"/>
          <p:cNvSpPr txBox="true"/>
          <p:nvPr/>
        </p:nvSpPr>
        <p:spPr>
          <a:xfrm rot="0">
            <a:off x="1424663" y="3434839"/>
            <a:ext cx="7813048" cy="4393565"/>
          </a:xfrm>
          <a:prstGeom prst="rect">
            <a:avLst/>
          </a:prstGeom>
        </p:spPr>
        <p:txBody>
          <a:bodyPr anchor="t" rtlCol="false" tIns="0" lIns="0" bIns="0" rIns="0">
            <a:spAutoFit/>
          </a:bodyPr>
          <a:lstStyle/>
          <a:p>
            <a:pPr algn="just">
              <a:lnSpc>
                <a:spcPts val="3520"/>
              </a:lnSpc>
            </a:pPr>
            <a:r>
              <a:rPr lang="en-US" sz="3200">
                <a:solidFill>
                  <a:srgbClr val="FFFFFF"/>
                </a:solidFill>
                <a:latin typeface="Kalam Light"/>
              </a:rPr>
              <a:t>Computerized Warehouse Management System (CWMS) merupakan sistem peminjaman seluruh barang (kecuali barang yang dipinjam tidak dalam waktu 1 hari) yang terdapat di Politeknik Astra. Sistem ini dibuat untuk memudahkan mahasiswa dan karyawan dalam peminjaman sebuah barang. Pada sistem CWMS ini terdapat informasi di mana barang disimpan, riwayat barang yang dipinjam, hingga barang yang rusak setelah dipinjam.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TextBox 8" id="8"/>
          <p:cNvSpPr txBox="true"/>
          <p:nvPr/>
        </p:nvSpPr>
        <p:spPr>
          <a:xfrm rot="0">
            <a:off x="2278347" y="2861003"/>
            <a:ext cx="13731307" cy="5154066"/>
          </a:xfrm>
          <a:prstGeom prst="rect">
            <a:avLst/>
          </a:prstGeom>
        </p:spPr>
        <p:txBody>
          <a:bodyPr anchor="t" rtlCol="false" tIns="0" lIns="0" bIns="0" rIns="0">
            <a:spAutoFit/>
          </a:bodyPr>
          <a:lstStyle/>
          <a:p>
            <a:pPr algn="just" marL="665390" indent="-332695" lvl="1">
              <a:lnSpc>
                <a:spcPts val="3390"/>
              </a:lnSpc>
              <a:buFont typeface="Arial"/>
              <a:buChar char="•"/>
            </a:pPr>
            <a:r>
              <a:rPr lang="en-US" sz="3081">
                <a:solidFill>
                  <a:srgbClr val="FFFFFF"/>
                </a:solidFill>
                <a:latin typeface="Kalam Light"/>
              </a:rPr>
              <a:t>Mahasiswa dan karyawan akan masuk ke dalam sebuah website aplikasi.</a:t>
            </a:r>
          </a:p>
          <a:p>
            <a:pPr algn="just" marL="665390" indent="-332695" lvl="1">
              <a:lnSpc>
                <a:spcPts val="3390"/>
              </a:lnSpc>
              <a:buFont typeface="Arial"/>
              <a:buChar char="•"/>
            </a:pPr>
            <a:r>
              <a:rPr lang="en-US" sz="3081">
                <a:solidFill>
                  <a:srgbClr val="FFFFFF"/>
                </a:solidFill>
                <a:latin typeface="Kalam Light"/>
              </a:rPr>
              <a:t>Nantinya, mahasiswa akan ditampilkan sebuah halaman yang berisikan jumlah poin menu booking.</a:t>
            </a:r>
          </a:p>
          <a:p>
            <a:pPr algn="just" marL="665390" indent="-332695" lvl="1">
              <a:lnSpc>
                <a:spcPts val="3390"/>
              </a:lnSpc>
              <a:buFont typeface="Arial"/>
              <a:buChar char="•"/>
            </a:pPr>
            <a:r>
              <a:rPr lang="en-US" sz="3081">
                <a:solidFill>
                  <a:srgbClr val="FFFFFF"/>
                </a:solidFill>
                <a:latin typeface="Kalam Light"/>
              </a:rPr>
              <a:t>Untuk karyawan, langsung menuju tampilan menu booking dan peminjaman.</a:t>
            </a:r>
          </a:p>
          <a:p>
            <a:pPr algn="just" marL="665390" indent="-332695" lvl="1">
              <a:lnSpc>
                <a:spcPts val="3390"/>
              </a:lnSpc>
              <a:buFont typeface="Arial"/>
              <a:buChar char="•"/>
            </a:pPr>
            <a:r>
              <a:rPr lang="en-US" sz="3081">
                <a:solidFill>
                  <a:srgbClr val="FFFFFF"/>
                </a:solidFill>
                <a:latin typeface="Kalam Light"/>
              </a:rPr>
              <a:t>Mahasiswa dan karyawan dapat melakukan melakukan transaksi booking barang yang mau dipinjam atau pun langsung meminjam.</a:t>
            </a:r>
          </a:p>
          <a:p>
            <a:pPr algn="just" marL="665390" indent="-332695" lvl="1">
              <a:lnSpc>
                <a:spcPts val="3390"/>
              </a:lnSpc>
              <a:buFont typeface="Arial"/>
              <a:buChar char="•"/>
            </a:pPr>
            <a:r>
              <a:rPr lang="en-US" sz="3081">
                <a:solidFill>
                  <a:srgbClr val="FFFFFF"/>
                </a:solidFill>
                <a:latin typeface="Kalam Light"/>
              </a:rPr>
              <a:t>Setelah melakukan booking pada barang yang diinginkan, mahasiswa dan karyawan dapat mengambil barang tersebut dengan mendatangi tempat barang yang di-booking sesuai ruangan (UPT) dan sesuai kategori barang.</a:t>
            </a:r>
          </a:p>
          <a:p>
            <a:pPr algn="just" marL="665390" indent="-332695" lvl="1">
              <a:lnSpc>
                <a:spcPts val="3390"/>
              </a:lnSpc>
              <a:buFont typeface="Arial"/>
              <a:buChar char="•"/>
            </a:pPr>
            <a:r>
              <a:rPr lang="en-US" sz="3081">
                <a:solidFill>
                  <a:srgbClr val="FFFFFF"/>
                </a:solidFill>
                <a:latin typeface="Kalam Light"/>
              </a:rPr>
              <a:t>Nanti admin akan meminta id booking dan memberikan barang tersebut. Satu kali booking hanya berlaku untuk satu barang, jika ingin melakukan booking lebih dari satu barang maka perlu beberapa kali proses booking. </a:t>
            </a:r>
          </a:p>
        </p:txBody>
      </p:sp>
      <p:pic>
        <p:nvPicPr>
          <p:cNvPr name="Picture 9" id="9">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10" id="10">
            <a:hlinkClick r:id="rId7"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587901" y="8801214"/>
            <a:ext cx="671399" cy="671399"/>
          </a:xfrm>
          <a:prstGeom prst="rect">
            <a:avLst/>
          </a:prstGeom>
        </p:spPr>
      </p:pic>
      <p:sp>
        <p:nvSpPr>
          <p:cNvPr name="TextBox 11" id="11"/>
          <p:cNvSpPr txBox="true"/>
          <p:nvPr/>
        </p:nvSpPr>
        <p:spPr>
          <a:xfrm rot="0">
            <a:off x="4699101" y="867750"/>
            <a:ext cx="8889798" cy="1368426"/>
          </a:xfrm>
          <a:prstGeom prst="rect">
            <a:avLst/>
          </a:prstGeom>
        </p:spPr>
        <p:txBody>
          <a:bodyPr anchor="t" rtlCol="false" tIns="0" lIns="0" bIns="0" rIns="0">
            <a:spAutoFit/>
          </a:bodyPr>
          <a:lstStyle/>
          <a:p>
            <a:pPr algn="ctr">
              <a:lnSpc>
                <a:spcPts val="11049"/>
              </a:lnSpc>
            </a:pPr>
            <a:r>
              <a:rPr lang="en-US" sz="8499">
                <a:solidFill>
                  <a:srgbClr val="FFFFFF"/>
                </a:solidFill>
                <a:latin typeface="Lemon Tuesday"/>
              </a:rPr>
              <a:t>User Story</a:t>
            </a:r>
          </a:p>
        </p:txBody>
      </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954513" y="8463833"/>
            <a:ext cx="2378975" cy="337382"/>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679858" y="2945403"/>
            <a:ext cx="1257381" cy="1366718"/>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TextBox 8" id="8"/>
          <p:cNvSpPr txBox="true"/>
          <p:nvPr/>
        </p:nvSpPr>
        <p:spPr>
          <a:xfrm rot="0">
            <a:off x="1682590" y="2313012"/>
            <a:ext cx="14980953" cy="6439941"/>
          </a:xfrm>
          <a:prstGeom prst="rect">
            <a:avLst/>
          </a:prstGeom>
        </p:spPr>
        <p:txBody>
          <a:bodyPr anchor="t" rtlCol="false" tIns="0" lIns="0" bIns="0" rIns="0">
            <a:spAutoFit/>
          </a:bodyPr>
          <a:lstStyle/>
          <a:p>
            <a:pPr algn="just" marL="665390" indent="-332695" lvl="1">
              <a:lnSpc>
                <a:spcPts val="3390"/>
              </a:lnSpc>
              <a:buFont typeface="Arial"/>
              <a:buChar char="•"/>
            </a:pPr>
            <a:r>
              <a:rPr lang="en-US" sz="3081">
                <a:solidFill>
                  <a:srgbClr val="FFFFFF"/>
                </a:solidFill>
                <a:latin typeface="Kalam Light"/>
              </a:rPr>
              <a:t>Proses peminjaman secara langsung dilakukan dengan mahasiswa dan karyawan mendatangi ruangan UPT, lalu admin akan melakukan scan barcode pada barang dan id card mahasiswa dan karyawan dimana akan masuk sebagai data peminjam.</a:t>
            </a:r>
            <a:r>
              <a:rPr lang="en-US" sz="3081">
                <a:solidFill>
                  <a:srgbClr val="FFFFFF"/>
                </a:solidFill>
                <a:latin typeface="Kalam Light"/>
              </a:rPr>
              <a:t> </a:t>
            </a:r>
          </a:p>
          <a:p>
            <a:pPr algn="just" marL="665390" indent="-332695" lvl="1">
              <a:lnSpc>
                <a:spcPts val="3390"/>
              </a:lnSpc>
              <a:buFont typeface="Arial"/>
              <a:buChar char="•"/>
            </a:pPr>
            <a:r>
              <a:rPr lang="en-US" sz="3081">
                <a:solidFill>
                  <a:srgbClr val="FFFFFF"/>
                </a:solidFill>
                <a:latin typeface="Kalam Light"/>
              </a:rPr>
              <a:t>Apabila transaksi berhasil akan mengurangi poin dari mahasiswa, poin tersebut akan berkurang sebanyak 1 setiap transaksi peminjaman khusus untuk barang dan untuk barang sekali pakai tidak akan mengurangi poin tersebut setiap mahasiswa memiliki 10 poin. Untuk karyawan, apabila transaksi berhasil maka tidak akan mengurangi poin apapun.</a:t>
            </a:r>
          </a:p>
          <a:p>
            <a:pPr algn="just" marL="665390" indent="-332695" lvl="1">
              <a:lnSpc>
                <a:spcPts val="3390"/>
              </a:lnSpc>
              <a:buFont typeface="Arial"/>
              <a:buChar char="•"/>
            </a:pPr>
            <a:r>
              <a:rPr lang="en-US" sz="3081">
                <a:solidFill>
                  <a:srgbClr val="FFFFFF"/>
                </a:solidFill>
                <a:latin typeface="Kalam Light"/>
              </a:rPr>
              <a:t>Ketika mahasiswa dan karyawan akan mengembalikan barang, maka harus menemui admin kemudian mahasiswa dan karyawan melakukan transaksi pengembalian dan admin akan memeriksa kondisi barang.</a:t>
            </a:r>
          </a:p>
          <a:p>
            <a:pPr algn="just" marL="665390" indent="-332695" lvl="1">
              <a:lnSpc>
                <a:spcPts val="3390"/>
              </a:lnSpc>
              <a:buFont typeface="Arial"/>
              <a:buChar char="•"/>
            </a:pPr>
            <a:r>
              <a:rPr lang="en-US" sz="3081">
                <a:solidFill>
                  <a:srgbClr val="FFFFFF"/>
                </a:solidFill>
                <a:latin typeface="Kalam Light"/>
              </a:rPr>
              <a:t>Selanjutnya, jika mahasiswa merusakan atau menghilangkan maka admin akan menginput jam minus untuk peminjam khusus mahasiswa.</a:t>
            </a:r>
          </a:p>
          <a:p>
            <a:pPr algn="just" marL="665390" indent="-332695" lvl="1">
              <a:lnSpc>
                <a:spcPts val="3390"/>
              </a:lnSpc>
              <a:buFont typeface="Arial"/>
              <a:buChar char="•"/>
            </a:pPr>
            <a:r>
              <a:rPr lang="en-US" sz="3081">
                <a:solidFill>
                  <a:srgbClr val="FFFFFF"/>
                </a:solidFill>
                <a:latin typeface="Kalam Light"/>
              </a:rPr>
              <a:t>Untuk karyawan, jika merusakan atau menghilangkan barang, maka tidak akan ada sanksi apapun.</a:t>
            </a:r>
          </a:p>
        </p:txBody>
      </p:sp>
      <p:pic>
        <p:nvPicPr>
          <p:cNvPr name="Picture 9" id="9">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pic>
        <p:nvPicPr>
          <p:cNvPr name="Picture 10" id="10">
            <a:hlinkClick r:id="rId7"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6587901" y="8801214"/>
            <a:ext cx="671399" cy="671399"/>
          </a:xfrm>
          <a:prstGeom prst="rect">
            <a:avLst/>
          </a:prstGeom>
        </p:spPr>
      </p:pic>
      <p:sp>
        <p:nvSpPr>
          <p:cNvPr name="TextBox 11" id="11"/>
          <p:cNvSpPr txBox="true"/>
          <p:nvPr/>
        </p:nvSpPr>
        <p:spPr>
          <a:xfrm rot="0">
            <a:off x="4699101" y="584855"/>
            <a:ext cx="8889798" cy="1368426"/>
          </a:xfrm>
          <a:prstGeom prst="rect">
            <a:avLst/>
          </a:prstGeom>
        </p:spPr>
        <p:txBody>
          <a:bodyPr anchor="t" rtlCol="false" tIns="0" lIns="0" bIns="0" rIns="0">
            <a:spAutoFit/>
          </a:bodyPr>
          <a:lstStyle/>
          <a:p>
            <a:pPr algn="ctr">
              <a:lnSpc>
                <a:spcPts val="11049"/>
              </a:lnSpc>
            </a:pPr>
            <a:r>
              <a:rPr lang="en-US" sz="8499">
                <a:solidFill>
                  <a:srgbClr val="FFFFFF"/>
                </a:solidFill>
                <a:latin typeface="Lemon Tuesday"/>
              </a:rPr>
              <a:t>User Story</a:t>
            </a:r>
          </a:p>
        </p:txBody>
      </p:sp>
      <p:pic>
        <p:nvPicPr>
          <p:cNvPr name="Picture 12" id="1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954513" y="8463833"/>
            <a:ext cx="2378975" cy="337382"/>
          </a:xfrm>
          <a:prstGeom prst="rect">
            <a:avLst/>
          </a:prstGeom>
        </p:spPr>
      </p:pic>
      <p:pic>
        <p:nvPicPr>
          <p:cNvPr name="Picture 13" id="13"/>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350761" y="4235975"/>
            <a:ext cx="1180103" cy="128272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260202" y="750232"/>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2590" y="750232"/>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sp>
        <p:nvSpPr>
          <p:cNvPr name="TextBox 8" id="8"/>
          <p:cNvSpPr txBox="true"/>
          <p:nvPr/>
        </p:nvSpPr>
        <p:spPr>
          <a:xfrm rot="0">
            <a:off x="2102287" y="3273271"/>
            <a:ext cx="14083425" cy="4725441"/>
          </a:xfrm>
          <a:prstGeom prst="rect">
            <a:avLst/>
          </a:prstGeom>
        </p:spPr>
        <p:txBody>
          <a:bodyPr anchor="t" rtlCol="false" tIns="0" lIns="0" bIns="0" rIns="0">
            <a:spAutoFit/>
          </a:bodyPr>
          <a:lstStyle/>
          <a:p>
            <a:pPr algn="just" marL="665390" indent="-332695" lvl="1">
              <a:lnSpc>
                <a:spcPts val="3390"/>
              </a:lnSpc>
              <a:buFont typeface="Arial"/>
              <a:buChar char="•"/>
            </a:pPr>
            <a:r>
              <a:rPr lang="en-US" sz="3081">
                <a:solidFill>
                  <a:srgbClr val="FFFFFF"/>
                </a:solidFill>
                <a:latin typeface="Kalam Light"/>
              </a:rPr>
              <a:t>Pada aplikasi ini terdapat 4 role yaitu admin, mahasiswa, karyawan ,dan koordinator tingkat.</a:t>
            </a:r>
          </a:p>
          <a:p>
            <a:pPr algn="just" marL="665390" indent="-332695" lvl="1">
              <a:lnSpc>
                <a:spcPts val="3390"/>
              </a:lnSpc>
              <a:buFont typeface="Arial"/>
              <a:buChar char="•"/>
            </a:pPr>
            <a:r>
              <a:rPr lang="en-US" sz="3081">
                <a:solidFill>
                  <a:srgbClr val="FFFFFF"/>
                </a:solidFill>
                <a:latin typeface="Kalam Light"/>
              </a:rPr>
              <a:t>Pada menu Admin terdapat grafik peminjaman alat dimana berupa grafik data barang rusak,barang hilang, dan barang yang sering di pinjam pada grafik peminjaman digunakan untuk mendapatkan rekomendasi alat yang harus di beli dan admin bisa melakukan transaksi peminjaman, pengembalian, input jam minus </a:t>
            </a:r>
          </a:p>
          <a:p>
            <a:pPr algn="just" marL="665390" indent="-332695" lvl="1">
              <a:lnSpc>
                <a:spcPts val="3390"/>
              </a:lnSpc>
              <a:buFont typeface="Arial"/>
              <a:buChar char="•"/>
            </a:pPr>
            <a:r>
              <a:rPr lang="en-US" sz="3081">
                <a:solidFill>
                  <a:srgbClr val="FFFFFF"/>
                </a:solidFill>
                <a:latin typeface="Kalam Light"/>
              </a:rPr>
              <a:t>Mahasiswa dan karyawan bisa melakukan transaksi booking dan mahasiswa melihat jumlah sisa poin dan jika karyawan tidak memiliki poin.</a:t>
            </a:r>
          </a:p>
          <a:p>
            <a:pPr algn="just" marL="665390" indent="-332695" lvl="1">
              <a:lnSpc>
                <a:spcPts val="3390"/>
              </a:lnSpc>
              <a:buFont typeface="Arial"/>
              <a:buChar char="•"/>
            </a:pPr>
            <a:r>
              <a:rPr lang="en-US" sz="3081">
                <a:solidFill>
                  <a:srgbClr val="FFFFFF"/>
                </a:solidFill>
                <a:latin typeface="Kalam Light"/>
              </a:rPr>
              <a:t>Koordinator tingkat bisa melihat jam minus pada mahasiswa.</a:t>
            </a:r>
          </a:p>
          <a:p>
            <a:pPr algn="just" marL="665390" indent="-332695" lvl="1">
              <a:lnSpc>
                <a:spcPts val="3390"/>
              </a:lnSpc>
              <a:buFont typeface="Arial"/>
              <a:buChar char="•"/>
            </a:pPr>
            <a:r>
              <a:rPr lang="en-US" sz="3081">
                <a:solidFill>
                  <a:srgbClr val="FFFFFF"/>
                </a:solidFill>
                <a:latin typeface="Kalam Light"/>
              </a:rPr>
              <a:t>Kemudian jam minus dan data barang akan di jadikan laporan dan di eksport menjadi excel.</a:t>
            </a:r>
          </a:p>
        </p:txBody>
      </p:sp>
      <p:pic>
        <p:nvPicPr>
          <p:cNvPr name="Picture 9" id="9">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8801214"/>
            <a:ext cx="671399" cy="671399"/>
          </a:xfrm>
          <a:prstGeom prst="rect">
            <a:avLst/>
          </a:prstGeom>
        </p:spPr>
      </p:pic>
      <p:sp>
        <p:nvSpPr>
          <p:cNvPr name="TextBox 10" id="10"/>
          <p:cNvSpPr txBox="true"/>
          <p:nvPr/>
        </p:nvSpPr>
        <p:spPr>
          <a:xfrm rot="0">
            <a:off x="4699101" y="867750"/>
            <a:ext cx="8889798" cy="1368426"/>
          </a:xfrm>
          <a:prstGeom prst="rect">
            <a:avLst/>
          </a:prstGeom>
        </p:spPr>
        <p:txBody>
          <a:bodyPr anchor="t" rtlCol="false" tIns="0" lIns="0" bIns="0" rIns="0">
            <a:spAutoFit/>
          </a:bodyPr>
          <a:lstStyle/>
          <a:p>
            <a:pPr algn="ctr">
              <a:lnSpc>
                <a:spcPts val="11049"/>
              </a:lnSpc>
            </a:pPr>
            <a:r>
              <a:rPr lang="en-US" sz="8499">
                <a:solidFill>
                  <a:srgbClr val="FFFFFF"/>
                </a:solidFill>
                <a:latin typeface="Lemon Tuesday"/>
              </a:rPr>
              <a:t>User Story</a:t>
            </a:r>
          </a:p>
        </p:txBody>
      </p:sp>
      <p:pic>
        <p:nvPicPr>
          <p:cNvPr name="Picture 11" id="11"/>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7954513" y="8463833"/>
            <a:ext cx="2378975" cy="337382"/>
          </a:xfrm>
          <a:prstGeom prst="rect">
            <a:avLst/>
          </a:prstGeom>
        </p:spPr>
      </p:pic>
      <p:pic>
        <p:nvPicPr>
          <p:cNvPr name="Picture 12" id="12"/>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6679858" y="6838212"/>
            <a:ext cx="1257381" cy="136671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1545B"/>
        </a:solidFill>
      </p:bgPr>
    </p:bg>
    <p:spTree>
      <p:nvGrpSpPr>
        <p:cNvPr id="1" name=""/>
        <p:cNvGrpSpPr/>
        <p:nvPr/>
      </p:nvGrpSpPr>
      <p:grpSpPr>
        <a:xfrm>
          <a:off x="0" y="0"/>
          <a:ext cx="0" cy="0"/>
          <a:chOff x="0" y="0"/>
          <a:chExt cx="0" cy="0"/>
        </a:xfrm>
      </p:grpSpPr>
      <p:sp>
        <p:nvSpPr>
          <p:cNvPr name="AutoShape 2" id="2"/>
          <p:cNvSpPr/>
          <p:nvPr/>
        </p:nvSpPr>
        <p:spPr>
          <a:xfrm rot="0">
            <a:off x="0" y="0"/>
            <a:ext cx="350761" cy="10287000"/>
          </a:xfrm>
          <a:prstGeom prst="rect">
            <a:avLst/>
          </a:prstGeom>
          <a:solidFill>
            <a:srgbClr val="BF977B"/>
          </a:solidFill>
        </p:spPr>
      </p:sp>
      <p:sp>
        <p:nvSpPr>
          <p:cNvPr name="AutoShape 3" id="3"/>
          <p:cNvSpPr/>
          <p:nvPr/>
        </p:nvSpPr>
        <p:spPr>
          <a:xfrm rot="0">
            <a:off x="17937239" y="0"/>
            <a:ext cx="350761" cy="10287000"/>
          </a:xfrm>
          <a:prstGeom prst="rect">
            <a:avLst/>
          </a:prstGeom>
          <a:solidFill>
            <a:srgbClr val="BF977B"/>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361621" y="672153"/>
            <a:ext cx="2298045" cy="83983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2099" y="1286008"/>
            <a:ext cx="1523955" cy="556936"/>
          </a:xfrm>
          <a:prstGeom prst="rect">
            <a:avLst/>
          </a:prstGeom>
        </p:spPr>
      </p:pic>
      <p:sp>
        <p:nvSpPr>
          <p:cNvPr name="AutoShape 6" id="6"/>
          <p:cNvSpPr/>
          <p:nvPr/>
        </p:nvSpPr>
        <p:spPr>
          <a:xfrm rot="5400000">
            <a:off x="8968619" y="-8968619"/>
            <a:ext cx="350761" cy="18288000"/>
          </a:xfrm>
          <a:prstGeom prst="rect">
            <a:avLst/>
          </a:prstGeom>
          <a:solidFill>
            <a:srgbClr val="BF977B"/>
          </a:solidFill>
        </p:spPr>
      </p:sp>
      <p:sp>
        <p:nvSpPr>
          <p:cNvPr name="AutoShape 7" id="7"/>
          <p:cNvSpPr/>
          <p:nvPr/>
        </p:nvSpPr>
        <p:spPr>
          <a:xfrm rot="5400000">
            <a:off x="8968619" y="967619"/>
            <a:ext cx="350761" cy="18288000"/>
          </a:xfrm>
          <a:prstGeom prst="rect">
            <a:avLst/>
          </a:prstGeom>
          <a:solidFill>
            <a:srgbClr val="BF977B"/>
          </a:solidFill>
        </p:spPr>
      </p:sp>
      <p:pic>
        <p:nvPicPr>
          <p:cNvPr name="Picture 8" id="8">
            <a:hlinkClick r:id="rId6" action="ppaction://hlinksldjump"/>
          </p:cNvPr>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549076" y="8586901"/>
            <a:ext cx="671399" cy="67139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471575" y="3086100"/>
            <a:ext cx="4188092" cy="4114800"/>
          </a:xfrm>
          <a:prstGeom prst="rect">
            <a:avLst/>
          </a:prstGeom>
        </p:spPr>
      </p:pic>
      <p:sp>
        <p:nvSpPr>
          <p:cNvPr name="TextBox 10" id="10"/>
          <p:cNvSpPr txBox="true"/>
          <p:nvPr/>
        </p:nvSpPr>
        <p:spPr>
          <a:xfrm rot="0">
            <a:off x="8369502" y="1998119"/>
            <a:ext cx="8889798" cy="1447803"/>
          </a:xfrm>
          <a:prstGeom prst="rect">
            <a:avLst/>
          </a:prstGeom>
        </p:spPr>
        <p:txBody>
          <a:bodyPr anchor="t" rtlCol="false" tIns="0" lIns="0" bIns="0" rIns="0">
            <a:spAutoFit/>
          </a:bodyPr>
          <a:lstStyle/>
          <a:p>
            <a:pPr>
              <a:lnSpc>
                <a:spcPts val="11699"/>
              </a:lnSpc>
            </a:pPr>
            <a:r>
              <a:rPr lang="en-US" sz="8999">
                <a:solidFill>
                  <a:srgbClr val="FFFFFF"/>
                </a:solidFill>
                <a:latin typeface="Lemon Tuesday"/>
              </a:rPr>
              <a:t>Tujuan</a:t>
            </a:r>
          </a:p>
        </p:txBody>
      </p:sp>
      <p:sp>
        <p:nvSpPr>
          <p:cNvPr name="TextBox 11" id="11"/>
          <p:cNvSpPr txBox="true"/>
          <p:nvPr/>
        </p:nvSpPr>
        <p:spPr>
          <a:xfrm rot="0">
            <a:off x="8499678" y="3944521"/>
            <a:ext cx="8385097" cy="4191406"/>
          </a:xfrm>
          <a:prstGeom prst="rect">
            <a:avLst/>
          </a:prstGeom>
        </p:spPr>
        <p:txBody>
          <a:bodyPr anchor="t" rtlCol="false" tIns="0" lIns="0" bIns="0" rIns="0">
            <a:spAutoFit/>
          </a:bodyPr>
          <a:lstStyle/>
          <a:p>
            <a:pPr algn="just">
              <a:lnSpc>
                <a:spcPts val="4160"/>
              </a:lnSpc>
              <a:spcBef>
                <a:spcPct val="0"/>
              </a:spcBef>
            </a:pPr>
            <a:r>
              <a:rPr lang="en-US" sz="3781">
                <a:solidFill>
                  <a:srgbClr val="FFFFFF"/>
                </a:solidFill>
                <a:latin typeface="Kalam Light"/>
              </a:rPr>
              <a:t>Framework ini dibuat  untuk membantu proses peminjaman alat menjadi lebih mudah, efektif dan terkomputerisasi. Di mana nantinya, pengguna bisa mem-booking barang dan meminjam barang, kemudian admin akan meng-scan barcode pada barang, dan id card peminjam, yang akan terproses masuk ke database.</a:t>
            </a:r>
          </a:p>
        </p:txBody>
      </p:sp>
      <p:pic>
        <p:nvPicPr>
          <p:cNvPr name="Picture 12" id="12"/>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373864">
            <a:off x="-2083531" y="8044144"/>
            <a:ext cx="4868585" cy="566526"/>
          </a:xfrm>
          <a:prstGeom prst="rect">
            <a:avLst/>
          </a:prstGeom>
        </p:spPr>
      </p:pic>
      <p:sp>
        <p:nvSpPr>
          <p:cNvPr name="AutoShape 13" id="13"/>
          <p:cNvSpPr/>
          <p:nvPr/>
        </p:nvSpPr>
        <p:spPr>
          <a:xfrm rot="5400000">
            <a:off x="2024515" y="9321186"/>
            <a:ext cx="201407" cy="1028700"/>
          </a:xfrm>
          <a:prstGeom prst="rect">
            <a:avLst/>
          </a:prstGeom>
          <a:solidFill>
            <a:srgbClr val="EEBDB5"/>
          </a:solidFill>
        </p:spPr>
      </p:sp>
      <p:sp>
        <p:nvSpPr>
          <p:cNvPr name="AutoShape 14" id="14"/>
          <p:cNvSpPr/>
          <p:nvPr/>
        </p:nvSpPr>
        <p:spPr>
          <a:xfrm rot="5400000">
            <a:off x="3572749" y="9321186"/>
            <a:ext cx="201407" cy="1028700"/>
          </a:xfrm>
          <a:prstGeom prst="rect">
            <a:avLst/>
          </a:prstGeom>
          <a:solidFill>
            <a:srgbClr val="BAE2DF"/>
          </a:solidFill>
        </p:spPr>
      </p:sp>
      <p:pic>
        <p:nvPicPr>
          <p:cNvPr name="Picture 15" id="15"/>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150696">
            <a:off x="14758192" y="979605"/>
            <a:ext cx="2133136" cy="1431140"/>
          </a:xfrm>
          <a:prstGeom prst="rect">
            <a:avLst/>
          </a:prstGeom>
        </p:spPr>
      </p:pic>
      <p:pic>
        <p:nvPicPr>
          <p:cNvPr name="Picture 16" id="16"/>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true" flipV="false" rot="-150696">
            <a:off x="15442612" y="1215886"/>
            <a:ext cx="787430" cy="7688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DAFWHno290Q</dc:identifier>
  <dcterms:modified xsi:type="dcterms:W3CDTF">2011-08-01T06:04:30Z</dcterms:modified>
  <cp:revision>1</cp:revision>
  <dc:title>PPT_CWMS_KEL03</dc:title>
</cp:coreProperties>
</file>