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71" r:id="rId6"/>
    <p:sldId id="312" r:id="rId7"/>
    <p:sldId id="311" r:id="rId8"/>
    <p:sldId id="313" r:id="rId9"/>
    <p:sldId id="314" r:id="rId10"/>
    <p:sldId id="315" r:id="rId11"/>
    <p:sldId id="316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Press Start 2P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32B7F9-EED3-4EE4-89A2-BBCF5CA2D3A2}">
  <a:tblStyle styleId="{3E32B7F9-EED3-4EE4-89A2-BBCF5CA2D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42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6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50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5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9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8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5" r:id="rId6"/>
    <p:sldLayoutId id="2147483667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Manajemen Informatika</a:t>
            </a:r>
            <a:endParaRPr sz="28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430450" y="3434825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Quiz Teka-Teki Silang</a:t>
            </a:r>
            <a:endParaRPr sz="2400"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54692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Kuliah Umum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" grpId="0"/>
      <p:bldP spid="964" grpId="0" build="p"/>
      <p:bldP spid="9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114640" y="101650"/>
            <a:ext cx="2941800" cy="302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Putaran 3</a:t>
            </a:r>
            <a:endParaRPr sz="18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4703408" y="-115214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Menurun</a:t>
            </a:r>
            <a:endParaRPr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F4E3-EAE7-4449-BBA0-62C2CDC3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1179" y="548285"/>
            <a:ext cx="3549995" cy="1060866"/>
          </a:xfrm>
        </p:spPr>
        <p:txBody>
          <a:bodyPr/>
          <a:lstStyle/>
          <a:p>
            <a:pPr algn="l"/>
            <a:r>
              <a:rPr lang="en-US" dirty="0"/>
              <a:t>1. Intellectual curiosity dan Interpretations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…</a:t>
            </a:r>
          </a:p>
        </p:txBody>
      </p:sp>
      <p:sp>
        <p:nvSpPr>
          <p:cNvPr id="8" name="Google Shape;1056;p40">
            <a:extLst>
              <a:ext uri="{FF2B5EF4-FFF2-40B4-BE49-F238E27FC236}">
                <a16:creationId xmlns:a16="http://schemas.microsoft.com/office/drawing/2014/main" id="{2ED30350-17AB-4A27-B49E-A5B03FB3D131}"/>
              </a:ext>
            </a:extLst>
          </p:cNvPr>
          <p:cNvSpPr txBox="1">
            <a:spLocks/>
          </p:cNvSpPr>
          <p:nvPr/>
        </p:nvSpPr>
        <p:spPr>
          <a:xfrm>
            <a:off x="4836693" y="2311985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9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Mendatar</a:t>
            </a:r>
            <a:endParaRPr lang="en-US" sz="1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C5573C-4813-48E6-B8A1-F87BA6AFC13F}"/>
              </a:ext>
            </a:extLst>
          </p:cNvPr>
          <p:cNvSpPr txBox="1">
            <a:spLocks/>
          </p:cNvSpPr>
          <p:nvPr/>
        </p:nvSpPr>
        <p:spPr>
          <a:xfrm>
            <a:off x="5341179" y="3166434"/>
            <a:ext cx="3645568" cy="12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dirty="0"/>
              <a:t>2.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dan </a:t>
            </a:r>
            <a:r>
              <a:rPr lang="en-US" dirty="0" err="1"/>
              <a:t>buruknya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. [Salah/</a:t>
            </a:r>
            <a:r>
              <a:rPr lang="en-US" dirty="0" err="1"/>
              <a:t>Benar</a:t>
            </a:r>
            <a:r>
              <a:rPr lang="en-US" dirty="0"/>
              <a:t>]</a:t>
            </a:r>
          </a:p>
          <a:p>
            <a:pPr algn="l"/>
            <a:endParaRPr lang="en-US" dirty="0"/>
          </a:p>
          <a:p>
            <a:r>
              <a:rPr lang="en-US" dirty="0"/>
              <a:t>3.  </a:t>
            </a:r>
            <a:r>
              <a:rPr lang="en-US" dirty="0" err="1"/>
              <a:t>Siapakah</a:t>
            </a:r>
            <a:r>
              <a:rPr lang="en-US" dirty="0"/>
              <a:t> </a:t>
            </a:r>
            <a:r>
              <a:rPr lang="en-US" dirty="0" err="1"/>
              <a:t>pemateri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B8B108-1F74-0B32-25AA-5F873BE3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6392"/>
              </p:ext>
            </p:extLst>
          </p:nvPr>
        </p:nvGraphicFramePr>
        <p:xfrm>
          <a:off x="-7620" y="1753119"/>
          <a:ext cx="5473695" cy="16421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913">
                  <a:extLst>
                    <a:ext uri="{9D8B030D-6E8A-4147-A177-3AD203B41FA5}">
                      <a16:colId xmlns:a16="http://schemas.microsoft.com/office/drawing/2014/main" val="3419229212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1922621210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4143594289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2137508956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1682306262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349687395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1508998859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849265080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2913866696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62574514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1371035301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3522078059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3711694590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3924646024"/>
                    </a:ext>
                  </a:extLst>
                </a:gridCol>
                <a:gridCol w="364913">
                  <a:extLst>
                    <a:ext uri="{9D8B030D-6E8A-4147-A177-3AD203B41FA5}">
                      <a16:colId xmlns:a16="http://schemas.microsoft.com/office/drawing/2014/main" val="390119495"/>
                    </a:ext>
                  </a:extLst>
                </a:gridCol>
              </a:tblGrid>
              <a:tr h="32842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485054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effectLst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486657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642114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368459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466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4330161" y="282774"/>
            <a:ext cx="4501018" cy="231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Jawaban Putaran 3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401DBD-D376-932A-3F9F-080DB1CCC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57975"/>
              </p:ext>
            </p:extLst>
          </p:nvPr>
        </p:nvGraphicFramePr>
        <p:xfrm>
          <a:off x="335280" y="1504948"/>
          <a:ext cx="5505255" cy="16515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7017">
                  <a:extLst>
                    <a:ext uri="{9D8B030D-6E8A-4147-A177-3AD203B41FA5}">
                      <a16:colId xmlns:a16="http://schemas.microsoft.com/office/drawing/2014/main" val="1046854796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2014249382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3590129606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2699252413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1128588572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867774084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3348322572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824029228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2426345875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1878018589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4015736066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3863980348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3214577102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4225814828"/>
                    </a:ext>
                  </a:extLst>
                </a:gridCol>
                <a:gridCol w="367017">
                  <a:extLst>
                    <a:ext uri="{9D8B030D-6E8A-4147-A177-3AD203B41FA5}">
                      <a16:colId xmlns:a16="http://schemas.microsoft.com/office/drawing/2014/main" val="2667415919"/>
                    </a:ext>
                  </a:extLst>
                </a:gridCol>
              </a:tblGrid>
              <a:tr h="33031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7115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4050746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10788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398664"/>
                  </a:ext>
                </a:extLst>
              </a:tr>
              <a:tr h="33031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5" marR="9175" marT="917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222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F4C4601-1353-37AA-EA6C-71C7FB45859F}"/>
              </a:ext>
            </a:extLst>
          </p:cNvPr>
          <p:cNvGrpSpPr/>
          <p:nvPr/>
        </p:nvGrpSpPr>
        <p:grpSpPr>
          <a:xfrm>
            <a:off x="6158161" y="1796439"/>
            <a:ext cx="2399498" cy="1234441"/>
            <a:chOff x="5631180" y="1470660"/>
            <a:chExt cx="2399498" cy="12344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7E030A-CF9A-4042-9488-81E2602DE362}"/>
                </a:ext>
              </a:extLst>
            </p:cNvPr>
            <p:cNvSpPr/>
            <p:nvPr/>
          </p:nvSpPr>
          <p:spPr>
            <a:xfrm>
              <a:off x="5631180" y="1470660"/>
              <a:ext cx="2399498" cy="12344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F842B-80D7-2DB9-2585-2CE9564712C9}"/>
                </a:ext>
              </a:extLst>
            </p:cNvPr>
            <p:cNvSpPr txBox="1"/>
            <p:nvPr/>
          </p:nvSpPr>
          <p:spPr>
            <a:xfrm>
              <a:off x="5787390" y="1610826"/>
              <a:ext cx="20870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DOMAIN KNOWLEDGE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SALAH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TIA DWI SETIANI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2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673089" y="2238450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 dirty="0">
                <a:solidFill>
                  <a:schemeClr val="dk1"/>
                </a:solidFill>
              </a:rPr>
              <a:t>SELAMAT KEPADA PARA PEMENANG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43" y="3313911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Akan </a:t>
            </a:r>
            <a:r>
              <a:rPr lang="en-US" sz="1600" dirty="0" err="1"/>
              <a:t>ditayangkan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teka-teki</a:t>
            </a:r>
            <a:r>
              <a:rPr lang="en-US" sz="1600" dirty="0"/>
              <a:t> </a:t>
            </a:r>
            <a:r>
              <a:rPr lang="en-US" sz="1600" dirty="0" err="1"/>
              <a:t>silang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.</a:t>
            </a:r>
          </a:p>
          <a:p>
            <a:pPr marL="171450" indent="-171450"/>
            <a:r>
              <a:rPr lang="en-US" sz="1600" dirty="0" err="1"/>
              <a:t>Tiap-tiap</a:t>
            </a:r>
            <a:r>
              <a:rPr lang="en-US" sz="1600" dirty="0"/>
              <a:t> </a:t>
            </a:r>
            <a:r>
              <a:rPr lang="en-US" sz="1600" dirty="0" err="1"/>
              <a:t>putaran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3 </a:t>
            </a:r>
            <a:r>
              <a:rPr lang="en-US" sz="1600" dirty="0" err="1"/>
              <a:t>soal</a:t>
            </a:r>
            <a:r>
              <a:rPr lang="en-US" sz="1600" dirty="0"/>
              <a:t> yang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dijawab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.</a:t>
            </a:r>
          </a:p>
          <a:p>
            <a:pPr marL="171450" indent="-171450"/>
            <a:r>
              <a:rPr lang="en-US" sz="1600" dirty="0" err="1"/>
              <a:t>Pemenang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yang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3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sekaligus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tepat</a:t>
            </a:r>
            <a:r>
              <a:rPr lang="en-US" sz="1600" dirty="0"/>
              <a:t> di </a:t>
            </a:r>
            <a:r>
              <a:rPr lang="en-US" sz="1600" dirty="0" err="1"/>
              <a:t>kolom</a:t>
            </a:r>
            <a:r>
              <a:rPr lang="en-US" sz="1600" dirty="0"/>
              <a:t> chat zoom.</a:t>
            </a:r>
          </a:p>
          <a:p>
            <a:pPr marL="171450" indent="-171450"/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3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1 chat </a:t>
            </a:r>
            <a:r>
              <a:rPr lang="en-US" sz="1600" dirty="0" err="1"/>
              <a:t>sekaligus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terpisah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sah</a:t>
            </a:r>
            <a:r>
              <a:rPr lang="en-US" sz="1600" dirty="0"/>
              <a:t>.</a:t>
            </a:r>
          </a:p>
          <a:p>
            <a:pPr marL="171450" indent="-171450"/>
            <a:r>
              <a:rPr lang="en-US" sz="1600" dirty="0" err="1"/>
              <a:t>Peserta</a:t>
            </a:r>
            <a:r>
              <a:rPr lang="en-US" sz="1600" dirty="0"/>
              <a:t> </a:t>
            </a:r>
            <a:r>
              <a:rPr lang="en-US" sz="1600" dirty="0" err="1"/>
              <a:t>dipersilahkan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 kali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diberhentikan</a:t>
            </a:r>
            <a:r>
              <a:rPr lang="en-US" sz="1600" dirty="0"/>
              <a:t>.</a:t>
            </a:r>
          </a:p>
          <a:p>
            <a:pPr marL="171450" indent="-171450"/>
            <a:r>
              <a:rPr lang="en-US" sz="1600" dirty="0"/>
              <a:t>Akan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 </a:t>
            </a:r>
            <a:r>
              <a:rPr lang="en-US" sz="1600" dirty="0" err="1"/>
              <a:t>menit</a:t>
            </a:r>
            <a:r>
              <a:rPr lang="en-US" sz="1600" dirty="0"/>
              <a:t> di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putaran</a:t>
            </a:r>
            <a:r>
              <a:rPr lang="en-US" sz="1600" dirty="0"/>
              <a:t>.</a:t>
            </a:r>
          </a:p>
          <a:p>
            <a:pPr marL="171450" indent="-171450"/>
            <a:r>
              <a:rPr lang="en-US" sz="1600" dirty="0"/>
              <a:t>Akan </a:t>
            </a:r>
            <a:r>
              <a:rPr lang="en-US" sz="1600" dirty="0" err="1"/>
              <a:t>ada</a:t>
            </a:r>
            <a:r>
              <a:rPr lang="en-US" sz="1600" dirty="0"/>
              <a:t> 3 kali </a:t>
            </a:r>
            <a:r>
              <a:rPr lang="en-US" sz="1600" dirty="0" err="1"/>
              <a:t>putaran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yang </a:t>
            </a:r>
            <a:r>
              <a:rPr lang="en-US" sz="1600" dirty="0" err="1"/>
              <a:t>berbeda-beda</a:t>
            </a:r>
            <a:endParaRPr lang="en-US" sz="1600" dirty="0"/>
          </a:p>
          <a:p>
            <a:pPr marL="171450" indent="-171450"/>
            <a:r>
              <a:rPr lang="en-US" sz="1600" dirty="0" err="1"/>
              <a:t>Pemenang</a:t>
            </a:r>
            <a:r>
              <a:rPr lang="en-US" sz="1600" dirty="0"/>
              <a:t> di </a:t>
            </a:r>
            <a:r>
              <a:rPr lang="en-US" sz="1600" dirty="0" err="1"/>
              <a:t>putaran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dinyatakan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sah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memenangkan</a:t>
            </a:r>
            <a:r>
              <a:rPr lang="en-US" sz="1600" dirty="0"/>
              <a:t> </a:t>
            </a:r>
            <a:r>
              <a:rPr lang="en-US" sz="1600" dirty="0" err="1"/>
              <a:t>putaran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93650" y="1649522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PUTARAN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693650" y="230594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"/>
                <a:ea typeface="Maven Pro"/>
                <a:cs typeface="Maven Pro"/>
                <a:sym typeface="Maven Pro"/>
              </a:rPr>
              <a:t>Quiz Teka Teki Silang</a:t>
            </a:r>
            <a:endParaRPr sz="18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/>
      <p:bldP spid="1064" grpId="0"/>
      <p:bldP spid="10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114640" y="101650"/>
            <a:ext cx="2941800" cy="302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Putaran 1</a:t>
            </a:r>
            <a:endParaRPr sz="18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4703408" y="-115214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Menurun</a:t>
            </a:r>
            <a:endParaRPr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F4E3-EAE7-4449-BBA0-62C2CDC3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309" y="404317"/>
            <a:ext cx="3549995" cy="1060866"/>
          </a:xfrm>
        </p:spPr>
        <p:txBody>
          <a:bodyPr/>
          <a:lstStyle/>
          <a:p>
            <a:pPr algn="l"/>
            <a:r>
              <a:rPr lang="en-US" dirty="0"/>
              <a:t>2.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memiiki</a:t>
            </a:r>
            <a:r>
              <a:rPr lang="en-US" dirty="0"/>
              <a:t> target yang </a:t>
            </a:r>
            <a:r>
              <a:rPr lang="en-US" dirty="0" err="1"/>
              <a:t>berkelanjutan</a:t>
            </a:r>
            <a:endParaRPr lang="en-US" dirty="0"/>
          </a:p>
        </p:txBody>
      </p:sp>
      <p:sp>
        <p:nvSpPr>
          <p:cNvPr id="8" name="Google Shape;1056;p40">
            <a:extLst>
              <a:ext uri="{FF2B5EF4-FFF2-40B4-BE49-F238E27FC236}">
                <a16:creationId xmlns:a16="http://schemas.microsoft.com/office/drawing/2014/main" id="{2ED30350-17AB-4A27-B49E-A5B03FB3D131}"/>
              </a:ext>
            </a:extLst>
          </p:cNvPr>
          <p:cNvSpPr txBox="1">
            <a:spLocks/>
          </p:cNvSpPr>
          <p:nvPr/>
        </p:nvSpPr>
        <p:spPr>
          <a:xfrm>
            <a:off x="4799660" y="1314580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9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Mendatar</a:t>
            </a:r>
            <a:endParaRPr lang="en-US" sz="1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C5573C-4813-48E6-B8A1-F87BA6AFC13F}"/>
              </a:ext>
            </a:extLst>
          </p:cNvPr>
          <p:cNvSpPr txBox="1">
            <a:spLocks/>
          </p:cNvSpPr>
          <p:nvPr/>
        </p:nvSpPr>
        <p:spPr>
          <a:xfrm>
            <a:off x="5281522" y="1731130"/>
            <a:ext cx="3645568" cy="334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dirty="0"/>
              <a:t>1. "A computer program is said to learn from experience E with respect to some class of tasks T and performance measure P, if its performance at tasks in T, as measured by P, improves with experience E"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machine learning </a:t>
            </a:r>
            <a:r>
              <a:rPr lang="en-US" dirty="0" err="1"/>
              <a:t>menurut</a:t>
            </a:r>
            <a:r>
              <a:rPr lang="en-US" dirty="0"/>
              <a:t>…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berlabel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panduan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B2F5EF-FE25-A522-47C9-726F85E4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00052"/>
              </p:ext>
            </p:extLst>
          </p:nvPr>
        </p:nvGraphicFramePr>
        <p:xfrm>
          <a:off x="264696" y="730616"/>
          <a:ext cx="4861568" cy="2766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848">
                  <a:extLst>
                    <a:ext uri="{9D8B030D-6E8A-4147-A177-3AD203B41FA5}">
                      <a16:colId xmlns:a16="http://schemas.microsoft.com/office/drawing/2014/main" val="3794349229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237888474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778308297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476822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78446810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920954586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33732813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962402574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40822349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351053908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235159992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614052071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62168320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697424353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810759690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46081564"/>
                    </a:ext>
                  </a:extLst>
                </a:gridCol>
              </a:tblGrid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0884907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744884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781857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660055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283004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953042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49525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170423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40903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8115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Jawaban Putaran 1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ABEFF4-2B8A-4670-34B6-92FB98A25C88}"/>
              </a:ext>
            </a:extLst>
          </p:cNvPr>
          <p:cNvGrpSpPr/>
          <p:nvPr/>
        </p:nvGrpSpPr>
        <p:grpSpPr>
          <a:xfrm>
            <a:off x="6027027" y="1813560"/>
            <a:ext cx="2399498" cy="1234441"/>
            <a:chOff x="5631180" y="1470660"/>
            <a:chExt cx="2399498" cy="12344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674BF0-9B1F-2591-4EA7-0FC519065C11}"/>
                </a:ext>
              </a:extLst>
            </p:cNvPr>
            <p:cNvSpPr/>
            <p:nvPr/>
          </p:nvSpPr>
          <p:spPr>
            <a:xfrm>
              <a:off x="5631180" y="1470660"/>
              <a:ext cx="2399498" cy="12344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BA8235-9B4F-4563-B980-242AA9A6D5FC}"/>
                </a:ext>
              </a:extLst>
            </p:cNvPr>
            <p:cNvSpPr txBox="1"/>
            <p:nvPr/>
          </p:nvSpPr>
          <p:spPr>
            <a:xfrm>
              <a:off x="5761522" y="1699736"/>
              <a:ext cx="20870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TOM MICHELL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REGRESSION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CLASSIFICATION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7A6B1-578B-862E-0FA3-E8641C015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38921"/>
              </p:ext>
            </p:extLst>
          </p:nvPr>
        </p:nvGraphicFramePr>
        <p:xfrm>
          <a:off x="409476" y="1188639"/>
          <a:ext cx="4861568" cy="2766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848">
                  <a:extLst>
                    <a:ext uri="{9D8B030D-6E8A-4147-A177-3AD203B41FA5}">
                      <a16:colId xmlns:a16="http://schemas.microsoft.com/office/drawing/2014/main" val="3794349229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237888474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778308297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476822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78446810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920954586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33732813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962402574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440822349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351053908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235159992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614052071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62168320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1697424353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810759690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346081564"/>
                    </a:ext>
                  </a:extLst>
                </a:gridCol>
              </a:tblGrid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0884907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744884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781857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660055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283004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953042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49525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30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170423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40903"/>
                  </a:ext>
                </a:extLst>
              </a:tr>
              <a:tr h="27662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2" marR="8002" marT="800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8115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93650" y="1649522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PUTARAN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693650" y="230594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"/>
                <a:ea typeface="Maven Pro"/>
                <a:cs typeface="Maven Pro"/>
                <a:sym typeface="Maven Pro"/>
              </a:rPr>
              <a:t>Quiz Teka Teki Silang</a:t>
            </a:r>
            <a:endParaRPr sz="18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1441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/>
      <p:bldP spid="1064" grpId="0"/>
      <p:bldP spid="106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116339" y="53522"/>
            <a:ext cx="2941800" cy="302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Putaran 2</a:t>
            </a:r>
            <a:endParaRPr sz="18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4718648" y="327596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Menurun</a:t>
            </a:r>
            <a:endParaRPr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F4E3-EAE7-4449-BBA0-62C2CDC3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1522" y="961783"/>
            <a:ext cx="3549995" cy="1060866"/>
          </a:xfrm>
        </p:spPr>
        <p:txBody>
          <a:bodyPr/>
          <a:lstStyle/>
          <a:p>
            <a:pPr algn="l"/>
            <a:r>
              <a:rPr lang="en-US" dirty="0"/>
              <a:t>1.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machine learning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program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…</a:t>
            </a:r>
          </a:p>
        </p:txBody>
      </p:sp>
      <p:sp>
        <p:nvSpPr>
          <p:cNvPr id="8" name="Google Shape;1056;p40">
            <a:extLst>
              <a:ext uri="{FF2B5EF4-FFF2-40B4-BE49-F238E27FC236}">
                <a16:creationId xmlns:a16="http://schemas.microsoft.com/office/drawing/2014/main" id="{2ED30350-17AB-4A27-B49E-A5B03FB3D131}"/>
              </a:ext>
            </a:extLst>
          </p:cNvPr>
          <p:cNvSpPr txBox="1">
            <a:spLocks/>
          </p:cNvSpPr>
          <p:nvPr/>
        </p:nvSpPr>
        <p:spPr>
          <a:xfrm>
            <a:off x="4836693" y="2311985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9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 err="1"/>
              <a:t>Mendatar</a:t>
            </a:r>
            <a:endParaRPr lang="en-US" sz="1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C5573C-4813-48E6-B8A1-F87BA6AFC13F}"/>
              </a:ext>
            </a:extLst>
          </p:cNvPr>
          <p:cNvSpPr txBox="1">
            <a:spLocks/>
          </p:cNvSpPr>
          <p:nvPr/>
        </p:nvSpPr>
        <p:spPr>
          <a:xfrm>
            <a:off x="5281522" y="2890658"/>
            <a:ext cx="3645568" cy="202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dirty="0"/>
              <a:t>2. </a:t>
            </a:r>
            <a:r>
              <a:rPr lang="en-US" dirty="0" err="1"/>
              <a:t>Mengelompokkan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machine learning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program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09E8ED-14FE-B644-9474-4894A1778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45778"/>
              </p:ext>
            </p:extLst>
          </p:nvPr>
        </p:nvGraphicFramePr>
        <p:xfrm>
          <a:off x="190169" y="800100"/>
          <a:ext cx="3672310" cy="4030180"/>
        </p:xfrm>
        <a:graphic>
          <a:graphicData uri="http://schemas.openxmlformats.org/drawingml/2006/table">
            <a:tbl>
              <a:tblPr>
                <a:tableStyleId>{3E32B7F9-EED3-4EE4-89A2-BBCF5CA2D3A2}</a:tableStyleId>
              </a:tblPr>
              <a:tblGrid>
                <a:gridCol w="367231">
                  <a:extLst>
                    <a:ext uri="{9D8B030D-6E8A-4147-A177-3AD203B41FA5}">
                      <a16:colId xmlns:a16="http://schemas.microsoft.com/office/drawing/2014/main" val="2120759670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2925511762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1571083524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4248622741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2476111414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904590858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739458940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1706427899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3696673276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3015737112"/>
                    </a:ext>
                  </a:extLst>
                </a:gridCol>
              </a:tblGrid>
              <a:tr h="39459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665423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458971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15708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13680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23244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06913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81319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288500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999445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81831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345743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18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4330161" y="282774"/>
            <a:ext cx="4501018" cy="231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Jawaban Putaran 2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FB5B47-1DF7-1C45-E65C-D1760A8C2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04263"/>
              </p:ext>
            </p:extLst>
          </p:nvPr>
        </p:nvGraphicFramePr>
        <p:xfrm>
          <a:off x="592680" y="400900"/>
          <a:ext cx="3672310" cy="4030180"/>
        </p:xfrm>
        <a:graphic>
          <a:graphicData uri="http://schemas.openxmlformats.org/drawingml/2006/table">
            <a:tbl>
              <a:tblPr>
                <a:tableStyleId>{3E32B7F9-EED3-4EE4-89A2-BBCF5CA2D3A2}</a:tableStyleId>
              </a:tblPr>
              <a:tblGrid>
                <a:gridCol w="367231">
                  <a:extLst>
                    <a:ext uri="{9D8B030D-6E8A-4147-A177-3AD203B41FA5}">
                      <a16:colId xmlns:a16="http://schemas.microsoft.com/office/drawing/2014/main" val="2120759670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2925511762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1571083524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4248622741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2476111414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904590858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739458940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1706427899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3696673276"/>
                    </a:ext>
                  </a:extLst>
                </a:gridCol>
                <a:gridCol w="367231">
                  <a:extLst>
                    <a:ext uri="{9D8B030D-6E8A-4147-A177-3AD203B41FA5}">
                      <a16:colId xmlns:a16="http://schemas.microsoft.com/office/drawing/2014/main" val="3015737112"/>
                    </a:ext>
                  </a:extLst>
                </a:gridCol>
              </a:tblGrid>
              <a:tr h="394592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665423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458971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15708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13680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300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23244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069137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81319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288500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999445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81831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345743"/>
                  </a:ext>
                </a:extLst>
              </a:tr>
              <a:tr h="330508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18608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4666BFA-7A51-D5F4-6D27-00F8FA7BEC9F}"/>
              </a:ext>
            </a:extLst>
          </p:cNvPr>
          <p:cNvGrpSpPr/>
          <p:nvPr/>
        </p:nvGrpSpPr>
        <p:grpSpPr>
          <a:xfrm>
            <a:off x="5380921" y="1796439"/>
            <a:ext cx="2399498" cy="1234441"/>
            <a:chOff x="5631180" y="1470660"/>
            <a:chExt cx="2399498" cy="123444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53CC458-F100-331E-F04A-40077F251C71}"/>
                </a:ext>
              </a:extLst>
            </p:cNvPr>
            <p:cNvSpPr/>
            <p:nvPr/>
          </p:nvSpPr>
          <p:spPr>
            <a:xfrm>
              <a:off x="5631180" y="1470660"/>
              <a:ext cx="2399498" cy="12344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62DAAF-2245-74D1-370E-084E8DD2441B}"/>
                </a:ext>
              </a:extLst>
            </p:cNvPr>
            <p:cNvSpPr txBox="1"/>
            <p:nvPr/>
          </p:nvSpPr>
          <p:spPr>
            <a:xfrm>
              <a:off x="5761522" y="1699736"/>
              <a:ext cx="20870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UNSUPERVISED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CLUSTERING</a:t>
              </a:r>
            </a:p>
            <a:p>
              <a:pPr marL="342900" indent="-342900">
                <a:buAutoNum type="arabicPeriod"/>
              </a:pPr>
              <a:r>
                <a:rPr lang="en-US" b="1" dirty="0">
                  <a:solidFill>
                    <a:schemeClr val="accent4"/>
                  </a:solidFill>
                </a:rPr>
                <a:t>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5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693650" y="1649522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PUTARAN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693650" y="230594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65" name="Google Shape;1065;p41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"/>
                <a:ea typeface="Maven Pro"/>
                <a:cs typeface="Maven Pro"/>
                <a:sym typeface="Maven Pro"/>
              </a:rPr>
              <a:t>Quiz Teka Teki Silang</a:t>
            </a:r>
            <a:endParaRPr sz="18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1161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/>
      <p:bldP spid="1064" grpId="0"/>
      <p:bldP spid="1065" grpId="0" build="p"/>
    </p:bldLst>
  </p:timing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438</Words>
  <Application>Microsoft Office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Press Start 2P</vt:lpstr>
      <vt:lpstr>Muli</vt:lpstr>
      <vt:lpstr>Maven Pro</vt:lpstr>
      <vt:lpstr>Calibri</vt:lpstr>
      <vt:lpstr>Lato</vt:lpstr>
      <vt:lpstr>Arial</vt:lpstr>
      <vt:lpstr>Super Pixel Vintage Gaming by Slidesgo</vt:lpstr>
      <vt:lpstr>Manajemen Informatika</vt:lpstr>
      <vt:lpstr>RULES</vt:lpstr>
      <vt:lpstr>PUTARAN</vt:lpstr>
      <vt:lpstr>Putaran 1</vt:lpstr>
      <vt:lpstr>Jawaban Putaran 1</vt:lpstr>
      <vt:lpstr>PUTARAN</vt:lpstr>
      <vt:lpstr>Putaran 2</vt:lpstr>
      <vt:lpstr>Jawaban Putaran 2</vt:lpstr>
      <vt:lpstr>PUTARAN</vt:lpstr>
      <vt:lpstr>Putaran 3</vt:lpstr>
      <vt:lpstr>Jawaban Putaran 3</vt:lpstr>
      <vt:lpstr>SELAMAT KEPADA PARA PEMENANG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Politeknik Astra</dc:title>
  <dc:creator>VivoBook</dc:creator>
  <cp:lastModifiedBy>ERWINDA YASYTAFIYA</cp:lastModifiedBy>
  <cp:revision>25</cp:revision>
  <dcterms:modified xsi:type="dcterms:W3CDTF">2022-10-21T10:17:43Z</dcterms:modified>
</cp:coreProperties>
</file>