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945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3" d="100"/>
          <a:sy n="33" d="100"/>
        </p:scale>
        <p:origin x="1608" y="-4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74D67E-92D3-49F0-9430-94C8EB68AFA2}"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DDCF8-9AE6-4764-A35D-3B059F44881D}" type="slidenum">
              <a:rPr lang="en-US" smtClean="0"/>
              <a:t>‹#›</a:t>
            </a:fld>
            <a:endParaRPr lang="en-US"/>
          </a:p>
        </p:txBody>
      </p:sp>
    </p:spTree>
    <p:extLst>
      <p:ext uri="{BB962C8B-B14F-4D97-AF65-F5344CB8AC3E}">
        <p14:creationId xmlns:p14="http://schemas.microsoft.com/office/powerpoint/2010/main" val="312637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74D67E-92D3-49F0-9430-94C8EB68AFA2}"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DDCF8-9AE6-4764-A35D-3B059F44881D}" type="slidenum">
              <a:rPr lang="en-US" smtClean="0"/>
              <a:t>‹#›</a:t>
            </a:fld>
            <a:endParaRPr lang="en-US"/>
          </a:p>
        </p:txBody>
      </p:sp>
    </p:spTree>
    <p:extLst>
      <p:ext uri="{BB962C8B-B14F-4D97-AF65-F5344CB8AC3E}">
        <p14:creationId xmlns:p14="http://schemas.microsoft.com/office/powerpoint/2010/main" val="2627454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74D67E-92D3-49F0-9430-94C8EB68AFA2}"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DDCF8-9AE6-4764-A35D-3B059F44881D}" type="slidenum">
              <a:rPr lang="en-US" smtClean="0"/>
              <a:t>‹#›</a:t>
            </a:fld>
            <a:endParaRPr lang="en-US"/>
          </a:p>
        </p:txBody>
      </p:sp>
    </p:spTree>
    <p:extLst>
      <p:ext uri="{BB962C8B-B14F-4D97-AF65-F5344CB8AC3E}">
        <p14:creationId xmlns:p14="http://schemas.microsoft.com/office/powerpoint/2010/main" val="3909746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74D67E-92D3-49F0-9430-94C8EB68AFA2}"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DDCF8-9AE6-4764-A35D-3B059F44881D}" type="slidenum">
              <a:rPr lang="en-US" smtClean="0"/>
              <a:t>‹#›</a:t>
            </a:fld>
            <a:endParaRPr lang="en-US"/>
          </a:p>
        </p:txBody>
      </p:sp>
    </p:spTree>
    <p:extLst>
      <p:ext uri="{BB962C8B-B14F-4D97-AF65-F5344CB8AC3E}">
        <p14:creationId xmlns:p14="http://schemas.microsoft.com/office/powerpoint/2010/main" val="3068620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74D67E-92D3-49F0-9430-94C8EB68AFA2}"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DDCF8-9AE6-4764-A35D-3B059F44881D}" type="slidenum">
              <a:rPr lang="en-US" smtClean="0"/>
              <a:t>‹#›</a:t>
            </a:fld>
            <a:endParaRPr lang="en-US"/>
          </a:p>
        </p:txBody>
      </p:sp>
    </p:spTree>
    <p:extLst>
      <p:ext uri="{BB962C8B-B14F-4D97-AF65-F5344CB8AC3E}">
        <p14:creationId xmlns:p14="http://schemas.microsoft.com/office/powerpoint/2010/main" val="231137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74D67E-92D3-49F0-9430-94C8EB68AFA2}"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DDCF8-9AE6-4764-A35D-3B059F44881D}" type="slidenum">
              <a:rPr lang="en-US" smtClean="0"/>
              <a:t>‹#›</a:t>
            </a:fld>
            <a:endParaRPr lang="en-US"/>
          </a:p>
        </p:txBody>
      </p:sp>
    </p:spTree>
    <p:extLst>
      <p:ext uri="{BB962C8B-B14F-4D97-AF65-F5344CB8AC3E}">
        <p14:creationId xmlns:p14="http://schemas.microsoft.com/office/powerpoint/2010/main" val="731947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74D67E-92D3-49F0-9430-94C8EB68AFA2}" type="datetimeFigureOut">
              <a:rPr lang="en-US" smtClean="0"/>
              <a:t>3/20/2021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0DDCF8-9AE6-4764-A35D-3B059F44881D}" type="slidenum">
              <a:rPr lang="en-US" smtClean="0"/>
              <a:t>‹#›</a:t>
            </a:fld>
            <a:endParaRPr lang="en-US"/>
          </a:p>
        </p:txBody>
      </p:sp>
    </p:spTree>
    <p:extLst>
      <p:ext uri="{BB962C8B-B14F-4D97-AF65-F5344CB8AC3E}">
        <p14:creationId xmlns:p14="http://schemas.microsoft.com/office/powerpoint/2010/main" val="1355921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74D67E-92D3-49F0-9430-94C8EB68AFA2}" type="datetimeFigureOut">
              <a:rPr lang="en-US" smtClean="0"/>
              <a:t>3/20/2021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0DDCF8-9AE6-4764-A35D-3B059F44881D}" type="slidenum">
              <a:rPr lang="en-US" smtClean="0"/>
              <a:t>‹#›</a:t>
            </a:fld>
            <a:endParaRPr lang="en-US"/>
          </a:p>
        </p:txBody>
      </p:sp>
    </p:spTree>
    <p:extLst>
      <p:ext uri="{BB962C8B-B14F-4D97-AF65-F5344CB8AC3E}">
        <p14:creationId xmlns:p14="http://schemas.microsoft.com/office/powerpoint/2010/main" val="258459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74D67E-92D3-49F0-9430-94C8EB68AFA2}" type="datetimeFigureOut">
              <a:rPr lang="en-US" smtClean="0"/>
              <a:t>3/20/2021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0DDCF8-9AE6-4764-A35D-3B059F44881D}" type="slidenum">
              <a:rPr lang="en-US" smtClean="0"/>
              <a:t>‹#›</a:t>
            </a:fld>
            <a:endParaRPr lang="en-US"/>
          </a:p>
        </p:txBody>
      </p:sp>
    </p:spTree>
    <p:extLst>
      <p:ext uri="{BB962C8B-B14F-4D97-AF65-F5344CB8AC3E}">
        <p14:creationId xmlns:p14="http://schemas.microsoft.com/office/powerpoint/2010/main" val="3700354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F474D67E-92D3-49F0-9430-94C8EB68AFA2}"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DDCF8-9AE6-4764-A35D-3B059F44881D}" type="slidenum">
              <a:rPr lang="en-US" smtClean="0"/>
              <a:t>‹#›</a:t>
            </a:fld>
            <a:endParaRPr lang="en-US"/>
          </a:p>
        </p:txBody>
      </p:sp>
    </p:spTree>
    <p:extLst>
      <p:ext uri="{BB962C8B-B14F-4D97-AF65-F5344CB8AC3E}">
        <p14:creationId xmlns:p14="http://schemas.microsoft.com/office/powerpoint/2010/main" val="1287642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F474D67E-92D3-49F0-9430-94C8EB68AFA2}"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DDCF8-9AE6-4764-A35D-3B059F44881D}" type="slidenum">
              <a:rPr lang="en-US" smtClean="0"/>
              <a:t>‹#›</a:t>
            </a:fld>
            <a:endParaRPr lang="en-US"/>
          </a:p>
        </p:txBody>
      </p:sp>
    </p:spTree>
    <p:extLst>
      <p:ext uri="{BB962C8B-B14F-4D97-AF65-F5344CB8AC3E}">
        <p14:creationId xmlns:p14="http://schemas.microsoft.com/office/powerpoint/2010/main" val="2731336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F474D67E-92D3-49F0-9430-94C8EB68AFA2}" type="datetimeFigureOut">
              <a:rPr lang="en-US" smtClean="0"/>
              <a:t>3/20/2021</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220DDCF8-9AE6-4764-A35D-3B059F44881D}" type="slidenum">
              <a:rPr lang="en-US" smtClean="0"/>
              <a:t>‹#›</a:t>
            </a:fld>
            <a:endParaRPr lang="en-US"/>
          </a:p>
        </p:txBody>
      </p:sp>
    </p:spTree>
    <p:extLst>
      <p:ext uri="{BB962C8B-B14F-4D97-AF65-F5344CB8AC3E}">
        <p14:creationId xmlns:p14="http://schemas.microsoft.com/office/powerpoint/2010/main" val="4063804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emf"/><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EB420B-0095-4AD0-8528-9ED05D7FD2A0}"/>
              </a:ext>
            </a:extLst>
          </p:cNvPr>
          <p:cNvSpPr/>
          <p:nvPr/>
        </p:nvSpPr>
        <p:spPr>
          <a:xfrm>
            <a:off x="-367753" y="-27099"/>
            <a:ext cx="22681106" cy="34778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CE3E926-C4AC-4447-9624-F7535EA0B66E}"/>
              </a:ext>
            </a:extLst>
          </p:cNvPr>
          <p:cNvSpPr/>
          <p:nvPr/>
        </p:nvSpPr>
        <p:spPr>
          <a:xfrm>
            <a:off x="111961" y="163769"/>
            <a:ext cx="21721679" cy="2215991"/>
          </a:xfrm>
          <a:prstGeom prst="rect">
            <a:avLst/>
          </a:prstGeom>
        </p:spPr>
        <p:txBody>
          <a:bodyPr wrap="square">
            <a:spAutoFit/>
          </a:bodyPr>
          <a:lstStyle/>
          <a:p>
            <a:pPr algn="ctr"/>
            <a:r>
              <a:rPr lang="en-US" sz="4600" b="1" dirty="0">
                <a:solidFill>
                  <a:schemeClr val="bg1"/>
                </a:solidFill>
                <a:latin typeface="Times New Roman" panose="02020603050405020304" pitchFamily="18" charset="0"/>
                <a:cs typeface="Times New Roman" panose="02020603050405020304" pitchFamily="18" charset="0"/>
              </a:rPr>
              <a:t>CREATING AN ARTIFICIAL GAME PLAYER FOR MODIFIED STICK RUNNING USING NEURO EVOLUTION OF AUGMENTING TOPOLOGIES (NEAT)</a:t>
            </a:r>
          </a:p>
        </p:txBody>
      </p:sp>
      <p:sp>
        <p:nvSpPr>
          <p:cNvPr id="6" name="Rectangle 5">
            <a:extLst>
              <a:ext uri="{FF2B5EF4-FFF2-40B4-BE49-F238E27FC236}">
                <a16:creationId xmlns:a16="http://schemas.microsoft.com/office/drawing/2014/main" id="{117B1C20-575A-4FCB-95ED-F25B9C596CB8}"/>
              </a:ext>
            </a:extLst>
          </p:cNvPr>
          <p:cNvSpPr/>
          <p:nvPr/>
        </p:nvSpPr>
        <p:spPr>
          <a:xfrm>
            <a:off x="566057" y="4771854"/>
            <a:ext cx="9492343" cy="523220"/>
          </a:xfrm>
          <a:prstGeom prst="rect">
            <a:avLst/>
          </a:prstGeom>
        </p:spPr>
        <p:txBody>
          <a:bodyPr wrap="square">
            <a:spAutoFit/>
          </a:bodyPr>
          <a:lstStyle/>
          <a:p>
            <a:endParaRPr lang="en-US" sz="2800" dirty="0"/>
          </a:p>
        </p:txBody>
      </p:sp>
      <p:sp>
        <p:nvSpPr>
          <p:cNvPr id="3" name="Rectangle 2">
            <a:extLst>
              <a:ext uri="{FF2B5EF4-FFF2-40B4-BE49-F238E27FC236}">
                <a16:creationId xmlns:a16="http://schemas.microsoft.com/office/drawing/2014/main" id="{8D7EE301-D8C9-4BF2-A728-504629FEE33A}"/>
              </a:ext>
            </a:extLst>
          </p:cNvPr>
          <p:cNvSpPr/>
          <p:nvPr/>
        </p:nvSpPr>
        <p:spPr>
          <a:xfrm>
            <a:off x="838878" y="4613315"/>
            <a:ext cx="9884232" cy="3477875"/>
          </a:xfrm>
          <a:prstGeom prst="rect">
            <a:avLst/>
          </a:prstGeom>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artificial game player for the Modified Stick Running was created using the </a:t>
            </a:r>
            <a:r>
              <a:rPr lang="en-US" sz="2000" dirty="0" err="1">
                <a:latin typeface="Times New Roman" panose="02020603050405020304" pitchFamily="18" charset="0"/>
                <a:cs typeface="Times New Roman" panose="02020603050405020304" pitchFamily="18" charset="0"/>
              </a:rPr>
              <a:t>NeuroEvolution</a:t>
            </a:r>
            <a:r>
              <a:rPr lang="en-US" sz="2000" dirty="0">
                <a:latin typeface="Times New Roman" panose="02020603050405020304" pitchFamily="18" charset="0"/>
                <a:cs typeface="Times New Roman" panose="02020603050405020304" pitchFamily="18" charset="0"/>
              </a:rPr>
              <a:t> of Augmenting Topologies (NEAT) algorithm.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NEAT was used to evolve the neural network of the game agent to play the game indefinitely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Game states are represented using three features including the height and width of the nearest obstacle and also its distance to the game agent.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fitness of the agent is the combination of its score and traveled distance.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Algorithm was run for 30 trials with a maximum allowable generation of 30 and a maximum scoring of 50 points.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experiment has shown that the NEAT algorithm has a success rate of 83.33 percent and an average of breakthrough at 16.8 generations.</a:t>
            </a:r>
          </a:p>
        </p:txBody>
      </p:sp>
      <p:sp>
        <p:nvSpPr>
          <p:cNvPr id="5" name="Rectangle 4">
            <a:extLst>
              <a:ext uri="{FF2B5EF4-FFF2-40B4-BE49-F238E27FC236}">
                <a16:creationId xmlns:a16="http://schemas.microsoft.com/office/drawing/2014/main" id="{56ED2CD9-27B7-484A-A134-E128534E5137}"/>
              </a:ext>
            </a:extLst>
          </p:cNvPr>
          <p:cNvSpPr/>
          <p:nvPr/>
        </p:nvSpPr>
        <p:spPr>
          <a:xfrm>
            <a:off x="828829" y="9314363"/>
            <a:ext cx="9884231" cy="3170099"/>
          </a:xfrm>
          <a:prstGeom prst="rect">
            <a:avLst/>
          </a:prstGeom>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Stick Running is an endless running platform game wherein the goal is to survive for as long as possible by jumping though varying obstacles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easy for a human to learn how to play the Stick Running,  while it might be hard to be learned by an Artificial Intelligence (AI).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issue is that it is a challenge for a person to describe precisely their playing strategy.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Learning (ML) is one of the existing methods that could address the issue.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One example of Machine Learning (ML) is the </a:t>
            </a:r>
            <a:r>
              <a:rPr lang="en-US" sz="2000" dirty="0" err="1">
                <a:latin typeface="Times New Roman" panose="02020603050405020304" pitchFamily="18" charset="0"/>
                <a:cs typeface="Times New Roman" panose="02020603050405020304" pitchFamily="18" charset="0"/>
              </a:rPr>
              <a:t>Neuroevolution</a:t>
            </a:r>
            <a:r>
              <a:rPr lang="en-US" sz="2000" dirty="0">
                <a:latin typeface="Times New Roman" panose="02020603050405020304" pitchFamily="18" charset="0"/>
                <a:cs typeface="Times New Roman" panose="02020603050405020304" pitchFamily="18" charset="0"/>
              </a:rPr>
              <a:t> of augmenting topologies (NEAT) which </a:t>
            </a:r>
            <a:r>
              <a:rPr lang="en-US" sz="2000" dirty="0" err="1">
                <a:latin typeface="Times New Roman" panose="02020603050405020304" pitchFamily="18" charset="0"/>
                <a:cs typeface="Times New Roman" panose="02020603050405020304" pitchFamily="18" charset="0"/>
              </a:rPr>
              <a:t>isused</a:t>
            </a:r>
            <a:r>
              <a:rPr lang="en-US" sz="2000" dirty="0">
                <a:latin typeface="Times New Roman" panose="02020603050405020304" pitchFamily="18" charset="0"/>
                <a:cs typeface="Times New Roman" panose="02020603050405020304" pitchFamily="18" charset="0"/>
              </a:rPr>
              <a:t> in to develop an artificial agent that plays the Modified Stick Running.</a:t>
            </a:r>
          </a:p>
          <a:p>
            <a:pPr marL="571500" indent="-5715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DADEEB7F-B672-48B6-99B8-E74C3AF3B10C}"/>
              </a:ext>
            </a:extLst>
          </p:cNvPr>
          <p:cNvSpPr/>
          <p:nvPr/>
        </p:nvSpPr>
        <p:spPr>
          <a:xfrm>
            <a:off x="6976355" y="2301662"/>
            <a:ext cx="7648248" cy="646331"/>
          </a:xfrm>
          <a:prstGeom prst="rect">
            <a:avLst/>
          </a:prstGeom>
        </p:spPr>
        <p:txBody>
          <a:bodyPr wrap="none">
            <a:spAutoFit/>
          </a:bodyPr>
          <a:lstStyle/>
          <a:p>
            <a:r>
              <a:rPr lang="it-IT" sz="3600" dirty="0">
                <a:solidFill>
                  <a:schemeClr val="bg1"/>
                </a:solidFill>
                <a:latin typeface="Times New Roman" panose="02020603050405020304" pitchFamily="18" charset="0"/>
                <a:cs typeface="Times New Roman" panose="02020603050405020304" pitchFamily="18" charset="0"/>
              </a:rPr>
              <a:t>Aldrich S. Goco and Rozano S. Maniaol</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5CC0B400-AA7D-4B1D-BC1A-87C274CB6879}"/>
              </a:ext>
            </a:extLst>
          </p:cNvPr>
          <p:cNvSpPr/>
          <p:nvPr/>
        </p:nvSpPr>
        <p:spPr>
          <a:xfrm>
            <a:off x="6072262" y="2845327"/>
            <a:ext cx="9456435" cy="646331"/>
          </a:xfrm>
          <a:prstGeom prst="rect">
            <a:avLst/>
          </a:prstGeom>
        </p:spPr>
        <p:txBody>
          <a:bodyPr wrap="none">
            <a:spAutoFit/>
          </a:bodyPr>
          <a:lstStyle/>
          <a:p>
            <a:r>
              <a:rPr lang="en-US" sz="3600" dirty="0">
                <a:solidFill>
                  <a:schemeClr val="bg1"/>
                </a:solidFill>
                <a:latin typeface="Times New Roman" panose="02020603050405020304" pitchFamily="18" charset="0"/>
                <a:cs typeface="Times New Roman" panose="02020603050405020304" pitchFamily="18" charset="0"/>
              </a:rPr>
              <a:t>2020 ICS University of the Philippines Los </a:t>
            </a:r>
            <a:r>
              <a:rPr lang="en-US" sz="3600" dirty="0" err="1">
                <a:solidFill>
                  <a:schemeClr val="bg1"/>
                </a:solidFill>
                <a:latin typeface="Times New Roman" panose="02020603050405020304" pitchFamily="18" charset="0"/>
                <a:cs typeface="Times New Roman" panose="02020603050405020304" pitchFamily="18" charset="0"/>
              </a:rPr>
              <a:t>Bańos</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3072F41D-ABA6-4611-A761-4E50704ED8E3}"/>
              </a:ext>
            </a:extLst>
          </p:cNvPr>
          <p:cNvSpPr/>
          <p:nvPr/>
        </p:nvSpPr>
        <p:spPr>
          <a:xfrm>
            <a:off x="1151158" y="12890084"/>
            <a:ext cx="10236662" cy="2862322"/>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The general objective of this study is to develop an agent</a:t>
            </a:r>
          </a:p>
          <a:p>
            <a:r>
              <a:rPr lang="en-US" sz="2000" dirty="0">
                <a:latin typeface="Times New Roman" panose="02020603050405020304" pitchFamily="18" charset="0"/>
                <a:cs typeface="Times New Roman" panose="02020603050405020304" pitchFamily="18" charset="0"/>
              </a:rPr>
              <a:t>capable of learning to play the game Modified Stick Running</a:t>
            </a:r>
          </a:p>
          <a:p>
            <a:r>
              <a:rPr lang="en-US" sz="2000" dirty="0">
                <a:latin typeface="Times New Roman" panose="02020603050405020304" pitchFamily="18" charset="0"/>
                <a:cs typeface="Times New Roman" panose="02020603050405020304" pitchFamily="18" charset="0"/>
              </a:rPr>
              <a:t>and survive indefinitely. Specifically, it aims to:</a:t>
            </a:r>
          </a:p>
          <a:p>
            <a:pPr marL="571500" indent="-5715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 an Artificial Neural Network (ANN) to act as</a:t>
            </a:r>
          </a:p>
          <a:p>
            <a:r>
              <a:rPr lang="en-US" sz="2000" dirty="0">
                <a:latin typeface="Times New Roman" panose="02020603050405020304" pitchFamily="18" charset="0"/>
                <a:cs typeface="Times New Roman" panose="02020603050405020304" pitchFamily="18" charset="0"/>
              </a:rPr>
              <a:t>the brain of the game agent.</a:t>
            </a:r>
          </a:p>
          <a:p>
            <a:pPr marL="571500" indent="-5715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 the </a:t>
            </a:r>
            <a:r>
              <a:rPr lang="en-US" sz="2000" dirty="0" err="1">
                <a:latin typeface="Times New Roman" panose="02020603050405020304" pitchFamily="18" charset="0"/>
                <a:cs typeface="Times New Roman" panose="02020603050405020304" pitchFamily="18" charset="0"/>
              </a:rPr>
              <a:t>NeuroEvolution</a:t>
            </a:r>
            <a:r>
              <a:rPr lang="en-US" sz="2000" dirty="0">
                <a:latin typeface="Times New Roman" panose="02020603050405020304" pitchFamily="18" charset="0"/>
                <a:cs typeface="Times New Roman" panose="02020603050405020304" pitchFamily="18" charset="0"/>
              </a:rPr>
              <a:t> of Augmenting Topologies</a:t>
            </a:r>
          </a:p>
          <a:p>
            <a:r>
              <a:rPr lang="en-US" sz="2000" dirty="0">
                <a:latin typeface="Times New Roman" panose="02020603050405020304" pitchFamily="18" charset="0"/>
                <a:cs typeface="Times New Roman" panose="02020603050405020304" pitchFamily="18" charset="0"/>
              </a:rPr>
              <a:t>(NEAT) system for the training of the game agent.</a:t>
            </a:r>
          </a:p>
          <a:p>
            <a:pPr marL="571500" indent="-5715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 an evolved Game Agent that could survive fifty</a:t>
            </a:r>
          </a:p>
          <a:p>
            <a:r>
              <a:rPr lang="en-US" sz="2000" dirty="0">
                <a:latin typeface="Times New Roman" panose="02020603050405020304" pitchFamily="18" charset="0"/>
                <a:cs typeface="Times New Roman" panose="02020603050405020304" pitchFamily="18" charset="0"/>
              </a:rPr>
              <a:t>obstacles of seven variations by jumping over them</a:t>
            </a:r>
          </a:p>
        </p:txBody>
      </p:sp>
      <p:sp>
        <p:nvSpPr>
          <p:cNvPr id="14" name="TextBox 13">
            <a:extLst>
              <a:ext uri="{FF2B5EF4-FFF2-40B4-BE49-F238E27FC236}">
                <a16:creationId xmlns:a16="http://schemas.microsoft.com/office/drawing/2014/main" id="{100ACADE-350A-4078-B9D0-C32DF060482E}"/>
              </a:ext>
            </a:extLst>
          </p:cNvPr>
          <p:cNvSpPr txBox="1"/>
          <p:nvPr/>
        </p:nvSpPr>
        <p:spPr>
          <a:xfrm>
            <a:off x="348563" y="16089103"/>
            <a:ext cx="9838944" cy="646331"/>
          </a:xfrm>
          <a:prstGeom prst="rect">
            <a:avLst/>
          </a:prstGeom>
          <a:solidFill>
            <a:schemeClr val="accent3"/>
          </a:solid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Methodology</a:t>
            </a:r>
          </a:p>
        </p:txBody>
      </p:sp>
      <p:sp>
        <p:nvSpPr>
          <p:cNvPr id="15" name="TextBox 14">
            <a:extLst>
              <a:ext uri="{FF2B5EF4-FFF2-40B4-BE49-F238E27FC236}">
                <a16:creationId xmlns:a16="http://schemas.microsoft.com/office/drawing/2014/main" id="{E4541A9F-38D7-4D48-BF2E-77EC85C51606}"/>
              </a:ext>
            </a:extLst>
          </p:cNvPr>
          <p:cNvSpPr txBox="1"/>
          <p:nvPr/>
        </p:nvSpPr>
        <p:spPr>
          <a:xfrm>
            <a:off x="11586564" y="3800742"/>
            <a:ext cx="9838944" cy="646331"/>
          </a:xfrm>
          <a:prstGeom prst="rect">
            <a:avLst/>
          </a:prstGeom>
          <a:solidFill>
            <a:schemeClr val="accent3"/>
          </a:solid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Result and Discussion</a:t>
            </a:r>
          </a:p>
        </p:txBody>
      </p:sp>
      <p:sp>
        <p:nvSpPr>
          <p:cNvPr id="17" name="TextBox 16">
            <a:extLst>
              <a:ext uri="{FF2B5EF4-FFF2-40B4-BE49-F238E27FC236}">
                <a16:creationId xmlns:a16="http://schemas.microsoft.com/office/drawing/2014/main" id="{887B612D-FCD6-478F-A2D1-3C4A035F5EF3}"/>
              </a:ext>
            </a:extLst>
          </p:cNvPr>
          <p:cNvSpPr txBox="1"/>
          <p:nvPr/>
        </p:nvSpPr>
        <p:spPr>
          <a:xfrm>
            <a:off x="11586564" y="23307063"/>
            <a:ext cx="9838944" cy="646331"/>
          </a:xfrm>
          <a:prstGeom prst="rect">
            <a:avLst/>
          </a:prstGeom>
          <a:solidFill>
            <a:schemeClr val="accent3"/>
          </a:solid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Conclusion</a:t>
            </a:r>
          </a:p>
        </p:txBody>
      </p:sp>
      <p:sp>
        <p:nvSpPr>
          <p:cNvPr id="18" name="TextBox 17">
            <a:extLst>
              <a:ext uri="{FF2B5EF4-FFF2-40B4-BE49-F238E27FC236}">
                <a16:creationId xmlns:a16="http://schemas.microsoft.com/office/drawing/2014/main" id="{C6B9ABD9-8ADB-414E-8E0B-641FEB2B72E7}"/>
              </a:ext>
            </a:extLst>
          </p:cNvPr>
          <p:cNvSpPr txBox="1"/>
          <p:nvPr/>
        </p:nvSpPr>
        <p:spPr>
          <a:xfrm>
            <a:off x="11586564" y="28470457"/>
            <a:ext cx="9838944" cy="646331"/>
          </a:xfrm>
          <a:prstGeom prst="rect">
            <a:avLst/>
          </a:prstGeom>
          <a:solidFill>
            <a:schemeClr val="accent3"/>
          </a:solid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Author</a:t>
            </a:r>
          </a:p>
        </p:txBody>
      </p:sp>
      <p:pic>
        <p:nvPicPr>
          <p:cNvPr id="23" name="Picture 22">
            <a:extLst>
              <a:ext uri="{FF2B5EF4-FFF2-40B4-BE49-F238E27FC236}">
                <a16:creationId xmlns:a16="http://schemas.microsoft.com/office/drawing/2014/main" id="{B97740B1-0416-4C6D-ABCF-1313202ADB1B}"/>
              </a:ext>
            </a:extLst>
          </p:cNvPr>
          <p:cNvPicPr>
            <a:picLocks noChangeAspect="1"/>
          </p:cNvPicPr>
          <p:nvPr/>
        </p:nvPicPr>
        <p:blipFill>
          <a:blip r:embed="rId2"/>
          <a:stretch>
            <a:fillRect/>
          </a:stretch>
        </p:blipFill>
        <p:spPr>
          <a:xfrm>
            <a:off x="16768409" y="4500696"/>
            <a:ext cx="4564742" cy="3327636"/>
          </a:xfrm>
          <a:prstGeom prst="rect">
            <a:avLst/>
          </a:prstGeom>
        </p:spPr>
      </p:pic>
      <p:pic>
        <p:nvPicPr>
          <p:cNvPr id="24" name="Picture 23">
            <a:extLst>
              <a:ext uri="{FF2B5EF4-FFF2-40B4-BE49-F238E27FC236}">
                <a16:creationId xmlns:a16="http://schemas.microsoft.com/office/drawing/2014/main" id="{E6B25FF1-72B5-4AFB-80D9-3E331085F8E4}"/>
              </a:ext>
            </a:extLst>
          </p:cNvPr>
          <p:cNvPicPr>
            <a:picLocks noChangeAspect="1"/>
          </p:cNvPicPr>
          <p:nvPr/>
        </p:nvPicPr>
        <p:blipFill>
          <a:blip r:embed="rId3"/>
          <a:stretch>
            <a:fillRect/>
          </a:stretch>
        </p:blipFill>
        <p:spPr>
          <a:xfrm>
            <a:off x="16768409" y="16412268"/>
            <a:ext cx="4121239" cy="3090930"/>
          </a:xfrm>
          <a:prstGeom prst="rect">
            <a:avLst/>
          </a:prstGeom>
        </p:spPr>
      </p:pic>
      <p:pic>
        <p:nvPicPr>
          <p:cNvPr id="25" name="Picture 24">
            <a:extLst>
              <a:ext uri="{FF2B5EF4-FFF2-40B4-BE49-F238E27FC236}">
                <a16:creationId xmlns:a16="http://schemas.microsoft.com/office/drawing/2014/main" id="{12EACB8F-F2CB-45E8-B6C2-6626C51A464C}"/>
              </a:ext>
            </a:extLst>
          </p:cNvPr>
          <p:cNvPicPr>
            <a:picLocks noChangeAspect="1"/>
          </p:cNvPicPr>
          <p:nvPr/>
        </p:nvPicPr>
        <p:blipFill>
          <a:blip r:embed="rId4"/>
          <a:stretch>
            <a:fillRect/>
          </a:stretch>
        </p:blipFill>
        <p:spPr>
          <a:xfrm>
            <a:off x="11586564" y="10070167"/>
            <a:ext cx="4121239" cy="3090930"/>
          </a:xfrm>
          <a:prstGeom prst="rect">
            <a:avLst/>
          </a:prstGeom>
        </p:spPr>
      </p:pic>
      <p:pic>
        <p:nvPicPr>
          <p:cNvPr id="26" name="Picture 25">
            <a:extLst>
              <a:ext uri="{FF2B5EF4-FFF2-40B4-BE49-F238E27FC236}">
                <a16:creationId xmlns:a16="http://schemas.microsoft.com/office/drawing/2014/main" id="{A5BBE4C2-A8DD-4234-8D39-89FEFE298415}"/>
              </a:ext>
            </a:extLst>
          </p:cNvPr>
          <p:cNvPicPr>
            <a:picLocks noChangeAspect="1"/>
          </p:cNvPicPr>
          <p:nvPr/>
        </p:nvPicPr>
        <p:blipFill>
          <a:blip r:embed="rId5"/>
          <a:stretch>
            <a:fillRect/>
          </a:stretch>
        </p:blipFill>
        <p:spPr>
          <a:xfrm>
            <a:off x="910516" y="28243591"/>
            <a:ext cx="3637817" cy="3616545"/>
          </a:xfrm>
          <a:prstGeom prst="rect">
            <a:avLst/>
          </a:prstGeom>
        </p:spPr>
      </p:pic>
      <p:pic>
        <p:nvPicPr>
          <p:cNvPr id="28" name="Picture 27">
            <a:extLst>
              <a:ext uri="{FF2B5EF4-FFF2-40B4-BE49-F238E27FC236}">
                <a16:creationId xmlns:a16="http://schemas.microsoft.com/office/drawing/2014/main" id="{AEF45AB5-5F0F-4A8B-9DB7-49486A5E10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5502" y="23953394"/>
            <a:ext cx="4339772" cy="3757474"/>
          </a:xfrm>
          <a:prstGeom prst="rect">
            <a:avLst/>
          </a:prstGeom>
        </p:spPr>
      </p:pic>
      <p:pic>
        <p:nvPicPr>
          <p:cNvPr id="30" name="Picture 29">
            <a:extLst>
              <a:ext uri="{FF2B5EF4-FFF2-40B4-BE49-F238E27FC236}">
                <a16:creationId xmlns:a16="http://schemas.microsoft.com/office/drawing/2014/main" id="{9D881DB8-8DA5-433E-99BF-BFB58287C2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563" y="17272344"/>
            <a:ext cx="5112008" cy="4011903"/>
          </a:xfrm>
          <a:prstGeom prst="rect">
            <a:avLst/>
          </a:prstGeom>
        </p:spPr>
      </p:pic>
      <p:sp>
        <p:nvSpPr>
          <p:cNvPr id="33" name="Rectangle 32">
            <a:extLst>
              <a:ext uri="{FF2B5EF4-FFF2-40B4-BE49-F238E27FC236}">
                <a16:creationId xmlns:a16="http://schemas.microsoft.com/office/drawing/2014/main" id="{722FCC42-5A40-4BAA-9AA3-CFC1846A2DE0}"/>
              </a:ext>
            </a:extLst>
          </p:cNvPr>
          <p:cNvSpPr/>
          <p:nvPr/>
        </p:nvSpPr>
        <p:spPr>
          <a:xfrm>
            <a:off x="5391393" y="17366458"/>
            <a:ext cx="4996264" cy="6247864"/>
          </a:xfrm>
          <a:prstGeom prst="rect">
            <a:avLst/>
          </a:prstGeom>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Artificial  Neural Network (ANN) would initially start from 3 input node, 1 output node with no hidden node.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input layer or the sensors that were used were made up of the following 3 nodes: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 Distance of player to nearest obstacle</a:t>
            </a:r>
          </a:p>
          <a:p>
            <a:r>
              <a:rPr lang="en-US" sz="2000" dirty="0">
                <a:latin typeface="Times New Roman" panose="02020603050405020304" pitchFamily="18" charset="0"/>
                <a:cs typeface="Times New Roman" panose="02020603050405020304" pitchFamily="18" charset="0"/>
              </a:rPr>
              <a:t>              H: Height of the nearest obstacle</a:t>
            </a:r>
          </a:p>
          <a:p>
            <a:r>
              <a:rPr lang="en-US" sz="2000" dirty="0">
                <a:latin typeface="Times New Roman" panose="02020603050405020304" pitchFamily="18" charset="0"/>
                <a:cs typeface="Times New Roman" panose="02020603050405020304" pitchFamily="18" charset="0"/>
              </a:rPr>
              <a:t>             W: Width of the nearest obstacle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supply the controller with information about game states, internal game state variables were directly accessed and fed as inputs to the neural network.</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the agent receives the information given by the environment (A, H and W), it is processed by the network, generating a probability of executing a jump.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the output is greater than 0.5 then the agent will jump, otherwise none will happen.</a:t>
            </a:r>
          </a:p>
        </p:txBody>
      </p:sp>
      <p:sp>
        <p:nvSpPr>
          <p:cNvPr id="34" name="Rectangle 33">
            <a:extLst>
              <a:ext uri="{FF2B5EF4-FFF2-40B4-BE49-F238E27FC236}">
                <a16:creationId xmlns:a16="http://schemas.microsoft.com/office/drawing/2014/main" id="{DAB1DA64-6CED-4390-9F4D-D7C26F0AAF00}"/>
              </a:ext>
            </a:extLst>
          </p:cNvPr>
          <p:cNvSpPr/>
          <p:nvPr/>
        </p:nvSpPr>
        <p:spPr>
          <a:xfrm>
            <a:off x="838878" y="24112389"/>
            <a:ext cx="4481405" cy="2862322"/>
          </a:xfrm>
          <a:prstGeom prst="rect">
            <a:avLst/>
          </a:prstGeom>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are seven types of land obstacles that the player will encounter while running the game.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seven obstacles then are randomly generated with a minimum gap of 300 pixels to one another.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obstacles and the players are moving at the same speed which were determined in the Game attributes.</a:t>
            </a:r>
          </a:p>
        </p:txBody>
      </p:sp>
      <p:sp>
        <p:nvSpPr>
          <p:cNvPr id="36" name="Rectangle 35">
            <a:extLst>
              <a:ext uri="{FF2B5EF4-FFF2-40B4-BE49-F238E27FC236}">
                <a16:creationId xmlns:a16="http://schemas.microsoft.com/office/drawing/2014/main" id="{4C924BF2-016B-4641-923C-0B036E776DBC}"/>
              </a:ext>
            </a:extLst>
          </p:cNvPr>
          <p:cNvSpPr/>
          <p:nvPr/>
        </p:nvSpPr>
        <p:spPr>
          <a:xfrm>
            <a:off x="5394909" y="29134648"/>
            <a:ext cx="4663491" cy="2246769"/>
          </a:xfrm>
          <a:prstGeom prst="rect">
            <a:avLst/>
          </a:prstGeom>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Flowchart for NEAT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NEAT algorithm using sigmoid as an activation function was run for 30 times in which the maximum generation allowed is set to 30 and the maximum fitness cap of about 50 scores or 50 obstacles to be transposed.</a:t>
            </a:r>
          </a:p>
        </p:txBody>
      </p:sp>
      <p:sp>
        <p:nvSpPr>
          <p:cNvPr id="37" name="Rectangle 36">
            <a:extLst>
              <a:ext uri="{FF2B5EF4-FFF2-40B4-BE49-F238E27FC236}">
                <a16:creationId xmlns:a16="http://schemas.microsoft.com/office/drawing/2014/main" id="{3D70DE36-2DCD-4E3A-A289-ED3ECB74BD2C}"/>
              </a:ext>
            </a:extLst>
          </p:cNvPr>
          <p:cNvSpPr/>
          <p:nvPr/>
        </p:nvSpPr>
        <p:spPr>
          <a:xfrm>
            <a:off x="11586564" y="4769940"/>
            <a:ext cx="5265686" cy="3477875"/>
          </a:xfrm>
          <a:prstGeom prst="rect">
            <a:avLst/>
          </a:prstGeom>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25 runs out of 30 runs, the NEAT algorithm has successfully produced an game agent that has breached 50 obstacles.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experiment has shown a success rate of about 83.33 percentage.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generations in which the breakthrough has occurred and its frequency can be seen on the graph.</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average generation wherein a successful game agent can be produced is at 16.8 generation.</a:t>
            </a:r>
          </a:p>
        </p:txBody>
      </p:sp>
      <p:sp>
        <p:nvSpPr>
          <p:cNvPr id="38" name="Rectangle 37">
            <a:extLst>
              <a:ext uri="{FF2B5EF4-FFF2-40B4-BE49-F238E27FC236}">
                <a16:creationId xmlns:a16="http://schemas.microsoft.com/office/drawing/2014/main" id="{F896205D-9467-40D0-849F-2B5F8161204E}"/>
              </a:ext>
            </a:extLst>
          </p:cNvPr>
          <p:cNvSpPr/>
          <p:nvPr/>
        </p:nvSpPr>
        <p:spPr>
          <a:xfrm>
            <a:off x="16324905" y="8370761"/>
            <a:ext cx="4564743" cy="7171194"/>
          </a:xfrm>
          <a:prstGeom prst="rect">
            <a:avLst/>
          </a:prstGeom>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every experiment runs the final 30 individuals are recorded, which would total to 900 individuals documented after 30 trial runs.</a:t>
            </a:r>
          </a:p>
          <a:p>
            <a:pPr marL="285750" indent="-285750">
              <a:buFont typeface="Arial" panose="020B0604020202020204" pitchFamily="34" charset="0"/>
              <a:buChar char="•"/>
            </a:pPr>
            <a:r>
              <a:rPr lang="en-US" sz="2000" dirty="0"/>
              <a:t>Each individual has 3 inputs which means there are a total of 900 average weights for each of the 3 types of input.</a:t>
            </a:r>
          </a:p>
          <a:p>
            <a:pPr marL="285750" indent="-285750">
              <a:buFont typeface="Arial" panose="020B0604020202020204" pitchFamily="34" charset="0"/>
              <a:buChar char="•"/>
            </a:pPr>
            <a:r>
              <a:rPr lang="en-US" sz="2000" dirty="0"/>
              <a:t>zero average input weights indicates that the respective input type it belongs to is currently inactive, or in other words they are unimportant.</a:t>
            </a:r>
          </a:p>
          <a:p>
            <a:pPr marL="285750" indent="-285750">
              <a:buFont typeface="Arial" panose="020B0604020202020204" pitchFamily="34" charset="0"/>
              <a:buChar char="•"/>
            </a:pPr>
            <a:r>
              <a:rPr lang="en-US" sz="2000" dirty="0"/>
              <a:t>764 activated average weight input for the </a:t>
            </a:r>
            <a:r>
              <a:rPr lang="en-US" sz="2000" dirty="0" err="1"/>
              <a:t>distanceInput</a:t>
            </a:r>
            <a:endParaRPr lang="en-US" sz="2000" dirty="0"/>
          </a:p>
          <a:p>
            <a:pPr marL="285750" indent="-285750">
              <a:buFont typeface="Arial" panose="020B0604020202020204" pitchFamily="34" charset="0"/>
              <a:buChar char="•"/>
            </a:pPr>
            <a:r>
              <a:rPr lang="en-US" sz="2000" dirty="0"/>
              <a:t>322 activated average weight input for the </a:t>
            </a:r>
            <a:r>
              <a:rPr lang="en-US" sz="2000" dirty="0" err="1"/>
              <a:t>widthInput</a:t>
            </a:r>
            <a:r>
              <a:rPr lang="en-US" sz="2000" dirty="0"/>
              <a:t>.</a:t>
            </a:r>
          </a:p>
          <a:p>
            <a:pPr marL="285750" indent="-285750">
              <a:buFont typeface="Arial" panose="020B0604020202020204" pitchFamily="34" charset="0"/>
              <a:buChar char="•"/>
            </a:pPr>
            <a:r>
              <a:rPr lang="en-US" sz="2000" dirty="0"/>
              <a:t>237 activated avg weight input for the </a:t>
            </a:r>
            <a:r>
              <a:rPr lang="en-US" sz="2000" dirty="0" err="1"/>
              <a:t>heightInput</a:t>
            </a:r>
            <a:r>
              <a:rPr lang="en-US" sz="2000" dirty="0"/>
              <a:t>.</a:t>
            </a:r>
          </a:p>
          <a:p>
            <a:pPr marL="285750" indent="-285750">
              <a:buFont typeface="Arial" panose="020B0604020202020204" pitchFamily="34" charset="0"/>
              <a:buChar char="•"/>
            </a:pPr>
            <a:r>
              <a:rPr lang="en-US" sz="2000" dirty="0"/>
              <a:t>NEAT algorithm has decided that the </a:t>
            </a:r>
            <a:r>
              <a:rPr lang="en-US" sz="2000" dirty="0" err="1"/>
              <a:t>distanceInput</a:t>
            </a:r>
            <a:r>
              <a:rPr lang="en-US" sz="2000" dirty="0"/>
              <a:t> is the most important input for all the genomes while the </a:t>
            </a:r>
            <a:r>
              <a:rPr lang="en-US" sz="2000" dirty="0" err="1"/>
              <a:t>widthInput</a:t>
            </a:r>
            <a:r>
              <a:rPr lang="en-US" sz="2000" dirty="0"/>
              <a:t> follows behind with the </a:t>
            </a:r>
            <a:r>
              <a:rPr lang="en-US" sz="2000" dirty="0" err="1"/>
              <a:t>heightInput</a:t>
            </a:r>
            <a:r>
              <a:rPr lang="en-US" sz="2000" dirty="0"/>
              <a:t> taking the last.</a:t>
            </a:r>
            <a:endParaRPr lang="en-US" sz="2000" dirty="0">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A774EEE9-BBAB-4D43-A46E-6AC6F004BFE9}"/>
              </a:ext>
            </a:extLst>
          </p:cNvPr>
          <p:cNvSpPr/>
          <p:nvPr/>
        </p:nvSpPr>
        <p:spPr>
          <a:xfrm>
            <a:off x="11515466" y="16526589"/>
            <a:ext cx="5006340" cy="4093428"/>
          </a:xfrm>
          <a:prstGeom prst="rect">
            <a:avLst/>
          </a:prstGeom>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Only 28 out of  900 individuals recorded after has managed to transpose 50 obstacles</a:t>
            </a:r>
          </a:p>
          <a:p>
            <a:pPr marL="285750" indent="-285750">
              <a:buFont typeface="Arial" panose="020B0604020202020204" pitchFamily="34" charset="0"/>
              <a:buChar char="•"/>
            </a:pPr>
            <a:r>
              <a:rPr lang="en-US" sz="2000" dirty="0"/>
              <a:t>There are 28 activated </a:t>
            </a:r>
            <a:r>
              <a:rPr lang="en-US" sz="2000" dirty="0" err="1"/>
              <a:t>distanceInput</a:t>
            </a:r>
            <a:r>
              <a:rPr lang="en-US" sz="2000" dirty="0"/>
              <a:t> with 26 are on negative scale while 2 are on positive scale.</a:t>
            </a:r>
          </a:p>
          <a:p>
            <a:pPr marL="285750" indent="-285750">
              <a:buFont typeface="Arial" panose="020B0604020202020204" pitchFamily="34" charset="0"/>
              <a:buChar char="•"/>
            </a:pPr>
            <a:r>
              <a:rPr lang="en-US" sz="2000" dirty="0"/>
              <a:t>There are 7 activated </a:t>
            </a:r>
            <a:r>
              <a:rPr lang="en-US" sz="2000" dirty="0" err="1"/>
              <a:t>widthInput</a:t>
            </a:r>
            <a:r>
              <a:rPr lang="en-US" sz="2000" dirty="0"/>
              <a:t> with all on positive scale.</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t>There are 6 activated </a:t>
            </a:r>
            <a:r>
              <a:rPr lang="en-US" sz="2000" dirty="0" err="1"/>
              <a:t>heightInput</a:t>
            </a:r>
            <a:r>
              <a:rPr lang="en-US" sz="2000" dirty="0"/>
              <a:t> with 1 on negative scale while 5 are on positive scale.</a:t>
            </a:r>
          </a:p>
          <a:p>
            <a:pPr marL="285750" indent="-285750">
              <a:buFont typeface="Arial" panose="020B0604020202020204" pitchFamily="34" charset="0"/>
              <a:buChar char="•"/>
            </a:pPr>
            <a:r>
              <a:rPr lang="en-US" sz="2000" dirty="0"/>
              <a:t>The </a:t>
            </a:r>
            <a:r>
              <a:rPr lang="en-US" sz="2000" dirty="0" err="1"/>
              <a:t>distanceInput</a:t>
            </a:r>
            <a:r>
              <a:rPr lang="en-US" sz="2000" dirty="0"/>
              <a:t> is still more</a:t>
            </a:r>
          </a:p>
          <a:p>
            <a:r>
              <a:rPr lang="en-US" sz="2000" dirty="0"/>
              <a:t>influential compared to the other two input type.</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E8DB491D-075E-474B-8242-A24DF0C21726}"/>
              </a:ext>
            </a:extLst>
          </p:cNvPr>
          <p:cNvSpPr/>
          <p:nvPr/>
        </p:nvSpPr>
        <p:spPr>
          <a:xfrm>
            <a:off x="11586564" y="20988478"/>
            <a:ext cx="10972800" cy="1323439"/>
          </a:xfrm>
          <a:prstGeom prst="rect">
            <a:avLst/>
          </a:prstGeom>
        </p:spPr>
        <p:txBody>
          <a:bodyPr>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dominant negative polarity of the average weight input of </a:t>
            </a:r>
            <a:r>
              <a:rPr lang="en-US" sz="2000" dirty="0" err="1">
                <a:latin typeface="Times New Roman" panose="02020603050405020304" pitchFamily="18" charset="0"/>
                <a:cs typeface="Times New Roman" panose="02020603050405020304" pitchFamily="18" charset="0"/>
              </a:rPr>
              <a:t>distanceInput</a:t>
            </a:r>
            <a:r>
              <a:rPr lang="en-US" sz="2000" dirty="0">
                <a:latin typeface="Times New Roman" panose="02020603050405020304" pitchFamily="18" charset="0"/>
                <a:cs typeface="Times New Roman" panose="02020603050405020304" pitchFamily="18" charset="0"/>
              </a:rPr>
              <a:t> indicates that it is inversely proportionate to the output of the topology.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implies that the agent will tend to not jump when the obstacle is still far.</a:t>
            </a:r>
          </a:p>
          <a:p>
            <a:pPr marL="285750" indent="-285750">
              <a:buFont typeface="Arial" panose="020B0604020202020204" pitchFamily="34" charset="0"/>
              <a:buChar char="•"/>
            </a:pPr>
            <a:r>
              <a:rPr lang="en-US" sz="2000" dirty="0"/>
              <a:t>Inversely, it will lead the agent to jump up when the obstacles are near.</a:t>
            </a:r>
            <a:endParaRPr lang="en-US" sz="2000" dirty="0">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51B962AD-20C8-4306-9558-110E8E659DD2}"/>
              </a:ext>
            </a:extLst>
          </p:cNvPr>
          <p:cNvSpPr/>
          <p:nvPr/>
        </p:nvSpPr>
        <p:spPr>
          <a:xfrm>
            <a:off x="12091913" y="24150163"/>
            <a:ext cx="9020705" cy="4093428"/>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By using only 30 individuals, the NEAT algorithm was run for 30 trials with a maximum of 30 generations per trial. The NEAT algorithm was able to produce an individual that has breached the maximum specified score of 50 with a success rate of 83.33 percentage and an average of breakthrough at 16.8 generations. After the experiment, the NEAT algorithm has designated</a:t>
            </a:r>
          </a:p>
          <a:p>
            <a:r>
              <a:rPr lang="en-US" sz="2000" dirty="0">
                <a:latin typeface="Times New Roman" panose="02020603050405020304" pitchFamily="18" charset="0"/>
                <a:cs typeface="Times New Roman" panose="02020603050405020304" pitchFamily="18" charset="0"/>
              </a:rPr>
              <a:t>that the </a:t>
            </a:r>
            <a:r>
              <a:rPr lang="en-US" sz="2000" dirty="0" err="1">
                <a:latin typeface="Times New Roman" panose="02020603050405020304" pitchFamily="18" charset="0"/>
                <a:cs typeface="Times New Roman" panose="02020603050405020304" pitchFamily="18" charset="0"/>
              </a:rPr>
              <a:t>distanceInput</a:t>
            </a:r>
            <a:r>
              <a:rPr lang="en-US" sz="2000" dirty="0">
                <a:latin typeface="Times New Roman" panose="02020603050405020304" pitchFamily="18" charset="0"/>
                <a:cs typeface="Times New Roman" panose="02020603050405020304" pitchFamily="18" charset="0"/>
              </a:rPr>
              <a:t> as the most important input amongst the other which included the </a:t>
            </a:r>
            <a:r>
              <a:rPr lang="en-US" sz="2000" dirty="0" err="1">
                <a:latin typeface="Times New Roman" panose="02020603050405020304" pitchFamily="18" charset="0"/>
                <a:cs typeface="Times New Roman" panose="02020603050405020304" pitchFamily="18" charset="0"/>
              </a:rPr>
              <a:t>widthInput</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heightInput</a:t>
            </a:r>
            <a:r>
              <a:rPr lang="en-US" sz="2000" dirty="0">
                <a:latin typeface="Times New Roman" panose="02020603050405020304" pitchFamily="18" charset="0"/>
                <a:cs typeface="Times New Roman" panose="02020603050405020304" pitchFamily="18" charset="0"/>
              </a:rPr>
              <a:t>. Additionally, the NEAT algorithm has put heavy importance</a:t>
            </a:r>
          </a:p>
          <a:p>
            <a:r>
              <a:rPr lang="en-US" sz="2000" dirty="0">
                <a:latin typeface="Times New Roman" panose="02020603050405020304" pitchFamily="18" charset="0"/>
                <a:cs typeface="Times New Roman" panose="02020603050405020304" pitchFamily="18" charset="0"/>
              </a:rPr>
              <a:t>on designating negative weight inputs for the </a:t>
            </a:r>
            <a:r>
              <a:rPr lang="en-US" sz="2000" dirty="0" err="1">
                <a:latin typeface="Times New Roman" panose="02020603050405020304" pitchFamily="18" charset="0"/>
                <a:cs typeface="Times New Roman" panose="02020603050405020304" pitchFamily="18" charset="0"/>
              </a:rPr>
              <a:t>distanceInput</a:t>
            </a:r>
            <a:r>
              <a:rPr lang="en-US" sz="2000" dirty="0">
                <a:latin typeface="Times New Roman" panose="02020603050405020304" pitchFamily="18" charset="0"/>
                <a:cs typeface="Times New Roman" panose="02020603050405020304" pitchFamily="18" charset="0"/>
              </a:rPr>
              <a:t> to ensure inverse proportionality to the </a:t>
            </a:r>
            <a:r>
              <a:rPr lang="en-US" sz="2000" dirty="0" err="1">
                <a:latin typeface="Times New Roman" panose="02020603050405020304" pitchFamily="18" charset="0"/>
                <a:cs typeface="Times New Roman" panose="02020603050405020304" pitchFamily="18" charset="0"/>
              </a:rPr>
              <a:t>output.It</a:t>
            </a:r>
            <a:r>
              <a:rPr lang="en-US" sz="2000" dirty="0">
                <a:latin typeface="Times New Roman" panose="02020603050405020304" pitchFamily="18" charset="0"/>
                <a:cs typeface="Times New Roman" panose="02020603050405020304" pitchFamily="18" charset="0"/>
              </a:rPr>
              <a:t> ensures that the game agent will jump much proficiently whenever an obstacle</a:t>
            </a:r>
          </a:p>
          <a:p>
            <a:r>
              <a:rPr lang="en-US" sz="2000" dirty="0">
                <a:latin typeface="Times New Roman" panose="02020603050405020304" pitchFamily="18" charset="0"/>
                <a:cs typeface="Times New Roman" panose="02020603050405020304" pitchFamily="18" charset="0"/>
              </a:rPr>
              <a:t>is near it. Overall, this shows that the NEAT algorithm can be used to create an artificial game agent capable of playing the Modified Stick Running.</a:t>
            </a:r>
          </a:p>
        </p:txBody>
      </p:sp>
      <p:pic>
        <p:nvPicPr>
          <p:cNvPr id="45" name="Picture 44">
            <a:extLst>
              <a:ext uri="{FF2B5EF4-FFF2-40B4-BE49-F238E27FC236}">
                <a16:creationId xmlns:a16="http://schemas.microsoft.com/office/drawing/2014/main" id="{25778FFA-04B9-4BED-9CC4-F65B58C2AC3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542549" y="30540240"/>
            <a:ext cx="2330507" cy="2084948"/>
          </a:xfrm>
          <a:prstGeom prst="rect">
            <a:avLst/>
          </a:prstGeom>
        </p:spPr>
      </p:pic>
      <p:sp>
        <p:nvSpPr>
          <p:cNvPr id="46" name="Rectangle 45">
            <a:extLst>
              <a:ext uri="{FF2B5EF4-FFF2-40B4-BE49-F238E27FC236}">
                <a16:creationId xmlns:a16="http://schemas.microsoft.com/office/drawing/2014/main" id="{90A6DDE0-0AB4-4A3F-AF23-84663BFBE44C}"/>
              </a:ext>
            </a:extLst>
          </p:cNvPr>
          <p:cNvSpPr/>
          <p:nvPr/>
        </p:nvSpPr>
        <p:spPr>
          <a:xfrm>
            <a:off x="16911929" y="30568706"/>
            <a:ext cx="4277702" cy="2031325"/>
          </a:xfrm>
          <a:prstGeom prst="rect">
            <a:avLst/>
          </a:prstGeom>
        </p:spPr>
        <p:txBody>
          <a:bodyPr wrap="square">
            <a:spAutoFit/>
          </a:bodyPr>
          <a:lstStyle/>
          <a:p>
            <a:r>
              <a:rPr lang="en-US" sz="1400" b="1" dirty="0">
                <a:latin typeface="NimbusRomNo9L-Medi"/>
              </a:rPr>
              <a:t>Aldrich S. </a:t>
            </a:r>
            <a:r>
              <a:rPr lang="en-US" sz="1400" b="1" dirty="0" err="1">
                <a:latin typeface="NimbusRomNo9L-Medi"/>
              </a:rPr>
              <a:t>Goco</a:t>
            </a:r>
            <a:r>
              <a:rPr lang="en-US" sz="1400" b="1" dirty="0">
                <a:latin typeface="NimbusRomNo9L-Medi"/>
              </a:rPr>
              <a:t> </a:t>
            </a:r>
            <a:r>
              <a:rPr lang="en-US" sz="1400" dirty="0">
                <a:latin typeface="NimbusRomNo9L-Regu"/>
              </a:rPr>
              <a:t>son of Helen </a:t>
            </a:r>
            <a:r>
              <a:rPr lang="en-US" sz="1400" dirty="0" err="1">
                <a:latin typeface="NimbusRomNo9L-Regu"/>
              </a:rPr>
              <a:t>S.Goco</a:t>
            </a:r>
            <a:endParaRPr lang="en-US" sz="1400" dirty="0">
              <a:latin typeface="NimbusRomNo9L-Regu"/>
            </a:endParaRPr>
          </a:p>
          <a:p>
            <a:r>
              <a:rPr lang="en-US" sz="1400" dirty="0">
                <a:latin typeface="NimbusRomNo9L-Regu"/>
              </a:rPr>
              <a:t>and Leo P. </a:t>
            </a:r>
            <a:r>
              <a:rPr lang="en-US" sz="1400" dirty="0" err="1">
                <a:latin typeface="NimbusRomNo9L-Regu"/>
              </a:rPr>
              <a:t>Goco</a:t>
            </a:r>
            <a:r>
              <a:rPr lang="en-US" sz="1400" dirty="0">
                <a:latin typeface="NimbusRomNo9L-Regu"/>
              </a:rPr>
              <a:t> is a BS Computer Science</a:t>
            </a:r>
          </a:p>
          <a:p>
            <a:r>
              <a:rPr lang="en-US" sz="1400" dirty="0">
                <a:latin typeface="NimbusRomNo9L-Regu"/>
              </a:rPr>
              <a:t>undergraduate student of the University</a:t>
            </a:r>
          </a:p>
          <a:p>
            <a:r>
              <a:rPr lang="en-US" sz="1400" dirty="0">
                <a:latin typeface="NimbusRomNo9L-Regu"/>
              </a:rPr>
              <a:t>of the Philippines Los </a:t>
            </a:r>
            <a:r>
              <a:rPr lang="en-US" sz="1400" dirty="0" err="1">
                <a:latin typeface="NimbusRomNo9L-Regu"/>
              </a:rPr>
              <a:t>Banos</a:t>
            </a:r>
            <a:r>
              <a:rPr lang="en-US" sz="1400" dirty="0">
                <a:latin typeface="NimbusRomNo9L-Regu"/>
              </a:rPr>
              <a:t>. He</a:t>
            </a:r>
          </a:p>
          <a:p>
            <a:r>
              <a:rPr lang="en-US" sz="1400" dirty="0">
                <a:latin typeface="NimbusRomNo9L-Regu"/>
              </a:rPr>
              <a:t>loves to spend most of his time on reading</a:t>
            </a:r>
          </a:p>
          <a:p>
            <a:r>
              <a:rPr lang="en-US" sz="1400" dirty="0">
                <a:latin typeface="NimbusRomNo9L-Regu"/>
              </a:rPr>
              <a:t>light novels and watching </a:t>
            </a:r>
            <a:r>
              <a:rPr lang="en-US" sz="1400" dirty="0" err="1">
                <a:latin typeface="NimbusRomNo9L-Regu"/>
              </a:rPr>
              <a:t>youtube</a:t>
            </a:r>
            <a:r>
              <a:rPr lang="en-US" sz="1400" dirty="0">
                <a:latin typeface="NimbusRomNo9L-Regu"/>
              </a:rPr>
              <a:t> recommendations</a:t>
            </a:r>
          </a:p>
          <a:p>
            <a:r>
              <a:rPr lang="en-US" sz="1400" dirty="0">
                <a:latin typeface="NimbusRomNo9L-Regu"/>
              </a:rPr>
              <a:t>varying from war history,</a:t>
            </a:r>
          </a:p>
          <a:p>
            <a:r>
              <a:rPr lang="en-US" sz="1400" dirty="0">
                <a:latin typeface="NimbusRomNo9L-Regu"/>
              </a:rPr>
              <a:t>conspiracy theories, video games, bodybuilding</a:t>
            </a:r>
          </a:p>
          <a:p>
            <a:r>
              <a:rPr lang="en-US" sz="1400" dirty="0">
                <a:latin typeface="NimbusRomNo9L-Regu"/>
              </a:rPr>
              <a:t>and much more</a:t>
            </a:r>
            <a:endParaRPr lang="en-US" sz="1400" dirty="0"/>
          </a:p>
        </p:txBody>
      </p:sp>
      <p:sp>
        <p:nvSpPr>
          <p:cNvPr id="48" name="TextBox 47">
            <a:extLst>
              <a:ext uri="{FF2B5EF4-FFF2-40B4-BE49-F238E27FC236}">
                <a16:creationId xmlns:a16="http://schemas.microsoft.com/office/drawing/2014/main" id="{F9759F29-8713-4F66-837E-93BA32B2A6BF}"/>
              </a:ext>
            </a:extLst>
          </p:cNvPr>
          <p:cNvSpPr txBox="1"/>
          <p:nvPr/>
        </p:nvSpPr>
        <p:spPr>
          <a:xfrm>
            <a:off x="348563" y="12151428"/>
            <a:ext cx="9838944" cy="646331"/>
          </a:xfrm>
          <a:prstGeom prst="rect">
            <a:avLst/>
          </a:prstGeom>
          <a:solidFill>
            <a:schemeClr val="accent3"/>
          </a:solid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Objectives</a:t>
            </a:r>
          </a:p>
        </p:txBody>
      </p:sp>
      <p:sp>
        <p:nvSpPr>
          <p:cNvPr id="49" name="TextBox 48">
            <a:extLst>
              <a:ext uri="{FF2B5EF4-FFF2-40B4-BE49-F238E27FC236}">
                <a16:creationId xmlns:a16="http://schemas.microsoft.com/office/drawing/2014/main" id="{E937EADB-0E23-454A-B593-1E4349AC8288}"/>
              </a:ext>
            </a:extLst>
          </p:cNvPr>
          <p:cNvSpPr txBox="1"/>
          <p:nvPr/>
        </p:nvSpPr>
        <p:spPr>
          <a:xfrm>
            <a:off x="348563" y="8398896"/>
            <a:ext cx="9838944" cy="646331"/>
          </a:xfrm>
          <a:prstGeom prst="rect">
            <a:avLst/>
          </a:prstGeom>
          <a:solidFill>
            <a:schemeClr val="accent3"/>
          </a:solid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Introduction</a:t>
            </a:r>
          </a:p>
        </p:txBody>
      </p:sp>
      <p:sp>
        <p:nvSpPr>
          <p:cNvPr id="50" name="TextBox 49">
            <a:extLst>
              <a:ext uri="{FF2B5EF4-FFF2-40B4-BE49-F238E27FC236}">
                <a16:creationId xmlns:a16="http://schemas.microsoft.com/office/drawing/2014/main" id="{46F1E25B-CB10-42CC-A21D-92799D8EEE28}"/>
              </a:ext>
            </a:extLst>
          </p:cNvPr>
          <p:cNvSpPr txBox="1"/>
          <p:nvPr/>
        </p:nvSpPr>
        <p:spPr>
          <a:xfrm>
            <a:off x="350796" y="3831966"/>
            <a:ext cx="9834478" cy="646331"/>
          </a:xfrm>
          <a:prstGeom prst="rect">
            <a:avLst/>
          </a:prstGeom>
          <a:solidFill>
            <a:schemeClr val="accent4"/>
          </a:solid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1727262238"/>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329</TotalTime>
  <Words>1153</Words>
  <Application>Microsoft Office PowerPoint</Application>
  <PresentationFormat>Custom</PresentationFormat>
  <Paragraphs>75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NimbusRomNo9L-Medi</vt:lpstr>
      <vt:lpstr>NimbusRomNo9L-Regu</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kulot</dc:creator>
  <cp:lastModifiedBy>kulot</cp:lastModifiedBy>
  <cp:revision>50</cp:revision>
  <dcterms:created xsi:type="dcterms:W3CDTF">2021-03-18T07:54:48Z</dcterms:created>
  <dcterms:modified xsi:type="dcterms:W3CDTF">2021-03-19T18:34:50Z</dcterms:modified>
</cp:coreProperties>
</file>