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bootstrap" TargetMode="External"/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ark.com/twitterBootstrap/TwitterBootstrap_Modal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3.1.1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Coder Foundry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91517"/>
              </p:ext>
            </p:extLst>
          </p:nvPr>
        </p:nvGraphicFramePr>
        <p:xfrm>
          <a:off x="1120775" y="1825625"/>
          <a:ext cx="10233025" cy="332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2046605"/>
                <a:gridCol w="2046605"/>
                <a:gridCol w="2046605"/>
                <a:gridCol w="20466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small devices (&lt; 768 </a:t>
                      </a:r>
                      <a:r>
                        <a:rPr lang="en-US" dirty="0" err="1" smtClean="0"/>
                        <a:t>px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devices</a:t>
                      </a:r>
                    </a:p>
                    <a:p>
                      <a:r>
                        <a:rPr lang="en-US" dirty="0" smtClean="0"/>
                        <a:t>(&gt;=768 </a:t>
                      </a:r>
                      <a:r>
                        <a:rPr lang="en-US" dirty="0" err="1" smtClean="0"/>
                        <a:t>px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devices</a:t>
                      </a:r>
                    </a:p>
                    <a:p>
                      <a:r>
                        <a:rPr lang="en-US" dirty="0" smtClean="0"/>
                        <a:t>(&gt;=992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devices</a:t>
                      </a:r>
                    </a:p>
                    <a:p>
                      <a:r>
                        <a:rPr lang="en-US" dirty="0" smtClean="0"/>
                        <a:t>(&gt;= 1200 </a:t>
                      </a:r>
                      <a:r>
                        <a:rPr lang="en-US" dirty="0" err="1" smtClean="0"/>
                        <a:t>px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Horizontal at all times</a:t>
                      </a:r>
                    </a:p>
                  </a:txBody>
                  <a:tcPr marL="73021" marR="73021" marT="73019" marB="73019"/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Collapsed to start, horizontal above breakpoints</a:t>
                      </a:r>
                    </a:p>
                  </a:txBody>
                  <a:tcPr marL="73021" marR="73021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None (auto)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750px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970px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1170px</a:t>
                      </a:r>
                    </a:p>
                  </a:txBody>
                  <a:tcPr marL="73021" marR="73021" marT="73019" marB="730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.col-xs-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.col-</a:t>
                      </a:r>
                      <a:r>
                        <a:rPr lang="en-US" sz="1700" dirty="0" err="1">
                          <a:effectLst/>
                        </a:rPr>
                        <a:t>sm</a:t>
                      </a:r>
                      <a:r>
                        <a:rPr lang="en-US" sz="1700" dirty="0">
                          <a:effectLst/>
                        </a:rPr>
                        <a:t>-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.col-md-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.col-lg-</a:t>
                      </a:r>
                    </a:p>
                  </a:txBody>
                  <a:tcPr marL="73021" marR="73021" marT="73019" marB="730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columns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12</a:t>
                      </a:r>
                    </a:p>
                  </a:txBody>
                  <a:tcPr marL="73021" marR="73021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999999"/>
                          </a:solidFill>
                          <a:effectLst/>
                        </a:rPr>
                        <a:t>Auto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60px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78px</a:t>
                      </a:r>
                    </a:p>
                  </a:txBody>
                  <a:tcPr marL="73021" marR="73021" marT="73019" marB="730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95px</a:t>
                      </a:r>
                    </a:p>
                  </a:txBody>
                  <a:tcPr marL="73021" marR="73021" marT="73019" marB="7301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Gutter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30px (15px on each side of a column)</a:t>
                      </a:r>
                    </a:p>
                  </a:txBody>
                  <a:tcPr marL="73021" marR="73021" marT="73019" marB="730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CSS, Components, JavaScript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791280"/>
              </p:ext>
            </p:extLst>
          </p:nvPr>
        </p:nvGraphicFramePr>
        <p:xfrm>
          <a:off x="1120775" y="1825625"/>
          <a:ext cx="1023302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/>
                <a:gridCol w="3411008"/>
                <a:gridCol w="3411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CSS</a:t>
                      </a:r>
                      <a:endParaRPr lang="en-US" sz="18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Components</a:t>
                      </a:r>
                      <a:endParaRPr lang="en-US" sz="18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JavaScript</a:t>
                      </a:r>
                      <a:endParaRPr lang="en-US" sz="18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Typography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Glyph icons</a:t>
                      </a:r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Modal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Breadcrumbs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ScrollSpy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Pagination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Tooltip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 Dropdowns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Popover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Groups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Collapse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Badges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Carousel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Helper Classes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Navigation Bar</a:t>
                      </a:r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Affix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Responsive Utilities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Jumbotron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 Bar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Alert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Panel</a:t>
                      </a:r>
                      <a:endParaRPr lang="en-US" sz="1400" dirty="0"/>
                    </a:p>
                  </a:txBody>
                  <a:tcPr marL="91445" marR="91445" marT="45723" marB="4572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5" marR="91445" marT="45723" marB="4572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CSS, Components, </a:t>
            </a:r>
            <a:r>
              <a:rPr lang="en-US" dirty="0" err="1" smtClean="0"/>
              <a:t>Javascript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>
                <a:hlinkClick r:id="rId2"/>
              </a:rPr>
              <a:t>www.getbootstrap.com</a:t>
            </a:r>
            <a:endParaRPr lang="en-US" dirty="0" smtClean="0"/>
          </a:p>
          <a:p>
            <a:pPr lvl="1"/>
            <a:r>
              <a:rPr lang="nn-NO" dirty="0" smtClean="0">
                <a:hlinkClick r:id="rId3"/>
              </a:rPr>
              <a:t>www.tutorialspoint.com/bootstrap</a:t>
            </a:r>
            <a:endParaRPr lang="nn-NO" dirty="0" smtClean="0"/>
          </a:p>
          <a:p>
            <a:pPr lvl="1"/>
            <a:r>
              <a:rPr lang="nn-NO" dirty="0" smtClean="0">
                <a:hlinkClick r:id="rId4"/>
              </a:rPr>
              <a:t>www.tutorialspark.com/twitterBootstrap/TwitterBootstrap_Modals.php</a:t>
            </a:r>
            <a:endParaRPr lang="nn-NO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Why use it?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Grid System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CSS, Components, JavaScript</a:t>
            </a:r>
          </a:p>
        </p:txBody>
      </p:sp>
    </p:spTree>
    <p:extLst>
      <p:ext uri="{BB962C8B-B14F-4D97-AF65-F5344CB8AC3E}">
        <p14:creationId xmlns:p14="http://schemas.microsoft.com/office/powerpoint/2010/main" val="3159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front-end development</a:t>
            </a:r>
          </a:p>
          <a:p>
            <a:r>
              <a:rPr lang="en-US" dirty="0" smtClean="0"/>
              <a:t>Open source project from Twitter</a:t>
            </a:r>
          </a:p>
          <a:p>
            <a:r>
              <a:rPr lang="en-US" dirty="0" smtClean="0"/>
              <a:t>Mobile-First approach</a:t>
            </a:r>
          </a:p>
          <a:p>
            <a:r>
              <a:rPr lang="en-US" dirty="0" smtClean="0"/>
              <a:t>Responsive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69" y="2506444"/>
            <a:ext cx="4663831" cy="352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mobile device dominance…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Browser support</a:t>
            </a:r>
          </a:p>
          <a:p>
            <a:r>
              <a:rPr lang="en-US" dirty="0" smtClean="0"/>
              <a:t>Number of devices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Customization</a:t>
            </a:r>
          </a:p>
          <a:p>
            <a:r>
              <a:rPr lang="en-US" dirty="0" smtClean="0"/>
              <a:t>Price… or lack thereof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0000" y="1404841"/>
            <a:ext cx="10233800" cy="435133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="en"&gt;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 charset="utf-8"&gt;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 http-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="X-UA-Compatible" content="IE=edge"&gt;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 name="viewport" content="width=device-width, initial-scale=1"&gt;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title&gt;Bootstrap 101 Template&lt;/title&gt;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&lt;!--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 --&gt;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&lt;link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/bootstrap.min.css"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&lt;!--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 Shim and Respond.js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IE8 support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HTML5 elements and media queries --&gt;</a:t>
            </a:r>
          </a:p>
          <a:p>
            <a:pPr marL="0" indent="0" eaLnBrk="1" hangingPunct="1">
              <a:lnSpc>
                <a:spcPct val="105000"/>
              </a:lnSpc>
              <a:spcBef>
                <a:spcPts val="0"/>
              </a:spcBef>
              <a:buFontTx/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&lt;!-- WARNING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Respond.js doesn't work if you view the page via file://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&lt;!--[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IE 9]&gt;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="https://oss.maxcdn.com/libs/html5shiv/3.7.0/html5shiv.js"&gt;&lt;/script&gt;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="https://oss.maxcdn.com/libs/respond.js/1.4.2/respond.min.js"&gt;&lt;/script&gt;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]--&gt;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h1&gt;Hello, world!&lt;/h1&gt;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&lt;!--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jQuery (necessary for Bootstrap's JavaScript plugins) --&gt;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="https://ajax.googleapis.com/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/1.11.0/jquery.min.js"&gt;&lt;/script&gt;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&lt;!--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all compiled plugins (below), or include individual files as needed --&gt;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/bootstrap.min.js"&gt;&lt;/script&gt;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  <a:tabLst>
                <a:tab pos="227013" algn="l"/>
                <a:tab pos="461963" algn="l"/>
                <a:tab pos="687388" algn="l"/>
                <a:tab pos="914400" algn="l"/>
                <a:tab pos="1141413" algn="l"/>
                <a:tab pos="1376363" algn="l"/>
                <a:tab pos="1601788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06510"/>
          </a:xfrm>
        </p:spPr>
        <p:txBody>
          <a:bodyPr/>
          <a:lstStyle/>
          <a:p>
            <a:r>
              <a:rPr lang="en-US" dirty="0"/>
              <a:t>Rows must be placed within a .container (</a:t>
            </a:r>
            <a:r>
              <a:rPr lang="en-US" dirty="0" smtClean="0"/>
              <a:t>fixed-width) for </a:t>
            </a:r>
            <a:r>
              <a:rPr lang="en-US" dirty="0"/>
              <a:t>proper alignment and </a:t>
            </a:r>
            <a:r>
              <a:rPr lang="en-US" dirty="0" smtClean="0"/>
              <a:t>padding</a:t>
            </a:r>
            <a:endParaRPr lang="en-US" dirty="0"/>
          </a:p>
          <a:p>
            <a:r>
              <a:rPr lang="en-US" dirty="0" smtClean="0"/>
              <a:t>Rows </a:t>
            </a:r>
            <a:r>
              <a:rPr lang="en-US" dirty="0"/>
              <a:t>can be created via .row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 smtClean="0"/>
              <a:t>Column </a:t>
            </a:r>
            <a:r>
              <a:rPr lang="en-US" dirty="0" err="1"/>
              <a:t>css</a:t>
            </a:r>
            <a:r>
              <a:rPr lang="en-US" dirty="0"/>
              <a:t> classes are used for creating </a:t>
            </a:r>
            <a:r>
              <a:rPr lang="en-US" dirty="0" smtClean="0"/>
              <a:t>columns in rows</a:t>
            </a:r>
            <a:endParaRPr lang="en-US" dirty="0"/>
          </a:p>
          <a:p>
            <a:r>
              <a:rPr lang="en-US" dirty="0" smtClean="0"/>
              <a:t>Bootstrap </a:t>
            </a:r>
            <a:r>
              <a:rPr lang="en-US" dirty="0"/>
              <a:t>grid system </a:t>
            </a:r>
            <a:r>
              <a:rPr lang="en-US" dirty="0" smtClean="0"/>
              <a:t>spans </a:t>
            </a:r>
            <a:r>
              <a:rPr lang="en-US" dirty="0"/>
              <a:t>across 12 columns </a:t>
            </a:r>
            <a:r>
              <a:rPr lang="en-US" dirty="0" smtClean="0"/>
              <a:t>of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853" y="2128206"/>
            <a:ext cx="9908293" cy="40945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438726" y="1367554"/>
            <a:ext cx="80920" cy="121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8014" y="1844984"/>
            <a:ext cx="1343278" cy="28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199" y="1448474"/>
            <a:ext cx="20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.container CSS 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70619" y="930036"/>
            <a:ext cx="189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.col-xs-1 CSS class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2559" y="2693117"/>
            <a:ext cx="65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308334" y="2508451"/>
            <a:ext cx="160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.row CSS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914512"/>
              </p:ext>
            </p:extLst>
          </p:nvPr>
        </p:nvGraphicFramePr>
        <p:xfrm>
          <a:off x="1177419" y="1857993"/>
          <a:ext cx="983584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787"/>
                <a:gridCol w="2068936"/>
                <a:gridCol w="2014489"/>
                <a:gridCol w="2132460"/>
                <a:gridCol w="1967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 Small Devices</a:t>
                      </a:r>
                    </a:p>
                    <a:p>
                      <a:r>
                        <a:rPr lang="en-US" dirty="0" smtClean="0"/>
                        <a:t>(Phones) &lt;768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Devices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(Tablets)</a:t>
                      </a:r>
                      <a:r>
                        <a:rPr lang="en-US" baseline="0" dirty="0" smtClean="0"/>
                        <a:t> &gt;= 768 </a:t>
                      </a:r>
                      <a:r>
                        <a:rPr lang="en-US" baseline="0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Devices</a:t>
                      </a:r>
                    </a:p>
                    <a:p>
                      <a:r>
                        <a:rPr lang="en-US" dirty="0" smtClean="0"/>
                        <a:t>(Laptops/Desktops)</a:t>
                      </a:r>
                    </a:p>
                    <a:p>
                      <a:r>
                        <a:rPr lang="en-US" dirty="0" smtClean="0"/>
                        <a:t>&gt;=992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Devices</a:t>
                      </a:r>
                    </a:p>
                    <a:p>
                      <a:r>
                        <a:rPr lang="en-US" dirty="0" smtClean="0"/>
                        <a:t>(Desktops)</a:t>
                      </a:r>
                    </a:p>
                    <a:p>
                      <a:r>
                        <a:rPr lang="en-US" dirty="0" smtClean="0"/>
                        <a:t>&gt;= 1200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(auto)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970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1170 </a:t>
                      </a:r>
                      <a:r>
                        <a:rPr lang="en-US" dirty="0" err="1" smtClean="0"/>
                        <a:t>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xs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sm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.col-md-*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-*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345" y="3730428"/>
            <a:ext cx="9831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* represents a value between 1 and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col-md-* will apply the specified column layout to medium desktop and large devices, but not to extra small or small devices – that is, the smaller devices will use a vertical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col-</a:t>
            </a:r>
            <a:r>
              <a:rPr lang="en-US" sz="2400" dirty="0" err="1" smtClean="0"/>
              <a:t>xs</a:t>
            </a:r>
            <a:r>
              <a:rPr lang="en-US" sz="2400" dirty="0" smtClean="0"/>
              <a:t>-* will apply the specified column layout on all devices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System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67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303" y="2419519"/>
            <a:ext cx="9071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class=”container”&gt;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class="row"&gt;</a:t>
            </a:r>
          </a:p>
          <a:p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class="col-md-6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.col-md-6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 class="col-md-6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.col-md-6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4931617"/>
            <a:ext cx="10233800" cy="49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07055"/>
              </p:ext>
            </p:extLst>
          </p:nvPr>
        </p:nvGraphicFramePr>
        <p:xfrm>
          <a:off x="1902527" y="5693735"/>
          <a:ext cx="8128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.col-md-6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.col-md-6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547</TotalTime>
  <Words>400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Courier New</vt:lpstr>
      <vt:lpstr>Depth</vt:lpstr>
      <vt:lpstr>Bootstrap 3.1.1</vt:lpstr>
      <vt:lpstr>Topics</vt:lpstr>
      <vt:lpstr>Overview</vt:lpstr>
      <vt:lpstr>Why?</vt:lpstr>
      <vt:lpstr>Getting Started</vt:lpstr>
      <vt:lpstr>Grid System</vt:lpstr>
      <vt:lpstr>Grid System (continued)</vt:lpstr>
      <vt:lpstr>Grid System (continued)</vt:lpstr>
      <vt:lpstr>Grid System (continued)</vt:lpstr>
      <vt:lpstr>Layouts</vt:lpstr>
      <vt:lpstr>CSS, Components, JavaScript</vt:lpstr>
      <vt:lpstr>CSS, Components, Javascript (continued)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3.1.1</dc:title>
  <dc:creator>Andrew Jensen</dc:creator>
  <cp:lastModifiedBy>Andrew Jensen</cp:lastModifiedBy>
  <cp:revision>7</cp:revision>
  <dcterms:created xsi:type="dcterms:W3CDTF">2014-09-30T11:47:59Z</dcterms:created>
  <dcterms:modified xsi:type="dcterms:W3CDTF">2014-09-30T20:55:03Z</dcterms:modified>
</cp:coreProperties>
</file>