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2534A-62A9-4E37-86C4-F89107A4B7B1}"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42329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2534A-62A9-4E37-86C4-F89107A4B7B1}"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426064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2534A-62A9-4E37-86C4-F89107A4B7B1}"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3917533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2534A-62A9-4E37-86C4-F89107A4B7B1}"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3CD2E-9F9F-4C8D-B328-CCDE379E13A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130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2534A-62A9-4E37-86C4-F89107A4B7B1}"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2497313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2534A-62A9-4E37-86C4-F89107A4B7B1}" type="datetimeFigureOut">
              <a:rPr lang="en-IN" smtClean="0"/>
              <a:t>06-04-2022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1901449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2534A-62A9-4E37-86C4-F89107A4B7B1}" type="datetimeFigureOut">
              <a:rPr lang="en-IN" smtClean="0"/>
              <a:t>06-04-2022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397816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2534A-62A9-4E37-86C4-F89107A4B7B1}"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3081556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2534A-62A9-4E37-86C4-F89107A4B7B1}"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13414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2534A-62A9-4E37-86C4-F89107A4B7B1}"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280884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2534A-62A9-4E37-86C4-F89107A4B7B1}"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114839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2534A-62A9-4E37-86C4-F89107A4B7B1}"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365230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2534A-62A9-4E37-86C4-F89107A4B7B1}" type="datetimeFigureOut">
              <a:rPr lang="en-IN" smtClean="0"/>
              <a:t>06-04-2022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59095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2534A-62A9-4E37-86C4-F89107A4B7B1}" type="datetimeFigureOut">
              <a:rPr lang="en-IN" smtClean="0"/>
              <a:t>06-04-2022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417843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2534A-62A9-4E37-86C4-F89107A4B7B1}" type="datetimeFigureOut">
              <a:rPr lang="en-IN" smtClean="0"/>
              <a:t>06-04-2022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51520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2534A-62A9-4E37-86C4-F89107A4B7B1}"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381226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2534A-62A9-4E37-86C4-F89107A4B7B1}"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3CD2E-9F9F-4C8D-B328-CCDE379E13A1}" type="slidenum">
              <a:rPr lang="en-IN" smtClean="0"/>
              <a:t>‹#›</a:t>
            </a:fld>
            <a:endParaRPr lang="en-IN"/>
          </a:p>
        </p:txBody>
      </p:sp>
    </p:spTree>
    <p:extLst>
      <p:ext uri="{BB962C8B-B14F-4D97-AF65-F5344CB8AC3E}">
        <p14:creationId xmlns:p14="http://schemas.microsoft.com/office/powerpoint/2010/main" val="759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882534A-62A9-4E37-86C4-F89107A4B7B1}" type="datetimeFigureOut">
              <a:rPr lang="en-IN" smtClean="0"/>
              <a:t>06-04-2022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03CD2E-9F9F-4C8D-B328-CCDE379E13A1}" type="slidenum">
              <a:rPr lang="en-IN" smtClean="0"/>
              <a:t>‹#›</a:t>
            </a:fld>
            <a:endParaRPr lang="en-IN"/>
          </a:p>
        </p:txBody>
      </p:sp>
    </p:spTree>
    <p:extLst>
      <p:ext uri="{BB962C8B-B14F-4D97-AF65-F5344CB8AC3E}">
        <p14:creationId xmlns:p14="http://schemas.microsoft.com/office/powerpoint/2010/main" val="31820866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FBF9-6684-4B20-BF40-E25AE82A1723}"/>
              </a:ext>
            </a:extLst>
          </p:cNvPr>
          <p:cNvSpPr>
            <a:spLocks noGrp="1"/>
          </p:cNvSpPr>
          <p:nvPr>
            <p:ph type="ctrTitle"/>
          </p:nvPr>
        </p:nvSpPr>
        <p:spPr/>
        <p:txBody>
          <a:bodyPr/>
          <a:lstStyle/>
          <a:p>
            <a:r>
              <a:rPr lang="en-IN" dirty="0"/>
              <a:t>Adult census income Analysis</a:t>
            </a:r>
          </a:p>
        </p:txBody>
      </p:sp>
      <p:sp>
        <p:nvSpPr>
          <p:cNvPr id="3" name="Subtitle 2">
            <a:extLst>
              <a:ext uri="{FF2B5EF4-FFF2-40B4-BE49-F238E27FC236}">
                <a16:creationId xmlns:a16="http://schemas.microsoft.com/office/drawing/2014/main" id="{B9659335-4339-4AA3-A493-A47CB121D3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8089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0650-CB83-4D7B-8606-A30319855617}"/>
              </a:ext>
            </a:extLst>
          </p:cNvPr>
          <p:cNvSpPr>
            <a:spLocks noGrp="1"/>
          </p:cNvSpPr>
          <p:nvPr>
            <p:ph type="title"/>
          </p:nvPr>
        </p:nvSpPr>
        <p:spPr>
          <a:xfrm>
            <a:off x="913795" y="528320"/>
            <a:ext cx="10353761" cy="1326321"/>
          </a:xfrm>
        </p:spPr>
        <p:txBody>
          <a:bodyPr/>
          <a:lstStyle/>
          <a:p>
            <a:r>
              <a:rPr lang="en-IN" b="0" dirty="0"/>
              <a:t>Objective</a:t>
            </a:r>
          </a:p>
        </p:txBody>
      </p:sp>
      <p:sp>
        <p:nvSpPr>
          <p:cNvPr id="3" name="Content Placeholder 2">
            <a:extLst>
              <a:ext uri="{FF2B5EF4-FFF2-40B4-BE49-F238E27FC236}">
                <a16:creationId xmlns:a16="http://schemas.microsoft.com/office/drawing/2014/main" id="{180F12B7-5970-4149-B45E-37F1ABB175DE}"/>
              </a:ext>
            </a:extLst>
          </p:cNvPr>
          <p:cNvSpPr>
            <a:spLocks noGrp="1"/>
          </p:cNvSpPr>
          <p:nvPr>
            <p:ph idx="1"/>
          </p:nvPr>
        </p:nvSpPr>
        <p:spPr>
          <a:xfrm>
            <a:off x="913795" y="2438400"/>
            <a:ext cx="10353762" cy="3352800"/>
          </a:xfrm>
        </p:spPr>
        <p:txBody>
          <a:bodyPr/>
          <a:lstStyle/>
          <a:p>
            <a:pPr marL="0" indent="0">
              <a:buNone/>
            </a:pPr>
            <a:r>
              <a:rPr lang="en-IN" dirty="0"/>
              <a:t>The goal was to develop a predictive model for adult census. The model will analyse based on the dataset and predict whether the people are well paid or not based on the attributes like age, years of experience, working class and many more.</a:t>
            </a:r>
          </a:p>
        </p:txBody>
      </p:sp>
    </p:spTree>
    <p:extLst>
      <p:ext uri="{BB962C8B-B14F-4D97-AF65-F5344CB8AC3E}">
        <p14:creationId xmlns:p14="http://schemas.microsoft.com/office/powerpoint/2010/main" val="331189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69F8-89DF-4571-B6F1-F92E1C46DC95}"/>
              </a:ext>
            </a:extLst>
          </p:cNvPr>
          <p:cNvSpPr>
            <a:spLocks noGrp="1"/>
          </p:cNvSpPr>
          <p:nvPr>
            <p:ph type="title"/>
          </p:nvPr>
        </p:nvSpPr>
        <p:spPr/>
        <p:txBody>
          <a:bodyPr/>
          <a:lstStyle/>
          <a:p>
            <a:r>
              <a:rPr lang="en-IN" b="0" dirty="0"/>
              <a:t>benefits</a:t>
            </a:r>
          </a:p>
        </p:txBody>
      </p:sp>
      <p:sp>
        <p:nvSpPr>
          <p:cNvPr id="3" name="Content Placeholder 2">
            <a:extLst>
              <a:ext uri="{FF2B5EF4-FFF2-40B4-BE49-F238E27FC236}">
                <a16:creationId xmlns:a16="http://schemas.microsoft.com/office/drawing/2014/main" id="{3723C508-EDB5-41C9-9F10-D4E7960BB165}"/>
              </a:ext>
            </a:extLst>
          </p:cNvPr>
          <p:cNvSpPr>
            <a:spLocks noGrp="1"/>
          </p:cNvSpPr>
          <p:nvPr>
            <p:ph idx="1"/>
          </p:nvPr>
        </p:nvSpPr>
        <p:spPr/>
        <p:txBody>
          <a:bodyPr/>
          <a:lstStyle/>
          <a:p>
            <a:r>
              <a:rPr lang="en-IN" dirty="0"/>
              <a:t>Helps in managing resources</a:t>
            </a:r>
          </a:p>
          <a:p>
            <a:r>
              <a:rPr lang="en-IN" dirty="0"/>
              <a:t>It will give a generalize result based on all the real life attributes</a:t>
            </a:r>
          </a:p>
          <a:p>
            <a:r>
              <a:rPr lang="en-IN" dirty="0"/>
              <a:t>It will help understand for people who are looking forward in career growth</a:t>
            </a:r>
          </a:p>
          <a:p>
            <a:r>
              <a:rPr lang="en-IN" dirty="0"/>
              <a:t>People can match their current status with the model and try to make changes if needed</a:t>
            </a:r>
          </a:p>
        </p:txBody>
      </p:sp>
    </p:spTree>
    <p:extLst>
      <p:ext uri="{BB962C8B-B14F-4D97-AF65-F5344CB8AC3E}">
        <p14:creationId xmlns:p14="http://schemas.microsoft.com/office/powerpoint/2010/main" val="396017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C19B-18B9-44CE-A6F6-C54AE4BBD3DE}"/>
              </a:ext>
            </a:extLst>
          </p:cNvPr>
          <p:cNvSpPr>
            <a:spLocks noGrp="1"/>
          </p:cNvSpPr>
          <p:nvPr>
            <p:ph type="title"/>
          </p:nvPr>
        </p:nvSpPr>
        <p:spPr/>
        <p:txBody>
          <a:bodyPr/>
          <a:lstStyle/>
          <a:p>
            <a:r>
              <a:rPr lang="en-IN" b="0" dirty="0"/>
              <a:t>Architecture</a:t>
            </a:r>
          </a:p>
        </p:txBody>
      </p:sp>
      <p:sp>
        <p:nvSpPr>
          <p:cNvPr id="3" name="Content Placeholder 2">
            <a:extLst>
              <a:ext uri="{FF2B5EF4-FFF2-40B4-BE49-F238E27FC236}">
                <a16:creationId xmlns:a16="http://schemas.microsoft.com/office/drawing/2014/main" id="{898876AF-070C-4437-AF91-178DEBE3D143}"/>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BA1EAFF-049D-4858-A0D3-31D96F8B0266}"/>
              </a:ext>
            </a:extLst>
          </p:cNvPr>
          <p:cNvSpPr/>
          <p:nvPr/>
        </p:nvSpPr>
        <p:spPr>
          <a:xfrm>
            <a:off x="1016000" y="2545080"/>
            <a:ext cx="1737477"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6" name="Rectangle 5">
            <a:extLst>
              <a:ext uri="{FF2B5EF4-FFF2-40B4-BE49-F238E27FC236}">
                <a16:creationId xmlns:a16="http://schemas.microsoft.com/office/drawing/2014/main" id="{F3907219-1B96-45C3-AE4B-80FC1BEB9291}"/>
              </a:ext>
            </a:extLst>
          </p:cNvPr>
          <p:cNvSpPr/>
          <p:nvPr/>
        </p:nvSpPr>
        <p:spPr>
          <a:xfrm>
            <a:off x="2997083" y="2519680"/>
            <a:ext cx="1483477"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Fetching dataset</a:t>
            </a:r>
          </a:p>
        </p:txBody>
      </p:sp>
      <p:sp>
        <p:nvSpPr>
          <p:cNvPr id="7" name="Rectangle 6">
            <a:extLst>
              <a:ext uri="{FF2B5EF4-FFF2-40B4-BE49-F238E27FC236}">
                <a16:creationId xmlns:a16="http://schemas.microsoft.com/office/drawing/2014/main" id="{9C781356-363F-4BF9-B633-56E1B7B32332}"/>
              </a:ext>
            </a:extLst>
          </p:cNvPr>
          <p:cNvSpPr/>
          <p:nvPr/>
        </p:nvSpPr>
        <p:spPr>
          <a:xfrm>
            <a:off x="4704080" y="2519680"/>
            <a:ext cx="1391920" cy="995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gathering</a:t>
            </a:r>
          </a:p>
        </p:txBody>
      </p:sp>
      <p:sp>
        <p:nvSpPr>
          <p:cNvPr id="8" name="Rectangle 7">
            <a:extLst>
              <a:ext uri="{FF2B5EF4-FFF2-40B4-BE49-F238E27FC236}">
                <a16:creationId xmlns:a16="http://schemas.microsoft.com/office/drawing/2014/main" id="{350AAA44-F368-4772-900F-BD4B76AD3B58}"/>
              </a:ext>
            </a:extLst>
          </p:cNvPr>
          <p:cNvSpPr/>
          <p:nvPr/>
        </p:nvSpPr>
        <p:spPr>
          <a:xfrm>
            <a:off x="6299200" y="2519680"/>
            <a:ext cx="1320800" cy="92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Handling missing values</a:t>
            </a:r>
          </a:p>
        </p:txBody>
      </p:sp>
      <p:sp>
        <p:nvSpPr>
          <p:cNvPr id="9" name="Rectangle 8">
            <a:extLst>
              <a:ext uri="{FF2B5EF4-FFF2-40B4-BE49-F238E27FC236}">
                <a16:creationId xmlns:a16="http://schemas.microsoft.com/office/drawing/2014/main" id="{80F539C6-CC94-4CB5-AA68-0475E485256D}"/>
              </a:ext>
            </a:extLst>
          </p:cNvPr>
          <p:cNvSpPr/>
          <p:nvPr/>
        </p:nvSpPr>
        <p:spPr>
          <a:xfrm>
            <a:off x="7823200" y="2519680"/>
            <a:ext cx="1483360" cy="92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Handling Outliers</a:t>
            </a:r>
          </a:p>
        </p:txBody>
      </p:sp>
      <p:sp>
        <p:nvSpPr>
          <p:cNvPr id="10" name="Rectangle 9">
            <a:extLst>
              <a:ext uri="{FF2B5EF4-FFF2-40B4-BE49-F238E27FC236}">
                <a16:creationId xmlns:a16="http://schemas.microsoft.com/office/drawing/2014/main" id="{514ABA1E-93C9-4C47-8909-BC0795229B4E}"/>
              </a:ext>
            </a:extLst>
          </p:cNvPr>
          <p:cNvSpPr/>
          <p:nvPr/>
        </p:nvSpPr>
        <p:spPr>
          <a:xfrm>
            <a:off x="9509760" y="2519680"/>
            <a:ext cx="1483360" cy="90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Standard Scaling</a:t>
            </a:r>
          </a:p>
        </p:txBody>
      </p:sp>
      <p:sp>
        <p:nvSpPr>
          <p:cNvPr id="11" name="Rectangle 10">
            <a:extLst>
              <a:ext uri="{FF2B5EF4-FFF2-40B4-BE49-F238E27FC236}">
                <a16:creationId xmlns:a16="http://schemas.microsoft.com/office/drawing/2014/main" id="{D27E478D-D33B-4CC0-BB70-ECE1DD47776E}"/>
              </a:ext>
            </a:extLst>
          </p:cNvPr>
          <p:cNvSpPr/>
          <p:nvPr/>
        </p:nvSpPr>
        <p:spPr>
          <a:xfrm>
            <a:off x="9509760" y="3901440"/>
            <a:ext cx="1666240" cy="995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 using various algorithms</a:t>
            </a:r>
          </a:p>
        </p:txBody>
      </p:sp>
      <p:sp>
        <p:nvSpPr>
          <p:cNvPr id="12" name="Rectangle 11">
            <a:extLst>
              <a:ext uri="{FF2B5EF4-FFF2-40B4-BE49-F238E27FC236}">
                <a16:creationId xmlns:a16="http://schemas.microsoft.com/office/drawing/2014/main" id="{90C4EB12-4F07-428E-90CC-8A183B3B5ED8}"/>
              </a:ext>
            </a:extLst>
          </p:cNvPr>
          <p:cNvSpPr/>
          <p:nvPr/>
        </p:nvSpPr>
        <p:spPr>
          <a:xfrm>
            <a:off x="7445967" y="3910612"/>
            <a:ext cx="1808480" cy="1048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Hyperparameter tuning on the best model</a:t>
            </a:r>
          </a:p>
        </p:txBody>
      </p:sp>
      <p:sp>
        <p:nvSpPr>
          <p:cNvPr id="14" name="Rectangle 13">
            <a:extLst>
              <a:ext uri="{FF2B5EF4-FFF2-40B4-BE49-F238E27FC236}">
                <a16:creationId xmlns:a16="http://schemas.microsoft.com/office/drawing/2014/main" id="{18D463B0-F500-4AC5-BDAE-5BC89CF707F1}"/>
              </a:ext>
            </a:extLst>
          </p:cNvPr>
          <p:cNvSpPr/>
          <p:nvPr/>
        </p:nvSpPr>
        <p:spPr>
          <a:xfrm>
            <a:off x="5678886" y="3905392"/>
            <a:ext cx="1422516" cy="995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Saving the model</a:t>
            </a:r>
          </a:p>
        </p:txBody>
      </p:sp>
      <p:sp>
        <p:nvSpPr>
          <p:cNvPr id="15" name="Rectangle 14">
            <a:extLst>
              <a:ext uri="{FF2B5EF4-FFF2-40B4-BE49-F238E27FC236}">
                <a16:creationId xmlns:a16="http://schemas.microsoft.com/office/drawing/2014/main" id="{B2146B3C-2181-4053-BB08-3B3C7C7E4FE1}"/>
              </a:ext>
            </a:extLst>
          </p:cNvPr>
          <p:cNvSpPr/>
          <p:nvPr/>
        </p:nvSpPr>
        <p:spPr>
          <a:xfrm>
            <a:off x="3809269" y="3918656"/>
            <a:ext cx="1524614" cy="995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Deployment</a:t>
            </a:r>
          </a:p>
        </p:txBody>
      </p:sp>
      <p:sp>
        <p:nvSpPr>
          <p:cNvPr id="16" name="Rectangle 15">
            <a:extLst>
              <a:ext uri="{FF2B5EF4-FFF2-40B4-BE49-F238E27FC236}">
                <a16:creationId xmlns:a16="http://schemas.microsoft.com/office/drawing/2014/main" id="{E073491C-3D07-4238-91E8-B9DE199F3667}"/>
              </a:ext>
            </a:extLst>
          </p:cNvPr>
          <p:cNvSpPr/>
          <p:nvPr/>
        </p:nvSpPr>
        <p:spPr>
          <a:xfrm>
            <a:off x="1818728" y="3938976"/>
            <a:ext cx="1646212"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17" name="Arrow: Right 16">
            <a:extLst>
              <a:ext uri="{FF2B5EF4-FFF2-40B4-BE49-F238E27FC236}">
                <a16:creationId xmlns:a16="http://schemas.microsoft.com/office/drawing/2014/main" id="{2D59ADD2-8E14-456F-82AE-93EFDE46C33E}"/>
              </a:ext>
            </a:extLst>
          </p:cNvPr>
          <p:cNvSpPr/>
          <p:nvPr/>
        </p:nvSpPr>
        <p:spPr>
          <a:xfrm>
            <a:off x="2753477" y="2956560"/>
            <a:ext cx="243606" cy="2336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78A9F0DB-1F9F-4E3D-83DF-439126E13CEB}"/>
              </a:ext>
            </a:extLst>
          </p:cNvPr>
          <p:cNvSpPr/>
          <p:nvPr/>
        </p:nvSpPr>
        <p:spPr>
          <a:xfrm>
            <a:off x="4480560" y="2981960"/>
            <a:ext cx="213360" cy="2336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B55A4757-0569-4524-A385-E04C310F617E}"/>
              </a:ext>
            </a:extLst>
          </p:cNvPr>
          <p:cNvSpPr/>
          <p:nvPr/>
        </p:nvSpPr>
        <p:spPr>
          <a:xfrm>
            <a:off x="6096000" y="2956560"/>
            <a:ext cx="203200" cy="2336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Arrow: Right 20">
            <a:extLst>
              <a:ext uri="{FF2B5EF4-FFF2-40B4-BE49-F238E27FC236}">
                <a16:creationId xmlns:a16="http://schemas.microsoft.com/office/drawing/2014/main" id="{5454CB10-8E7C-4845-AACE-19D36FE59429}"/>
              </a:ext>
            </a:extLst>
          </p:cNvPr>
          <p:cNvSpPr/>
          <p:nvPr/>
        </p:nvSpPr>
        <p:spPr>
          <a:xfrm>
            <a:off x="7620000" y="2981960"/>
            <a:ext cx="203200" cy="2336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Arrow: Right 21">
            <a:extLst>
              <a:ext uri="{FF2B5EF4-FFF2-40B4-BE49-F238E27FC236}">
                <a16:creationId xmlns:a16="http://schemas.microsoft.com/office/drawing/2014/main" id="{9A3B0AE7-86D0-4B1B-BA5B-B99E639A9334}"/>
              </a:ext>
            </a:extLst>
          </p:cNvPr>
          <p:cNvSpPr/>
          <p:nvPr/>
        </p:nvSpPr>
        <p:spPr>
          <a:xfrm>
            <a:off x="9306560" y="2956560"/>
            <a:ext cx="203200" cy="2336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Arrow: Left 22">
            <a:extLst>
              <a:ext uri="{FF2B5EF4-FFF2-40B4-BE49-F238E27FC236}">
                <a16:creationId xmlns:a16="http://schemas.microsoft.com/office/drawing/2014/main" id="{0B42243F-AF80-4489-8AD3-1286B346FEB1}"/>
              </a:ext>
            </a:extLst>
          </p:cNvPr>
          <p:cNvSpPr/>
          <p:nvPr/>
        </p:nvSpPr>
        <p:spPr>
          <a:xfrm>
            <a:off x="9290663" y="4318000"/>
            <a:ext cx="203200" cy="23368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Arrow: Left 23">
            <a:extLst>
              <a:ext uri="{FF2B5EF4-FFF2-40B4-BE49-F238E27FC236}">
                <a16:creationId xmlns:a16="http://schemas.microsoft.com/office/drawing/2014/main" id="{8482AB4C-E7C1-4B4A-8703-2F7D4811198B}"/>
              </a:ext>
            </a:extLst>
          </p:cNvPr>
          <p:cNvSpPr/>
          <p:nvPr/>
        </p:nvSpPr>
        <p:spPr>
          <a:xfrm>
            <a:off x="7112000" y="4318000"/>
            <a:ext cx="284480" cy="23368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Left 24">
            <a:extLst>
              <a:ext uri="{FF2B5EF4-FFF2-40B4-BE49-F238E27FC236}">
                <a16:creationId xmlns:a16="http://schemas.microsoft.com/office/drawing/2014/main" id="{2475EC21-7517-4544-83AB-380AFB264A55}"/>
              </a:ext>
            </a:extLst>
          </p:cNvPr>
          <p:cNvSpPr/>
          <p:nvPr/>
        </p:nvSpPr>
        <p:spPr>
          <a:xfrm>
            <a:off x="5333884" y="4327596"/>
            <a:ext cx="344096" cy="23368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6" name="Arrow: Left 25">
            <a:extLst>
              <a:ext uri="{FF2B5EF4-FFF2-40B4-BE49-F238E27FC236}">
                <a16:creationId xmlns:a16="http://schemas.microsoft.com/office/drawing/2014/main" id="{0788AD94-E533-4721-9856-D2F5372D65F5}"/>
              </a:ext>
            </a:extLst>
          </p:cNvPr>
          <p:cNvSpPr/>
          <p:nvPr/>
        </p:nvSpPr>
        <p:spPr>
          <a:xfrm>
            <a:off x="3423366" y="4327596"/>
            <a:ext cx="325003" cy="23368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Arrow: Down 26">
            <a:extLst>
              <a:ext uri="{FF2B5EF4-FFF2-40B4-BE49-F238E27FC236}">
                <a16:creationId xmlns:a16="http://schemas.microsoft.com/office/drawing/2014/main" id="{B36BB5EF-D3AC-4DF6-9072-91C6A1B6796B}"/>
              </a:ext>
            </a:extLst>
          </p:cNvPr>
          <p:cNvSpPr/>
          <p:nvPr/>
        </p:nvSpPr>
        <p:spPr>
          <a:xfrm>
            <a:off x="10180320" y="3429000"/>
            <a:ext cx="223520" cy="47244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9010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EA8F-001B-4AC8-A288-887D13237C1A}"/>
              </a:ext>
            </a:extLst>
          </p:cNvPr>
          <p:cNvSpPr>
            <a:spLocks noGrp="1"/>
          </p:cNvSpPr>
          <p:nvPr>
            <p:ph type="title"/>
          </p:nvPr>
        </p:nvSpPr>
        <p:spPr/>
        <p:txBody>
          <a:bodyPr/>
          <a:lstStyle/>
          <a:p>
            <a:r>
              <a:rPr lang="en-IN" b="0" dirty="0"/>
              <a:t>Model Training</a:t>
            </a:r>
          </a:p>
        </p:txBody>
      </p:sp>
      <p:sp>
        <p:nvSpPr>
          <p:cNvPr id="3" name="Content Placeholder 2">
            <a:extLst>
              <a:ext uri="{FF2B5EF4-FFF2-40B4-BE49-F238E27FC236}">
                <a16:creationId xmlns:a16="http://schemas.microsoft.com/office/drawing/2014/main" id="{726D64A8-7B80-48E1-B0C8-FFE0CFDAE761}"/>
              </a:ext>
            </a:extLst>
          </p:cNvPr>
          <p:cNvSpPr>
            <a:spLocks noGrp="1"/>
          </p:cNvSpPr>
          <p:nvPr>
            <p:ph idx="1"/>
          </p:nvPr>
        </p:nvSpPr>
        <p:spPr/>
        <p:txBody>
          <a:bodyPr>
            <a:noAutofit/>
          </a:bodyPr>
          <a:lstStyle/>
          <a:p>
            <a:r>
              <a:rPr lang="en-US" dirty="0"/>
              <a:t>Performing EDA to get insight of data like identifying distribution , outliers ,trend</a:t>
            </a:r>
          </a:p>
          <a:p>
            <a:pPr marL="0" indent="0">
              <a:buNone/>
            </a:pPr>
            <a:r>
              <a:rPr lang="en-US" dirty="0"/>
              <a:t>among data etc.</a:t>
            </a:r>
          </a:p>
          <a:p>
            <a:r>
              <a:rPr lang="en-US" dirty="0"/>
              <a:t>Check for null values in the columns. If present impute the null values.</a:t>
            </a:r>
          </a:p>
          <a:p>
            <a:r>
              <a:rPr lang="en-US" dirty="0"/>
              <a:t>Encode the categorical values with numeric values.</a:t>
            </a:r>
          </a:p>
          <a:p>
            <a:r>
              <a:rPr lang="en-US" dirty="0"/>
              <a:t>Perform Standard Scalar to scale down the values.</a:t>
            </a:r>
            <a:endParaRPr lang="en-IN" dirty="0"/>
          </a:p>
        </p:txBody>
      </p:sp>
    </p:spTree>
    <p:extLst>
      <p:ext uri="{BB962C8B-B14F-4D97-AF65-F5344CB8AC3E}">
        <p14:creationId xmlns:p14="http://schemas.microsoft.com/office/powerpoint/2010/main" val="325731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6D72-56DF-45B6-AD3D-78172E0CDAC3}"/>
              </a:ext>
            </a:extLst>
          </p:cNvPr>
          <p:cNvSpPr>
            <a:spLocks noGrp="1"/>
          </p:cNvSpPr>
          <p:nvPr>
            <p:ph type="title"/>
          </p:nvPr>
        </p:nvSpPr>
        <p:spPr/>
        <p:txBody>
          <a:bodyPr/>
          <a:lstStyle/>
          <a:p>
            <a:r>
              <a:rPr lang="en-IN" b="0" dirty="0"/>
              <a:t>Model selection</a:t>
            </a:r>
          </a:p>
        </p:txBody>
      </p:sp>
      <p:sp>
        <p:nvSpPr>
          <p:cNvPr id="3" name="Content Placeholder 2">
            <a:extLst>
              <a:ext uri="{FF2B5EF4-FFF2-40B4-BE49-F238E27FC236}">
                <a16:creationId xmlns:a16="http://schemas.microsoft.com/office/drawing/2014/main" id="{805D6E1A-9B91-4CE1-B2D5-B0874CB53A91}"/>
              </a:ext>
            </a:extLst>
          </p:cNvPr>
          <p:cNvSpPr>
            <a:spLocks noGrp="1"/>
          </p:cNvSpPr>
          <p:nvPr>
            <p:ph idx="1"/>
          </p:nvPr>
        </p:nvSpPr>
        <p:spPr/>
        <p:txBody>
          <a:bodyPr/>
          <a:lstStyle/>
          <a:p>
            <a:r>
              <a:rPr lang="en-IN" dirty="0"/>
              <a:t>After completing EDA and data visualization on the dataset, we trained our models using various algorithms</a:t>
            </a:r>
          </a:p>
          <a:p>
            <a:r>
              <a:rPr lang="en-IN" dirty="0"/>
              <a:t>Four algorithms were taken into consideration for testing Random Forest, Logistic Regression, Decision Tree, Support Vector Machine </a:t>
            </a:r>
          </a:p>
          <a:p>
            <a:r>
              <a:rPr lang="en-IN" dirty="0"/>
              <a:t>Random Forest gave the best accuracy, hence it was chosen and we have done hyperparameter tuning to increase the accuracy.</a:t>
            </a:r>
          </a:p>
        </p:txBody>
      </p:sp>
    </p:spTree>
    <p:extLst>
      <p:ext uri="{BB962C8B-B14F-4D97-AF65-F5344CB8AC3E}">
        <p14:creationId xmlns:p14="http://schemas.microsoft.com/office/powerpoint/2010/main" val="126549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CF69-95FF-4313-91D3-53631A30B0DD}"/>
              </a:ext>
            </a:extLst>
          </p:cNvPr>
          <p:cNvSpPr>
            <a:spLocks noGrp="1"/>
          </p:cNvSpPr>
          <p:nvPr>
            <p:ph type="title"/>
          </p:nvPr>
        </p:nvSpPr>
        <p:spPr/>
        <p:txBody>
          <a:bodyPr/>
          <a:lstStyle/>
          <a:p>
            <a:r>
              <a:rPr lang="en-IN" b="0" dirty="0"/>
              <a:t>Prediction</a:t>
            </a:r>
          </a:p>
        </p:txBody>
      </p:sp>
      <p:sp>
        <p:nvSpPr>
          <p:cNvPr id="3" name="Content Placeholder 2">
            <a:extLst>
              <a:ext uri="{FF2B5EF4-FFF2-40B4-BE49-F238E27FC236}">
                <a16:creationId xmlns:a16="http://schemas.microsoft.com/office/drawing/2014/main" id="{7092EC6B-F1C3-42A1-93EB-4509BBAFBE96}"/>
              </a:ext>
            </a:extLst>
          </p:cNvPr>
          <p:cNvSpPr>
            <a:spLocks noGrp="1"/>
          </p:cNvSpPr>
          <p:nvPr>
            <p:ph idx="1"/>
          </p:nvPr>
        </p:nvSpPr>
        <p:spPr/>
        <p:txBody>
          <a:bodyPr/>
          <a:lstStyle/>
          <a:p>
            <a:r>
              <a:rPr lang="en-IN" dirty="0"/>
              <a:t>Once the prediction was completed we have saved the entire model, we have created an html page and created a route in main.py .</a:t>
            </a:r>
          </a:p>
          <a:p>
            <a:r>
              <a:rPr lang="en-IN" dirty="0"/>
              <a:t>The saved model will take new fresh data and will do its analysis and will predict whether the user’s income is greater than 50K or not.</a:t>
            </a:r>
          </a:p>
        </p:txBody>
      </p:sp>
    </p:spTree>
    <p:extLst>
      <p:ext uri="{BB962C8B-B14F-4D97-AF65-F5344CB8AC3E}">
        <p14:creationId xmlns:p14="http://schemas.microsoft.com/office/powerpoint/2010/main" val="3814708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46</TotalTime>
  <Words>295</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Adult census income Analysis</vt:lpstr>
      <vt:lpstr>Objective</vt:lpstr>
      <vt:lpstr>benefits</vt:lpstr>
      <vt:lpstr>Architecture</vt:lpstr>
      <vt:lpstr>Model Training</vt:lpstr>
      <vt:lpstr>Model selection</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census income Analysis</dc:title>
  <dc:creator>Jocelyn Adolphous</dc:creator>
  <cp:lastModifiedBy>Jocelyn Adolphous</cp:lastModifiedBy>
  <cp:revision>2</cp:revision>
  <dcterms:created xsi:type="dcterms:W3CDTF">2022-04-06T18:28:42Z</dcterms:created>
  <dcterms:modified xsi:type="dcterms:W3CDTF">2022-04-06T19:15:08Z</dcterms:modified>
</cp:coreProperties>
</file>