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7" r:id="rId5"/>
    <p:sldId id="259" r:id="rId6"/>
    <p:sldId id="265" r:id="rId7"/>
    <p:sldId id="266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86417"/>
  </p:normalViewPr>
  <p:slideViewPr>
    <p:cSldViewPr snapToGrid="0">
      <p:cViewPr varScale="1">
        <p:scale>
          <a:sx n="101" d="100"/>
          <a:sy n="101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FEFA9-892B-4B40-8303-EFAA1030601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C91A2-2D54-ED46-BF9A-F3EE42584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0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Metaphor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Makes writing interesting and easy for the reader to understand the point you’re making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Alliteration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Makes prose rhythmical and your points more memorable.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Anecdotes – Provides insight into how an issue has affected someone’s life. ‘Real events and experiences’ led the writer to form their opinion </a:t>
            </a:r>
          </a:p>
          <a:p>
            <a:endParaRPr lang="en-GB" dirty="0"/>
          </a:p>
          <a:p>
            <a:r>
              <a:rPr lang="en-GB" dirty="0"/>
              <a:t>Direct Address- </a:t>
            </a:r>
            <a:r>
              <a:rPr lang="en-GB" sz="1800" dirty="0">
                <a:effectLst/>
                <a:latin typeface="Calibri" panose="020F0502020204030204" pitchFamily="34" charset="0"/>
              </a:rPr>
              <a:t>Catches the reader's ‘ear’ and makes them more involved in the text. </a:t>
            </a:r>
            <a:endParaRPr lang="en-GB" dirty="0">
              <a:effectLst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Creates a sense of fellowship or shared experience between the writer and the reader. 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Facts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A clear, confident and consistent style makes your argument more persuasive and believable.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Opinion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A personal view or passionate belief that adds fuel to your argument </a:t>
            </a:r>
          </a:p>
          <a:p>
            <a:endParaRPr lang="en-GB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Rhetorical Questions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Directly engages the audience because the answer is obvious. The reader has no choice but to agree with the implication (an opposite response would show lack of understanding or intellect).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Repetition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Emphasises and drills the point in the mind of the reader. Creates a rhythmical prose, making it more memorable. 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Emotive Language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Appeals to the reader's feelings and evokes a strong emotional response (anger, shame, empathy, etc.).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Statistics - </a:t>
            </a:r>
            <a:r>
              <a:rPr lang="en-GB" sz="1800" dirty="0">
                <a:effectLst/>
                <a:latin typeface="Calibri" panose="020F0502020204030204" pitchFamily="34" charset="0"/>
              </a:rPr>
              <a:t>Add substance to your arguments. Show you have done your groundwork (research) well and know your topic. 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Triplets - </a:t>
            </a:r>
            <a:r>
              <a:rPr lang="en-GB" sz="1800" dirty="0">
                <a:effectLst/>
                <a:latin typeface="Calibri" panose="020F0502020204030204" pitchFamily="34" charset="0"/>
              </a:rPr>
              <a:t>Creates dramatic effect and reinforces the key point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Zoos are an escape from boring, everyday life</a:t>
            </a:r>
            <a:endParaRPr lang="en-GB" sz="1200" i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They provide family fun for hours that will fly by in a heartbeat </a:t>
            </a: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Had my parents not taken me to my local zoo as a child, I wouldn’t have become a wildlife conservationist. </a:t>
            </a: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You and I know that there’s nothing worse than feeling trapped.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Everyone knows that without zoos, some species would be extinct.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Zoos are horrid places – animals should be left to roam freely in the wild. </a:t>
            </a: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Primates are more intelligent than you think. In fact, they’re so intelligent that they can fashion tools from wood.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How would you feel if people stood outside your house and stared at you all day?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Look at the suffering animals in the wild – barely skin and bone as they search for prey all day and al night.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 err="1">
                <a:ln/>
                <a:solidFill>
                  <a:schemeClr val="accent6">
                    <a:lumMod val="50000"/>
                  </a:schemeClr>
                </a:solidFill>
              </a:rPr>
              <a:t>Dr.</a:t>
            </a: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 Amy Smith, lead scientist at ZSL, states that six rare species of fish have been saved thanks to the zoo’s breeding programme.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Moving animals from their natural habitats is cruel, selfish and unforgivable. </a:t>
            </a:r>
            <a:endParaRPr lang="en-GB" sz="1200" b="1" i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C91A2-2D54-ED46-BF9A-F3EE42584D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6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Metaphor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Makes writing interesting and easy for the reader to understand the point you’re making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Alliteration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Makes prose rhythmical and your points more memorable.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Anecdotes – Provides insight into how an issue has affected someone’s life. ‘Real events and experiences’ led the writer to form their opinion </a:t>
            </a:r>
          </a:p>
          <a:p>
            <a:endParaRPr lang="en-GB" dirty="0"/>
          </a:p>
          <a:p>
            <a:r>
              <a:rPr lang="en-GB" dirty="0"/>
              <a:t>Direct Address- </a:t>
            </a:r>
            <a:r>
              <a:rPr lang="en-GB" sz="1800" dirty="0">
                <a:effectLst/>
                <a:latin typeface="Calibri" panose="020F0502020204030204" pitchFamily="34" charset="0"/>
              </a:rPr>
              <a:t>Catches the reader's ‘ear’ and makes them more involved in the text. </a:t>
            </a:r>
            <a:endParaRPr lang="en-GB" dirty="0">
              <a:effectLst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Creates a sense of fellowship or shared experience between the writer and the reader. 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Facts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A clear, confident and consistent style makes your argument more persuasive and believable.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Opinion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A personal view or passionate belief that adds fuel to your argument </a:t>
            </a:r>
          </a:p>
          <a:p>
            <a:endParaRPr lang="en-GB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Rhetorical Questions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Directly engages the audience because the answer is obvious. The reader has no choice but to agree with the implication (an opposite response would show lack of understanding or intellect).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Repetition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Emphasises and drills the point in the mind of the reader. Creates a rhythmical prose, making it more memorable. 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Emotive Language – </a:t>
            </a:r>
            <a:r>
              <a:rPr lang="en-GB" sz="1800" dirty="0">
                <a:effectLst/>
                <a:latin typeface="Calibri" panose="020F0502020204030204" pitchFamily="34" charset="0"/>
              </a:rPr>
              <a:t>Appeals to the reader's feelings and evokes a strong emotional response (anger, shame, empathy, etc.). </a:t>
            </a:r>
            <a:endParaRPr lang="en-GB" dirty="0">
              <a:effectLst/>
            </a:endParaRPr>
          </a:p>
          <a:p>
            <a:endParaRPr lang="en-GB" dirty="0"/>
          </a:p>
          <a:p>
            <a:r>
              <a:rPr lang="en-GB" dirty="0"/>
              <a:t>Statistics - </a:t>
            </a:r>
            <a:r>
              <a:rPr lang="en-GB" sz="1800" dirty="0">
                <a:effectLst/>
                <a:latin typeface="Calibri" panose="020F0502020204030204" pitchFamily="34" charset="0"/>
              </a:rPr>
              <a:t>Add substance to your arguments. Show you have done your groundwork (research) well and know your topic. </a:t>
            </a:r>
            <a:endParaRPr lang="en-GB" dirty="0">
              <a:effectLst/>
            </a:endParaRP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Triplets - </a:t>
            </a:r>
            <a:r>
              <a:rPr lang="en-GB" sz="1800" dirty="0">
                <a:effectLst/>
                <a:latin typeface="Calibri" panose="020F0502020204030204" pitchFamily="34" charset="0"/>
              </a:rPr>
              <a:t>Creates dramatic effect and reinforces the key point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Zoos are an escape from boring, everyday life</a:t>
            </a:r>
            <a:endParaRPr lang="en-GB" sz="1200" i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They provide family fun for hours that will fly by in a heartbeat </a:t>
            </a: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Had my parents not taken me to my local zoo as a child, I wouldn’t have become a wildlife conservationist. </a:t>
            </a: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You and I know that there’s nothing worse than feeling trapped.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Everyone knows that without zoos, some species would be extinct.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Zoos are horrid places – animals should be left to roam freely in the wild. </a:t>
            </a:r>
          </a:p>
          <a:p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Primates are more intelligent than you think. In fact, they’re so intelligent, they can fashion tools from wood.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How would you feel if people stood outside your house and stared at you all day?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Look at the suffering animals in the wild – barely skin and bone as they search for prey all day and all night.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 err="1">
                <a:ln/>
                <a:solidFill>
                  <a:schemeClr val="accent6">
                    <a:lumMod val="50000"/>
                  </a:schemeClr>
                </a:solidFill>
              </a:rPr>
              <a:t>Dr.</a:t>
            </a: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 Amy Smith, lead scientist at ZSL, states that tiger population is set to increase by 50% thanks to their international breeding programme. </a:t>
            </a:r>
            <a:b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1200" b="1" i="1" dirty="0">
                <a:ln/>
                <a:solidFill>
                  <a:schemeClr val="accent6">
                    <a:lumMod val="50000"/>
                  </a:schemeClr>
                </a:solidFill>
              </a:rPr>
              <a:t>Moving animals from their natural habitats is cruel, selfish and unforgivable. </a:t>
            </a:r>
            <a:endParaRPr lang="en-GB" sz="1200" b="1" i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C91A2-2D54-ED46-BF9A-F3EE42584D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2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63F7-8984-2E3E-C93A-D722AD25C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9AD5-8262-067C-407A-09F5F7694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84A5-7FF7-AFF4-A6AB-E27949DA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AB14-17F0-0B6A-9E85-CF1E4547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1260-8716-A8F5-5D2D-182FC223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BE59-B519-72E7-9755-70C0FABB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C525A-0A76-1FB6-C9A7-EF641B8A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A325-5A5B-A322-7974-A0690A40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E5D5-C82B-5906-1810-8573A945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38AA-77EE-C7A8-0B21-DC15D315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8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E6C71-6DF2-170D-3117-F081C5FAB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BF3A9-5436-67AA-58E0-B07D8D0C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C727-BDD0-B497-D79E-2649208C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F7E2-E4B8-676C-AA7E-6E3429E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571D-2A12-4D6F-182E-0A6AEDB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28FD-6D01-11BF-F56E-C084D7ED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FB31-2F6A-CF38-3ACF-E25ED002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C70F-29DC-EFB5-ED88-D1561940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D091-F9C8-A450-B926-CD9B5EC8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3E13-8FC7-8DD2-C084-2245D39E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DA84-7002-B4DC-8A23-BFFDE238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FDB1-2F2A-820A-C8FF-90F22101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375C-6498-0F02-35F2-ADB24A81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1C3D-F9BC-F353-3EF0-A87FF205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7803-C7B2-CBAA-686E-484F49D9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BED0-554D-388A-8AB4-219A3603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1BF2-13A1-BD5A-26E2-FF6A713FD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DF1FB-699F-2212-0AE9-01A4FDD5C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F663-584E-1133-1997-82D93A73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68AC-910A-A3C9-7186-832F10B2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08C5-DD6E-13D3-20E2-2AD72458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DF86-D2CC-FF4A-6D56-72BA297F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18690-0643-D904-6A29-E3581EF1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B78ED-F6EB-F901-3D37-18E1B7756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4A139-4A31-5DEC-50FA-5518E7D9A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C9AE1-E017-6A16-7D25-9BDB04065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77870-DE8C-7429-314C-518D7ACE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CBBC7-A960-3171-74D9-551F25C3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BB77A-BBD0-B37F-A610-E92B5F70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4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9580-1C36-BCF3-C66A-E144B9CD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CC2D4-8B0D-50AE-28A7-F762580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E8EC-6D26-8304-6B43-CA11E072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DC115-5850-4343-8306-25771D8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2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A5BB3-156D-17D8-1595-BE075405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883E8-8CD9-83A8-9265-963DAE8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F764-A8D2-2AC1-C342-8C730BDD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4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B585-D1A3-DE2B-D579-247B472C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FAC0-D113-3FC3-58D6-B4F55BC3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72C88-AACB-FD5A-30A7-C802CBA67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E2A1E-1DEF-5F59-645E-1859DC10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9DA58-E076-507B-47FF-13273420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23AA9-15DC-0C88-52BD-2151124B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7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30C6-BBAD-B3EE-E097-23E4BD40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0495D-A5A4-2253-04AF-87D9E9978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70C45-8F86-F6EF-D91B-2A0EB3128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A3C0E-45FE-FD11-AA21-DF6E1C76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4746-1B9F-64D7-5112-96E4CE2C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4196-44E3-FB15-14BA-7E4EED1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8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94B11-D6FD-0453-D84A-BACD9070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032C-3249-6F81-E613-95693D60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0115-0D15-76F2-762C-CA3BE20B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AD39-B83C-FE47-AD99-BA531E76ABF7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BFCE-951D-9FC3-DAC7-28131168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3BB3-6BF2-F378-D9A6-E363182B6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7318-0249-6947-9C6F-536A3ED06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2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ale-weight-pounds-balance-blue-30796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pu.pressbooks.pub/academicwritingbasics/chapter/types-of-academic-writing-2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uit-icons-pack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iem.com/2013/12/get-started-becoming-recognized-speak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irex.com/2019/05/listado-de-falacia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1556&amp;picture=reading-in-park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rest-trees-nature-plants-155689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forest-trees-nature-plants-155689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forest-trees-nature-plants-15568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8303B5-0E3E-E160-1675-988B587C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86" b="1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EC038-C6FA-D676-B66D-375D4109E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accent6">
                    <a:lumMod val="50000"/>
                  </a:schemeClr>
                </a:solidFill>
                <a:latin typeface="Modern Love Grunge" pitchFamily="82" charset="0"/>
              </a:rPr>
              <a:t>Balanced Arguments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27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CCED3D-6CFC-2230-E416-A9EE0D4E2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3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6263"/>
          <a:stretch/>
        </p:blipFill>
        <p:spPr>
          <a:xfrm>
            <a:off x="0" y="0"/>
            <a:ext cx="1228497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B8EAB84-166E-9E6A-439B-D6F5FB40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60" y="182562"/>
            <a:ext cx="12192000" cy="6492875"/>
          </a:xfrm>
        </p:spPr>
        <p:txBody>
          <a:bodyPr>
            <a:normAutofit/>
          </a:bodyPr>
          <a:lstStyle/>
          <a:p>
            <a:pPr algn="ctr"/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Now, start writing your argument. Use: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to help you. 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BF0DA-D8AA-B5F8-7A0C-293D73D51400}"/>
              </a:ext>
            </a:extLst>
          </p:cNvPr>
          <p:cNvSpPr/>
          <p:nvPr/>
        </p:nvSpPr>
        <p:spPr>
          <a:xfrm>
            <a:off x="-92970" y="2650395"/>
            <a:ext cx="1237794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The Points from your ‘For’ and ‘Against’ grid, 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chemeClr val="accent1">
                    <a:lumMod val="50000"/>
                  </a:schemeClr>
                </a:solidFill>
              </a:rPr>
              <a:t>The MAADFORREST devices </a:t>
            </a:r>
            <a:br>
              <a:rPr lang="en-GB" sz="4800" dirty="0">
                <a:solidFill>
                  <a:schemeClr val="accent1">
                    <a:lumMod val="50000"/>
                  </a:schemeClr>
                </a:solidFill>
              </a:rPr>
            </a:br>
            <a:endParaRPr lang="en-GB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920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3ED9AA4D-93B6-DDD0-D604-9A92006B9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1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9720" y="-891540"/>
            <a:ext cx="8641080" cy="864108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834D7-9394-6895-F7FC-76D269B1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accent4">
                    <a:lumMod val="50000"/>
                  </a:schemeClr>
                </a:solidFill>
              </a:rPr>
              <a:t>Starter: </a:t>
            </a:r>
            <a:r>
              <a:rPr lang="en-GB" sz="6000" b="1" dirty="0">
                <a:solidFill>
                  <a:schemeClr val="accent4">
                    <a:lumMod val="50000"/>
                  </a:schemeClr>
                </a:solidFill>
              </a:rPr>
              <a:t>Fruit Wars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B8FD6-9E6A-99D1-473A-BD0798B20BA1}"/>
              </a:ext>
            </a:extLst>
          </p:cNvPr>
          <p:cNvSpPr/>
          <p:nvPr/>
        </p:nvSpPr>
        <p:spPr>
          <a:xfrm>
            <a:off x="-82809" y="1991975"/>
            <a:ext cx="12357614" cy="47397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2800" b="1" cap="none" spc="0" dirty="0">
                <a:ln/>
                <a:solidFill>
                  <a:schemeClr val="accent4">
                    <a:lumMod val="75000"/>
                  </a:schemeClr>
                </a:solidFill>
                <a:effectLst/>
              </a:rPr>
              <a:t>Imagine</a:t>
            </a:r>
            <a:r>
              <a:rPr lang="en-GB" sz="2800" b="1" dirty="0">
                <a:ln/>
                <a:solidFill>
                  <a:schemeClr val="accent4">
                    <a:lumMod val="75000"/>
                  </a:schemeClr>
                </a:solidFill>
              </a:rPr>
              <a:t>: you’re only able to eat one fruit for the rest of your life. </a:t>
            </a:r>
          </a:p>
          <a:p>
            <a:pPr algn="ctr"/>
            <a:r>
              <a:rPr lang="en-GB" sz="2800" b="1" u="sng" dirty="0">
                <a:ln/>
                <a:solidFill>
                  <a:schemeClr val="accent4">
                    <a:lumMod val="75000"/>
                  </a:schemeClr>
                </a:solidFill>
              </a:rPr>
              <a:t>What would it be and why?</a:t>
            </a:r>
          </a:p>
          <a:p>
            <a:pPr algn="ctr"/>
            <a:r>
              <a:rPr lang="en-GB" sz="5400" b="1" dirty="0">
                <a:ln/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GB" sz="3200" b="1" dirty="0">
              <a:ln/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GB" sz="3200" b="1" dirty="0">
              <a:ln/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GB" sz="3200" b="1" dirty="0">
              <a:ln/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GB" sz="3200" b="1" dirty="0">
              <a:ln/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GB" sz="3200" b="1" dirty="0">
                <a:ln/>
                <a:solidFill>
                  <a:schemeClr val="accent4">
                    <a:lumMod val="75000"/>
                  </a:schemeClr>
                </a:solidFill>
              </a:rPr>
              <a:t>You have 30 seconds to persuade the rest of your class that your choice </a:t>
            </a:r>
          </a:p>
          <a:p>
            <a:pPr algn="ctr"/>
            <a:r>
              <a:rPr lang="en-GB" sz="3200" b="1" dirty="0">
                <a:ln/>
                <a:solidFill>
                  <a:schemeClr val="accent4">
                    <a:lumMod val="75000"/>
                  </a:schemeClr>
                </a:solidFill>
              </a:rPr>
              <a:t>of fruit is the best…</a:t>
            </a:r>
          </a:p>
        </p:txBody>
      </p:sp>
    </p:spTree>
    <p:extLst>
      <p:ext uri="{BB962C8B-B14F-4D97-AF65-F5344CB8AC3E}">
        <p14:creationId xmlns:p14="http://schemas.microsoft.com/office/powerpoint/2010/main" val="36972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4284-8F81-578F-3D5C-EB7373B1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69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What is a</a:t>
            </a:r>
            <a:r>
              <a:rPr lang="en-GB" b="1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Balanced Argument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F737-9BEF-C7AA-37EA-5015CD20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2" y="1768121"/>
            <a:ext cx="8014501" cy="42607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For today’s lesson, we are looking at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persuasive writin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</a:rPr>
              <a:t>g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</a:rPr>
              <a:t>.                           Persuasive writing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is centred around an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argument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and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convinces the reader to agree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with a specific point of view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chemeClr val="accent2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</a:rPr>
              <a:t>In particular, you will be planning and writing a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</a:rPr>
              <a:t>balanced argument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ea typeface="Calibri" panose="020F050202020403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</a:rPr>
              <a:t>balanced argument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looks at </a:t>
            </a:r>
            <a:r>
              <a:rPr lang="en-GB" sz="2000" i="1" dirty="0">
                <a:solidFill>
                  <a:schemeClr val="accent2">
                    <a:lumMod val="50000"/>
                  </a:schemeClr>
                </a:solidFill>
              </a:rPr>
              <a:t>different points of view on an issue, providing arguments for and against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without leaning one way or the other.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It’s important to remember that it doesn’t matter whether you are for or against the issue to begin with. You must try to argue both sides fairly and persuasively.</a:t>
            </a:r>
            <a:endParaRPr lang="en-GB" sz="2000" dirty="0">
              <a:solidFill>
                <a:schemeClr val="accent2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5814AA6-E97F-243C-8459-0937EFD32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3" b="99365" l="10000" r="97474">
                        <a14:foregroundMark x1="69021" y1="6104" x2="69948" y2="13428"/>
                        <a14:foregroundMark x1="64794" y1="7666" x2="72990" y2="9082"/>
                        <a14:foregroundMark x1="72990" y1="9082" x2="73247" y2="9229"/>
                        <a14:foregroundMark x1="68299" y1="3223" x2="74381" y2="3467"/>
                        <a14:foregroundMark x1="19485" y1="93457" x2="45206" y2="93652"/>
                        <a14:foregroundMark x1="45206" y1="93652" x2="45773" y2="93457"/>
                        <a14:foregroundMark x1="68557" y1="95459" x2="78866" y2="97412"/>
                        <a14:foregroundMark x1="84742" y1="98340" x2="69227" y2="97656"/>
                        <a14:foregroundMark x1="63351" y1="95654" x2="60309" y2="95898"/>
                        <a14:foregroundMark x1="35670" y1="99414" x2="42010" y2="98975"/>
                        <a14:foregroundMark x1="88918" y1="45654" x2="96649" y2="55762"/>
                        <a14:foregroundMark x1="96649" y1="55762" x2="97474" y2="59229"/>
                        <a14:backgroundMark x1="57526" y1="98096" x2="59845" y2="97656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47758" y="2093585"/>
            <a:ext cx="3867150" cy="4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820F3EA8-233E-A4C6-A79A-1EB0D0272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19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26" r="4226"/>
          <a:stretch/>
        </p:blipFill>
        <p:spPr>
          <a:xfrm>
            <a:off x="0" y="-57809"/>
            <a:ext cx="12192000" cy="6973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445F9-6BD7-BAA2-DB31-539B5AF6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282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How to Structure a Balanced Argument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F4A38-9F83-4AEB-A1FB-B16887044577}"/>
              </a:ext>
            </a:extLst>
          </p:cNvPr>
          <p:cNvSpPr txBox="1"/>
          <p:nvPr/>
        </p:nvSpPr>
        <p:spPr>
          <a:xfrm>
            <a:off x="0" y="1077298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accent3">
                    <a:lumMod val="75000"/>
                  </a:schemeClr>
                </a:solidFill>
              </a:rPr>
              <a:t>A Balanced Argument is split into three sections: </a:t>
            </a:r>
          </a:p>
          <a:p>
            <a:endParaRPr lang="en-GB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Opening (Introduction)</a:t>
            </a:r>
          </a:p>
          <a:p>
            <a:pPr algn="ctr"/>
            <a:r>
              <a:rPr lang="en-GB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Your first paragraph should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explain what your argument is about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and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introduce both points of view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on the matter. </a:t>
            </a:r>
          </a:p>
          <a:p>
            <a:pPr algn="ctr"/>
            <a:r>
              <a:rPr lang="en-GB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You can briefly mention your own opinion (but you shouldn’t let it impact the way you present either argument). </a:t>
            </a:r>
            <a:endParaRPr lang="en-GB" sz="2800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algn="ctr"/>
            <a:endParaRPr lang="en-GB" sz="16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Arguments (Main Body)</a:t>
            </a:r>
          </a:p>
          <a:p>
            <a:pPr algn="ctr"/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The main body of your piece should include a few paragraphs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presenting differing sides of the argument in detail. </a:t>
            </a:r>
          </a:p>
          <a:p>
            <a:pPr algn="ctr"/>
            <a:r>
              <a:rPr lang="en-GB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You can either: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lternate between arguments ‘for’ and ‘against’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in each paragraph; 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Present your points ‘for’ first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and then those 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‘against’ afterwards</a:t>
            </a:r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3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algn="ctr"/>
            <a:r>
              <a:rPr lang="en-GB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Your conclusion shoul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d </a:t>
            </a:r>
            <a:r>
              <a:rPr lang="en-GB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briefly summarise the strongest point from each side of the argument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algn="ctr"/>
            <a:r>
              <a:rPr lang="en-GB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You can also </a:t>
            </a:r>
            <a:r>
              <a:rPr lang="en-GB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disclos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e and justify your own opinion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in light of the points that you’ve discussed. </a:t>
            </a:r>
            <a:r>
              <a:rPr lang="en-GB" sz="18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6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38EBCE0-88E2-0AB9-6316-3570D155E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3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27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B6A57-BC96-98E4-CF01-A03AF4D4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For the rest of the lesson, (and for homework), you will be planning and writing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 balanced argument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based on the following question: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CF945-34AA-F483-5078-A817629A12E1}"/>
              </a:ext>
            </a:extLst>
          </p:cNvPr>
          <p:cNvSpPr/>
          <p:nvPr/>
        </p:nvSpPr>
        <p:spPr>
          <a:xfrm>
            <a:off x="792304" y="2336525"/>
            <a:ext cx="10607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54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Modern Love Grunge" pitchFamily="82" charset="0"/>
              </a:rPr>
              <a:t>Should Breaktime be Extended? </a:t>
            </a:r>
          </a:p>
        </p:txBody>
      </p:sp>
    </p:spTree>
    <p:extLst>
      <p:ext uri="{BB962C8B-B14F-4D97-AF65-F5344CB8AC3E}">
        <p14:creationId xmlns:p14="http://schemas.microsoft.com/office/powerpoint/2010/main" val="2521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E745AA-8488-00F1-7BCC-5EC26D388790}"/>
              </a:ext>
            </a:extLst>
          </p:cNvPr>
          <p:cNvSpPr/>
          <p:nvPr/>
        </p:nvSpPr>
        <p:spPr>
          <a:xfrm>
            <a:off x="943178" y="0"/>
            <a:ext cx="103056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2400" b="1" dirty="0">
                <a:ln/>
                <a:solidFill>
                  <a:schemeClr val="accent4">
                    <a:lumMod val="50000"/>
                  </a:schemeClr>
                </a:solidFill>
              </a:rPr>
              <a:t>When writing a balanced argument, it’s important to start with a </a:t>
            </a:r>
            <a:r>
              <a:rPr lang="en-GB" sz="2400" b="1" u="sng" dirty="0">
                <a:ln/>
                <a:solidFill>
                  <a:schemeClr val="accent4">
                    <a:lumMod val="50000"/>
                  </a:schemeClr>
                </a:solidFill>
              </a:rPr>
              <a:t>plan</a:t>
            </a:r>
            <a:r>
              <a:rPr lang="en-GB" sz="2400" b="1" dirty="0">
                <a:ln/>
                <a:solidFill>
                  <a:schemeClr val="accent4">
                    <a:lumMod val="50000"/>
                  </a:schemeClr>
                </a:solidFill>
              </a:rPr>
              <a:t> that lists </a:t>
            </a:r>
          </a:p>
          <a:p>
            <a:pPr algn="ctr"/>
            <a:r>
              <a:rPr lang="en-GB" sz="2400" b="1" dirty="0">
                <a:ln/>
                <a:solidFill>
                  <a:schemeClr val="accent4">
                    <a:lumMod val="50000"/>
                  </a:schemeClr>
                </a:solidFill>
              </a:rPr>
              <a:t>arguments </a:t>
            </a:r>
            <a:r>
              <a:rPr lang="en-GB" sz="2400" b="1" i="1" u="sng" dirty="0">
                <a:ln/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n-GB" sz="2400" b="1" dirty="0">
                <a:ln/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GB" sz="2400" b="1" i="1" u="sng" dirty="0">
                <a:ln/>
                <a:solidFill>
                  <a:schemeClr val="accent4">
                    <a:lumMod val="50000"/>
                  </a:schemeClr>
                </a:solidFill>
              </a:rPr>
              <a:t>against</a:t>
            </a:r>
            <a:r>
              <a:rPr lang="en-GB" sz="2400" b="1" dirty="0">
                <a:ln/>
                <a:solidFill>
                  <a:schemeClr val="accent4">
                    <a:lumMod val="50000"/>
                  </a:schemeClr>
                </a:solidFill>
              </a:rPr>
              <a:t> the topic of discussion. </a:t>
            </a:r>
          </a:p>
          <a:p>
            <a:pPr algn="ctr"/>
            <a:endParaRPr lang="en-GB" sz="2400" b="1" cap="none" spc="0" dirty="0">
              <a:ln/>
              <a:solidFill>
                <a:schemeClr val="accent4">
                  <a:lumMod val="50000"/>
                </a:schemeClr>
              </a:solidFill>
              <a:effectLst/>
            </a:endParaRPr>
          </a:p>
          <a:p>
            <a:pPr algn="ctr"/>
            <a:r>
              <a:rPr lang="en-GB" sz="2400" b="1" cap="none" spc="0" dirty="0">
                <a:ln/>
                <a:solidFill>
                  <a:schemeClr val="accent4">
                    <a:lumMod val="50000"/>
                  </a:schemeClr>
                </a:solidFill>
                <a:effectLst/>
              </a:rPr>
              <a:t>Have a think </a:t>
            </a:r>
            <a:r>
              <a:rPr lang="en-GB" sz="2400" b="1" dirty="0">
                <a:ln/>
                <a:solidFill>
                  <a:schemeClr val="accent4">
                    <a:lumMod val="50000"/>
                  </a:schemeClr>
                </a:solidFill>
              </a:rPr>
              <a:t>of some points for both sides: </a:t>
            </a:r>
            <a:endParaRPr lang="en-GB" sz="2400" b="1" cap="none" spc="0" dirty="0">
              <a:ln/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6E923B-966E-59FB-A7EE-EF2CAC332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25519"/>
              </p:ext>
            </p:extLst>
          </p:nvPr>
        </p:nvGraphicFramePr>
        <p:xfrm>
          <a:off x="504373" y="1647150"/>
          <a:ext cx="11183254" cy="49174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1627">
                  <a:extLst>
                    <a:ext uri="{9D8B030D-6E8A-4147-A177-3AD203B41FA5}">
                      <a16:colId xmlns:a16="http://schemas.microsoft.com/office/drawing/2014/main" val="4236390996"/>
                    </a:ext>
                  </a:extLst>
                </a:gridCol>
                <a:gridCol w="5591627">
                  <a:extLst>
                    <a:ext uri="{9D8B030D-6E8A-4147-A177-3AD203B41FA5}">
                      <a16:colId xmlns:a16="http://schemas.microsoft.com/office/drawing/2014/main" val="3083750231"/>
                    </a:ext>
                  </a:extLst>
                </a:gridCol>
              </a:tblGrid>
              <a:tr h="83397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Breaktime </a:t>
                      </a:r>
                      <a:r>
                        <a:rPr lang="en-GB" sz="2800" b="1" u="sng" dirty="0"/>
                        <a:t>should</a:t>
                      </a:r>
                      <a:r>
                        <a:rPr lang="en-GB" sz="2800" b="1" u="none" dirty="0"/>
                        <a:t> be extended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Breaktime </a:t>
                      </a:r>
                      <a:r>
                        <a:rPr lang="en-GB" sz="2800" u="sng" dirty="0"/>
                        <a:t>should not</a:t>
                      </a:r>
                      <a:r>
                        <a:rPr lang="en-GB" sz="2800" u="none" dirty="0"/>
                        <a:t> be extended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97362"/>
                  </a:ext>
                </a:extLst>
              </a:tr>
              <a:tr h="4083518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21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6649D8-1340-CE0B-C22E-0795DE130AF3}"/>
              </a:ext>
            </a:extLst>
          </p:cNvPr>
          <p:cNvSpPr txBox="1"/>
          <p:nvPr/>
        </p:nvSpPr>
        <p:spPr>
          <a:xfrm>
            <a:off x="509538" y="2549128"/>
            <a:ext cx="558646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Gives children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more time to play and relax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 after strenuous lessons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160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Makes students more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focused, interested and confident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during the next lessons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160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Convenient for children who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utilise the breaktime to catch up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on their notes and missed classes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160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Provides children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opportunities to bond with friends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and teachers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160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Nurtures creativity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as children get an opportunity to make their own decisions about what and how to play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160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Makes children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more enthusiastic about going to school 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DEB2D-6649-D669-5935-F614B6AF8930}"/>
              </a:ext>
            </a:extLst>
          </p:cNvPr>
          <p:cNvSpPr txBox="1"/>
          <p:nvPr/>
        </p:nvSpPr>
        <p:spPr>
          <a:xfrm>
            <a:off x="6103749" y="2549128"/>
            <a:ext cx="55864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 Dingbats"/>
              <a:buChar char="✘"/>
            </a:pP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Less time for recreational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leisure </a:t>
            </a:r>
          </a:p>
          <a:p>
            <a:pPr marL="285750" indent="-285750">
              <a:buFont typeface="Zapf Dingbats"/>
              <a:buChar char="✘"/>
            </a:pPr>
            <a:endParaRPr lang="en-GB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Zapf Dingbats"/>
              <a:buChar char="✘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A longer breaktime means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less time for learning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, and students’ academic progress will be impacted</a:t>
            </a:r>
          </a:p>
          <a:p>
            <a:pPr marL="285750" indent="-285750">
              <a:buFont typeface="Zapf Dingbats"/>
              <a:buChar char="✘"/>
            </a:pPr>
            <a:endParaRPr lang="en-GB" sz="160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Zapf Dingbats"/>
              <a:buChar char="✘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Reduces class time leads to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insufficient time for completing work or taking part in after-school clubs </a:t>
            </a:r>
          </a:p>
          <a:p>
            <a:pPr marL="285750" indent="-285750">
              <a:buFont typeface="Zapf Dingbats"/>
              <a:buChar char="✘"/>
            </a:pPr>
            <a:endParaRPr lang="en-GB" sz="160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Zapf Dingbats"/>
              <a:buChar char="✘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May see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increased instances of bullying </a:t>
            </a:r>
          </a:p>
          <a:p>
            <a:pPr marL="285750" indent="-285750">
              <a:buFont typeface="Zapf Dingbats"/>
              <a:buChar char="✘"/>
            </a:pPr>
            <a:endParaRPr lang="en-GB" sz="1600" b="1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buFont typeface="Zapf Dingbats"/>
              <a:buChar char="✘"/>
            </a:pP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Some children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effectLst/>
              </a:rPr>
              <a:t>may misuse break time </a:t>
            </a:r>
            <a:r>
              <a:rPr lang="en-GB" sz="1600" dirty="0">
                <a:solidFill>
                  <a:schemeClr val="accent4">
                    <a:lumMod val="75000"/>
                  </a:schemeClr>
                </a:solidFill>
                <a:effectLst/>
              </a:rPr>
              <a:t>to finish homework (instead of playing) which they don't do at home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5997BC9-5168-E217-51A0-1F780C9A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2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349" y="615223"/>
            <a:ext cx="11757600" cy="5878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70683-EEB1-F48F-7EA6-69BBA13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Persuasive Devices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70F7-C538-FF95-B117-8DA2369C1899}"/>
              </a:ext>
            </a:extLst>
          </p:cNvPr>
          <p:cNvSpPr/>
          <p:nvPr/>
        </p:nvSpPr>
        <p:spPr>
          <a:xfrm>
            <a:off x="0" y="1582200"/>
            <a:ext cx="12192000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2000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When you’re writing an argument, you should include </a:t>
            </a:r>
            <a:r>
              <a:rPr lang="en-GB" sz="2000" u="sng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language devices </a:t>
            </a:r>
            <a:r>
              <a:rPr lang="en-GB" sz="2000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to make your work as engaging as possible.</a:t>
            </a:r>
          </a:p>
          <a:p>
            <a:pPr algn="ctr"/>
            <a:endParaRPr lang="en-GB" sz="2400" b="1" i="1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algn="ctr"/>
            <a:r>
              <a:rPr lang="en-GB" sz="24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In persuasive writing, they are used to: </a:t>
            </a:r>
          </a:p>
          <a:p>
            <a:pPr algn="ctr"/>
            <a:endParaRPr lang="en-GB" sz="2400" b="1" i="0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342900" indent="-342900" algn="ctr">
              <a:buFont typeface="Wingdings" pitchFamily="2" charset="2"/>
              <a:buChar char="v"/>
            </a:pPr>
            <a:r>
              <a:rPr lang="en-GB" sz="2400" b="1" i="1" u="sng" dirty="0">
                <a:ln/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GB" sz="2400" b="1" i="1" u="sng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reate a bond </a:t>
            </a:r>
            <a:r>
              <a:rPr lang="en-GB" sz="2400" b="1" i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between the writer and the reader</a:t>
            </a:r>
          </a:p>
          <a:p>
            <a:pPr algn="ctr"/>
            <a:endParaRPr lang="en-GB" sz="2400" b="1" i="1" dirty="0">
              <a:ln/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 algn="ctr">
              <a:buFont typeface="Wingdings" pitchFamily="2" charset="2"/>
              <a:buChar char="v"/>
            </a:pPr>
            <a:r>
              <a:rPr lang="en-GB" sz="2400" b="1" i="1" u="sng" dirty="0">
                <a:ln/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GB" sz="2400" b="1" i="1" u="sng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einforce and emphasise</a:t>
            </a:r>
            <a:r>
              <a:rPr lang="en-GB" sz="2400" b="1" i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 the author’s arguments</a:t>
            </a:r>
          </a:p>
          <a:p>
            <a:pPr algn="ctr"/>
            <a:endParaRPr lang="en-GB" sz="2400" b="1" i="1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342900" indent="-342900" algn="ctr">
              <a:buFont typeface="Wingdings" pitchFamily="2" charset="2"/>
              <a:buChar char="v"/>
            </a:pPr>
            <a:r>
              <a:rPr lang="en-GB" sz="2400" b="1" i="1" dirty="0">
                <a:ln/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GB" sz="2400" b="1" i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ppeal to the </a:t>
            </a:r>
            <a:r>
              <a:rPr lang="en-GB" sz="2400" b="1" i="1" u="sng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reader’s emotions</a:t>
            </a:r>
          </a:p>
          <a:p>
            <a:pPr algn="ctr"/>
            <a:endParaRPr lang="en-GB" sz="2400" b="1" u="sng" dirty="0">
              <a:ln/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GB" sz="2400" b="1" u="sng" dirty="0">
              <a:ln/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GB" sz="2400" b="1" u="sng" dirty="0">
              <a:ln/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GB" sz="2400" b="1" u="sng" dirty="0">
              <a:ln/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GB" sz="2400" b="1" u="sng" dirty="0">
              <a:ln/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7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5997BC9-5168-E217-51A0-1F780C9A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2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8349" y="615224"/>
            <a:ext cx="11755302" cy="58776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70683-EEB1-F48F-7EA6-69BBA13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MAADFORREST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CDE43-6352-179F-A1CA-1E1468FBE669}"/>
              </a:ext>
            </a:extLst>
          </p:cNvPr>
          <p:cNvSpPr txBox="1"/>
          <p:nvPr/>
        </p:nvSpPr>
        <p:spPr>
          <a:xfrm>
            <a:off x="218349" y="1397533"/>
            <a:ext cx="117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We use the acronym ‘MAADFOREST’ to remember the key persuasive writing techniques. They are as follows: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A32AF-413E-3D14-EA0D-18601EC40422}"/>
              </a:ext>
            </a:extLst>
          </p:cNvPr>
          <p:cNvSpPr/>
          <p:nvPr/>
        </p:nvSpPr>
        <p:spPr>
          <a:xfrm>
            <a:off x="218349" y="1840077"/>
            <a:ext cx="3216330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28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M</a:t>
            </a:r>
            <a:r>
              <a:rPr lang="en-GB" sz="2800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etaphors </a:t>
            </a: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lliteration</a:t>
            </a: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necdotes</a:t>
            </a:r>
            <a:endParaRPr lang="en-GB" sz="2800" b="1" dirty="0">
              <a:ln/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irect Address</a:t>
            </a:r>
            <a:endParaRPr lang="en-GB" sz="2800" b="1" dirty="0">
              <a:ln/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acts </a:t>
            </a: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pinions</a:t>
            </a: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hetorical Questions</a:t>
            </a:r>
            <a:endParaRPr lang="en-GB" sz="2800" b="1" dirty="0">
              <a:ln/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epetition</a:t>
            </a: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motive Language</a:t>
            </a:r>
            <a:endParaRPr lang="en-GB" sz="2800" b="1" dirty="0">
              <a:ln/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tatistics</a:t>
            </a:r>
            <a:endParaRPr lang="en-GB" sz="2800" b="1" dirty="0">
              <a:ln/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GB" sz="2800" dirty="0">
                <a:ln/>
                <a:solidFill>
                  <a:schemeClr val="accent6">
                    <a:lumMod val="50000"/>
                  </a:schemeClr>
                </a:solidFill>
              </a:rPr>
              <a:t>riplets </a:t>
            </a:r>
          </a:p>
          <a:p>
            <a:endParaRPr lang="en-GB" sz="2800" b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34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5997BC9-5168-E217-51A0-1F780C9A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12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8349" y="615224"/>
            <a:ext cx="11755302" cy="58776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70683-EEB1-F48F-7EA6-69BBA13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MAADFORREST: Examples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A32AF-413E-3D14-EA0D-18601EC40422}"/>
              </a:ext>
            </a:extLst>
          </p:cNvPr>
          <p:cNvSpPr/>
          <p:nvPr/>
        </p:nvSpPr>
        <p:spPr>
          <a:xfrm>
            <a:off x="218349" y="1840077"/>
            <a:ext cx="3216330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2800" b="1" cap="none" spc="0" dirty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M</a:t>
            </a:r>
            <a:r>
              <a:rPr lang="en-GB" sz="2800" cap="none" spc="0" dirty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etaphors </a:t>
            </a: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lliteration</a:t>
            </a: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necdotes</a:t>
            </a:r>
            <a:endParaRPr lang="en-GB" sz="2800" b="1" dirty="0">
              <a:ln/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irect Address</a:t>
            </a:r>
            <a:endParaRPr lang="en-GB" sz="2800" b="1" dirty="0">
              <a:ln/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acts </a:t>
            </a: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pinions</a:t>
            </a: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hetorical Questions</a:t>
            </a:r>
            <a:endParaRPr lang="en-GB" sz="2800" b="1" dirty="0">
              <a:ln/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epetition</a:t>
            </a: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motive Language</a:t>
            </a:r>
            <a:endParaRPr lang="en-GB" sz="2800" b="1" dirty="0">
              <a:ln/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tatistics</a:t>
            </a:r>
            <a:endParaRPr lang="en-GB" sz="2800" b="1" dirty="0">
              <a:ln/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800" b="1" dirty="0">
                <a:ln/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GB" sz="2800" dirty="0">
                <a:ln/>
                <a:solidFill>
                  <a:schemeClr val="accent5">
                    <a:lumMod val="50000"/>
                  </a:schemeClr>
                </a:solidFill>
              </a:rPr>
              <a:t>riplets </a:t>
            </a:r>
          </a:p>
          <a:p>
            <a:endParaRPr lang="en-GB" sz="2800" b="1" cap="none" spc="0" dirty="0">
              <a:ln/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9DE637-1E69-333C-C7A3-F26E87FC82B1}"/>
              </a:ext>
            </a:extLst>
          </p:cNvPr>
          <p:cNvSpPr txBox="1"/>
          <p:nvPr/>
        </p:nvSpPr>
        <p:spPr>
          <a:xfrm>
            <a:off x="218349" y="1397533"/>
            <a:ext cx="117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To practice, write two persuasive sentences using three of the devices below.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11555-5C64-F7E4-7106-0162D9D430E6}"/>
              </a:ext>
            </a:extLst>
          </p:cNvPr>
          <p:cNvSpPr txBox="1"/>
          <p:nvPr/>
        </p:nvSpPr>
        <p:spPr>
          <a:xfrm>
            <a:off x="5791200" y="2661056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5">
                    <a:lumMod val="50000"/>
                  </a:schemeClr>
                </a:solidFill>
              </a:rPr>
              <a:t>e.g., Why does time pass so slowly when you’re in class, but so quickly when you’re enjoying break? At school, you work tirelessly, efficiently and intensely – only to be rewarded with measly rests here and there.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8B305-BC1F-69FD-102B-2DED8D3C7EAB}"/>
              </a:ext>
            </a:extLst>
          </p:cNvPr>
          <p:cNvSpPr txBox="1"/>
          <p:nvPr/>
        </p:nvSpPr>
        <p:spPr>
          <a:xfrm>
            <a:off x="5791200" y="4471566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accent5">
                    <a:lumMod val="50000"/>
                  </a:schemeClr>
                </a:solidFill>
              </a:rPr>
              <a:t>e.g., Videogames, phones, TV. Children spend all their free time sitting down with their eyes glued to their screens – and now they want longer breaks during school? </a:t>
            </a:r>
          </a:p>
        </p:txBody>
      </p:sp>
    </p:spTree>
    <p:extLst>
      <p:ext uri="{BB962C8B-B14F-4D97-AF65-F5344CB8AC3E}">
        <p14:creationId xmlns:p14="http://schemas.microsoft.com/office/powerpoint/2010/main" val="210033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1612</Words>
  <Application>Microsoft Macintosh PowerPoint</Application>
  <PresentationFormat>Widescreen</PresentationFormat>
  <Paragraphs>167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Modern Love Grunge</vt:lpstr>
      <vt:lpstr>Times New Roman</vt:lpstr>
      <vt:lpstr>Wingdings</vt:lpstr>
      <vt:lpstr>Zapf Dingbats</vt:lpstr>
      <vt:lpstr>Office Theme</vt:lpstr>
      <vt:lpstr>Balanced Arguments </vt:lpstr>
      <vt:lpstr>Starter: Fruit Wars</vt:lpstr>
      <vt:lpstr>What is a Balanced Argument? </vt:lpstr>
      <vt:lpstr>How to Structure a Balanced Argument </vt:lpstr>
      <vt:lpstr>For the rest of the lesson, (and for homework), you will be planning and writing a balanced argument based on the following question: </vt:lpstr>
      <vt:lpstr>PowerPoint Presentation</vt:lpstr>
      <vt:lpstr>Persuasive Devices</vt:lpstr>
      <vt:lpstr>MAADFORREST </vt:lpstr>
      <vt:lpstr>MAADFORREST: Examples </vt:lpstr>
      <vt:lpstr> Now, start writing your argument. Use:     to help you.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Arguments </dc:title>
  <dc:creator>Rianna Hughes38</dc:creator>
  <cp:lastModifiedBy>Rianna Hughes38</cp:lastModifiedBy>
  <cp:revision>59</cp:revision>
  <dcterms:created xsi:type="dcterms:W3CDTF">2023-01-22T10:48:05Z</dcterms:created>
  <dcterms:modified xsi:type="dcterms:W3CDTF">2023-01-23T14:22:28Z</dcterms:modified>
</cp:coreProperties>
</file>