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ppt/media/image4.jpg" ContentType="image/png"/>
  <Override PartName="/ppt/media/image6.jpg" ContentType="image/png"/>
  <Override PartName="/ppt/media/image8.jpg" ContentType="image/png"/>
  <Override PartName="/ppt/media/image11.jpg" ContentType="image/gif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4660"/>
  </p:normalViewPr>
  <p:slideViewPr>
    <p:cSldViewPr>
      <p:cViewPr varScale="1">
        <p:scale>
          <a:sx n="69" d="100"/>
          <a:sy n="69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9F1DC5-0138-4434-9A54-80C967AEADB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21F0E-1A96-4E07-9E21-E9821D3E9E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hop4j/index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6.xml"/><Relationship Id="rId3" Type="http://schemas.openxmlformats.org/officeDocument/2006/relationships/slide" Target="slide8.xml"/><Relationship Id="rId7" Type="http://schemas.openxmlformats.org/officeDocument/2006/relationships/slide" Target="slide14.xml"/><Relationship Id="rId12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7.xml"/><Relationship Id="rId5" Type="http://schemas.openxmlformats.org/officeDocument/2006/relationships/slide" Target="slide18.xml"/><Relationship Id="rId15" Type="http://schemas.openxmlformats.org/officeDocument/2006/relationships/slide" Target="slide19.xml"/><Relationship Id="rId10" Type="http://schemas.openxmlformats.org/officeDocument/2006/relationships/slide" Target="slide15.xml"/><Relationship Id="rId4" Type="http://schemas.openxmlformats.org/officeDocument/2006/relationships/slide" Target="slide11.xml"/><Relationship Id="rId9" Type="http://schemas.openxmlformats.org/officeDocument/2006/relationships/slide" Target="slide10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667000"/>
            <a:ext cx="6172200" cy="2667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Autori</a:t>
            </a:r>
            <a:r>
              <a:rPr lang="en-US" dirty="0" smtClean="0"/>
              <a:t>: -</a:t>
            </a:r>
            <a:r>
              <a:rPr lang="en-US" dirty="0" err="1" smtClean="0"/>
              <a:t>Aldulea</a:t>
            </a:r>
            <a:r>
              <a:rPr lang="en-US" dirty="0" smtClean="0"/>
              <a:t> </a:t>
            </a:r>
            <a:r>
              <a:rPr lang="en-US" dirty="0" err="1" smtClean="0"/>
              <a:t>Cristian-Ionel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Gligor</a:t>
            </a:r>
            <a:r>
              <a:rPr lang="en-US" dirty="0" smtClean="0"/>
              <a:t> </a:t>
            </a:r>
            <a:r>
              <a:rPr lang="en-US" dirty="0" err="1" smtClean="0"/>
              <a:t>Teodora</a:t>
            </a:r>
            <a:r>
              <a:rPr lang="en-US" dirty="0" smtClean="0"/>
              <a:t>-Vanessa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Iuga</a:t>
            </a:r>
            <a:r>
              <a:rPr lang="en-US" dirty="0" smtClean="0"/>
              <a:t> Delia-Elena</a:t>
            </a:r>
          </a:p>
          <a:p>
            <a:endParaRPr lang="ro-RO" dirty="0" smtClean="0"/>
          </a:p>
          <a:p>
            <a:endParaRPr lang="en-US" dirty="0"/>
          </a:p>
          <a:p>
            <a:r>
              <a:rPr lang="en-US" dirty="0" err="1" smtClean="0"/>
              <a:t>Coordonator</a:t>
            </a:r>
            <a:r>
              <a:rPr lang="en-US" dirty="0" smtClean="0"/>
              <a:t>: Conf. dr. </a:t>
            </a:r>
            <a:r>
              <a:rPr lang="en-US" dirty="0" err="1" smtClean="0"/>
              <a:t>Dumitrescu</a:t>
            </a:r>
            <a:r>
              <a:rPr lang="en-US" dirty="0" smtClean="0"/>
              <a:t> </a:t>
            </a:r>
            <a:r>
              <a:rPr lang="en-US" dirty="0" err="1" smtClean="0"/>
              <a:t>Silviu</a:t>
            </a:r>
            <a:r>
              <a:rPr lang="en-US" dirty="0" smtClean="0"/>
              <a:t>-R</a:t>
            </a:r>
            <a:r>
              <a:rPr lang="ro-RO" dirty="0" smtClean="0"/>
              <a:t>ăzvan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9344" y="914400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Shop4j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4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Apache Mahout este un proiect open source al celor de la Apache ce dorește sa ofere suport și implementări pentru machine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51018"/>
            <a:ext cx="5029200" cy="3373582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2272" y="22860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Mahout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98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Enterprise Java Bean</a:t>
            </a:r>
            <a:r>
              <a:rPr lang="ro-RO" dirty="0" smtClean="0"/>
              <a:t>s</a:t>
            </a:r>
            <a:r>
              <a:rPr lang="en-US" dirty="0" smtClean="0"/>
              <a:t> (EJB)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administrate de c</a:t>
            </a:r>
            <a:r>
              <a:rPr lang="ro-RO" dirty="0" smtClean="0"/>
              <a:t>ătre un container ce implementează  API-ul specificat în Java Enterprise.  Obiectele de tip EJB încapsulează partea de bussines-logic a unei aplicații cu arhitectură modulară.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2400"/>
            <a:ext cx="6096000" cy="2503038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1925" y="152400"/>
            <a:ext cx="140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Ejb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37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Java Architecture XML Binding  permite dezvoltatorilor să mapeze clasele Java pe fișiere XML. Oferă 2 caracteristici</a:t>
            </a:r>
            <a:r>
              <a:rPr lang="en-US" dirty="0" smtClean="0"/>
              <a:t>: </a:t>
            </a:r>
            <a:r>
              <a:rPr lang="ro-RO" dirty="0" smtClean="0"/>
              <a:t>abilitatea de a serializa obiecte Java în fișiere XML  și de a deserializa fișiere in obiecte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57600"/>
            <a:ext cx="5562600" cy="27764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733" y="152400"/>
            <a:ext cx="1928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Jaxb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Left Arrow 6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Itext este o librărie gratuită folosită pentru crearea și manipularea fișierelor PDF în Java.</a:t>
            </a:r>
          </a:p>
          <a:p>
            <a:r>
              <a:rPr lang="ro-RO" dirty="0" smtClean="0"/>
              <a:t>Itext este cea mai bine documentată librărie PDF (conform autorilor).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856" y="152400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iT</a:t>
            </a:r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13" y="3352800"/>
            <a:ext cx="5754057" cy="3276600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JSON – JavaScript Object Notation este un format standard care foloseste un limbaj ușor de înteles  de către oameni pentru a  transmite obiecte constând din atribute cheie-valoare. Este folosit pentru a transmite date între un server și o aplicație web, ca alternativă a limbajului XML.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8360" y="381000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JSON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4800"/>
            <a:ext cx="5791199" cy="2438400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Rest – Representational State Transfer este un stil arhitectural ce constă dintr-o serie de constrângeri aplicate componentelor, conectorilor și datelor transferate. Rest ignoră detaliile de implementare a componentelor , concentrându-se pe rolul acestora și pe interacțiunea lor cu alte componente.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2236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67200"/>
            <a:ext cx="5410200" cy="3067050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PrettyFaces este o librărie gratuită, cu  suport pentru JSF, ce permite maparea URL-urilor  astfel încât să se poată folosi cu ușurință bookmark-urile.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5995" y="30480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PrettyFaces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76600"/>
            <a:ext cx="5638800" cy="3328539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API-ul Java Mail oferă un framework independent de platformă și protocol folosit pentru trimitere de email-uri. API-ul este disponibil ca un pachet opțional  cu platforma Java SE și este inclus în platforma Java EE.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04800"/>
            <a:ext cx="350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JavaMail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9" y="3657600"/>
            <a:ext cx="6019799" cy="2923905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JAAS – Java Authentication and Authorization Service este un API folosit pentru securizarea aplicațiilor.</a:t>
            </a:r>
          </a:p>
          <a:p>
            <a:r>
              <a:rPr lang="ro-RO" dirty="0" smtClean="0"/>
              <a:t>Este folosit atât pentru autentificarea user-ilor, cât și pentru autorizarea acestora.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JAAS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10000"/>
            <a:ext cx="5739892" cy="2856921"/>
          </a:xfrm>
          <a:prstGeom prst="rect">
            <a:avLst/>
          </a:prstGeo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195207" cy="4267200"/>
          </a:xfrm>
        </p:spPr>
      </p:pic>
      <p:sp>
        <p:nvSpPr>
          <p:cNvPr id="4" name="Rectangle 3"/>
          <p:cNvSpPr/>
          <p:nvPr/>
        </p:nvSpPr>
        <p:spPr>
          <a:xfrm>
            <a:off x="2514600" y="381000"/>
            <a:ext cx="3365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rId3"/>
              </a:rPr>
              <a:t>Aplicație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43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i="1" dirty="0"/>
              <a:t>Proiectul nostru </a:t>
            </a:r>
            <a:r>
              <a:rPr lang="ro-RO" i="1" dirty="0" smtClean="0"/>
              <a:t>reprezintă </a:t>
            </a:r>
            <a:r>
              <a:rPr lang="ro-RO" i="1" dirty="0"/>
              <a:t>un magazin online care </a:t>
            </a:r>
            <a:r>
              <a:rPr lang="ro-RO" i="1" dirty="0" smtClean="0"/>
              <a:t>oferă </a:t>
            </a:r>
            <a:r>
              <a:rPr lang="ro-RO" i="1" dirty="0"/>
              <a:t>posibilitatea administratorilor </a:t>
            </a:r>
            <a:r>
              <a:rPr lang="ro-RO" i="1" dirty="0" smtClean="0"/>
              <a:t>să organizeze </a:t>
            </a:r>
            <a:r>
              <a:rPr lang="ro-RO" i="1" dirty="0"/>
              <a:t>o afacere online </a:t>
            </a:r>
            <a:r>
              <a:rPr lang="ro-RO" i="1" dirty="0" smtClean="0"/>
              <a:t>în </a:t>
            </a:r>
            <a:r>
              <a:rPr lang="ro-RO" i="1" dirty="0"/>
              <a:t>mod dinamic </a:t>
            </a:r>
            <a:r>
              <a:rPr lang="ro-RO" i="1" dirty="0" smtClean="0"/>
              <a:t>și clienților </a:t>
            </a:r>
            <a:r>
              <a:rPr lang="ro-RO" i="1" dirty="0"/>
              <a:t>o modalitate </a:t>
            </a:r>
            <a:r>
              <a:rPr lang="ro-RO" i="1" dirty="0" smtClean="0"/>
              <a:t>facilă </a:t>
            </a:r>
            <a:r>
              <a:rPr lang="ro-RO" i="1" dirty="0"/>
              <a:t>de navigare </a:t>
            </a:r>
            <a:r>
              <a:rPr lang="ro-RO" i="1" dirty="0" smtClean="0"/>
              <a:t>și achiziționare </a:t>
            </a:r>
            <a:r>
              <a:rPr lang="ro-RO" i="1" dirty="0"/>
              <a:t>de produse</a:t>
            </a:r>
            <a:r>
              <a:rPr lang="ro-RO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o-RO" i="1" dirty="0" smtClean="0"/>
              <a:t>Principiul fundamental de care am ținut cont a fost acela ca utilizarea sa fie cât mai facilă.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6" y="4419600"/>
            <a:ext cx="2143125" cy="1971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31" y="304800"/>
            <a:ext cx="865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 ce această aplicație?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Chat între operatori (Web-socket)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Filtrare mesaje și comentarii nepotrivite                 ( Mahout)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Procesări de date și generări de rapoarte utilizând data cubes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Graph data-based model –soluție alternativă pentru sistemul de recomandări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Paralelizarea calculului pentru sistemul de recomandări folosind Hadoop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Internaționalizarea întregii baze de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81000"/>
            <a:ext cx="3775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Extindere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1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</a:t>
            </a:r>
            <a:r>
              <a:rPr lang="ro-RO" dirty="0" smtClean="0"/>
              <a:t>și există multe aplicații în acest domeniu multe au aceeași problemă</a:t>
            </a:r>
            <a:r>
              <a:rPr lang="en-US" dirty="0" smtClean="0"/>
              <a:t>: </a:t>
            </a:r>
            <a:r>
              <a:rPr lang="ro-RO" dirty="0" smtClean="0"/>
              <a:t>SUNT GREU DE UTILIZAT.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3352800" cy="33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467600" cy="4098073"/>
          </a:xfrm>
        </p:spPr>
      </p:pic>
      <p:sp>
        <p:nvSpPr>
          <p:cNvPr id="4" name="Rectangle 3"/>
          <p:cNvSpPr/>
          <p:nvPr/>
        </p:nvSpPr>
        <p:spPr>
          <a:xfrm>
            <a:off x="2133600" y="381000"/>
            <a:ext cx="4403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 ce Java?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9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117619" y="3295650"/>
            <a:ext cx="1524000" cy="335280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extrusionH="76200" prstMaterial="softEdg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-187181" y="1619250"/>
            <a:ext cx="9144000" cy="5029200"/>
          </a:xfrm>
          <a:prstGeom prst="flowChartAlternateProcess">
            <a:avLst/>
          </a:prstGeom>
          <a:solidFill>
            <a:schemeClr val="tx2">
              <a:lumMod val="40000"/>
              <a:lumOff val="60000"/>
              <a:alpha val="84000"/>
            </a:schemeClr>
          </a:solidFill>
          <a:ln>
            <a:solidFill>
              <a:schemeClr val="bg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3600000" rev="0"/>
            </a:camera>
            <a:lightRig rig="threePt" dir="t"/>
          </a:scene3d>
          <a:sp3d prstMaterial="flat">
            <a:bevelT w="266700" h="222250"/>
            <a:bevelB w="1397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9319" y="1924050"/>
            <a:ext cx="1409700" cy="4229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extrusionH="76200" contourW="12700" prstMaterial="flat">
            <a:bevelT w="63500"/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99019" y="1918855"/>
            <a:ext cx="1665864" cy="426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flat"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51028" y="1924050"/>
            <a:ext cx="1524000" cy="426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flat">
            <a:bevelT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03619" y="119375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1400" dirty="0" smtClean="0">
                <a:latin typeface="Bell MT" pitchFamily="18" charset="0"/>
              </a:rPr>
              <a:t>Model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8737" y="978312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1400" dirty="0" smtClean="0">
                <a:latin typeface="Bell MT" pitchFamily="18" charset="0"/>
              </a:rPr>
              <a:t>Controller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619" y="119375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1400" dirty="0" smtClean="0">
                <a:latin typeface="Bell MT" pitchFamily="18" charset="0"/>
              </a:rPr>
              <a:t>View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4569" y="199865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Modelul mapează baza de date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619" y="351732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 </a:t>
            </a:r>
            <a:r>
              <a:rPr lang="ro-RO" dirty="0" smtClean="0">
                <a:latin typeface="Bell MT" pitchFamily="18" charset="0"/>
              </a:rPr>
              <a:t>MySql </a:t>
            </a:r>
            <a:r>
              <a:rPr lang="en-US" dirty="0" smtClean="0">
                <a:latin typeface="Bell MT" pitchFamily="18" charset="0"/>
              </a:rPr>
              <a:t>Server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1371600" y="5867400"/>
            <a:ext cx="1676400" cy="533400"/>
          </a:xfrm>
          <a:prstGeom prst="leftUpArrow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3241819" y="5810250"/>
            <a:ext cx="1066800" cy="3048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4765819" y="5810250"/>
            <a:ext cx="1066800" cy="3048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86568" y="3451373"/>
            <a:ext cx="17453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-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2" action="ppaction://hlinksldjump"/>
              </a:rPr>
              <a:t>Hibernate</a:t>
            </a:r>
            <a:r>
              <a:rPr lang="ro-RO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2" action="ppaction://hlinksldjump"/>
              </a:rPr>
              <a:t> 2,1</a:t>
            </a:r>
            <a:endParaRPr 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3" action="ppaction://hlinksldjump"/>
              </a:rPr>
              <a:t>- </a:t>
            </a:r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3" action="ppaction://hlinksldjump"/>
              </a:rPr>
              <a:t>Hibernate</a:t>
            </a:r>
          </a:p>
          <a:p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3" action="ppaction://hlinksldjump"/>
              </a:rPr>
              <a:t>  Search</a:t>
            </a: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3" action="ppaction://hlinksldjump"/>
              </a:rPr>
              <a:t> </a:t>
            </a: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3" action="ppaction://hlinksldjump"/>
              </a:rPr>
              <a:t>4,2,0</a:t>
            </a:r>
            <a:endParaRPr lang="en-US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4" action="ppaction://hlinksldjump"/>
              </a:rPr>
              <a:t>- </a:t>
            </a:r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4" action="ppaction://hlinksldjump"/>
              </a:rPr>
              <a:t>EJB</a:t>
            </a:r>
            <a:endParaRPr lang="ro-RO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5" action="ppaction://hlinksldjump"/>
              </a:rPr>
              <a:t>- JAAS</a:t>
            </a:r>
            <a:endParaRPr lang="ro-RO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6" action="ppaction://hlinksldjump"/>
              </a:rPr>
              <a:t>- 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6" action="ppaction://hlinksldjump"/>
              </a:rPr>
              <a:t>Itextpdf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6" action="ppaction://hlinksldjump"/>
              </a:rPr>
              <a:t>  5.4.3</a:t>
            </a:r>
            <a:endParaRPr 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7" action="ppaction://hlinksldjump"/>
              </a:rPr>
              <a:t>- 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7" action="ppaction://hlinksldjump"/>
              </a:rPr>
              <a:t>Json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7" action="ppaction://hlinksldjump"/>
              </a:rPr>
              <a:t>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7" action="ppaction://hlinksldjump"/>
              </a:rPr>
              <a:t>1.7.1</a:t>
            </a:r>
            <a:endParaRPr lang="en-US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8" action="ppaction://hlinksldjump"/>
              </a:rPr>
              <a:t>- </a:t>
            </a:r>
            <a:r>
              <a:rPr lang="en-US" sz="15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8" action="ppaction://hlinksldjump"/>
              </a:rPr>
              <a:t>Jaxb</a:t>
            </a:r>
            <a:endParaRPr lang="en-US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- Commons </a:t>
            </a:r>
            <a:endParaRPr lang="en-US" sz="1500" b="1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 codec</a:t>
            </a:r>
            <a:r>
              <a:rPr lang="ro-RO" sz="1500" b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ro-RO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1,2</a:t>
            </a:r>
            <a:endParaRPr lang="en-US" sz="1500" b="1" u="sng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6299" y="3517323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9" action="ppaction://hlinksldjump"/>
              </a:rPr>
              <a:t>Mahout</a:t>
            </a:r>
            <a:r>
              <a:rPr lang="ro-RO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endParaRPr lang="ro-RO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en-US" sz="15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0" action="ppaction://hlinksldjump"/>
              </a:rPr>
              <a:t>Resteasy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0" action="ppaction://hlinksldjump"/>
              </a:rPr>
              <a:t> 2.3.1</a:t>
            </a:r>
            <a:endParaRPr lang="ro-RO" sz="1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  <a:hlinkClick r:id="rId11" action="ppaction://hlinksldjump"/>
            </a:endParaRPr>
          </a:p>
          <a:p>
            <a:pPr>
              <a:buFontTx/>
              <a:buChar char="-"/>
            </a:pPr>
            <a:r>
              <a:rPr lang="ro-RO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1" action="ppaction://hlinksldjump"/>
              </a:rPr>
              <a:t> </a:t>
            </a: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1" action="ppaction://hlinksldjump"/>
              </a:rPr>
              <a:t>JavaMail</a:t>
            </a:r>
            <a:endParaRPr lang="ro-RO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  <a:hlinkClick r:id="rId12" action="ppaction://hlinksldjump"/>
            </a:endParaRPr>
          </a:p>
          <a:p>
            <a:pPr>
              <a:buFontTx/>
              <a:buChar char="-"/>
            </a:pP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2" action="ppaction://hlinksldjump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2" action="ppaction://hlinksldjump"/>
              </a:rPr>
              <a:t>JSF</a:t>
            </a: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2" action="ppaction://hlinksldjump"/>
              </a:rPr>
              <a:t> 2,2</a:t>
            </a:r>
            <a:endParaRPr lang="en-US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US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-</a:t>
            </a:r>
            <a:r>
              <a:rPr lang="ro-RO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en-US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Managed</a:t>
            </a:r>
            <a:r>
              <a:rPr lang="ro-RO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en-US" sz="15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Beans</a:t>
            </a:r>
            <a:endParaRPr lang="en-US" sz="1500" b="1" u="sng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en-US" sz="1500" b="1" u="sng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PrimeFaces</a:t>
            </a:r>
            <a:r>
              <a:rPr lang="ro-RO" sz="15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4,0</a:t>
            </a:r>
            <a:endParaRPr lang="en-US" sz="1500" b="1" u="sng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en-US" sz="1500" b="1" u="sng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3" action="ppaction://hlinksldjump"/>
              </a:rPr>
              <a:t>PrettyFaces</a:t>
            </a:r>
            <a:r>
              <a:rPr lang="ro-RO" sz="15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3" action="ppaction://hlinksldjump"/>
              </a:rPr>
              <a:t> 3,3,3</a:t>
            </a:r>
            <a:endParaRPr lang="ro-RO" sz="1500" b="1" u="sng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4" action="ppaction://hlinksldjump"/>
              </a:rPr>
              <a:t>JackRabbit </a:t>
            </a:r>
            <a:r>
              <a:rPr lang="ro-RO" sz="1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hlinkClick r:id="rId14" action="ppaction://hlinksldjump"/>
              </a:rPr>
              <a:t>2,3,7</a:t>
            </a:r>
            <a:endParaRPr lang="ro-RO" sz="1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5219" y="1998656"/>
            <a:ext cx="1371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o</a:t>
            </a:r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ntroller-ul </a:t>
            </a:r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este partea ce asigura business logic-ul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endParaRPr lang="en-US" sz="1200" dirty="0">
              <a:latin typeface="Bell MT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7228" y="1989587"/>
            <a:ext cx="137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View-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ul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r</a:t>
            </a:r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eprezintă </a:t>
            </a:r>
            <a:r>
              <a:rPr lang="ro-RO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partea pe care o vede clientul.</a:t>
            </a:r>
            <a:endParaRPr lang="en-US" sz="1600" dirty="0">
              <a:latin typeface="Bell MT" pitchFamily="18" charset="0"/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7138554" y="1842655"/>
            <a:ext cx="1524000" cy="2209800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>
              <a:rot lat="1800000" lon="1800000" rev="0"/>
            </a:camera>
            <a:lightRig rig="threePt" dir="t"/>
          </a:scene3d>
          <a:sp3d prstMaterial="flat">
            <a:bevelT w="19050" h="88900"/>
            <a:bevelB w="254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 rot="561085">
            <a:off x="7408061" y="2735049"/>
            <a:ext cx="1066800" cy="990600"/>
          </a:xfrm>
          <a:prstGeom prst="smileyFace">
            <a:avLst/>
          </a:prstGeom>
          <a:solidFill>
            <a:srgbClr val="EBFFF4">
              <a:alpha val="84706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739068">
            <a:off x="7481454" y="2223655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Client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31" name="Left-Up Arrow 30"/>
          <p:cNvSpPr/>
          <p:nvPr/>
        </p:nvSpPr>
        <p:spPr>
          <a:xfrm>
            <a:off x="6903207" y="3874532"/>
            <a:ext cx="1111647" cy="745959"/>
          </a:xfrm>
          <a:prstGeom prst="leftUpArrow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4169" y="166255"/>
            <a:ext cx="3384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Jboss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7.1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ight Arrow 2">
            <a:hlinkClick r:id="rId15" action="ppaction://hlinksldjump"/>
          </p:cNvPr>
          <p:cNvSpPr/>
          <p:nvPr/>
        </p:nvSpPr>
        <p:spPr>
          <a:xfrm>
            <a:off x="7138554" y="6191250"/>
            <a:ext cx="1014846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20" grpId="0" animBg="1"/>
      <p:bldP spid="21" grpId="0" animBg="1"/>
      <p:bldP spid="22" grpId="0"/>
      <p:bldP spid="24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19600"/>
          </a:xfrm>
        </p:spPr>
        <p:txBody>
          <a:bodyPr/>
          <a:lstStyle/>
          <a:p>
            <a:r>
              <a:rPr lang="ro-RO" dirty="0" smtClean="0"/>
              <a:t>Java Server Faces(Jsf) este o specificație Java ce permite crearea de interfețe grafice pentru aplicațiile web.</a:t>
            </a:r>
            <a:endParaRPr lang="en-US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3" y="2889796"/>
            <a:ext cx="6324600" cy="3247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381000"/>
            <a:ext cx="2435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Jsf 2.2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40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Hibernate este o librărie Java ce permite maparea bazelor de date relaționale sub formă de obiecte.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800"/>
            <a:ext cx="5701863" cy="2973234"/>
          </a:xfrm>
          <a:prstGeom prst="rect">
            <a:avLst/>
          </a:prstGeom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09600" y="60960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5174" y="381000"/>
            <a:ext cx="3839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30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Hibenate search este o componentă a librăriei hibernate ce integrează Apache lucene cu modelul bazei de date.</a:t>
            </a:r>
          </a:p>
          <a:p>
            <a:r>
              <a:rPr lang="ro-RO" dirty="0" smtClean="0"/>
              <a:t>Apache lucene este o librărie gratuită ce permite creare și gestionarea indexilor precum și căutarea inedexată.</a:t>
            </a:r>
            <a:endParaRPr lang="en-US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609600" y="60960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2" y="4156364"/>
            <a:ext cx="4655127" cy="2438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228600"/>
            <a:ext cx="6423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Hibernate search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34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19600"/>
          </a:xfrm>
        </p:spPr>
        <p:txBody>
          <a:bodyPr/>
          <a:lstStyle/>
          <a:p>
            <a:r>
              <a:rPr lang="ro-RO" dirty="0" smtClean="0"/>
              <a:t>Apache JackRabbit este un open source content repository ce implementează api-ul Java Content Repository(JCR).</a:t>
            </a:r>
            <a:endParaRPr lang="en-US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623455" y="61722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85604"/>
            <a:ext cx="5701145" cy="30519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7147" y="38100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o-RO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JackRabbit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08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406</TotalTime>
  <Words>612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</dc:creator>
  <cp:lastModifiedBy>Cristi</cp:lastModifiedBy>
  <cp:revision>101</cp:revision>
  <dcterms:created xsi:type="dcterms:W3CDTF">2014-04-08T05:48:53Z</dcterms:created>
  <dcterms:modified xsi:type="dcterms:W3CDTF">2014-04-09T09:48:14Z</dcterms:modified>
</cp:coreProperties>
</file>